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83" r:id="rId2"/>
    <p:sldId id="284" r:id="rId3"/>
    <p:sldId id="285" r:id="rId4"/>
    <p:sldId id="286" r:id="rId5"/>
    <p:sldId id="275" r:id="rId6"/>
    <p:sldId id="270" r:id="rId7"/>
    <p:sldId id="287" r:id="rId8"/>
    <p:sldId id="260" r:id="rId9"/>
    <p:sldId id="261" r:id="rId10"/>
    <p:sldId id="262" r:id="rId11"/>
    <p:sldId id="265" r:id="rId12"/>
    <p:sldId id="264" r:id="rId13"/>
    <p:sldId id="269" r:id="rId14"/>
    <p:sldId id="282" r:id="rId15"/>
    <p:sldId id="27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386" y="-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8A6AFB-1CE8-49FF-8029-82426860CDDD}" type="datetimeFigureOut">
              <a:rPr lang="en-US" smtClean="0"/>
              <a:pPr/>
              <a:t>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5C3F26-EA81-4B08-968E-50B0597A17D0}" type="slidenum">
              <a:rPr lang="en-US" smtClean="0"/>
              <a:pPr/>
              <a:t>‹#›</a:t>
            </a:fld>
            <a:endParaRPr lang="en-US"/>
          </a:p>
        </p:txBody>
      </p:sp>
    </p:spTree>
    <p:extLst>
      <p:ext uri="{BB962C8B-B14F-4D97-AF65-F5344CB8AC3E}">
        <p14:creationId xmlns="" xmlns:p14="http://schemas.microsoft.com/office/powerpoint/2010/main" val="1774595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dirty="0"/>
          </a:p>
        </p:txBody>
      </p:sp>
      <p:sp>
        <p:nvSpPr>
          <p:cNvPr id="4" name="Slide Number Placeholder 3"/>
          <p:cNvSpPr>
            <a:spLocks noGrp="1"/>
          </p:cNvSpPr>
          <p:nvPr>
            <p:ph type="sldNum" sz="quarter" idx="10"/>
          </p:nvPr>
        </p:nvSpPr>
        <p:spPr/>
        <p:txBody>
          <a:bodyPr/>
          <a:lstStyle/>
          <a:p>
            <a:fld id="{A09D3FA6-4030-4184-A74E-59FBA4F32736}" type="slidenum">
              <a:rPr lang="en-US" smtClean="0"/>
              <a:pPr/>
              <a:t>1</a:t>
            </a:fld>
            <a:endParaRPr lang="en-US"/>
          </a:p>
        </p:txBody>
      </p:sp>
    </p:spTree>
    <p:extLst>
      <p:ext uri="{BB962C8B-B14F-4D97-AF65-F5344CB8AC3E}">
        <p14:creationId xmlns="" xmlns:p14="http://schemas.microsoft.com/office/powerpoint/2010/main" val="133242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BE4A-06F9-4186-A68E-4649A3D01DF7}" type="slidenum">
              <a:rPr lang="en-US" smtClean="0"/>
              <a:pPr/>
              <a:t>2</a:t>
            </a:fld>
            <a:endParaRPr lang="en-US"/>
          </a:p>
        </p:txBody>
      </p:sp>
    </p:spTree>
    <p:extLst>
      <p:ext uri="{BB962C8B-B14F-4D97-AF65-F5344CB8AC3E}">
        <p14:creationId xmlns="" xmlns:p14="http://schemas.microsoft.com/office/powerpoint/2010/main" val="4069451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learners will be asked for guessing the pictures’ name .After that the phrase will be shown.</a:t>
            </a:r>
            <a:endParaRPr lang="en-US" dirty="0"/>
          </a:p>
        </p:txBody>
      </p:sp>
      <p:sp>
        <p:nvSpPr>
          <p:cNvPr id="4" name="Slide Number Placeholder 3"/>
          <p:cNvSpPr>
            <a:spLocks noGrp="1"/>
          </p:cNvSpPr>
          <p:nvPr>
            <p:ph type="sldNum" sz="quarter" idx="10"/>
          </p:nvPr>
        </p:nvSpPr>
        <p:spPr/>
        <p:txBody>
          <a:bodyPr/>
          <a:lstStyle/>
          <a:p>
            <a:fld id="{7A5C3F26-EA81-4B08-968E-50B0597A17D0}" type="slidenum">
              <a:rPr lang="en-US" smtClean="0"/>
              <a:pPr/>
              <a:t>4</a:t>
            </a:fld>
            <a:endParaRPr lang="en-US"/>
          </a:p>
        </p:txBody>
      </p:sp>
    </p:spTree>
    <p:extLst>
      <p:ext uri="{BB962C8B-B14F-4D97-AF65-F5344CB8AC3E}">
        <p14:creationId xmlns="" xmlns:p14="http://schemas.microsoft.com/office/powerpoint/2010/main" val="2775208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may be shown or not in the classroom.</a:t>
            </a:r>
          </a:p>
          <a:p>
            <a:endParaRPr lang="en-US" dirty="0"/>
          </a:p>
        </p:txBody>
      </p:sp>
      <p:sp>
        <p:nvSpPr>
          <p:cNvPr id="4" name="Slide Number Placeholder 3"/>
          <p:cNvSpPr>
            <a:spLocks noGrp="1"/>
          </p:cNvSpPr>
          <p:nvPr>
            <p:ph type="sldNum" sz="quarter" idx="10"/>
          </p:nvPr>
        </p:nvSpPr>
        <p:spPr/>
        <p:txBody>
          <a:bodyPr/>
          <a:lstStyle/>
          <a:p>
            <a:fld id="{7A5C3F26-EA81-4B08-968E-50B0597A17D0}" type="slidenum">
              <a:rPr lang="en-US" smtClean="0"/>
              <a:pPr/>
              <a:t>6</a:t>
            </a:fld>
            <a:endParaRPr lang="en-US"/>
          </a:p>
        </p:txBody>
      </p:sp>
    </p:spTree>
    <p:extLst>
      <p:ext uri="{BB962C8B-B14F-4D97-AF65-F5344CB8AC3E}">
        <p14:creationId xmlns="" xmlns:p14="http://schemas.microsoft.com/office/powerpoint/2010/main" val="1162286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5C3F26-EA81-4B08-968E-50B0597A17D0}" type="slidenum">
              <a:rPr lang="en-US" smtClean="0"/>
              <a:pPr/>
              <a:t>13</a:t>
            </a:fld>
            <a:endParaRPr lang="en-US"/>
          </a:p>
        </p:txBody>
      </p:sp>
    </p:spTree>
    <p:extLst>
      <p:ext uri="{BB962C8B-B14F-4D97-AF65-F5344CB8AC3E}">
        <p14:creationId xmlns="" xmlns:p14="http://schemas.microsoft.com/office/powerpoint/2010/main" val="3615523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5C3F26-EA81-4B08-968E-50B0597A17D0}" type="slidenum">
              <a:rPr lang="en-US" smtClean="0"/>
              <a:pPr/>
              <a:t>14</a:t>
            </a:fld>
            <a:endParaRPr lang="en-US"/>
          </a:p>
        </p:txBody>
      </p:sp>
    </p:spTree>
    <p:extLst>
      <p:ext uri="{BB962C8B-B14F-4D97-AF65-F5344CB8AC3E}">
        <p14:creationId xmlns="" xmlns:p14="http://schemas.microsoft.com/office/powerpoint/2010/main" val="1061453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5C3F26-EA81-4B08-968E-50B0597A17D0}" type="slidenum">
              <a:rPr lang="en-US" smtClean="0"/>
              <a:pPr/>
              <a:t>15</a:t>
            </a:fld>
            <a:endParaRPr lang="en-US"/>
          </a:p>
        </p:txBody>
      </p:sp>
    </p:spTree>
    <p:extLst>
      <p:ext uri="{BB962C8B-B14F-4D97-AF65-F5344CB8AC3E}">
        <p14:creationId xmlns="" xmlns:p14="http://schemas.microsoft.com/office/powerpoint/2010/main" val="161658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1/8/2021</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split orient="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split orient="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split orient="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1/8/2021</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transition spd="slow">
    <p:split orient="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1/8/2021</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p:split orient="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split orient="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spd="slow">
    <p:split orient="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1/8/2021</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transition spd="slow">
    <p:split orient="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split orient="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1/8/2021</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transition spd="slow">
    <p:split orient="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1/8/2021</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transition spd="slow">
    <p:split orient="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1/8/2021</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plit orient="vert"/>
  </p:transition>
  <p:timing>
    <p:tnLst>
      <p:par>
        <p:cTn id="1" dur="indefinite" restart="never" nodeType="tmRoot"/>
      </p:par>
    </p:tnLst>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ecome.gif"/>
          <p:cNvPicPr>
            <a:picLocks noChangeAspect="1"/>
          </p:cNvPicPr>
          <p:nvPr/>
        </p:nvPicPr>
        <p:blipFill>
          <a:blip r:embed="rId3"/>
          <a:stretch>
            <a:fillRect/>
          </a:stretch>
        </p:blipFill>
        <p:spPr>
          <a:xfrm>
            <a:off x="304800" y="228601"/>
            <a:ext cx="7924800" cy="2286000"/>
          </a:xfrm>
          <a:prstGeom prst="rect">
            <a:avLst/>
          </a:prstGeom>
          <a:ln>
            <a:noFill/>
          </a:ln>
          <a:effectLst>
            <a:outerShdw blurRad="292100" dist="139700" dir="2700000" algn="tl" rotWithShape="0">
              <a:srgbClr val="333333">
                <a:alpha val="65000"/>
              </a:srgbClr>
            </a:outerShdw>
          </a:effectLst>
        </p:spPr>
      </p:pic>
      <p:pic>
        <p:nvPicPr>
          <p:cNvPr id="6" name="Picture 5" descr="index.jpg"/>
          <p:cNvPicPr>
            <a:picLocks noChangeAspect="1"/>
          </p:cNvPicPr>
          <p:nvPr/>
        </p:nvPicPr>
        <p:blipFill>
          <a:blip r:embed="rId4"/>
          <a:stretch>
            <a:fillRect/>
          </a:stretch>
        </p:blipFill>
        <p:spPr>
          <a:xfrm>
            <a:off x="1600200" y="2209800"/>
            <a:ext cx="5791200" cy="4114799"/>
          </a:xfrm>
          <a:prstGeom prst="rect">
            <a:avLst/>
          </a:prstGeom>
          <a:ln>
            <a:noFill/>
          </a:ln>
          <a:effectLst>
            <a:outerShdw blurRad="76200" dir="18900000" sy="23000" kx="-1200000" algn="bl" rotWithShape="0">
              <a:prstClr val="black">
                <a:alpha val="20000"/>
              </a:prstClr>
            </a:outerShdw>
          </a:effectLst>
        </p:spPr>
      </p:pic>
    </p:spTree>
    <p:extLst>
      <p:ext uri="{BB962C8B-B14F-4D97-AF65-F5344CB8AC3E}">
        <p14:creationId xmlns="" xmlns:p14="http://schemas.microsoft.com/office/powerpoint/2010/main" val="2105495637"/>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990600"/>
            <a:ext cx="8534400" cy="5170646"/>
          </a:xfrm>
          <a:prstGeom prst="rect">
            <a:avLst/>
          </a:prstGeom>
          <a:noFill/>
        </p:spPr>
        <p:txBody>
          <a:bodyPr wrap="square" rtlCol="0">
            <a:spAutoFit/>
          </a:bodyPr>
          <a:lstStyle/>
          <a:p>
            <a:r>
              <a:rPr lang="en-US" sz="6600" b="1" dirty="0" smtClean="0">
                <a:solidFill>
                  <a:srgbClr val="0000CC"/>
                </a:solidFill>
              </a:rPr>
              <a:t>List the Five ways of Pakistani Army Torture </a:t>
            </a:r>
            <a:r>
              <a:rPr lang="en-US" sz="6600" b="1" dirty="0" err="1" smtClean="0">
                <a:solidFill>
                  <a:srgbClr val="0000CC"/>
                </a:solidFill>
              </a:rPr>
              <a:t>Bangabondhu’s</a:t>
            </a:r>
            <a:r>
              <a:rPr lang="en-US" sz="6600" b="1" dirty="0" smtClean="0">
                <a:solidFill>
                  <a:srgbClr val="0000CC"/>
                </a:solidFill>
              </a:rPr>
              <a:t> Family</a:t>
            </a:r>
            <a:r>
              <a:rPr lang="en-US" sz="2800" b="1" dirty="0" smtClean="0">
                <a:solidFill>
                  <a:srgbClr val="0000CC"/>
                </a:solidFill>
              </a:rPr>
              <a:t>.</a:t>
            </a:r>
            <a:endParaRPr lang="en-US" sz="2800" b="1" dirty="0">
              <a:solidFill>
                <a:srgbClr val="0000CC"/>
              </a:solidFill>
            </a:endParaRPr>
          </a:p>
        </p:txBody>
      </p:sp>
    </p:spTree>
    <p:extLst>
      <p:ext uri="{BB962C8B-B14F-4D97-AF65-F5344CB8AC3E}">
        <p14:creationId xmlns="" xmlns:p14="http://schemas.microsoft.com/office/powerpoint/2010/main" val="2226849977"/>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39487"/>
            <a:ext cx="6452407" cy="646331"/>
          </a:xfrm>
          <a:prstGeom prst="rect">
            <a:avLst/>
          </a:prstGeom>
          <a:noFill/>
        </p:spPr>
        <p:txBody>
          <a:bodyPr wrap="none" rtlCol="0">
            <a:spAutoFit/>
          </a:bodyPr>
          <a:lstStyle/>
          <a:p>
            <a:r>
              <a:rPr lang="en-US" sz="3600" b="1" dirty="0" smtClean="0">
                <a:solidFill>
                  <a:srgbClr val="0000CC"/>
                </a:solidFill>
              </a:rPr>
              <a:t>Here is the Suggested List</a:t>
            </a:r>
            <a:endParaRPr lang="en-US" sz="3600" b="1" dirty="0">
              <a:solidFill>
                <a:srgbClr val="0000CC"/>
              </a:solidFill>
            </a:endParaRPr>
          </a:p>
        </p:txBody>
      </p:sp>
      <p:sp>
        <p:nvSpPr>
          <p:cNvPr id="5" name="TextBox 4"/>
          <p:cNvSpPr txBox="1"/>
          <p:nvPr/>
        </p:nvSpPr>
        <p:spPr>
          <a:xfrm>
            <a:off x="1066800" y="1219200"/>
            <a:ext cx="6858000" cy="307777"/>
          </a:xfrm>
          <a:prstGeom prst="rect">
            <a:avLst/>
          </a:prstGeom>
          <a:noFill/>
        </p:spPr>
        <p:txBody>
          <a:bodyPr wrap="square" rtlCol="0">
            <a:spAutoFit/>
          </a:bodyPr>
          <a:lstStyle/>
          <a:p>
            <a:r>
              <a:rPr lang="en-US" sz="1400" b="1" dirty="0" smtClean="0"/>
              <a:t>Exhibition showcases torture by Pakistani army during 1971 war </a:t>
            </a:r>
            <a:endParaRPr lang="en-US" sz="1400" b="1" dirty="0"/>
          </a:p>
        </p:txBody>
      </p:sp>
      <p:sp>
        <p:nvSpPr>
          <p:cNvPr id="6" name="TextBox 5"/>
          <p:cNvSpPr txBox="1"/>
          <p:nvPr/>
        </p:nvSpPr>
        <p:spPr>
          <a:xfrm>
            <a:off x="762000" y="2971800"/>
            <a:ext cx="7543800" cy="830997"/>
          </a:xfrm>
          <a:prstGeom prst="rect">
            <a:avLst/>
          </a:prstGeom>
          <a:noFill/>
        </p:spPr>
        <p:txBody>
          <a:bodyPr wrap="square" rtlCol="0">
            <a:spAutoFit/>
          </a:bodyPr>
          <a:lstStyle/>
          <a:p>
            <a:pPr algn="just"/>
            <a:r>
              <a:rPr lang="en-US" sz="1600" dirty="0" smtClean="0"/>
              <a:t>Tripura accommodated 16 </a:t>
            </a:r>
            <a:r>
              <a:rPr lang="en-US" sz="1600" dirty="0" err="1" smtClean="0"/>
              <a:t>lakh</a:t>
            </a:r>
            <a:r>
              <a:rPr lang="en-US" sz="1600" dirty="0" smtClean="0"/>
              <a:t> people, which was more than its own population that time. Tripura was also the war headquarters of the Bangladesh liberation war 1971.</a:t>
            </a:r>
            <a:endParaRPr lang="en-US" sz="1600" b="1" dirty="0"/>
          </a:p>
        </p:txBody>
      </p:sp>
      <p:sp>
        <p:nvSpPr>
          <p:cNvPr id="7" name="TextBox 6"/>
          <p:cNvSpPr txBox="1"/>
          <p:nvPr/>
        </p:nvSpPr>
        <p:spPr>
          <a:xfrm>
            <a:off x="838200" y="1676400"/>
            <a:ext cx="7696200" cy="1200329"/>
          </a:xfrm>
          <a:prstGeom prst="rect">
            <a:avLst/>
          </a:prstGeom>
          <a:noFill/>
        </p:spPr>
        <p:txBody>
          <a:bodyPr wrap="square" rtlCol="0">
            <a:spAutoFit/>
          </a:bodyPr>
          <a:lstStyle/>
          <a:p>
            <a:pPr algn="just"/>
            <a:r>
              <a:rPr lang="en-US" dirty="0" smtClean="0"/>
              <a:t>Following launching of bush war against the Pakistan army after </a:t>
            </a:r>
            <a:r>
              <a:rPr lang="en-US" dirty="0" err="1" smtClean="0"/>
              <a:t>Bangabandhu</a:t>
            </a:r>
            <a:r>
              <a:rPr lang="en-US" dirty="0" smtClean="0"/>
              <a:t> </a:t>
            </a:r>
            <a:r>
              <a:rPr lang="en-US" dirty="0" err="1" smtClean="0"/>
              <a:t>Mujibur</a:t>
            </a:r>
            <a:r>
              <a:rPr lang="en-US" dirty="0" smtClean="0"/>
              <a:t> </a:t>
            </a:r>
            <a:r>
              <a:rPr lang="en-US" dirty="0" err="1" smtClean="0"/>
              <a:t>Rehman</a:t>
            </a:r>
            <a:r>
              <a:rPr lang="en-US" dirty="0" smtClean="0"/>
              <a:t> gave a clarion call for fight against Pakistani rulers, thousands of refugees entered into Tripura for shelter.</a:t>
            </a:r>
            <a:endParaRPr lang="en-US" b="1" dirty="0"/>
          </a:p>
        </p:txBody>
      </p:sp>
      <p:sp>
        <p:nvSpPr>
          <p:cNvPr id="8" name="TextBox 7"/>
          <p:cNvSpPr txBox="1"/>
          <p:nvPr/>
        </p:nvSpPr>
        <p:spPr>
          <a:xfrm>
            <a:off x="838200" y="4343400"/>
            <a:ext cx="7772400" cy="1077218"/>
          </a:xfrm>
          <a:prstGeom prst="rect">
            <a:avLst/>
          </a:prstGeom>
          <a:noFill/>
        </p:spPr>
        <p:txBody>
          <a:bodyPr wrap="square" rtlCol="0">
            <a:spAutoFit/>
          </a:bodyPr>
          <a:lstStyle/>
          <a:p>
            <a:pPr algn="just"/>
            <a:r>
              <a:rPr lang="en-US" sz="1600" dirty="0" smtClean="0"/>
              <a:t>"Pakistani Army massacred more than 30 </a:t>
            </a:r>
            <a:r>
              <a:rPr lang="en-US" sz="1600" dirty="0" err="1" smtClean="0"/>
              <a:t>lakh</a:t>
            </a:r>
            <a:r>
              <a:rPr lang="en-US" sz="1600" dirty="0" smtClean="0"/>
              <a:t> Bangladeshis and raped six </a:t>
            </a:r>
            <a:r>
              <a:rPr lang="en-US" sz="1600" dirty="0" err="1" smtClean="0"/>
              <a:t>lakh</a:t>
            </a:r>
            <a:r>
              <a:rPr lang="en-US" sz="1600" dirty="0" smtClean="0"/>
              <a:t> women during the liberation war which is an instance of barbaric acts by the Pakistani army and we are showcasing these facts to make aware about the history to the people, particularly the young generation," </a:t>
            </a:r>
            <a:r>
              <a:rPr lang="en-US" sz="1600" dirty="0" err="1" smtClean="0"/>
              <a:t>Mamun</a:t>
            </a:r>
            <a:r>
              <a:rPr lang="en-US" sz="1600" dirty="0" smtClean="0"/>
              <a:t> claimed.</a:t>
            </a:r>
            <a:endParaRPr lang="en-US" sz="1600" b="1" dirty="0"/>
          </a:p>
        </p:txBody>
      </p:sp>
    </p:spTree>
    <p:extLst>
      <p:ext uri="{BB962C8B-B14F-4D97-AF65-F5344CB8AC3E}">
        <p14:creationId xmlns="" xmlns:p14="http://schemas.microsoft.com/office/powerpoint/2010/main" val="1022883815"/>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85800"/>
            <a:ext cx="8458200" cy="1077218"/>
          </a:xfrm>
          <a:prstGeom prst="rect">
            <a:avLst/>
          </a:prstGeom>
          <a:noFill/>
        </p:spPr>
        <p:txBody>
          <a:bodyPr wrap="square" rtlCol="0">
            <a:spAutoFit/>
          </a:bodyPr>
          <a:lstStyle/>
          <a:p>
            <a:pPr algn="ctr"/>
            <a:r>
              <a:rPr lang="en-US" sz="3200" b="1" dirty="0" smtClean="0">
                <a:solidFill>
                  <a:srgbClr val="0000CC"/>
                </a:solidFill>
              </a:rPr>
              <a:t>Discuss the sufferings of the People in Liberation War </a:t>
            </a:r>
            <a:endParaRPr lang="en-US" sz="3200" b="1" dirty="0">
              <a:solidFill>
                <a:srgbClr val="0000CC"/>
              </a:solidFill>
            </a:endParaRPr>
          </a:p>
        </p:txBody>
      </p:sp>
    </p:spTree>
    <p:extLst>
      <p:ext uri="{BB962C8B-B14F-4D97-AF65-F5344CB8AC3E}">
        <p14:creationId xmlns="" xmlns:p14="http://schemas.microsoft.com/office/powerpoint/2010/main" val="1614114695"/>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228600"/>
            <a:ext cx="5410200" cy="461665"/>
          </a:xfrm>
          <a:prstGeom prst="rect">
            <a:avLst/>
          </a:prstGeom>
          <a:noFill/>
        </p:spPr>
        <p:txBody>
          <a:bodyPr wrap="square" rtlCol="0">
            <a:spAutoFit/>
          </a:bodyPr>
          <a:lstStyle/>
          <a:p>
            <a:pPr algn="ctr"/>
            <a:r>
              <a:rPr lang="en-US" sz="2400" b="1" dirty="0" smtClean="0"/>
              <a:t>Match Your Answer</a:t>
            </a:r>
            <a:endParaRPr lang="en-US" sz="2400" b="1" dirty="0"/>
          </a:p>
        </p:txBody>
      </p:sp>
      <p:sp>
        <p:nvSpPr>
          <p:cNvPr id="10" name="TextBox 9"/>
          <p:cNvSpPr txBox="1"/>
          <p:nvPr/>
        </p:nvSpPr>
        <p:spPr>
          <a:xfrm>
            <a:off x="457200" y="914400"/>
            <a:ext cx="8077200" cy="5078313"/>
          </a:xfrm>
          <a:prstGeom prst="rect">
            <a:avLst/>
          </a:prstGeom>
          <a:noFill/>
        </p:spPr>
        <p:txBody>
          <a:bodyPr wrap="square" rtlCol="0">
            <a:spAutoFit/>
          </a:bodyPr>
          <a:lstStyle/>
          <a:p>
            <a:pPr algn="just"/>
            <a:r>
              <a:rPr lang="en-US" dirty="0" smtClean="0">
                <a:latin typeface="Times New Roman" pitchFamily="18" charset="0"/>
                <a:cs typeface="Times New Roman" pitchFamily="18" charset="0"/>
              </a:rPr>
              <a:t>The </a:t>
            </a:r>
            <a:r>
              <a:rPr lang="en-US" b="1" dirty="0" smtClean="0">
                <a:latin typeface="Times New Roman" pitchFamily="18" charset="0"/>
                <a:cs typeface="Times New Roman" pitchFamily="18" charset="0"/>
              </a:rPr>
              <a:t>genocide in Bangladesh</a:t>
            </a:r>
            <a:r>
              <a:rPr lang="en-US" dirty="0" smtClean="0">
                <a:latin typeface="Times New Roman" pitchFamily="18" charset="0"/>
                <a:cs typeface="Times New Roman" pitchFamily="18" charset="0"/>
              </a:rPr>
              <a:t> began on 26 March 1971 with the launch of Operation Searchlight, as West Pakistan (now Pakistan) began a military crackdown on the Eastern wing (now Bangladesh) of the nation to suppress Bengali calls for self-determination. During the nine-month-long Bangladesh War for Liberation, members of the Pakistani military and supporting Islamist militias from </a:t>
            </a:r>
            <a:r>
              <a:rPr lang="en-US" dirty="0" err="1" smtClean="0">
                <a:latin typeface="Times New Roman" pitchFamily="18" charset="0"/>
                <a:cs typeface="Times New Roman" pitchFamily="18" charset="0"/>
              </a:rPr>
              <a:t>Jamaat</a:t>
            </a:r>
            <a:r>
              <a:rPr lang="en-US" dirty="0" smtClean="0">
                <a:latin typeface="Times New Roman" pitchFamily="18" charset="0"/>
                <a:cs typeface="Times New Roman" pitchFamily="18" charset="0"/>
              </a:rPr>
              <a:t>-e-</a:t>
            </a:r>
            <a:r>
              <a:rPr lang="en-US" dirty="0" err="1" smtClean="0">
                <a:latin typeface="Times New Roman" pitchFamily="18" charset="0"/>
                <a:cs typeface="Times New Roman" pitchFamily="18" charset="0"/>
              </a:rPr>
              <a:t>Islami</a:t>
            </a:r>
            <a:r>
              <a:rPr lang="en-US" dirty="0" smtClean="0">
                <a:latin typeface="Times New Roman" pitchFamily="18" charset="0"/>
                <a:cs typeface="Times New Roman" pitchFamily="18" charset="0"/>
              </a:rPr>
              <a:t> killed between 300,000 and 3,000,000 people and raped between 200,000 and 400,000 Bengali women, according to Bangladeshi and Indian sources, in a systematic campaign of genocidal rape. The actions against women were supported by </a:t>
            </a:r>
            <a:r>
              <a:rPr lang="en-US" dirty="0" err="1" smtClean="0">
                <a:latin typeface="Times New Roman" pitchFamily="18" charset="0"/>
                <a:cs typeface="Times New Roman" pitchFamily="18" charset="0"/>
              </a:rPr>
              <a:t>Jamaat</a:t>
            </a:r>
            <a:r>
              <a:rPr lang="en-US" dirty="0" smtClean="0">
                <a:latin typeface="Times New Roman" pitchFamily="18" charset="0"/>
                <a:cs typeface="Times New Roman" pitchFamily="18" charset="0"/>
              </a:rPr>
              <a:t>-e-</a:t>
            </a:r>
            <a:r>
              <a:rPr lang="en-US" dirty="0" err="1" smtClean="0">
                <a:latin typeface="Times New Roman" pitchFamily="18" charset="0"/>
                <a:cs typeface="Times New Roman" pitchFamily="18" charset="0"/>
              </a:rPr>
              <a:t>Islami</a:t>
            </a:r>
            <a:r>
              <a:rPr lang="en-US" dirty="0" smtClean="0">
                <a:latin typeface="Times New Roman" pitchFamily="18" charset="0"/>
                <a:cs typeface="Times New Roman" pitchFamily="18" charset="0"/>
              </a:rPr>
              <a:t> religious leaders, who declared that Bengali women were </a:t>
            </a:r>
            <a:r>
              <a:rPr lang="en-US" i="1" dirty="0" err="1" smtClean="0">
                <a:latin typeface="Times New Roman" pitchFamily="18" charset="0"/>
                <a:cs typeface="Times New Roman" pitchFamily="18" charset="0"/>
              </a:rPr>
              <a:t>gonimoter</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maal</a:t>
            </a:r>
            <a:r>
              <a:rPr lang="en-US" dirty="0" smtClean="0">
                <a:latin typeface="Times New Roman" pitchFamily="18" charset="0"/>
                <a:cs typeface="Times New Roman" pitchFamily="18" charset="0"/>
              </a:rPr>
              <a:t> (Bengali for "public property").As a result of the conflict, a further eight to ten million people, mostly Hindus, fled the country to seek refuge in </a:t>
            </a:r>
            <a:r>
              <a:rPr lang="en-US" dirty="0" err="1" smtClean="0">
                <a:latin typeface="Times New Roman" pitchFamily="18" charset="0"/>
                <a:cs typeface="Times New Roman" pitchFamily="18" charset="0"/>
              </a:rPr>
              <a:t>neighbouring</a:t>
            </a:r>
            <a:r>
              <a:rPr lang="en-US" dirty="0" smtClean="0">
                <a:latin typeface="Times New Roman" pitchFamily="18" charset="0"/>
                <a:cs typeface="Times New Roman" pitchFamily="18" charset="0"/>
              </a:rPr>
              <a:t> India. It is estimated that up to 30 million civilians were internally </a:t>
            </a:r>
            <a:r>
              <a:rPr lang="en-US" dirty="0" err="1" smtClean="0">
                <a:latin typeface="Times New Roman" pitchFamily="18" charset="0"/>
                <a:cs typeface="Times New Roman" pitchFamily="18" charset="0"/>
              </a:rPr>
              <a:t>displacedout</a:t>
            </a:r>
            <a:r>
              <a:rPr lang="en-US" dirty="0" smtClean="0">
                <a:latin typeface="Times New Roman" pitchFamily="18" charset="0"/>
                <a:cs typeface="Times New Roman" pitchFamily="18" charset="0"/>
              </a:rPr>
              <a:t> of 70 million.  During the war, there was also ethnic violence between Bengalis and Urdu-speaking </a:t>
            </a:r>
            <a:r>
              <a:rPr lang="en-US" dirty="0" err="1" smtClean="0">
                <a:latin typeface="Times New Roman" pitchFamily="18" charset="0"/>
                <a:cs typeface="Times New Roman" pitchFamily="18" charset="0"/>
              </a:rPr>
              <a:t>Biharis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Biharis</a:t>
            </a:r>
            <a:r>
              <a:rPr lang="en-US" dirty="0" smtClean="0">
                <a:latin typeface="Times New Roman" pitchFamily="18" charset="0"/>
                <a:cs typeface="Times New Roman" pitchFamily="18" charset="0"/>
              </a:rPr>
              <a:t> faced reprisals from Bengali mobs and militias and from 1,000to 150,000 were killed. </a:t>
            </a:r>
          </a:p>
          <a:p>
            <a:pPr algn="just"/>
            <a:r>
              <a:rPr lang="en-US" dirty="0" smtClean="0">
                <a:latin typeface="Times New Roman" pitchFamily="18" charset="0"/>
                <a:cs typeface="Times New Roman" pitchFamily="18" charset="0"/>
              </a:rPr>
              <a:t>There is an academic consensus that the events which took place during the Bangladesh Liberation War constituted a genocide. However, there are scholars who deny the killing was a genocide. </a:t>
            </a: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2892580928"/>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600200"/>
            <a:ext cx="7074374" cy="461665"/>
          </a:xfrm>
          <a:prstGeom prst="rect">
            <a:avLst/>
          </a:prstGeom>
          <a:noFill/>
        </p:spPr>
        <p:txBody>
          <a:bodyPr wrap="none" rtlCol="0">
            <a:spAutoFit/>
          </a:bodyPr>
          <a:lstStyle/>
          <a:p>
            <a:pPr algn="ctr"/>
            <a:r>
              <a:rPr lang="en-US" sz="2400" b="1" dirty="0" smtClean="0"/>
              <a:t>Write a short paragraph on Liberation War</a:t>
            </a:r>
            <a:endParaRPr lang="en-US" sz="2400" b="1" dirty="0"/>
          </a:p>
        </p:txBody>
      </p:sp>
      <p:sp>
        <p:nvSpPr>
          <p:cNvPr id="5" name="TextBox 4"/>
          <p:cNvSpPr txBox="1"/>
          <p:nvPr/>
        </p:nvSpPr>
        <p:spPr>
          <a:xfrm>
            <a:off x="1752600" y="457200"/>
            <a:ext cx="4865434" cy="1015663"/>
          </a:xfrm>
          <a:prstGeom prst="rect">
            <a:avLst/>
          </a:prstGeom>
          <a:noFill/>
        </p:spPr>
        <p:txBody>
          <a:bodyPr wrap="none" rtlCol="0">
            <a:spAutoFit/>
          </a:bodyPr>
          <a:lstStyle/>
          <a:p>
            <a:pPr algn="ctr"/>
            <a:r>
              <a:rPr lang="en-US" sz="6000" b="1" dirty="0" smtClean="0"/>
              <a:t>Home Work</a:t>
            </a:r>
            <a:endParaRPr lang="en-US" sz="6000" b="1" dirty="0"/>
          </a:p>
        </p:txBody>
      </p:sp>
      <p:pic>
        <p:nvPicPr>
          <p:cNvPr id="6" name="Picture 5" descr="1576164022.jpg"/>
          <p:cNvPicPr>
            <a:picLocks noChangeAspect="1"/>
          </p:cNvPicPr>
          <p:nvPr/>
        </p:nvPicPr>
        <p:blipFill>
          <a:blip r:embed="rId3"/>
          <a:stretch>
            <a:fillRect/>
          </a:stretch>
        </p:blipFill>
        <p:spPr>
          <a:xfrm>
            <a:off x="381000" y="2209800"/>
            <a:ext cx="8229600" cy="4457700"/>
          </a:xfrm>
          <a:prstGeom prst="rect">
            <a:avLst/>
          </a:prstGeom>
          <a:ln>
            <a:noFill/>
          </a:ln>
          <a:effectLst>
            <a:softEdge rad="112500"/>
          </a:effectLst>
        </p:spPr>
      </p:pic>
    </p:spTree>
    <p:extLst>
      <p:ext uri="{BB962C8B-B14F-4D97-AF65-F5344CB8AC3E}">
        <p14:creationId xmlns="" xmlns:p14="http://schemas.microsoft.com/office/powerpoint/2010/main" val="634280887"/>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685800"/>
            <a:ext cx="3611886" cy="646331"/>
          </a:xfrm>
          <a:prstGeom prst="rect">
            <a:avLst/>
          </a:prstGeom>
          <a:noFill/>
        </p:spPr>
        <p:txBody>
          <a:bodyPr wrap="none" rtlCol="0">
            <a:spAutoFit/>
          </a:bodyPr>
          <a:lstStyle/>
          <a:p>
            <a:pPr algn="ctr"/>
            <a:r>
              <a:rPr lang="en-US" sz="3600" b="1" dirty="0" smtClean="0">
                <a:solidFill>
                  <a:srgbClr val="0000CC"/>
                </a:solidFill>
              </a:rPr>
              <a:t>Thank You All</a:t>
            </a:r>
            <a:endParaRPr lang="en-US" sz="3600" b="1" dirty="0">
              <a:solidFill>
                <a:srgbClr val="0000CC"/>
              </a:solidFill>
            </a:endParaRPr>
          </a:p>
        </p:txBody>
      </p:sp>
      <p:pic>
        <p:nvPicPr>
          <p:cNvPr id="8" name="Picture 7" descr="853faf586b65a0ac4b63081404b186ce.gif"/>
          <p:cNvPicPr>
            <a:picLocks noChangeAspect="1"/>
          </p:cNvPicPr>
          <p:nvPr/>
        </p:nvPicPr>
        <p:blipFill>
          <a:blip r:embed="rId3"/>
          <a:stretch>
            <a:fillRect/>
          </a:stretch>
        </p:blipFill>
        <p:spPr>
          <a:xfrm>
            <a:off x="1828800" y="1373589"/>
            <a:ext cx="5257800" cy="51034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 xmlns:p14="http://schemas.microsoft.com/office/powerpoint/2010/main" val="4061519718"/>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346074" y="4724401"/>
            <a:ext cx="8112126" cy="17235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sz="3200" b="1" dirty="0" smtClean="0">
                <a:solidFill>
                  <a:srgbClr val="C00000"/>
                </a:solidFill>
                <a:latin typeface="TALITHA" pitchFamily="2" charset="0"/>
                <a:cs typeface="Times New Roman" pitchFamily="18" charset="0"/>
              </a:rPr>
              <a:t>Md. </a:t>
            </a:r>
            <a:r>
              <a:rPr lang="en-US" sz="3200" b="1" dirty="0" err="1" smtClean="0">
                <a:solidFill>
                  <a:srgbClr val="C00000"/>
                </a:solidFill>
                <a:latin typeface="TALITHA" pitchFamily="2" charset="0"/>
                <a:cs typeface="Times New Roman" pitchFamily="18" charset="0"/>
              </a:rPr>
              <a:t>Akhtarul</a:t>
            </a:r>
            <a:r>
              <a:rPr lang="en-US" sz="3200" b="1" dirty="0" smtClean="0">
                <a:solidFill>
                  <a:srgbClr val="C00000"/>
                </a:solidFill>
                <a:latin typeface="TALITHA" pitchFamily="2" charset="0"/>
                <a:cs typeface="Times New Roman" pitchFamily="18" charset="0"/>
              </a:rPr>
              <a:t> Islam</a:t>
            </a:r>
            <a:endParaRPr lang="en-US" sz="3200" b="1" dirty="0">
              <a:solidFill>
                <a:srgbClr val="C00000"/>
              </a:solidFill>
              <a:latin typeface="TALITHA" pitchFamily="2" charset="0"/>
              <a:cs typeface="Times New Roman" pitchFamily="18" charset="0"/>
            </a:endParaRPr>
          </a:p>
          <a:p>
            <a:pPr algn="ctr"/>
            <a:r>
              <a:rPr lang="en-US" b="1" i="1" dirty="0">
                <a:solidFill>
                  <a:srgbClr val="C00000"/>
                </a:solidFill>
                <a:latin typeface="Times New Roman" pitchFamily="18" charset="0"/>
                <a:cs typeface="Times New Roman" pitchFamily="18" charset="0"/>
              </a:rPr>
              <a:t>Assistant  Teacher  </a:t>
            </a:r>
            <a:r>
              <a:rPr lang="en-US" b="1" i="1" dirty="0" smtClean="0">
                <a:solidFill>
                  <a:srgbClr val="C00000"/>
                </a:solidFill>
                <a:latin typeface="Times New Roman" pitchFamily="18" charset="0"/>
                <a:cs typeface="Times New Roman" pitchFamily="18" charset="0"/>
              </a:rPr>
              <a:t>English</a:t>
            </a:r>
            <a:endParaRPr lang="en-US" b="1" i="1" dirty="0">
              <a:solidFill>
                <a:srgbClr val="C00000"/>
              </a:solidFill>
              <a:latin typeface="Times New Roman" pitchFamily="18" charset="0"/>
              <a:cs typeface="Times New Roman" pitchFamily="18" charset="0"/>
            </a:endParaRPr>
          </a:p>
          <a:p>
            <a:pPr algn="ctr"/>
            <a:r>
              <a:rPr lang="en-US" sz="2400" b="1" dirty="0" err="1" smtClean="0">
                <a:solidFill>
                  <a:schemeClr val="tx1">
                    <a:lumMod val="95000"/>
                    <a:lumOff val="5000"/>
                  </a:schemeClr>
                </a:solidFill>
                <a:latin typeface="Times New Roman" pitchFamily="18" charset="0"/>
                <a:cs typeface="Times New Roman" pitchFamily="18" charset="0"/>
              </a:rPr>
              <a:t>Boalia</a:t>
            </a:r>
            <a:r>
              <a:rPr lang="en-US" sz="2400" b="1" dirty="0" smtClean="0">
                <a:solidFill>
                  <a:schemeClr val="tx1">
                    <a:lumMod val="95000"/>
                    <a:lumOff val="5000"/>
                  </a:schemeClr>
                </a:solidFill>
                <a:latin typeface="Times New Roman" pitchFamily="18" charset="0"/>
                <a:cs typeface="Times New Roman" pitchFamily="18" charset="0"/>
              </a:rPr>
              <a:t> </a:t>
            </a:r>
            <a:r>
              <a:rPr lang="en-US" sz="2400" b="1" dirty="0" err="1" smtClean="0">
                <a:solidFill>
                  <a:schemeClr val="tx1">
                    <a:lumMod val="95000"/>
                    <a:lumOff val="5000"/>
                  </a:schemeClr>
                </a:solidFill>
                <a:latin typeface="Times New Roman" pitchFamily="18" charset="0"/>
                <a:cs typeface="Times New Roman" pitchFamily="18" charset="0"/>
              </a:rPr>
              <a:t>BLHigh</a:t>
            </a:r>
            <a:r>
              <a:rPr lang="en-US" sz="2400" b="1" dirty="0" smtClean="0">
                <a:solidFill>
                  <a:schemeClr val="tx1">
                    <a:lumMod val="95000"/>
                    <a:lumOff val="5000"/>
                  </a:schemeClr>
                </a:solidFill>
                <a:latin typeface="Times New Roman" pitchFamily="18" charset="0"/>
                <a:cs typeface="Times New Roman" pitchFamily="18" charset="0"/>
              </a:rPr>
              <a:t> </a:t>
            </a:r>
            <a:r>
              <a:rPr lang="en-US" sz="2400" b="1" dirty="0">
                <a:solidFill>
                  <a:schemeClr val="tx1">
                    <a:lumMod val="95000"/>
                    <a:lumOff val="5000"/>
                  </a:schemeClr>
                </a:solidFill>
                <a:latin typeface="Times New Roman" pitchFamily="18" charset="0"/>
                <a:cs typeface="Times New Roman" pitchFamily="18" charset="0"/>
              </a:rPr>
              <a:t>School</a:t>
            </a:r>
          </a:p>
          <a:p>
            <a:pPr algn="ctr"/>
            <a:r>
              <a:rPr lang="en-US" sz="3200" b="1" dirty="0" err="1" smtClean="0">
                <a:solidFill>
                  <a:srgbClr val="00B0F0"/>
                </a:solidFill>
                <a:latin typeface="Times New Roman" pitchFamily="18" charset="0"/>
                <a:cs typeface="Times New Roman" pitchFamily="18" charset="0"/>
              </a:rPr>
              <a:t>Gomastapur</a:t>
            </a:r>
            <a:r>
              <a:rPr lang="en-US" sz="3200" b="1" dirty="0" smtClean="0">
                <a:solidFill>
                  <a:srgbClr val="00B0F0"/>
                </a:solidFill>
                <a:latin typeface="Times New Roman" pitchFamily="18" charset="0"/>
                <a:cs typeface="Times New Roman" pitchFamily="18" charset="0"/>
              </a:rPr>
              <a:t>, </a:t>
            </a:r>
            <a:r>
              <a:rPr lang="en-US" sz="3200" b="1" dirty="0" err="1" smtClean="0">
                <a:solidFill>
                  <a:srgbClr val="00B0F0"/>
                </a:solidFill>
                <a:latin typeface="Times New Roman" pitchFamily="18" charset="0"/>
                <a:cs typeface="Times New Roman" pitchFamily="18" charset="0"/>
              </a:rPr>
              <a:t>Chapainawabganj</a:t>
            </a:r>
            <a:endParaRPr lang="en-US" sz="3200" dirty="0">
              <a:solidFill>
                <a:srgbClr val="00B0F0"/>
              </a:solidFill>
            </a:endParaRPr>
          </a:p>
        </p:txBody>
      </p:sp>
      <p:sp>
        <p:nvSpPr>
          <p:cNvPr id="2" name="Rectangle 1"/>
          <p:cNvSpPr/>
          <p:nvPr/>
        </p:nvSpPr>
        <p:spPr>
          <a:xfrm>
            <a:off x="4592472" y="2802003"/>
            <a:ext cx="4572000" cy="954107"/>
          </a:xfrm>
          <a:prstGeom prst="rect">
            <a:avLst/>
          </a:prstGeom>
        </p:spPr>
        <p:txBody>
          <a:bodyPr>
            <a:spAutoFit/>
          </a:bodyPr>
          <a:lstStyle/>
          <a:p>
            <a:pPr algn="ctr"/>
            <a:r>
              <a:rPr lang="en-US" sz="2800" dirty="0">
                <a:ln w="11430"/>
                <a:solidFill>
                  <a:srgbClr val="0000CC"/>
                </a:solidFill>
              </a:rPr>
              <a:t>Class –</a:t>
            </a:r>
            <a:r>
              <a:rPr lang="en-US" sz="2800" dirty="0">
                <a:ln w="11430"/>
                <a:solidFill>
                  <a:srgbClr val="0000CC"/>
                </a:solidFill>
                <a:effectLst>
                  <a:outerShdw blurRad="50800" dist="39000" dir="5460000" algn="tl">
                    <a:srgbClr val="000000">
                      <a:alpha val="38000"/>
                    </a:srgbClr>
                  </a:outerShdw>
                </a:effectLst>
              </a:rPr>
              <a:t>Nine</a:t>
            </a:r>
          </a:p>
          <a:p>
            <a:pPr algn="ctr"/>
            <a:r>
              <a:rPr lang="en-US" sz="2800" dirty="0" smtClean="0">
                <a:ln w="11430"/>
                <a:solidFill>
                  <a:srgbClr val="0000CC"/>
                </a:solidFill>
                <a:effectLst>
                  <a:outerShdw blurRad="50800" dist="39000" dir="5460000" algn="tl">
                    <a:srgbClr val="000000">
                      <a:alpha val="38000"/>
                    </a:srgbClr>
                  </a:outerShdw>
                </a:effectLst>
              </a:rPr>
              <a:t>UNIT-1, LESSON-1</a:t>
            </a:r>
            <a:endParaRPr lang="en-US" sz="2800" dirty="0">
              <a:ln w="11430"/>
              <a:solidFill>
                <a:srgbClr val="0000CC"/>
              </a:solidFill>
              <a:effectLst>
                <a:outerShdw blurRad="50800" dist="39000" dir="5460000" algn="tl">
                  <a:srgbClr val="000000">
                    <a:alpha val="38000"/>
                  </a:srgbClr>
                </a:outerShdw>
              </a:effectLst>
            </a:endParaRPr>
          </a:p>
        </p:txBody>
      </p:sp>
      <p:pic>
        <p:nvPicPr>
          <p:cNvPr id="5" name="Picture 4" descr="122851800_10219031293881048_6248959699098801704_n.jpg"/>
          <p:cNvPicPr>
            <a:picLocks noChangeAspect="1"/>
          </p:cNvPicPr>
          <p:nvPr/>
        </p:nvPicPr>
        <p:blipFill>
          <a:blip r:embed="rId3"/>
          <a:stretch>
            <a:fillRect/>
          </a:stretch>
        </p:blipFill>
        <p:spPr>
          <a:xfrm>
            <a:off x="381000" y="228600"/>
            <a:ext cx="4286250" cy="42767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 xmlns:p14="http://schemas.microsoft.com/office/powerpoint/2010/main" val="3506448266"/>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534400" cy="923330"/>
          </a:xfrm>
          <a:prstGeom prst="rect">
            <a:avLst/>
          </a:prstGeom>
          <a:noFill/>
        </p:spPr>
        <p:txBody>
          <a:bodyPr wrap="square" rtlCol="0">
            <a:spAutoFit/>
          </a:bodyPr>
          <a:lstStyle/>
          <a:p>
            <a:r>
              <a:rPr lang="en-US" sz="5400" dirty="0" smtClean="0"/>
              <a:t>Do you </a:t>
            </a:r>
            <a:r>
              <a:rPr lang="en-US" sz="5400" dirty="0" smtClean="0"/>
              <a:t>know this person?</a:t>
            </a:r>
            <a:endParaRPr lang="en-US" sz="5400" dirty="0"/>
          </a:p>
        </p:txBody>
      </p:sp>
      <p:pic>
        <p:nvPicPr>
          <p:cNvPr id="8" name="Picture 7" descr="sheikh_mujib_2.jpg"/>
          <p:cNvPicPr>
            <a:picLocks noChangeAspect="1"/>
          </p:cNvPicPr>
          <p:nvPr/>
        </p:nvPicPr>
        <p:blipFill>
          <a:blip r:embed="rId2"/>
          <a:stretch>
            <a:fillRect/>
          </a:stretch>
        </p:blipFill>
        <p:spPr>
          <a:xfrm>
            <a:off x="762000" y="1219199"/>
            <a:ext cx="7696200" cy="5150097"/>
          </a:xfrm>
          <a:prstGeom prst="rect">
            <a:avLst/>
          </a:prstGeom>
          <a:ln>
            <a:noFill/>
          </a:ln>
          <a:effectLst>
            <a:softEdge rad="112500"/>
          </a:effectLst>
        </p:spPr>
      </p:pic>
    </p:spTree>
    <p:extLst>
      <p:ext uri="{BB962C8B-B14F-4D97-AF65-F5344CB8AC3E}">
        <p14:creationId xmlns="" xmlns:p14="http://schemas.microsoft.com/office/powerpoint/2010/main" val="1783779733"/>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0" y="381000"/>
            <a:ext cx="5257800" cy="1132362"/>
          </a:xfrm>
        </p:spPr>
        <p:txBody>
          <a:bodyPr>
            <a:normAutofit/>
          </a:bodyPr>
          <a:lstStyle/>
          <a:p>
            <a:r>
              <a:rPr lang="en-US" sz="5400" dirty="0" smtClean="0">
                <a:solidFill>
                  <a:srgbClr val="FF0000"/>
                </a:solidFill>
              </a:rPr>
              <a:t>Just imagine</a:t>
            </a:r>
            <a:endParaRPr lang="en-US" sz="5400" dirty="0">
              <a:solidFill>
                <a:srgbClr val="FF0000"/>
              </a:solidFill>
            </a:endParaRPr>
          </a:p>
        </p:txBody>
      </p:sp>
      <p:pic>
        <p:nvPicPr>
          <p:cNvPr id="9" name="Picture 8" descr="bangabandhu-family-4-15343616.jpg"/>
          <p:cNvPicPr>
            <a:picLocks noChangeAspect="1"/>
          </p:cNvPicPr>
          <p:nvPr/>
        </p:nvPicPr>
        <p:blipFill>
          <a:blip r:embed="rId3"/>
          <a:stretch>
            <a:fillRect/>
          </a:stretch>
        </p:blipFill>
        <p:spPr>
          <a:xfrm>
            <a:off x="2286000" y="1600200"/>
            <a:ext cx="6172200" cy="4876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 xmlns:p14="http://schemas.microsoft.com/office/powerpoint/2010/main" val="1698906991"/>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819471"/>
            <a:ext cx="8382000" cy="1200329"/>
          </a:xfrm>
          <a:prstGeom prst="rect">
            <a:avLst/>
          </a:prstGeom>
          <a:noFill/>
          <a:ln>
            <a:noFill/>
          </a:ln>
        </p:spPr>
        <p:txBody>
          <a:bodyPr wrap="square" lIns="91440" tIns="45720" rIns="91440" bIns="45720">
            <a:spAutoFit/>
          </a:bodyPr>
          <a:lstStyle/>
          <a:p>
            <a:pPr algn="ctr"/>
            <a:r>
              <a:rPr lang="en-US" sz="3600" b="1" dirty="0" err="1" smtClean="0">
                <a:ln w="1905"/>
                <a:solidFill>
                  <a:srgbClr val="0000CC"/>
                </a:solidFill>
                <a:effectLst>
                  <a:innerShdw blurRad="69850" dist="43180" dir="5400000">
                    <a:srgbClr val="000000">
                      <a:alpha val="65000"/>
                    </a:srgbClr>
                  </a:innerShdw>
                </a:effectLst>
              </a:rPr>
              <a:t>Bangabandhu’s</a:t>
            </a:r>
            <a:r>
              <a:rPr lang="en-US" sz="3600" b="1" dirty="0" smtClean="0">
                <a:ln w="1905"/>
                <a:solidFill>
                  <a:srgbClr val="0000CC"/>
                </a:solidFill>
                <a:effectLst>
                  <a:innerShdw blurRad="69850" dist="43180" dir="5400000">
                    <a:srgbClr val="000000">
                      <a:alpha val="65000"/>
                    </a:srgbClr>
                  </a:innerShdw>
                </a:effectLst>
              </a:rPr>
              <a:t> family in 1971</a:t>
            </a:r>
            <a:endParaRPr lang="en-US" sz="3600" b="1" cap="none" spc="0" dirty="0" smtClean="0">
              <a:ln w="1905"/>
              <a:solidFill>
                <a:srgbClr val="0000CC"/>
              </a:solidFill>
              <a:effectLst>
                <a:innerShdw blurRad="69850" dist="43180" dir="5400000">
                  <a:srgbClr val="000000">
                    <a:alpha val="65000"/>
                  </a:srgbClr>
                </a:innerShdw>
              </a:effectLst>
            </a:endParaRPr>
          </a:p>
          <a:p>
            <a:pPr algn="ctr"/>
            <a:r>
              <a:rPr lang="en-US" sz="3600" b="1" cap="none" spc="0" dirty="0" smtClean="0">
                <a:ln w="1905"/>
                <a:solidFill>
                  <a:srgbClr val="0000CC"/>
                </a:solidFill>
                <a:effectLst>
                  <a:innerShdw blurRad="69850" dist="43180" dir="5400000">
                    <a:srgbClr val="000000">
                      <a:alpha val="65000"/>
                    </a:srgbClr>
                  </a:innerShdw>
                </a:effectLst>
              </a:rPr>
              <a:t>   </a:t>
            </a:r>
            <a:endParaRPr lang="en-US" sz="3600" b="1" cap="none" spc="0" dirty="0">
              <a:ln w="1905"/>
              <a:solidFill>
                <a:srgbClr val="0000CC"/>
              </a:solidFill>
              <a:effectLst>
                <a:innerShdw blurRad="69850" dist="43180" dir="5400000">
                  <a:srgbClr val="000000">
                    <a:alpha val="65000"/>
                  </a:srgbClr>
                </a:innerShdw>
              </a:effectLst>
            </a:endParaRPr>
          </a:p>
        </p:txBody>
      </p:sp>
      <p:sp>
        <p:nvSpPr>
          <p:cNvPr id="4" name="Rectangle 3"/>
          <p:cNvSpPr/>
          <p:nvPr/>
        </p:nvSpPr>
        <p:spPr>
          <a:xfrm>
            <a:off x="4191000" y="2895600"/>
            <a:ext cx="4658437" cy="1200329"/>
          </a:xfrm>
          <a:prstGeom prst="rect">
            <a:avLst/>
          </a:prstGeom>
        </p:spPr>
        <p:txBody>
          <a:bodyPr wrap="square">
            <a:spAutoFit/>
          </a:bodyPr>
          <a:lstStyle/>
          <a:p>
            <a:r>
              <a:rPr lang="en-US" sz="3600" b="1" dirty="0" smtClean="0">
                <a:ln w="1905"/>
                <a:solidFill>
                  <a:srgbClr val="002060"/>
                </a:solidFill>
                <a:effectLst>
                  <a:innerShdw blurRad="69850" dist="43180" dir="5400000">
                    <a:srgbClr val="000000">
                      <a:alpha val="65000"/>
                    </a:srgbClr>
                  </a:innerShdw>
                </a:effectLst>
              </a:rPr>
              <a:t>Today our lesson is ………….</a:t>
            </a:r>
            <a:endParaRPr lang="en-US" sz="3600" dirty="0"/>
          </a:p>
        </p:txBody>
      </p:sp>
      <p:pic>
        <p:nvPicPr>
          <p:cNvPr id="5" name="Picture 4" descr="bangabandhu-family-4-15343616.jpg"/>
          <p:cNvPicPr>
            <a:picLocks noChangeAspect="1"/>
          </p:cNvPicPr>
          <p:nvPr/>
        </p:nvPicPr>
        <p:blipFill>
          <a:blip r:embed="rId2"/>
          <a:stretch>
            <a:fillRect/>
          </a:stretch>
        </p:blipFill>
        <p:spPr>
          <a:xfrm>
            <a:off x="228600" y="228600"/>
            <a:ext cx="3124748" cy="4191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60956824"/>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773710"/>
            <a:ext cx="7010400" cy="646331"/>
          </a:xfrm>
          <a:prstGeom prst="rect">
            <a:avLst/>
          </a:prstGeom>
          <a:solidFill>
            <a:srgbClr val="002060"/>
          </a:solidFill>
          <a:ln>
            <a:solidFill>
              <a:srgbClr val="FF0000"/>
            </a:solidFill>
          </a:ln>
        </p:spPr>
        <p:txBody>
          <a:bodyPr wrap="square" lIns="91440" tIns="45720" rIns="91440" bIns="45720">
            <a:spAutoFit/>
          </a:bodyPr>
          <a:lstStyle/>
          <a:p>
            <a:pPr algn="ctr"/>
            <a:r>
              <a:rPr lang="en-US" sz="3600" b="1" cap="none" spc="0" dirty="0" smtClean="0">
                <a:ln w="10541" cmpd="sng">
                  <a:solidFill>
                    <a:schemeClr val="accent1">
                      <a:shade val="88000"/>
                      <a:satMod val="110000"/>
                    </a:schemeClr>
                  </a:solidFill>
                  <a:prstDash val="solid"/>
                </a:ln>
                <a:solidFill>
                  <a:srgbClr val="0000CC"/>
                </a:solidFill>
                <a:effectLst/>
              </a:rPr>
              <a:t>LEARNING OUTCOMES</a:t>
            </a:r>
            <a:endParaRPr lang="en-US" sz="3600" b="1" cap="none" spc="0" dirty="0">
              <a:ln w="10541" cmpd="sng">
                <a:solidFill>
                  <a:schemeClr val="accent1">
                    <a:shade val="88000"/>
                    <a:satMod val="110000"/>
                  </a:schemeClr>
                </a:solidFill>
                <a:prstDash val="solid"/>
              </a:ln>
              <a:solidFill>
                <a:srgbClr val="0000CC"/>
              </a:solidFill>
              <a:effectLst/>
            </a:endParaRPr>
          </a:p>
        </p:txBody>
      </p:sp>
      <p:sp>
        <p:nvSpPr>
          <p:cNvPr id="4" name="TextBox 3"/>
          <p:cNvSpPr txBox="1"/>
          <p:nvPr/>
        </p:nvSpPr>
        <p:spPr>
          <a:xfrm>
            <a:off x="533400" y="2167719"/>
            <a:ext cx="7924800" cy="3046988"/>
          </a:xfrm>
          <a:prstGeom prst="rect">
            <a:avLst/>
          </a:prstGeom>
          <a:noFill/>
        </p:spPr>
        <p:txBody>
          <a:bodyPr wrap="square" rtlCol="0">
            <a:spAutoFit/>
          </a:bodyPr>
          <a:lstStyle/>
          <a:p>
            <a:r>
              <a:rPr lang="en-US" sz="2400" b="1" dirty="0" smtClean="0">
                <a:solidFill>
                  <a:srgbClr val="002060"/>
                </a:solidFill>
              </a:rPr>
              <a:t>By the end of the lesson the learners will be able to…. </a:t>
            </a:r>
          </a:p>
          <a:p>
            <a:pPr marL="457200" indent="-457200">
              <a:buFont typeface="Wingdings" pitchFamily="2" charset="2"/>
              <a:buChar char="v"/>
            </a:pPr>
            <a:r>
              <a:rPr lang="en-US" sz="3600" b="1" dirty="0" smtClean="0">
                <a:solidFill>
                  <a:srgbClr val="FF0000"/>
                </a:solidFill>
              </a:rPr>
              <a:t>Read and understand text.</a:t>
            </a:r>
            <a:endParaRPr lang="en-US" sz="3600" b="1" dirty="0" smtClean="0">
              <a:solidFill>
                <a:srgbClr val="FF0000"/>
              </a:solidFill>
            </a:endParaRPr>
          </a:p>
          <a:p>
            <a:pPr marL="457200" indent="-457200">
              <a:buFont typeface="Wingdings" pitchFamily="2" charset="2"/>
              <a:buChar char="v"/>
            </a:pPr>
            <a:r>
              <a:rPr lang="en-US" sz="3600" b="1" dirty="0" smtClean="0">
                <a:solidFill>
                  <a:srgbClr val="FF0000"/>
                </a:solidFill>
              </a:rPr>
              <a:t>Narrate incident and event.</a:t>
            </a:r>
            <a:endParaRPr lang="en-US" sz="3600" b="1" dirty="0" smtClean="0">
              <a:solidFill>
                <a:srgbClr val="FF0000"/>
              </a:solidFill>
            </a:endParaRPr>
          </a:p>
          <a:p>
            <a:pPr marL="457200" indent="-457200">
              <a:buFont typeface="Wingdings" pitchFamily="2" charset="2"/>
              <a:buChar char="v"/>
            </a:pPr>
            <a:r>
              <a:rPr lang="en-US" sz="3600" b="1" dirty="0" smtClean="0">
                <a:solidFill>
                  <a:srgbClr val="FF0000"/>
                </a:solidFill>
              </a:rPr>
              <a:t>Participate in conversation.</a:t>
            </a:r>
            <a:endParaRPr lang="en-US" sz="3600" b="1" dirty="0" smtClean="0">
              <a:solidFill>
                <a:srgbClr val="FF0000"/>
              </a:solidFill>
            </a:endParaRPr>
          </a:p>
          <a:p>
            <a:pPr marL="457200" indent="-457200">
              <a:buFont typeface="Wingdings" pitchFamily="2" charset="2"/>
              <a:buChar char="v"/>
            </a:pPr>
            <a:r>
              <a:rPr lang="en-US" sz="3600" b="1" dirty="0" smtClean="0">
                <a:solidFill>
                  <a:srgbClr val="FF0000"/>
                </a:solidFill>
              </a:rPr>
              <a:t>Tell stories.</a:t>
            </a:r>
            <a:endParaRPr lang="en-US" sz="3600" b="1" dirty="0" smtClean="0">
              <a:solidFill>
                <a:srgbClr val="FF0000"/>
              </a:solidFill>
            </a:endParaRPr>
          </a:p>
        </p:txBody>
      </p:sp>
    </p:spTree>
    <p:extLst>
      <p:ext uri="{BB962C8B-B14F-4D97-AF65-F5344CB8AC3E}">
        <p14:creationId xmlns="" xmlns:p14="http://schemas.microsoft.com/office/powerpoint/2010/main" val="1718759840"/>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3.jpg"/>
          <p:cNvPicPr>
            <a:picLocks noChangeAspect="1"/>
          </p:cNvPicPr>
          <p:nvPr/>
        </p:nvPicPr>
        <p:blipFill>
          <a:blip r:embed="rId2"/>
          <a:stretch>
            <a:fillRect/>
          </a:stretch>
        </p:blipFill>
        <p:spPr>
          <a:xfrm>
            <a:off x="381000" y="2209800"/>
            <a:ext cx="3810000" cy="3956050"/>
          </a:xfrm>
          <a:prstGeom prst="rect">
            <a:avLst/>
          </a:prstGeom>
        </p:spPr>
      </p:pic>
      <p:pic>
        <p:nvPicPr>
          <p:cNvPr id="8" name="Picture 7" descr="1.jpg"/>
          <p:cNvPicPr>
            <a:picLocks noChangeAspect="1"/>
          </p:cNvPicPr>
          <p:nvPr/>
        </p:nvPicPr>
        <p:blipFill>
          <a:blip r:embed="rId3"/>
          <a:stretch>
            <a:fillRect/>
          </a:stretch>
        </p:blipFill>
        <p:spPr>
          <a:xfrm>
            <a:off x="4343400" y="2209800"/>
            <a:ext cx="3886200" cy="3986953"/>
          </a:xfrm>
          <a:prstGeom prst="rect">
            <a:avLst/>
          </a:prstGeom>
        </p:spPr>
      </p:pic>
      <p:sp>
        <p:nvSpPr>
          <p:cNvPr id="9" name="Title 8"/>
          <p:cNvSpPr>
            <a:spLocks noGrp="1"/>
          </p:cNvSpPr>
          <p:nvPr>
            <p:ph type="title"/>
          </p:nvPr>
        </p:nvSpPr>
        <p:spPr/>
        <p:txBody>
          <a:bodyPr/>
          <a:lstStyle/>
          <a:p>
            <a:pPr algn="ctr"/>
            <a:r>
              <a:rPr lang="en-US" dirty="0" smtClean="0">
                <a:solidFill>
                  <a:srgbClr val="FF0000"/>
                </a:solidFill>
              </a:rPr>
              <a:t>Who can you see in the pictures</a:t>
            </a:r>
            <a:endParaRPr lang="en-US" dirty="0">
              <a:solidFill>
                <a:srgbClr val="FF0000"/>
              </a:solidFill>
            </a:endParaRPr>
          </a:p>
        </p:txBody>
      </p:sp>
    </p:spTree>
    <p:extLst>
      <p:ext uri="{BB962C8B-B14F-4D97-AF65-F5344CB8AC3E}">
        <p14:creationId xmlns="" xmlns:p14="http://schemas.microsoft.com/office/powerpoint/2010/main" val="651199699"/>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124200"/>
            <a:ext cx="8305800" cy="830997"/>
          </a:xfrm>
          <a:prstGeom prst="rect">
            <a:avLst/>
          </a:prstGeom>
          <a:noFill/>
          <a:ln>
            <a:noFill/>
          </a:ln>
        </p:spPr>
        <p:txBody>
          <a:bodyPr wrap="square" rtlCol="0">
            <a:spAutoFit/>
          </a:bodyPr>
          <a:lstStyle/>
          <a:p>
            <a:r>
              <a:rPr lang="en-US" sz="2400" b="1" dirty="0" smtClean="0">
                <a:solidFill>
                  <a:srgbClr val="FF0000"/>
                </a:solidFill>
              </a:rPr>
              <a:t>We can see in the picture </a:t>
            </a:r>
            <a:r>
              <a:rPr lang="en-US" sz="2400" b="1" dirty="0" err="1" smtClean="0">
                <a:solidFill>
                  <a:srgbClr val="FF0000"/>
                </a:solidFill>
              </a:rPr>
              <a:t>Bangabondhu</a:t>
            </a:r>
            <a:r>
              <a:rPr lang="en-US" sz="2400" b="1" dirty="0" smtClean="0">
                <a:solidFill>
                  <a:srgbClr val="FF0000"/>
                </a:solidFill>
              </a:rPr>
              <a:t> Sheikh </a:t>
            </a:r>
            <a:r>
              <a:rPr lang="en-US" sz="2400" b="1" dirty="0" err="1" smtClean="0">
                <a:solidFill>
                  <a:srgbClr val="FF0000"/>
                </a:solidFill>
              </a:rPr>
              <a:t>Mujib’s</a:t>
            </a:r>
            <a:r>
              <a:rPr lang="en-US" sz="2400" b="1" dirty="0" smtClean="0">
                <a:solidFill>
                  <a:srgbClr val="FF0000"/>
                </a:solidFill>
              </a:rPr>
              <a:t> Family.</a:t>
            </a:r>
            <a:endParaRPr lang="en-US" sz="2400" b="1" dirty="0">
              <a:solidFill>
                <a:srgbClr val="FF0000"/>
              </a:solidFill>
            </a:endParaRPr>
          </a:p>
        </p:txBody>
      </p:sp>
      <p:sp>
        <p:nvSpPr>
          <p:cNvPr id="5" name="TextBox 4"/>
          <p:cNvSpPr txBox="1"/>
          <p:nvPr/>
        </p:nvSpPr>
        <p:spPr>
          <a:xfrm>
            <a:off x="2209800" y="457200"/>
            <a:ext cx="4419600" cy="646331"/>
          </a:xfrm>
          <a:prstGeom prst="rect">
            <a:avLst/>
          </a:prstGeom>
          <a:noFill/>
          <a:ln>
            <a:noFill/>
          </a:ln>
        </p:spPr>
        <p:txBody>
          <a:bodyPr wrap="square" rtlCol="0">
            <a:spAutoFit/>
          </a:bodyPr>
          <a:lstStyle/>
          <a:p>
            <a:r>
              <a:rPr lang="en-US" sz="3600" b="1" dirty="0" smtClean="0">
                <a:solidFill>
                  <a:srgbClr val="0000CC"/>
                </a:solidFill>
              </a:rPr>
              <a:t>Probable answer</a:t>
            </a:r>
            <a:endParaRPr lang="en-US" sz="3600" b="1" dirty="0">
              <a:solidFill>
                <a:srgbClr val="0000CC"/>
              </a:solidFill>
            </a:endParaRPr>
          </a:p>
        </p:txBody>
      </p:sp>
    </p:spTree>
    <p:extLst>
      <p:ext uri="{BB962C8B-B14F-4D97-AF65-F5344CB8AC3E}">
        <p14:creationId xmlns="" xmlns:p14="http://schemas.microsoft.com/office/powerpoint/2010/main" val="1958763515"/>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95071"/>
            <a:ext cx="8403574" cy="646331"/>
          </a:xfrm>
          <a:prstGeom prst="rect">
            <a:avLst/>
          </a:prstGeom>
          <a:noFill/>
        </p:spPr>
        <p:txBody>
          <a:bodyPr wrap="square" rtlCol="0">
            <a:spAutoFit/>
          </a:bodyPr>
          <a:lstStyle/>
          <a:p>
            <a:pPr algn="just"/>
            <a:r>
              <a:rPr lang="en-US" sz="3600" b="1" dirty="0" smtClean="0">
                <a:solidFill>
                  <a:srgbClr val="0000CC"/>
                </a:solidFill>
              </a:rPr>
              <a:t>Now read the text in in B</a:t>
            </a:r>
            <a:endParaRPr lang="en-US" sz="3600" b="1" dirty="0">
              <a:solidFill>
                <a:srgbClr val="0000CC"/>
              </a:solidFill>
            </a:endParaRPr>
          </a:p>
        </p:txBody>
      </p:sp>
      <p:pic>
        <p:nvPicPr>
          <p:cNvPr id="2050"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97209" y="990600"/>
            <a:ext cx="8060991" cy="5181600"/>
          </a:xfrm>
          <a:prstGeom prst="rect">
            <a:avLst/>
          </a:prstGeom>
          <a:noFill/>
        </p:spPr>
      </p:pic>
    </p:spTree>
    <p:extLst>
      <p:ext uri="{BB962C8B-B14F-4D97-AF65-F5344CB8AC3E}">
        <p14:creationId xmlns="" xmlns:p14="http://schemas.microsoft.com/office/powerpoint/2010/main" val="2662141899"/>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1027</TotalTime>
  <Words>524</Words>
  <Application>Microsoft Office PowerPoint</Application>
  <PresentationFormat>On-screen Show (4:3)</PresentationFormat>
  <Paragraphs>43</Paragraphs>
  <Slides>15</Slides>
  <Notes>7</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Oriel</vt:lpstr>
      <vt:lpstr>Slide 1</vt:lpstr>
      <vt:lpstr>Slide 2</vt:lpstr>
      <vt:lpstr>Slide 3</vt:lpstr>
      <vt:lpstr>Just imagine</vt:lpstr>
      <vt:lpstr>Slide 5</vt:lpstr>
      <vt:lpstr>Slide 6</vt:lpstr>
      <vt:lpstr>Who can you see in the pictures</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AKHTARUL</cp:lastModifiedBy>
  <cp:revision>133</cp:revision>
  <dcterms:created xsi:type="dcterms:W3CDTF">2006-08-16T00:00:00Z</dcterms:created>
  <dcterms:modified xsi:type="dcterms:W3CDTF">2021-01-08T11:07:31Z</dcterms:modified>
</cp:coreProperties>
</file>