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4" r:id="rId9"/>
    <p:sldId id="263" r:id="rId10"/>
    <p:sldId id="281" r:id="rId11"/>
    <p:sldId id="265" r:id="rId12"/>
    <p:sldId id="266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77" r:id="rId26"/>
    <p:sldId id="278" r:id="rId27"/>
    <p:sldId id="279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9777-30E7-4A24-923F-15BF39A1C91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616C-97E8-4B53-B882-E5A4A6C95A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9777-30E7-4A24-923F-15BF39A1C91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616C-97E8-4B53-B882-E5A4A6C95A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9777-30E7-4A24-923F-15BF39A1C91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616C-97E8-4B53-B882-E5A4A6C95A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9777-30E7-4A24-923F-15BF39A1C91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616C-97E8-4B53-B882-E5A4A6C95A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9777-30E7-4A24-923F-15BF39A1C91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616C-97E8-4B53-B882-E5A4A6C95A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9777-30E7-4A24-923F-15BF39A1C91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616C-97E8-4B53-B882-E5A4A6C95A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9777-30E7-4A24-923F-15BF39A1C91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616C-97E8-4B53-B882-E5A4A6C95A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9777-30E7-4A24-923F-15BF39A1C91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616C-97E8-4B53-B882-E5A4A6C95A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9777-30E7-4A24-923F-15BF39A1C91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616C-97E8-4B53-B882-E5A4A6C95A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9777-30E7-4A24-923F-15BF39A1C91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616C-97E8-4B53-B882-E5A4A6C95A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9777-30E7-4A24-923F-15BF39A1C91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616C-97E8-4B53-B882-E5A4A6C95A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C9777-30E7-4A24-923F-15BF39A1C91E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616C-97E8-4B53-B882-E5A4A6C95A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gyg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868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2057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</a:rPr>
              <a:t>স্বাগতম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9C2BA-2BB8-42DC-BEE4-3E473C199E53}"/>
              </a:ext>
            </a:extLst>
          </p:cNvPr>
          <p:cNvSpPr txBox="1"/>
          <p:nvPr/>
        </p:nvSpPr>
        <p:spPr>
          <a:xfrm>
            <a:off x="177489" y="3962400"/>
            <a:ext cx="2184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জোনাক</a:t>
            </a:r>
            <a:r>
              <a:rPr kumimoji="0" lang="en-US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পোকা</a:t>
            </a:r>
            <a:r>
              <a:rPr kumimoji="0" lang="en-US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আলোর</a:t>
            </a:r>
            <a:r>
              <a:rPr kumimoji="0" lang="en-US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খেলা</a:t>
            </a:r>
            <a:r>
              <a:rPr kumimoji="0" lang="en-US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খেলছে</a:t>
            </a:r>
            <a:r>
              <a:rPr kumimoji="0" lang="en-US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রোজই</a:t>
            </a:r>
            <a:endParaRPr kumimoji="0" lang="en-US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78D842-C093-4C88-8331-3788AA1DD9F9}"/>
              </a:ext>
            </a:extLst>
          </p:cNvPr>
          <p:cNvSpPr txBox="1"/>
          <p:nvPr/>
        </p:nvSpPr>
        <p:spPr>
          <a:xfrm>
            <a:off x="6161810" y="4382810"/>
            <a:ext cx="2798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সন্ধ্যার</a:t>
            </a:r>
            <a:r>
              <a:rPr kumimoji="0" lang="en-US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অন্ধকারে</a:t>
            </a:r>
            <a:r>
              <a:rPr kumimoji="0" lang="en-US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জোনাকিরা</a:t>
            </a:r>
            <a:r>
              <a:rPr kumimoji="0" lang="en-US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আলো</a:t>
            </a:r>
            <a:r>
              <a:rPr kumimoji="0" lang="en-US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জ্বালিয়ে</a:t>
            </a:r>
            <a:r>
              <a:rPr kumimoji="0" lang="en-US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যেন</a:t>
            </a:r>
            <a:r>
              <a:rPr kumimoji="0" lang="en-US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খেলায়</a:t>
            </a:r>
            <a:r>
              <a:rPr kumimoji="0" lang="en-US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মাতে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D05D81-92E3-4A13-9CC7-096FC741F578}"/>
              </a:ext>
            </a:extLst>
          </p:cNvPr>
          <p:cNvSpPr txBox="1"/>
          <p:nvPr/>
        </p:nvSpPr>
        <p:spPr>
          <a:xfrm>
            <a:off x="6400800" y="838200"/>
            <a:ext cx="27224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ঘুড়ি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উড়িয়ে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কাটাকাটির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লড়াইয়ে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সুতো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কেটে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যাওয়া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রঙিন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ঘুড়ি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10F10-3FDF-4FA3-8268-92B6CD60AF6B}"/>
              </a:ext>
            </a:extLst>
          </p:cNvPr>
          <p:cNvSpPr txBox="1"/>
          <p:nvPr/>
        </p:nvSpPr>
        <p:spPr>
          <a:xfrm>
            <a:off x="177489" y="1219200"/>
            <a:ext cx="26419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রঙিন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কাটা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ঘুড়ি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60878-75BF-4B84-BB0F-C2AA29138125}"/>
              </a:ext>
            </a:extLst>
          </p:cNvPr>
          <p:cNvSpPr txBox="1"/>
          <p:nvPr/>
        </p:nvSpPr>
        <p:spPr>
          <a:xfrm>
            <a:off x="2362200" y="152401"/>
            <a:ext cx="4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এসো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শব্দার্থগুলো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জেনে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নেই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62BFE-1F2A-42D9-957F-52BCE71D7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94" y="3276600"/>
            <a:ext cx="3932716" cy="2709350"/>
          </a:xfrm>
          <a:prstGeom prst="rect">
            <a:avLst/>
          </a:prstGeom>
        </p:spPr>
      </p:pic>
      <p:sp>
        <p:nvSpPr>
          <p:cNvPr id="2" name="Minus Sign 1">
            <a:extLst>
              <a:ext uri="{FF2B5EF4-FFF2-40B4-BE49-F238E27FC236}">
                <a16:creationId xmlns:a16="http://schemas.microsoft.com/office/drawing/2014/main" id="{0101A544-DA49-4593-9BEB-E635EEBDD9BB}"/>
              </a:ext>
            </a:extLst>
          </p:cNvPr>
          <p:cNvSpPr/>
          <p:nvPr/>
        </p:nvSpPr>
        <p:spPr>
          <a:xfrm>
            <a:off x="1828800" y="400110"/>
            <a:ext cx="4953000" cy="211755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6EF0B-C98A-4882-9432-14F3FC5C9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72" y="872050"/>
            <a:ext cx="3833751" cy="18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4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04" y="926958"/>
            <a:ext cx="3810495" cy="21336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457200" y="1371600"/>
            <a:ext cx="1980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1066800"/>
            <a:ext cx="236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নয়-গাছপালা,পশুপাখি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সকলেরই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38345" y="42330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শিকারি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1" y="3982998"/>
            <a:ext cx="1447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পানকৌড়ি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86821-FAFD-42B9-9B95-867796A3E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76600"/>
            <a:ext cx="4256809" cy="26920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99" y="457200"/>
            <a:ext cx="4114799" cy="16237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6781800" y="11430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গভীর,অতল,গহন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1430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গহিন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34290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নাইতে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3244334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51816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গাঙে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6858000" y="50292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নদীতে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2469DE-4458-41A4-8922-834AA70E1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38400"/>
            <a:ext cx="4114799" cy="1905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EB6C4C-0935-497F-A297-9C85ADC08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474130"/>
            <a:ext cx="4104398" cy="1590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EC37F-F202-42FB-8CD4-2801AF34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19200"/>
            <a:ext cx="8229600" cy="5257800"/>
          </a:xfrm>
          <a:prstGeom prst="roundRect">
            <a:avLst>
              <a:gd name="adj" fmla="val 16667"/>
            </a:avLst>
          </a:prstGeom>
          <a:ln w="19050">
            <a:solidFill>
              <a:srgbClr val="ED7D31">
                <a:lumMod val="75000"/>
              </a:srgb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64CD71-C353-4F40-8104-99AC1A70E07E}"/>
              </a:ext>
            </a:extLst>
          </p:cNvPr>
          <p:cNvSpPr/>
          <p:nvPr/>
        </p:nvSpPr>
        <p:spPr>
          <a:xfrm>
            <a:off x="3124200" y="152400"/>
            <a:ext cx="2895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সরব</a:t>
            </a:r>
            <a:r>
              <a:rPr lang="en-US" sz="2800" b="1" dirty="0"/>
              <a:t> </a:t>
            </a:r>
            <a:r>
              <a:rPr lang="en-US" sz="2800" b="1" dirty="0" err="1"/>
              <a:t>পাঠ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56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188DB9B-68D2-4891-A86A-4823FAADA343}"/>
              </a:ext>
            </a:extLst>
          </p:cNvPr>
          <p:cNvSpPr txBox="1"/>
          <p:nvPr/>
        </p:nvSpPr>
        <p:spPr>
          <a:xfrm>
            <a:off x="457200" y="4953000"/>
            <a:ext cx="8458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দ্যাখো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ফুলবাগানে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ফোটে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ফুটতে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ln w="0"/>
              <a:solidFill>
                <a:prstClr val="black"/>
              </a:solidFill>
              <a:latin typeface="NikoshBAN" panose="02000000000000000000" pitchFamily="2" charset="0"/>
            </a:endParaRP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AA50C-BB37-4274-8D5D-9418CABDC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8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64B3AF-58FD-4CF8-9C86-F98B9E9FAC82}"/>
              </a:ext>
            </a:extLst>
          </p:cNvPr>
          <p:cNvGrpSpPr/>
          <p:nvPr/>
        </p:nvGrpSpPr>
        <p:grpSpPr>
          <a:xfrm>
            <a:off x="228600" y="228600"/>
            <a:ext cx="8534400" cy="5295900"/>
            <a:chOff x="1981200" y="609600"/>
            <a:chExt cx="7315200" cy="3962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E35D0F-A9E0-429D-8AE8-5D29A2B35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609600"/>
              <a:ext cx="7315200" cy="3962400"/>
            </a:xfrm>
            <a:prstGeom prst="rect">
              <a:avLst/>
            </a:prstGeom>
            <a:ln w="22225" cap="sq">
              <a:solidFill>
                <a:srgbClr val="0099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0F80FD74-A519-43BF-9A56-79A7BD67AE50}"/>
                </a:ext>
              </a:extLst>
            </p:cNvPr>
            <p:cNvSpPr/>
            <p:nvPr/>
          </p:nvSpPr>
          <p:spPr>
            <a:xfrm>
              <a:off x="4350160" y="1600200"/>
              <a:ext cx="374240" cy="754987"/>
            </a:xfrm>
            <a:custGeom>
              <a:avLst/>
              <a:gdLst>
                <a:gd name="connsiteX0" fmla="*/ 374240 w 374240"/>
                <a:gd name="connsiteY0" fmla="*/ 0 h 754987"/>
                <a:gd name="connsiteX1" fmla="*/ 318822 w 374240"/>
                <a:gd name="connsiteY1" fmla="*/ 720436 h 754987"/>
                <a:gd name="connsiteX2" fmla="*/ 55586 w 374240"/>
                <a:gd name="connsiteY2" fmla="*/ 637309 h 754987"/>
                <a:gd name="connsiteX3" fmla="*/ 167 w 374240"/>
                <a:gd name="connsiteY3" fmla="*/ 609600 h 754987"/>
                <a:gd name="connsiteX4" fmla="*/ 41731 w 374240"/>
                <a:gd name="connsiteY4" fmla="*/ 651164 h 75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240" h="754987">
                  <a:moveTo>
                    <a:pt x="374240" y="0"/>
                  </a:moveTo>
                  <a:cubicBezTo>
                    <a:pt x="373085" y="307109"/>
                    <a:pt x="371931" y="614218"/>
                    <a:pt x="318822" y="720436"/>
                  </a:cubicBezTo>
                  <a:cubicBezTo>
                    <a:pt x="265713" y="826654"/>
                    <a:pt x="108695" y="655782"/>
                    <a:pt x="55586" y="637309"/>
                  </a:cubicBezTo>
                  <a:cubicBezTo>
                    <a:pt x="2477" y="618836"/>
                    <a:pt x="2476" y="607291"/>
                    <a:pt x="167" y="609600"/>
                  </a:cubicBezTo>
                  <a:cubicBezTo>
                    <a:pt x="-2142" y="611909"/>
                    <a:pt x="19794" y="631536"/>
                    <a:pt x="41731" y="651164"/>
                  </a:cubicBezTo>
                </a:path>
              </a:pathLst>
            </a:custGeom>
            <a:noFill/>
            <a:ln w="22225" cap="flat" cmpd="sng" algn="ctr">
              <a:solidFill>
                <a:srgbClr val="0099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855878" rtl="0" eaLnBrk="1" latinLnBrk="0" hangingPunct="1">
                <a:defRPr sz="16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27939" algn="l" defTabSz="855878" rtl="0" eaLnBrk="1" latinLnBrk="0" hangingPunct="1">
                <a:defRPr sz="16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5878" algn="l" defTabSz="855878" rtl="0" eaLnBrk="1" latinLnBrk="0" hangingPunct="1">
                <a:defRPr sz="16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3818" algn="l" defTabSz="855878" rtl="0" eaLnBrk="1" latinLnBrk="0" hangingPunct="1">
                <a:defRPr sz="16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11757" algn="l" defTabSz="855878" rtl="0" eaLnBrk="1" latinLnBrk="0" hangingPunct="1">
                <a:defRPr sz="16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39696" algn="l" defTabSz="855878" rtl="0" eaLnBrk="1" latinLnBrk="0" hangingPunct="1">
                <a:defRPr sz="16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67635" algn="l" defTabSz="855878" rtl="0" eaLnBrk="1" latinLnBrk="0" hangingPunct="1">
                <a:defRPr sz="16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95574" algn="l" defTabSz="855878" rtl="0" eaLnBrk="1" latinLnBrk="0" hangingPunct="1">
                <a:defRPr sz="16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3514" algn="l" defTabSz="855878" rtl="0" eaLnBrk="1" latinLnBrk="0" hangingPunct="1">
                <a:defRPr sz="16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8580570-C5B2-4F01-B309-CA398144368F}"/>
              </a:ext>
            </a:extLst>
          </p:cNvPr>
          <p:cNvSpPr txBox="1"/>
          <p:nvPr/>
        </p:nvSpPr>
        <p:spPr>
          <a:xfrm>
            <a:off x="1066800" y="5524500"/>
            <a:ext cx="7696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রঙিন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কাটা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ঘুড়ির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পিছে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বালক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ছোটে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	 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ছুটটে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52799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1FEBDE-FA03-481D-8C50-948BB9DAF82E}"/>
              </a:ext>
            </a:extLst>
          </p:cNvPr>
          <p:cNvSpPr txBox="1"/>
          <p:nvPr/>
        </p:nvSpPr>
        <p:spPr>
          <a:xfrm>
            <a:off x="457200" y="5638800"/>
            <a:ext cx="84201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নীল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আকাশের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সোনালি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চিল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মেলছে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পাখা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মেলতে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8B7AF-9617-46FA-9AEB-BF621501F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54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7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479FA7-C983-4CFC-AF37-BBCF32F09823}"/>
              </a:ext>
            </a:extLst>
          </p:cNvPr>
          <p:cNvGrpSpPr/>
          <p:nvPr/>
        </p:nvGrpSpPr>
        <p:grpSpPr>
          <a:xfrm>
            <a:off x="279057" y="228600"/>
            <a:ext cx="8610600" cy="5257801"/>
            <a:chOff x="2209800" y="762000"/>
            <a:chExt cx="7162800" cy="39624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16CF62-D3C1-45B8-937B-1F5636245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762000"/>
              <a:ext cx="7162800" cy="3962400"/>
            </a:xfrm>
            <a:prstGeom prst="rect">
              <a:avLst/>
            </a:prstGeom>
            <a:ln w="222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8915E4-AA99-41FF-A971-6B662360B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988" y="2829340"/>
              <a:ext cx="2455649" cy="1895061"/>
            </a:xfrm>
            <a:prstGeom prst="rect">
              <a:avLst/>
            </a:prstGeom>
            <a:ln w="222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CF89F8F-77E4-4876-A96F-18011ED2A73B}"/>
              </a:ext>
            </a:extLst>
          </p:cNvPr>
          <p:cNvSpPr txBox="1"/>
          <p:nvPr/>
        </p:nvSpPr>
        <p:spPr>
          <a:xfrm>
            <a:off x="152400" y="5715000"/>
            <a:ext cx="8991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জোনাক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পোকা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খেলা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খেলছে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রোজই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খেলতে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D4B84-2280-4A76-8395-5C9719BC7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2057400"/>
            <a:ext cx="2241956" cy="518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85EB5-0EFE-4C00-B28C-CBE5D24F7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3" y="228600"/>
            <a:ext cx="4546257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7B4B5-6DA2-46F2-97C9-794C5DFB7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286000"/>
            <a:ext cx="565115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84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7529FB-F488-45EB-9C08-58ED0FD022D2}"/>
              </a:ext>
            </a:extLst>
          </p:cNvPr>
          <p:cNvSpPr txBox="1"/>
          <p:nvPr/>
        </p:nvSpPr>
        <p:spPr>
          <a:xfrm>
            <a:off x="1447800" y="5715000"/>
            <a:ext cx="7848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মধ্য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দিনে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নরম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ছায়ায়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ডাকছে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ঘুঘু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ডাকতে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দ।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EEFE7-5971-4039-B5D1-3E1CA329D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5600"/>
            <a:ext cx="8660700" cy="2719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118AF7-C02D-4D4D-BC99-2617BFD0A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783"/>
            <a:ext cx="8660701" cy="33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5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F66CA6-CEDA-4700-BB71-1F112D5AC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10600" cy="518160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1A00C-CD75-4399-84F6-B81AAB471E09}"/>
              </a:ext>
            </a:extLst>
          </p:cNvPr>
          <p:cNvSpPr txBox="1"/>
          <p:nvPr/>
        </p:nvSpPr>
        <p:spPr>
          <a:xfrm>
            <a:off x="838200" y="5334000"/>
            <a:ext cx="7239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বালির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ওপর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কত্ত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কিছু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আঁকছে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শিশু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আঁকতে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78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92670"/>
              </p:ext>
            </p:extLst>
          </p:nvPr>
        </p:nvGraphicFramePr>
        <p:xfrm>
          <a:off x="0" y="228600"/>
          <a:ext cx="8991600" cy="640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4943">
                <a:tc>
                  <a:txBody>
                    <a:bodyPr/>
                    <a:lstStyle/>
                    <a:p>
                      <a:r>
                        <a:rPr lang="en-US" baseline="0" dirty="0"/>
                        <a:t>      </a:t>
                      </a:r>
                    </a:p>
                    <a:p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</a:rPr>
                        <a:t>শিক্ষক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</a:rPr>
                        <a:t>পরিচিতি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                             </a:t>
                      </a:r>
                      <a:r>
                        <a:rPr lang="en-US" sz="4000" b="1" baseline="0" dirty="0" err="1">
                          <a:solidFill>
                            <a:schemeClr val="tx1"/>
                          </a:solidFill>
                        </a:rPr>
                        <a:t>পাঠ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chemeClr val="tx1"/>
                          </a:solidFill>
                        </a:rPr>
                        <a:t>পরিচিতি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76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</a:t>
                      </a:r>
                      <a:r>
                        <a:rPr lang="en-US" sz="2800" b="1" dirty="0" err="1"/>
                        <a:t>তছলিমা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ইয়াছমিন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শিখা</a:t>
                      </a:r>
                      <a:r>
                        <a:rPr lang="en-US" sz="2800" b="1" baseline="0" dirty="0"/>
                        <a:t>              </a:t>
                      </a:r>
                      <a:r>
                        <a:rPr lang="en-US" sz="2800" b="1" baseline="0" dirty="0" err="1"/>
                        <a:t>শ্রেণীঃষষ্ঠ</a:t>
                      </a:r>
                      <a:r>
                        <a:rPr lang="en-US" sz="2800" b="1" baseline="0" dirty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76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</a:t>
                      </a:r>
                      <a:r>
                        <a:rPr lang="en-US" sz="2800" b="1" dirty="0" err="1"/>
                        <a:t>সিনিয়র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শিক্ষিকা</a:t>
                      </a:r>
                      <a:r>
                        <a:rPr lang="en-US" sz="2800" b="1" baseline="0" dirty="0"/>
                        <a:t>                          </a:t>
                      </a:r>
                      <a:r>
                        <a:rPr lang="en-US" sz="2800" b="1" baseline="0" dirty="0" err="1"/>
                        <a:t>বিষয়ঃ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চারুপাঠ</a:t>
                      </a:r>
                      <a:r>
                        <a:rPr lang="en-US" sz="2800" b="1" baseline="0" dirty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9250">
                <a:tc>
                  <a:txBody>
                    <a:bodyPr/>
                    <a:lstStyle/>
                    <a:p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ধরমপুর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মাধ্যমিক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বিদ্যালয়</a:t>
                      </a:r>
                      <a:r>
                        <a:rPr lang="en-US" sz="2800" b="1" baseline="0" dirty="0"/>
                        <a:t>     </a:t>
                      </a:r>
                      <a:r>
                        <a:rPr lang="en-US" sz="2800" b="1" baseline="0" dirty="0" err="1"/>
                        <a:t>সময়ঃ</a:t>
                      </a:r>
                      <a:r>
                        <a:rPr lang="en-US" sz="2800" b="1" baseline="0" dirty="0"/>
                        <a:t> ৪৫ </a:t>
                      </a:r>
                      <a:r>
                        <a:rPr lang="en-US" sz="2800" b="1" baseline="0" dirty="0" err="1"/>
                        <a:t>মিনিট</a:t>
                      </a:r>
                      <a:r>
                        <a:rPr lang="en-US" sz="2800" b="1" baseline="0" dirty="0"/>
                        <a:t> </a:t>
                      </a:r>
                    </a:p>
                    <a:p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073">
                <a:tc>
                  <a:txBody>
                    <a:bodyPr/>
                    <a:lstStyle/>
                    <a:p>
                      <a:endParaRPr lang="en-US" sz="2800" b="1" dirty="0"/>
                    </a:p>
                    <a:p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ভেড়ামারা</a:t>
                      </a:r>
                      <a:r>
                        <a:rPr lang="en-US" sz="2800" b="1" dirty="0"/>
                        <a:t> ,</a:t>
                      </a:r>
                      <a:r>
                        <a:rPr lang="en-US" sz="2800" b="1" dirty="0" err="1"/>
                        <a:t>কুষ্টিয়া</a:t>
                      </a:r>
                      <a:r>
                        <a:rPr lang="en-US" sz="2800" b="1" baseline="0" dirty="0"/>
                        <a:t>                          </a:t>
                      </a:r>
                      <a:r>
                        <a:rPr lang="en-US" sz="2800" b="1" baseline="0" dirty="0" err="1"/>
                        <a:t>তারিখ</a:t>
                      </a:r>
                      <a:r>
                        <a:rPr lang="en-US" sz="2800" b="1" baseline="0" dirty="0"/>
                        <a:t> ঃ ০৮/০১/২০২১</a:t>
                      </a:r>
                    </a:p>
                    <a:p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"/>
            <a:ext cx="682135" cy="60552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8F6631-6E48-48E5-B0FD-6D26A0D45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5696"/>
            <a:ext cx="8458200" cy="5008303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5A7D0A-234C-490C-823F-BE7DC4A1A25F}"/>
              </a:ext>
            </a:extLst>
          </p:cNvPr>
          <p:cNvSpPr txBox="1"/>
          <p:nvPr/>
        </p:nvSpPr>
        <p:spPr>
          <a:xfrm>
            <a:off x="1143000" y="5486400"/>
            <a:ext cx="7543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কাজল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বিলে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পানকৌড়ি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নাইছে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সুখে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নাইতে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8811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922CB4-3DE6-4403-8422-7C56A6BAA900}"/>
              </a:ext>
            </a:extLst>
          </p:cNvPr>
          <p:cNvSpPr txBox="1"/>
          <p:nvPr/>
        </p:nvSpPr>
        <p:spPr>
          <a:xfrm>
            <a:off x="1219200" y="5715000"/>
            <a:ext cx="6934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গহিন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গাঙে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সুজন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মাঝি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বাইছে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নাও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বাইতে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BEFE8-F3DB-47F2-BF10-196F37A8C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97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1522B8-4D19-483E-B5AA-BB669F2D9AF1}"/>
              </a:ext>
            </a:extLst>
          </p:cNvPr>
          <p:cNvSpPr txBox="1"/>
          <p:nvPr/>
        </p:nvSpPr>
        <p:spPr>
          <a:xfrm>
            <a:off x="1676400" y="5791200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নরম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রোদে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শ্যামা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পাখি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নাচ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জুড়েছে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নাচতে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F79A1-AA6E-48A3-92C8-67C62064D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0" y="152400"/>
            <a:ext cx="8760790" cy="55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7DE999-6687-414A-9ABC-4EE41D6AD3A6}"/>
              </a:ext>
            </a:extLst>
          </p:cNvPr>
          <p:cNvSpPr txBox="1"/>
          <p:nvPr/>
        </p:nvSpPr>
        <p:spPr>
          <a:xfrm>
            <a:off x="1295400" y="5638800"/>
            <a:ext cx="716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শিশু,পাখি,ফুলের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কুঁড়ি-সবাইকে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বাঁচতে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16C02-8166-4E80-9EEF-FC011B57E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534400" cy="5091407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33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08A00E-500A-4262-B4AF-B58A99CBD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5642"/>
            <a:ext cx="8572500" cy="5097958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F4ACD-61D6-41C3-B7FD-E1F84C0661EB}"/>
              </a:ext>
            </a:extLst>
          </p:cNvPr>
          <p:cNvSpPr txBox="1"/>
          <p:nvPr/>
        </p:nvSpPr>
        <p:spPr>
          <a:xfrm>
            <a:off x="2590800" y="76201"/>
            <a:ext cx="4267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জোড়ায়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222B2-E8F6-4B20-B031-C81DB14932E7}"/>
              </a:ext>
            </a:extLst>
          </p:cNvPr>
          <p:cNvSpPr txBox="1"/>
          <p:nvPr/>
        </p:nvSpPr>
        <p:spPr>
          <a:xfrm>
            <a:off x="914400" y="6248400"/>
            <a:ext cx="796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জোনাকি</a:t>
            </a:r>
            <a:r>
              <a:rPr lang="en-US" sz="2400" b="1" dirty="0"/>
              <a:t> </a:t>
            </a:r>
            <a:r>
              <a:rPr lang="en-US" sz="2400" b="1" dirty="0" err="1"/>
              <a:t>পোকা</a:t>
            </a:r>
            <a:r>
              <a:rPr lang="en-US" sz="2400" b="1" dirty="0"/>
              <a:t> , </a:t>
            </a:r>
            <a:r>
              <a:rPr lang="en-US" sz="2400" b="1" dirty="0" err="1"/>
              <a:t>সোনালি</a:t>
            </a:r>
            <a:r>
              <a:rPr lang="en-US" sz="2400" b="1" dirty="0"/>
              <a:t> </a:t>
            </a:r>
            <a:r>
              <a:rPr lang="en-US" sz="2400" b="1" dirty="0" err="1"/>
              <a:t>চিল</a:t>
            </a:r>
            <a:r>
              <a:rPr lang="en-US" sz="2400" b="1" dirty="0"/>
              <a:t>  , </a:t>
            </a:r>
            <a:r>
              <a:rPr lang="en-US" sz="2400" b="1" dirty="0" err="1"/>
              <a:t>দিয়ে</a:t>
            </a:r>
            <a:r>
              <a:rPr lang="en-US" sz="2400" b="1" dirty="0"/>
              <a:t> </a:t>
            </a:r>
            <a:r>
              <a:rPr lang="en-US" sz="2400" b="1" dirty="0" err="1"/>
              <a:t>বাক্য</a:t>
            </a:r>
            <a:r>
              <a:rPr lang="en-US" sz="2400" b="1" dirty="0"/>
              <a:t> </a:t>
            </a:r>
            <a:r>
              <a:rPr lang="en-US" sz="2400" b="1" dirty="0" err="1"/>
              <a:t>রচনা</a:t>
            </a:r>
            <a:r>
              <a:rPr lang="en-US" sz="2400" b="1" dirty="0"/>
              <a:t> </a:t>
            </a:r>
            <a:r>
              <a:rPr lang="en-US" sz="2400" b="1" dirty="0" err="1"/>
              <a:t>কর</a:t>
            </a:r>
            <a:r>
              <a:rPr lang="en-US" sz="2400" b="1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061348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DB0F86-8D5B-46EA-9D5D-AE4F82AA1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78468"/>
            <a:ext cx="8382000" cy="4560332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84FDD9-7C87-47F7-A49E-5E0A4D355498}"/>
              </a:ext>
            </a:extLst>
          </p:cNvPr>
          <p:cNvSpPr txBox="1"/>
          <p:nvPr/>
        </p:nvSpPr>
        <p:spPr>
          <a:xfrm>
            <a:off x="3200400" y="1"/>
            <a:ext cx="365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8C7934-1F67-4D20-AB40-1427E312DF29}"/>
              </a:ext>
            </a:extLst>
          </p:cNvPr>
          <p:cNvSpPr txBox="1"/>
          <p:nvPr/>
        </p:nvSpPr>
        <p:spPr>
          <a:xfrm>
            <a:off x="304800" y="5791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তোমাদের</a:t>
            </a:r>
            <a:r>
              <a:rPr lang="en-US" sz="2400" b="1" dirty="0"/>
              <a:t> </a:t>
            </a:r>
            <a:r>
              <a:rPr lang="en-US" sz="2400" b="1" dirty="0" err="1"/>
              <a:t>বাড়ির</a:t>
            </a:r>
            <a:r>
              <a:rPr lang="en-US" sz="2400" b="1" dirty="0"/>
              <a:t> </a:t>
            </a:r>
            <a:r>
              <a:rPr lang="en-US" sz="2400" b="1" dirty="0" err="1"/>
              <a:t>চারপাশের</a:t>
            </a:r>
            <a:r>
              <a:rPr lang="en-US" sz="2400" b="1" dirty="0"/>
              <a:t> </a:t>
            </a:r>
            <a:r>
              <a:rPr lang="en-US" sz="2400" b="1" dirty="0" err="1"/>
              <a:t>প্রকৃতি</a:t>
            </a:r>
            <a:r>
              <a:rPr lang="en-US" sz="2400" b="1" dirty="0"/>
              <a:t> ও </a:t>
            </a:r>
            <a:r>
              <a:rPr lang="en-US" sz="2400" b="1" dirty="0" err="1"/>
              <a:t>পরিবেশ</a:t>
            </a:r>
            <a:r>
              <a:rPr lang="en-US" sz="2400" b="1" dirty="0"/>
              <a:t> </a:t>
            </a:r>
            <a:r>
              <a:rPr lang="en-US" sz="2400" b="1" dirty="0" err="1"/>
              <a:t>সম্পর্কে</a:t>
            </a:r>
            <a:r>
              <a:rPr lang="en-US" sz="2400" b="1" dirty="0"/>
              <a:t> </a:t>
            </a:r>
            <a:r>
              <a:rPr lang="en-US" sz="2400" b="1" dirty="0" err="1"/>
              <a:t>লিখ</a:t>
            </a:r>
            <a:r>
              <a:rPr lang="en-US" sz="2400" b="1" dirty="0"/>
              <a:t> </a:t>
            </a:r>
            <a:r>
              <a:rPr lang="en-US" dirty="0"/>
              <a:t>। </a:t>
            </a:r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F4299F22-584E-4C85-A0A3-025545E50257}"/>
              </a:ext>
            </a:extLst>
          </p:cNvPr>
          <p:cNvSpPr/>
          <p:nvPr/>
        </p:nvSpPr>
        <p:spPr>
          <a:xfrm>
            <a:off x="2971800" y="457200"/>
            <a:ext cx="4038600" cy="31224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52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F5B7F-EC31-460F-AD5B-45E3B77698CA}"/>
              </a:ext>
            </a:extLst>
          </p:cNvPr>
          <p:cNvSpPr txBox="1"/>
          <p:nvPr/>
        </p:nvSpPr>
        <p:spPr>
          <a:xfrm>
            <a:off x="3352800" y="76201"/>
            <a:ext cx="320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0A7C1-F14E-4227-AA5E-EB3391808A24}"/>
              </a:ext>
            </a:extLst>
          </p:cNvPr>
          <p:cNvSpPr txBox="1"/>
          <p:nvPr/>
        </p:nvSpPr>
        <p:spPr>
          <a:xfrm>
            <a:off x="457200" y="845642"/>
            <a:ext cx="8305800" cy="5941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।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ফুল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বাগানে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ফুটে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  <a:p>
            <a:pPr marL="0" marR="0" lvl="0" indent="0" algn="l" defTabSz="8558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l" defTabSz="8558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 ।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নীল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আকাশে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পাখা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মেলছে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  <a:p>
            <a:pPr marL="0" marR="0" lvl="0" indent="0" algn="l" defTabSz="8558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উত্তরঃ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সোনালি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চিল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l" defTabSz="8558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গহিন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শব্দের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 </a:t>
            </a:r>
          </a:p>
          <a:p>
            <a:pPr marL="0" marR="0" lvl="0" indent="0" algn="l" defTabSz="8558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গভির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অতল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গহন</a:t>
            </a:r>
            <a:endParaRPr lang="en-US" sz="2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8558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৪।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সুজন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ঝি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বাইছে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marR="0" lvl="0" indent="0" algn="l" defTabSz="8558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গহিন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গাঙে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l" defTabSz="8558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৫।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marR="0" lvl="0" indent="0" algn="l" defTabSz="8558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4BADF212-624D-4C2E-A8CF-92E3AA2DD55E}"/>
              </a:ext>
            </a:extLst>
          </p:cNvPr>
          <p:cNvSpPr/>
          <p:nvPr/>
        </p:nvSpPr>
        <p:spPr>
          <a:xfrm flipV="1">
            <a:off x="3505200" y="761999"/>
            <a:ext cx="2895600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90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83FB4E-F1BD-423F-9721-8B6D7C727C95}"/>
              </a:ext>
            </a:extLst>
          </p:cNvPr>
          <p:cNvSpPr txBox="1"/>
          <p:nvPr/>
        </p:nvSpPr>
        <p:spPr>
          <a:xfrm>
            <a:off x="2743200" y="170009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1B23E-6667-40C8-BA6C-71BBCA41591F}"/>
              </a:ext>
            </a:extLst>
          </p:cNvPr>
          <p:cNvSpPr txBox="1"/>
          <p:nvPr/>
        </p:nvSpPr>
        <p:spPr>
          <a:xfrm>
            <a:off x="762000" y="5672328"/>
            <a:ext cx="762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বিলে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পানকৌড়ি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নাইতে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আহ্বান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C16E5-1BE9-426A-A7E3-74A5164CE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4222"/>
            <a:ext cx="8458200" cy="4734578"/>
          </a:xfrm>
          <a:prstGeom prst="rect">
            <a:avLst/>
          </a:prstGeom>
        </p:spPr>
      </p:pic>
      <p:sp>
        <p:nvSpPr>
          <p:cNvPr id="2" name="Minus Sign 1">
            <a:extLst>
              <a:ext uri="{FF2B5EF4-FFF2-40B4-BE49-F238E27FC236}">
                <a16:creationId xmlns:a16="http://schemas.microsoft.com/office/drawing/2014/main" id="{523A262D-A8EC-4770-A19B-60BDB320A6C6}"/>
              </a:ext>
            </a:extLst>
          </p:cNvPr>
          <p:cNvSpPr/>
          <p:nvPr/>
        </p:nvSpPr>
        <p:spPr>
          <a:xfrm>
            <a:off x="3581400" y="457200"/>
            <a:ext cx="2438400" cy="3505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29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82A229-0618-41C4-88C6-2CF97F14F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"/>
            <a:ext cx="8763000" cy="647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E13FB-290A-443A-9629-AF50D0982481}"/>
              </a:ext>
            </a:extLst>
          </p:cNvPr>
          <p:cNvSpPr txBox="1"/>
          <p:nvPr/>
        </p:nvSpPr>
        <p:spPr>
          <a:xfrm>
            <a:off x="2514600" y="3810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ধন্যবাদ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67000" y="381000"/>
          <a:ext cx="4419600" cy="68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নিচের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চিত্রটি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লক্ষ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কর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1C96403-971E-4C52-B5FF-87F74F291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763000" cy="5410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22345"/>
              </p:ext>
            </p:extLst>
          </p:nvPr>
        </p:nvGraphicFramePr>
        <p:xfrm>
          <a:off x="2209800" y="152400"/>
          <a:ext cx="4953000" cy="85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4800" b="1" dirty="0"/>
                        <a:t> 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</a:rPr>
                        <a:t>আজকের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</a:rPr>
                        <a:t>পাঠ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90600" y="5646717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90BECB-352A-4A15-B1F4-E4E9C8669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8" y="1005840"/>
            <a:ext cx="7660152" cy="4632960"/>
          </a:xfrm>
          <a:prstGeom prst="ellipse">
            <a:avLst/>
          </a:prstGeom>
          <a:ln w="66675">
            <a:solidFill>
              <a:srgbClr val="70AD47">
                <a:lumMod val="50000"/>
              </a:srgbClr>
            </a:solidFill>
          </a:ln>
          <a:effectLst>
            <a:glow rad="63500">
              <a:srgbClr val="A5A5A5">
                <a:satMod val="175000"/>
                <a:alpha val="4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700F67-6001-4C91-AF7D-696038EF7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4396524"/>
            <a:ext cx="2730072" cy="994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B43F4-684C-4EB8-B6F8-CCCE988BC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071217"/>
            <a:ext cx="1828800" cy="16687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3E6480-659F-49C8-95EC-C47940742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643" y="1547076"/>
            <a:ext cx="2341067" cy="1556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354A5C-03D6-46C2-833A-43738F5E6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5973">
            <a:off x="4634497" y="2879653"/>
            <a:ext cx="1080439" cy="820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27EF1F-65C7-476B-867E-493135559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713" y="3475837"/>
            <a:ext cx="1231499" cy="12314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31000"/>
              </p:ext>
            </p:extLst>
          </p:nvPr>
        </p:nvGraphicFramePr>
        <p:xfrm>
          <a:off x="228600" y="304800"/>
          <a:ext cx="8686800" cy="643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492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/>
                        <a:t>                                   </a:t>
                      </a:r>
                      <a:r>
                        <a:rPr lang="en-US" sz="5400" b="1" dirty="0" err="1">
                          <a:solidFill>
                            <a:schemeClr val="tx1"/>
                          </a:solidFill>
                        </a:rPr>
                        <a:t>শিখন</a:t>
                      </a:r>
                      <a:r>
                        <a:rPr lang="en-US" sz="5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400" b="1" baseline="0" dirty="0" err="1">
                          <a:solidFill>
                            <a:schemeClr val="tx1"/>
                          </a:solidFill>
                        </a:rPr>
                        <a:t>ফল</a:t>
                      </a:r>
                      <a:r>
                        <a:rPr lang="en-US" sz="5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endParaRPr lang="en-US" sz="1800" b="0" baseline="0" dirty="0"/>
                    </a:p>
                    <a:p>
                      <a:r>
                        <a:rPr lang="en-US" sz="2800" b="1" baseline="0" dirty="0"/>
                        <a:t>   </a:t>
                      </a:r>
                    </a:p>
                    <a:p>
                      <a:r>
                        <a:rPr lang="en-US" sz="2800" b="1" baseline="0" dirty="0"/>
                        <a:t>  </a:t>
                      </a:r>
                      <a:r>
                        <a:rPr lang="en-US" sz="2800" b="1" kern="120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</a:t>
                      </a:r>
                      <a:r>
                        <a:rPr lang="en-US" sz="2800" b="1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kern="120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r>
                        <a:rPr lang="en-US" sz="2800" b="1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kern="120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kern="1200" baseline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বলতে</a:t>
                      </a:r>
                      <a:r>
                        <a:rPr lang="en-US" sz="2800" b="1" kern="120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kern="12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kern="120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</a:p>
                    <a:p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কবিতাটি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শুদ্ধ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ভাবে</a:t>
                      </a:r>
                      <a:r>
                        <a:rPr lang="en-US" sz="2800" b="1" kern="1200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পড়তে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</a:p>
                    <a:p>
                      <a:r>
                        <a:rPr lang="en-US" sz="2800" b="1" dirty="0" err="1"/>
                        <a:t>প্রকৃতি</a:t>
                      </a:r>
                      <a:r>
                        <a:rPr lang="en-US" sz="2800" b="1" baseline="0" dirty="0"/>
                        <a:t> ও </a:t>
                      </a:r>
                      <a:r>
                        <a:rPr lang="en-US" sz="2800" b="1" baseline="0" dirty="0" err="1"/>
                        <a:t>পরিবেশ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সংরক্ষেণের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গুরুত্ব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বুঝতে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পারবে</a:t>
                      </a:r>
                      <a:r>
                        <a:rPr lang="en-US" sz="2800" b="1" baseline="0" dirty="0"/>
                        <a:t> 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endParaRPr lang="en-US" sz="2800" b="1" dirty="0"/>
                    </a:p>
                    <a:p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মানুষ</a:t>
                      </a:r>
                      <a:r>
                        <a:rPr lang="en-US" sz="2800" b="1" baseline="0" dirty="0"/>
                        <a:t> ও </a:t>
                      </a:r>
                      <a:r>
                        <a:rPr lang="en-US" sz="2800" b="1" baseline="0" dirty="0" err="1"/>
                        <a:t>প্রকৃতির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সকল</a:t>
                      </a:r>
                      <a:r>
                        <a:rPr lang="en-US" sz="2800" b="1" baseline="0" dirty="0"/>
                        <a:t>  </a:t>
                      </a:r>
                      <a:r>
                        <a:rPr lang="en-US" sz="2800" b="1" baseline="0" dirty="0" err="1"/>
                        <a:t>প্রাণীকূলের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বাঁচার</a:t>
                      </a:r>
                      <a:r>
                        <a:rPr lang="en-US" sz="2800" b="1" baseline="0" dirty="0"/>
                        <a:t>  </a:t>
                      </a:r>
                      <a:r>
                        <a:rPr lang="en-US" sz="2800" b="1" baseline="0" dirty="0" err="1"/>
                        <a:t>অধিকার</a:t>
                      </a:r>
                      <a:r>
                        <a:rPr lang="en-US" sz="2800" b="1" baseline="0" dirty="0"/>
                        <a:t>   </a:t>
                      </a:r>
                      <a:r>
                        <a:rPr lang="en-US" sz="2800" b="1" baseline="0" dirty="0" err="1"/>
                        <a:t>ব্যাখ্যা</a:t>
                      </a:r>
                      <a:r>
                        <a:rPr lang="en-US" sz="2800" b="1" baseline="0" dirty="0"/>
                        <a:t>  </a:t>
                      </a:r>
                      <a:r>
                        <a:rPr lang="en-US" sz="2800" b="1" baseline="0" dirty="0" err="1"/>
                        <a:t>করতে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পারবে</a:t>
                      </a:r>
                      <a:r>
                        <a:rPr lang="en-US" sz="2800" b="1" baseline="0" dirty="0"/>
                        <a:t>  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1000"/>
                    </a14:imgEffect>
                    <a14:imgEffect>
                      <a14:brightnessContrast bright="2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43100"/>
            <a:ext cx="2743200" cy="2971800"/>
          </a:xfrm>
          <a:prstGeom prst="roundRect">
            <a:avLst>
              <a:gd name="adj" fmla="val 16667"/>
            </a:avLst>
          </a:prstGeom>
          <a:noFill/>
          <a:ln w="2222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5105400" y="0"/>
            <a:ext cx="20574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জন্মঃ</a:t>
            </a:r>
            <a:r>
              <a:rPr lang="en-US" b="1" dirty="0"/>
              <a:t> ১৯২৯ </a:t>
            </a:r>
            <a:r>
              <a:rPr lang="en-US" b="1" dirty="0" err="1"/>
              <a:t>সালে</a:t>
            </a:r>
            <a:r>
              <a:rPr lang="en-US" b="1" dirty="0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6400800" y="990600"/>
            <a:ext cx="2743200" cy="1752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পুরুস্কারঃ</a:t>
            </a:r>
            <a:r>
              <a:rPr lang="en-US" b="1" dirty="0"/>
              <a:t> </a:t>
            </a:r>
            <a:r>
              <a:rPr lang="en-US" b="1" dirty="0" err="1"/>
              <a:t>বাংলা</a:t>
            </a:r>
            <a:r>
              <a:rPr lang="en-US" b="1" dirty="0"/>
              <a:t> </a:t>
            </a:r>
            <a:r>
              <a:rPr lang="en-US" b="1" dirty="0" err="1"/>
              <a:t>একাডেমি</a:t>
            </a:r>
            <a:r>
              <a:rPr lang="en-US" b="1" dirty="0"/>
              <a:t> </a:t>
            </a:r>
            <a:r>
              <a:rPr lang="en-US" b="1" dirty="0" err="1"/>
              <a:t>পুরুস্কার</a:t>
            </a:r>
            <a:r>
              <a:rPr lang="en-US" b="1" dirty="0"/>
              <a:t> , </a:t>
            </a:r>
            <a:r>
              <a:rPr lang="en-US" b="1" dirty="0" err="1"/>
              <a:t>একুশে</a:t>
            </a:r>
            <a:r>
              <a:rPr lang="en-US" b="1" dirty="0"/>
              <a:t> </a:t>
            </a:r>
            <a:r>
              <a:rPr lang="en-US" b="1" dirty="0" err="1"/>
              <a:t>পদক</a:t>
            </a:r>
            <a:r>
              <a:rPr lang="en-US" b="1" dirty="0"/>
              <a:t> , ও </a:t>
            </a:r>
            <a:r>
              <a:rPr lang="en-US" b="1" dirty="0" err="1"/>
              <a:t>নাসির</a:t>
            </a:r>
            <a:r>
              <a:rPr lang="en-US" b="1" dirty="0"/>
              <a:t> </a:t>
            </a:r>
            <a:r>
              <a:rPr lang="en-US" b="1" dirty="0" err="1"/>
              <a:t>উদ্দিন</a:t>
            </a:r>
            <a:r>
              <a:rPr lang="en-US" b="1" dirty="0"/>
              <a:t> </a:t>
            </a:r>
            <a:r>
              <a:rPr lang="en-US" b="1" dirty="0" err="1"/>
              <a:t>স্বর্ণপদক</a:t>
            </a:r>
            <a:r>
              <a:rPr lang="en-US" b="1" dirty="0"/>
              <a:t> , </a:t>
            </a:r>
          </a:p>
        </p:txBody>
      </p:sp>
      <p:sp>
        <p:nvSpPr>
          <p:cNvPr id="6" name="Oval 5"/>
          <p:cNvSpPr/>
          <p:nvPr/>
        </p:nvSpPr>
        <p:spPr>
          <a:xfrm>
            <a:off x="6400800" y="2819400"/>
            <a:ext cx="2362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কবিতা</a:t>
            </a:r>
            <a:r>
              <a:rPr lang="en-US" b="1" dirty="0"/>
              <a:t>  </a:t>
            </a:r>
            <a:r>
              <a:rPr lang="en-US" b="1" dirty="0" err="1"/>
              <a:t>অনুবাদে</a:t>
            </a:r>
            <a:r>
              <a:rPr lang="en-US" b="1" dirty="0"/>
              <a:t> ও </a:t>
            </a:r>
            <a:r>
              <a:rPr lang="en-US" b="1" dirty="0" err="1"/>
              <a:t>তিনি</a:t>
            </a:r>
            <a:r>
              <a:rPr lang="en-US" b="1" dirty="0"/>
              <a:t> </a:t>
            </a:r>
            <a:r>
              <a:rPr lang="en-US" b="1" dirty="0" err="1"/>
              <a:t>ছিলেন</a:t>
            </a:r>
            <a:r>
              <a:rPr lang="en-US" b="1" dirty="0"/>
              <a:t> </a:t>
            </a:r>
            <a:r>
              <a:rPr lang="en-US" b="1" dirty="0" err="1"/>
              <a:t>সিদ্ধহস্ত</a:t>
            </a:r>
            <a:r>
              <a:rPr lang="en-US" b="1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4267200"/>
            <a:ext cx="2971800" cy="2590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 </a:t>
            </a:r>
            <a:r>
              <a:rPr lang="en-US" b="1" dirty="0" err="1"/>
              <a:t>শিশুদের</a:t>
            </a:r>
            <a:r>
              <a:rPr lang="en-US" b="1" dirty="0"/>
              <a:t> </a:t>
            </a:r>
            <a:r>
              <a:rPr lang="en-US" b="1" dirty="0" err="1"/>
              <a:t>জন্য</a:t>
            </a:r>
            <a:r>
              <a:rPr lang="en-US" b="1" dirty="0"/>
              <a:t> </a:t>
            </a:r>
            <a:r>
              <a:rPr lang="en-US" b="1" dirty="0" err="1"/>
              <a:t>লেখেছেনঃ</a:t>
            </a:r>
            <a:r>
              <a:rPr lang="en-US" b="1" dirty="0"/>
              <a:t> </a:t>
            </a:r>
            <a:r>
              <a:rPr lang="en-US" b="1" dirty="0" err="1"/>
              <a:t>এলাটিং</a:t>
            </a:r>
            <a:r>
              <a:rPr lang="en-US" b="1" dirty="0"/>
              <a:t> </a:t>
            </a:r>
            <a:r>
              <a:rPr lang="en-US" b="1" dirty="0" err="1"/>
              <a:t>বেলাটিং</a:t>
            </a:r>
            <a:r>
              <a:rPr lang="en-US" b="1" dirty="0"/>
              <a:t>    </a:t>
            </a:r>
            <a:r>
              <a:rPr lang="en-US" b="1" dirty="0" err="1"/>
              <a:t>ধান</a:t>
            </a:r>
            <a:r>
              <a:rPr lang="en-US" b="1" dirty="0"/>
              <a:t> </a:t>
            </a:r>
            <a:r>
              <a:rPr lang="en-US" b="1" dirty="0" err="1"/>
              <a:t>ভানলে</a:t>
            </a:r>
            <a:r>
              <a:rPr lang="en-US" b="1" dirty="0"/>
              <a:t> </a:t>
            </a:r>
            <a:r>
              <a:rPr lang="en-US" b="1" dirty="0" err="1"/>
              <a:t>কুঁড়ো</a:t>
            </a:r>
            <a:r>
              <a:rPr lang="en-US" b="1" dirty="0"/>
              <a:t> </a:t>
            </a:r>
            <a:r>
              <a:rPr lang="en-US" b="1" dirty="0" err="1"/>
              <a:t>দেব</a:t>
            </a:r>
            <a:r>
              <a:rPr lang="en-US" b="1" dirty="0"/>
              <a:t>  , </a:t>
            </a:r>
            <a:r>
              <a:rPr lang="en-US" b="1" dirty="0" err="1"/>
              <a:t>গোলাপ</a:t>
            </a:r>
            <a:r>
              <a:rPr lang="en-US" b="1" dirty="0"/>
              <a:t> </a:t>
            </a:r>
            <a:r>
              <a:rPr lang="en-US" b="1" dirty="0" err="1"/>
              <a:t>ফোটে</a:t>
            </a:r>
            <a:r>
              <a:rPr lang="en-US" b="1" dirty="0"/>
              <a:t> </a:t>
            </a:r>
            <a:r>
              <a:rPr lang="en-US" b="1" dirty="0" err="1"/>
              <a:t>খুকির</a:t>
            </a:r>
            <a:r>
              <a:rPr lang="en-US" b="1" dirty="0"/>
              <a:t> </a:t>
            </a:r>
            <a:r>
              <a:rPr lang="en-US" b="1" dirty="0" err="1"/>
              <a:t>হাতে</a:t>
            </a:r>
            <a:r>
              <a:rPr lang="en-US" b="1" dirty="0"/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4267200" y="5486400"/>
            <a:ext cx="18288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পেশাঃ</a:t>
            </a:r>
            <a:r>
              <a:rPr lang="en-US" b="1" dirty="0"/>
              <a:t> </a:t>
            </a:r>
            <a:r>
              <a:rPr lang="en-US" b="1" dirty="0" err="1"/>
              <a:t>সাংবাদিক</a:t>
            </a:r>
            <a:r>
              <a:rPr lang="en-US" b="1" dirty="0"/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0" y="2286000"/>
            <a:ext cx="26670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প্রায়</a:t>
            </a:r>
            <a:r>
              <a:rPr lang="en-US" b="1" dirty="0"/>
              <a:t> </a:t>
            </a:r>
            <a:r>
              <a:rPr lang="en-US" b="1" dirty="0" err="1"/>
              <a:t>একদশক</a:t>
            </a:r>
            <a:r>
              <a:rPr lang="en-US" b="1" dirty="0"/>
              <a:t> </a:t>
            </a:r>
            <a:r>
              <a:rPr lang="en-US" b="1" dirty="0" err="1"/>
              <a:t>ধরে</a:t>
            </a:r>
            <a:r>
              <a:rPr lang="en-US" b="1" dirty="0"/>
              <a:t> </a:t>
            </a:r>
            <a:r>
              <a:rPr lang="en-US" b="1" dirty="0" err="1"/>
              <a:t>তিনি</a:t>
            </a:r>
            <a:r>
              <a:rPr lang="en-US" b="1" dirty="0"/>
              <a:t>  </a:t>
            </a:r>
            <a:r>
              <a:rPr lang="en-US" b="1" dirty="0" err="1"/>
              <a:t>দৈনিক</a:t>
            </a:r>
            <a:r>
              <a:rPr lang="en-US" b="1" dirty="0"/>
              <a:t> </a:t>
            </a:r>
            <a:r>
              <a:rPr lang="en-US" b="1" dirty="0" err="1"/>
              <a:t>বাংলার</a:t>
            </a:r>
            <a:r>
              <a:rPr lang="en-US" b="1" dirty="0"/>
              <a:t> </a:t>
            </a:r>
            <a:r>
              <a:rPr lang="en-US" b="1" dirty="0" err="1"/>
              <a:t>সম্পাদক</a:t>
            </a:r>
            <a:r>
              <a:rPr lang="en-US" b="1" dirty="0"/>
              <a:t> </a:t>
            </a:r>
            <a:r>
              <a:rPr lang="en-US" b="1" dirty="0" err="1"/>
              <a:t>ছিলেন</a:t>
            </a:r>
            <a:r>
              <a:rPr lang="en-US" b="1" dirty="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762000"/>
            <a:ext cx="27432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পৈতিক</a:t>
            </a:r>
            <a:r>
              <a:rPr lang="en-US" b="1" dirty="0"/>
              <a:t> </a:t>
            </a:r>
            <a:r>
              <a:rPr lang="en-US" b="1" dirty="0" err="1"/>
              <a:t>নিবাসঃ</a:t>
            </a:r>
            <a:r>
              <a:rPr lang="en-US" b="1" dirty="0"/>
              <a:t>  </a:t>
            </a:r>
            <a:r>
              <a:rPr lang="en-US" b="1" dirty="0" err="1"/>
              <a:t>নরসিংদী</a:t>
            </a:r>
            <a:r>
              <a:rPr lang="en-US" b="1" dirty="0"/>
              <a:t> </a:t>
            </a:r>
            <a:r>
              <a:rPr lang="en-US" b="1" dirty="0" err="1"/>
              <a:t>জেলার</a:t>
            </a:r>
            <a:r>
              <a:rPr lang="en-US" b="1" dirty="0"/>
              <a:t> </a:t>
            </a:r>
            <a:r>
              <a:rPr lang="en-US" b="1" dirty="0" err="1"/>
              <a:t>পাড়াতলী</a:t>
            </a:r>
            <a:r>
              <a:rPr lang="en-US" b="1" dirty="0"/>
              <a:t> </a:t>
            </a:r>
            <a:r>
              <a:rPr lang="en-US" b="1" dirty="0" err="1"/>
              <a:t>গ্রামে</a:t>
            </a:r>
            <a:r>
              <a:rPr lang="en-US" b="1" dirty="0"/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0" y="3810000"/>
            <a:ext cx="2819400" cy="1828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তিনি</a:t>
            </a:r>
            <a:r>
              <a:rPr lang="en-US" b="1" dirty="0"/>
              <a:t> </a:t>
            </a:r>
            <a:r>
              <a:rPr lang="en-US" b="1" dirty="0" err="1"/>
              <a:t>উপন্যাস</a:t>
            </a:r>
            <a:r>
              <a:rPr lang="en-US" b="1" dirty="0"/>
              <a:t>  </a:t>
            </a:r>
            <a:r>
              <a:rPr lang="en-US" b="1" dirty="0" err="1"/>
              <a:t>প্রবন্ধ</a:t>
            </a:r>
            <a:r>
              <a:rPr lang="en-US" b="1" dirty="0"/>
              <a:t> , ও </a:t>
            </a:r>
            <a:r>
              <a:rPr lang="en-US" b="1" dirty="0" err="1"/>
              <a:t>স্মৃতিকথা</a:t>
            </a:r>
            <a:r>
              <a:rPr lang="en-US" b="1" dirty="0"/>
              <a:t> ও </a:t>
            </a:r>
            <a:r>
              <a:rPr lang="en-US" b="1" dirty="0" err="1"/>
              <a:t>লিখেছেন</a:t>
            </a:r>
            <a:r>
              <a:rPr lang="en-US" b="1" dirty="0"/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2133600" y="5334000"/>
            <a:ext cx="20574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মৃত্যুঃ</a:t>
            </a:r>
            <a:r>
              <a:rPr lang="en-US" b="1" dirty="0"/>
              <a:t> ২০০৬ </a:t>
            </a:r>
            <a:r>
              <a:rPr lang="en-US" b="1" dirty="0" err="1"/>
              <a:t>সালে</a:t>
            </a:r>
            <a:r>
              <a:rPr lang="en-US" b="1" dirty="0"/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2819400" y="0"/>
            <a:ext cx="20574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কবি</a:t>
            </a:r>
            <a:r>
              <a:rPr lang="en-US" b="1" dirty="0"/>
              <a:t> </a:t>
            </a:r>
            <a:r>
              <a:rPr lang="en-US" b="1" dirty="0" err="1"/>
              <a:t>পরিচিতি</a:t>
            </a:r>
            <a:r>
              <a:rPr lang="en-US" b="1" dirty="0"/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BFBEB39-D5E8-4152-958F-B1622CB0E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1"/>
            <a:ext cx="8686800" cy="5638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7B79AB-DAD0-4763-8697-FAB6F422CCE5}"/>
              </a:ext>
            </a:extLst>
          </p:cNvPr>
          <p:cNvSpPr txBox="1"/>
          <p:nvPr/>
        </p:nvSpPr>
        <p:spPr>
          <a:xfrm>
            <a:off x="2895600" y="228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আদর্শ</a:t>
            </a:r>
            <a:r>
              <a:rPr lang="en-US" sz="3200" b="1" dirty="0"/>
              <a:t> </a:t>
            </a:r>
            <a:r>
              <a:rPr lang="en-US" sz="3200" b="1" dirty="0" err="1"/>
              <a:t>পাঠ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49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5257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দ্যাখো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ফুলবাগানে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ফুটতে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ঘুড়ির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ছুটটে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চিল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মেলছে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মেলতে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জোনাক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রোজই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খেলতে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ডাকছে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ডাকতে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বালির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কত্ত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আঁকছে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পানকৌড়ি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নাইছে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নাইতে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গহিন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গাঙে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সুজন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বাইছে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বাইতে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শ্যামা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জুড়েছে</a:t>
            </a:r>
            <a:endParaRPr lang="en-US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নাচতে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শিশু,পাখি,ফুলের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কুঁড়ি-সবাইকে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endParaRPr lang="en-US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3505200" cy="6317233"/>
          </a:xfrm>
          <a:prstGeom prst="rect">
            <a:avLst/>
          </a:prstGeom>
          <a:noFill/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24000"/>
            <a:ext cx="8915400" cy="4191000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86665"/>
              </p:ext>
            </p:extLst>
          </p:nvPr>
        </p:nvGraphicFramePr>
        <p:xfrm>
          <a:off x="2819400" y="-24740"/>
          <a:ext cx="3771900" cy="134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7780">
                <a:tc>
                  <a:txBody>
                    <a:bodyPr/>
                    <a:lstStyle/>
                    <a:p>
                      <a:r>
                        <a:rPr lang="en-US" dirty="0"/>
                        <a:t>      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</a:rPr>
                        <a:t>একোক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</a:rPr>
                        <a:t>কাজ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791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মধ্যদিনের</a:t>
            </a:r>
            <a:r>
              <a:rPr lang="en-US" sz="3200" b="1" dirty="0"/>
              <a:t> </a:t>
            </a:r>
            <a:r>
              <a:rPr lang="en-US" sz="3200" b="1" dirty="0" err="1"/>
              <a:t>নরম</a:t>
            </a:r>
            <a:r>
              <a:rPr lang="en-US" sz="3200" b="1" dirty="0"/>
              <a:t> </a:t>
            </a:r>
            <a:r>
              <a:rPr lang="en-US" sz="3200" b="1" dirty="0" err="1"/>
              <a:t>ছায়ায়</a:t>
            </a:r>
            <a:r>
              <a:rPr lang="en-US" sz="3200" b="1" dirty="0"/>
              <a:t> </a:t>
            </a:r>
            <a:r>
              <a:rPr lang="en-US" sz="3200" b="1" dirty="0" err="1"/>
              <a:t>ডাকছে</a:t>
            </a:r>
            <a:r>
              <a:rPr lang="en-US" sz="3200" b="1" dirty="0"/>
              <a:t> </a:t>
            </a:r>
            <a:r>
              <a:rPr lang="en-US" sz="3200" b="1" dirty="0" err="1"/>
              <a:t>কে</a:t>
            </a:r>
            <a:r>
              <a:rPr lang="en-US" sz="3200" b="1" dirty="0"/>
              <a:t> ?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561</Words>
  <Application>Microsoft Office PowerPoint</Application>
  <PresentationFormat>On-screen Show (4:3)</PresentationFormat>
  <Paragraphs>118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 TECHNOLOGY</dc:creator>
  <cp:lastModifiedBy>thanvin antor</cp:lastModifiedBy>
  <cp:revision>43</cp:revision>
  <dcterms:created xsi:type="dcterms:W3CDTF">2021-01-05T14:17:36Z</dcterms:created>
  <dcterms:modified xsi:type="dcterms:W3CDTF">2021-01-08T03:51:22Z</dcterms:modified>
</cp:coreProperties>
</file>