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67" r:id="rId3"/>
    <p:sldId id="268" r:id="rId4"/>
    <p:sldId id="265" r:id="rId5"/>
    <p:sldId id="289" r:id="rId6"/>
    <p:sldId id="263" r:id="rId7"/>
    <p:sldId id="270" r:id="rId8"/>
    <p:sldId id="269" r:id="rId9"/>
    <p:sldId id="274" r:id="rId10"/>
    <p:sldId id="261" r:id="rId11"/>
    <p:sldId id="276" r:id="rId12"/>
    <p:sldId id="272" r:id="rId13"/>
    <p:sldId id="290" r:id="rId14"/>
    <p:sldId id="291" r:id="rId15"/>
    <p:sldId id="288" r:id="rId16"/>
    <p:sldId id="281" r:id="rId17"/>
    <p:sldId id="282" r:id="rId18"/>
    <p:sldId id="286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3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17C7"/>
    <a:srgbClr val="FAA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4" autoAdjust="0"/>
    <p:restoredTop sz="85015" autoAdjust="0"/>
  </p:normalViewPr>
  <p:slideViewPr>
    <p:cSldViewPr>
      <p:cViewPr varScale="1">
        <p:scale>
          <a:sx n="77" d="100"/>
          <a:sy n="77" d="100"/>
        </p:scale>
        <p:origin x="682" y="53"/>
      </p:cViewPr>
      <p:guideLst>
        <p:guide orient="horz" pos="2160"/>
        <p:guide pos="3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7133F-B5A5-4CD2-B270-EAED03F4099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6DB04-BCB8-4A19-9824-A8F6E4A8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2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4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19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22AAE-6660-4C1C-B7AC-AC94B2D292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15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2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43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61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58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13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2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3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0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2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4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6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9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5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2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2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9E526-92AB-4793-B148-433C3C1D3779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rgbClr val="ECDCF4"/>
            </a:gs>
            <a:gs pos="27000">
              <a:schemeClr val="bg1"/>
            </a:gs>
            <a:gs pos="74000">
              <a:srgbClr val="E6E9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6" y="139290"/>
            <a:ext cx="11885644" cy="660139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51514" y="1766744"/>
            <a:ext cx="6414247" cy="8610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সবাইকে....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4649" y="3066486"/>
            <a:ext cx="2777030" cy="16405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16600" b="1" u="sng" cap="none" spc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স্বা</a:t>
            </a:r>
            <a:r>
              <a:rPr lang="bn-BD" sz="16600" b="1" u="sng" cap="none" spc="0" dirty="0" smtClean="0">
                <a:ln w="0"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গ</a:t>
            </a:r>
            <a:r>
              <a:rPr lang="bn-BD" sz="16600" b="1" u="sng" cap="none" spc="0" dirty="0" smtClean="0">
                <a:ln w="0">
                  <a:solidFill>
                    <a:srgbClr val="C0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ত</a:t>
            </a:r>
            <a:endParaRPr lang="en-US" sz="16600" b="1" u="sng" cap="none" spc="0" dirty="0">
              <a:ln w="0">
                <a:solidFill>
                  <a:srgbClr val="C0000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289353" y="-2208633"/>
            <a:ext cx="3243714" cy="1232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-1691386" y="-976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-3275223" y="2197264"/>
            <a:ext cx="2743200" cy="365125"/>
          </a:xfrm>
        </p:spPr>
        <p:txBody>
          <a:bodyPr/>
          <a:lstStyle/>
          <a:p>
            <a:fld id="{09FCEC3F-1757-4E80-BC7F-6E10E4AFDEF0}" type="datetime1">
              <a:rPr lang="en-US" smtClean="0"/>
              <a:t>1/8/2021</a:t>
            </a:fld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8541679" y="4040170"/>
            <a:ext cx="667048" cy="6390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8132189" y="3090956"/>
            <a:ext cx="162284" cy="4763385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tx1">
                  <a:lumMod val="75000"/>
                  <a:lumOff val="25000"/>
                </a:schemeClr>
              </a:gs>
              <a:gs pos="4000">
                <a:srgbClr val="FF0000"/>
              </a:gs>
              <a:gs pos="22000">
                <a:srgbClr val="FFC000"/>
              </a:gs>
              <a:gs pos="9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32-Point Star 21"/>
          <p:cNvSpPr/>
          <p:nvPr/>
        </p:nvSpPr>
        <p:spPr>
          <a:xfrm>
            <a:off x="5809223" y="584959"/>
            <a:ext cx="4997329" cy="4946725"/>
          </a:xfrm>
          <a:prstGeom prst="star32">
            <a:avLst>
              <a:gd name="adj" fmla="val 0"/>
            </a:avLst>
          </a:prstGeom>
          <a:solidFill>
            <a:srgbClr val="FF0000"/>
          </a:solidFill>
          <a:ln w="38100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657635" y="3009267"/>
            <a:ext cx="162284" cy="4763385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tx1">
                  <a:lumMod val="75000"/>
                  <a:lumOff val="25000"/>
                </a:schemeClr>
              </a:gs>
              <a:gs pos="4000">
                <a:srgbClr val="FF0000"/>
              </a:gs>
              <a:gs pos="22000">
                <a:srgbClr val="FFC000"/>
              </a:gs>
              <a:gs pos="9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32-Point Star 23"/>
          <p:cNvSpPr/>
          <p:nvPr/>
        </p:nvSpPr>
        <p:spPr>
          <a:xfrm>
            <a:off x="775901" y="1007965"/>
            <a:ext cx="3926053" cy="3917859"/>
          </a:xfrm>
          <a:prstGeom prst="star32">
            <a:avLst>
              <a:gd name="adj" fmla="val 0"/>
            </a:avLst>
          </a:prstGeom>
          <a:solidFill>
            <a:srgbClr val="FF0000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2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AD36AD-BB8B-4544-93F7-5BA5E2E89C50}" type="datetime1">
              <a:rPr lang="en-US" smtClean="0"/>
              <a:pPr/>
              <a:t>1/8/2021</a:t>
            </a:fld>
            <a:endParaRPr lang="en-US"/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406" y="53432"/>
            <a:ext cx="6154178" cy="65963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" y="109917"/>
            <a:ext cx="5778073" cy="6611558"/>
          </a:xfrm>
          <a:prstGeom prst="rect">
            <a:avLst/>
          </a:prstGeom>
        </p:spPr>
      </p:pic>
      <p:sp>
        <p:nvSpPr>
          <p:cNvPr id="28" name="Frame 27"/>
          <p:cNvSpPr/>
          <p:nvPr/>
        </p:nvSpPr>
        <p:spPr>
          <a:xfrm>
            <a:off x="0" y="-25001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rgbClr val="FF0000"/>
              </a:gs>
              <a:gs pos="16100">
                <a:srgbClr val="FFFF00"/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F117C7"/>
              </a:gs>
              <a:gs pos="100000">
                <a:srgbClr val="C00000"/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" dur="1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124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2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9" dur="1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124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4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5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69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9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xit" presetSubtype="4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9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2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6" presetClass="exit" presetSubtype="32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xit" presetSubtype="4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5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2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6" presetClass="exit" presetSubtype="32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7" presetID="8" presetClass="emph" presetSubtype="0" repeatCount="indefinite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8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2" grpId="2" animBg="1"/>
          <p:bldP spid="23" grpId="0" animBg="1"/>
          <p:bldP spid="23" grpId="1" animBg="1"/>
          <p:bldP spid="24" grpId="0" animBg="1"/>
          <p:bldP spid="24" grpId="1" animBg="1"/>
          <p:bldP spid="24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" dur="1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124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2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9" dur="1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124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xit" presetSubtype="4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9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2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6" presetClass="exit" presetSubtype="32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xit" presetSubtype="4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5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2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6" presetClass="exit" presetSubtype="32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7" presetID="8" presetClass="emph" presetSubtype="0" repeatCount="indefinite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8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2" grpId="2" animBg="1"/>
          <p:bldP spid="23" grpId="0" animBg="1"/>
          <p:bldP spid="23" grpId="1" animBg="1"/>
          <p:bldP spid="24" grpId="0" animBg="1"/>
          <p:bldP spid="24" grpId="1" animBg="1"/>
          <p:bldP spid="24" grpId="2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20000"/>
                <a:lumOff val="80000"/>
              </a:schemeClr>
            </a:gs>
            <a:gs pos="100000">
              <a:srgbClr val="FDE2F8"/>
            </a:gs>
            <a:gs pos="30000">
              <a:srgbClr val="FCFCFC"/>
            </a:gs>
            <a:gs pos="62000">
              <a:schemeClr val="bg1"/>
            </a:gs>
            <a:gs pos="90000">
              <a:srgbClr val="F3F3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69" r="27255"/>
          <a:stretch/>
        </p:blipFill>
        <p:spPr>
          <a:xfrm>
            <a:off x="6896101" y="3414880"/>
            <a:ext cx="4876800" cy="3156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1/8/2021</a:t>
            </a:fld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85800" y="457200"/>
            <a:ext cx="5186050" cy="72542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>
                  <a:lumMod val="85000"/>
                </a:schemeClr>
              </a:gs>
              <a:gs pos="86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চুয়ানো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1" y="251402"/>
            <a:ext cx="48768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8496300" y="4724400"/>
            <a:ext cx="1447800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9220200" y="1273175"/>
            <a:ext cx="552450" cy="7159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190515" y="2924313"/>
            <a:ext cx="4918364" cy="958635"/>
          </a:xfrm>
          <a:prstGeom prst="roundRect">
            <a:avLst>
              <a:gd name="adj" fmla="val 221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পেরেছ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90515" y="2924313"/>
            <a:ext cx="4918364" cy="812511"/>
          </a:xfrm>
          <a:prstGeom prst="roundRect">
            <a:avLst>
              <a:gd name="adj" fmla="val 221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চুইয়ে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অন্যত্র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18900" y="2736447"/>
            <a:ext cx="4918364" cy="1741689"/>
          </a:xfrm>
          <a:prstGeom prst="roundRect">
            <a:avLst>
              <a:gd name="adj" fmla="val 221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সেচের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88869" y="2607435"/>
            <a:ext cx="4918364" cy="1741689"/>
          </a:xfrm>
          <a:prstGeom prst="roundRect">
            <a:avLst>
              <a:gd name="adj" fmla="val 221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চুয়ানোর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সেচের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ইঁদুরের গর্তের মাধ্যমেও পানি চুয়ে অন্যত্র চলে যায়।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Frame 16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rgbClr val="FF0000"/>
              </a:gs>
              <a:gs pos="16100">
                <a:srgbClr val="FFFF00"/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F117C7"/>
              </a:gs>
              <a:gs pos="100000">
                <a:srgbClr val="C00000"/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xit" presetSubtype="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8" fill="hold" grpId="0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6" grpId="0"/>
          <p:bldP spid="16" grpId="1"/>
          <p:bldP spid="11" grpId="0"/>
          <p:bldP spid="11" grpId="1"/>
          <p:bldP spid="15" grpId="0"/>
          <p:bldP spid="15" grpId="1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xit" presetSubtype="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6" grpId="0"/>
          <p:bldP spid="16" grpId="1"/>
          <p:bldP spid="11" grpId="0"/>
          <p:bldP spid="11" grpId="1"/>
          <p:bldP spid="15" grpId="0"/>
          <p:bldP spid="15" grpId="1"/>
          <p:bldP spid="1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0" y="2743200"/>
            <a:ext cx="7062787" cy="1978881"/>
          </a:xfrm>
          <a:prstGeom prst="roundRect">
            <a:avLst>
              <a:gd name="adj" fmla="val 6633"/>
            </a:avLst>
          </a:prstGeom>
          <a:gradFill>
            <a:gsLst>
              <a:gs pos="92000">
                <a:srgbClr val="F3F3F3"/>
              </a:gs>
              <a:gs pos="100000">
                <a:schemeClr val="bg1">
                  <a:lumMod val="85000"/>
                </a:schemeClr>
              </a:gs>
              <a:gs pos="0">
                <a:srgbClr val="FDE6F9"/>
              </a:gs>
              <a:gs pos="5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সেচের পানি কিভাবে অপচয় হয় বর্ণনা কর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bn-BD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54018" y="2249959"/>
            <a:ext cx="2194769" cy="493241"/>
          </a:xfrm>
          <a:prstGeom prst="roundRect">
            <a:avLst>
              <a:gd name="adj" fmla="val 0"/>
            </a:avLst>
          </a:prstGeom>
          <a:gradFill>
            <a:gsLst>
              <a:gs pos="50000">
                <a:srgbClr val="FEEFFB"/>
              </a:gs>
              <a:gs pos="0">
                <a:srgbClr val="FCCFF3"/>
              </a:gs>
              <a:gs pos="100000">
                <a:srgbClr val="FCCFF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89362" y="1066800"/>
            <a:ext cx="3716215" cy="934768"/>
          </a:xfrm>
          <a:prstGeom prst="roundRect">
            <a:avLst>
              <a:gd name="adj" fmla="val 14694"/>
            </a:avLst>
          </a:prstGeom>
          <a:solidFill>
            <a:schemeClr val="bg1">
              <a:alpha val="53000"/>
            </a:schemeClr>
          </a:soli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কাজ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77221" y="1066800"/>
            <a:ext cx="375769" cy="964400"/>
          </a:xfrm>
          <a:prstGeom prst="round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4" r="48319" b="12153"/>
          <a:stretch/>
        </p:blipFill>
        <p:spPr>
          <a:xfrm>
            <a:off x="-1591589" y="315886"/>
            <a:ext cx="1390424" cy="21446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2" t="11264" b="12153"/>
          <a:stretch/>
        </p:blipFill>
        <p:spPr>
          <a:xfrm>
            <a:off x="12877800" y="315886"/>
            <a:ext cx="1320649" cy="2126910"/>
          </a:xfrm>
          <a:prstGeom prst="rect">
            <a:avLst/>
          </a:prstGeom>
        </p:spPr>
      </p:pic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1/8/2021</a:t>
            </a:fld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sp>
        <p:nvSpPr>
          <p:cNvPr id="18" name="Frame 17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rgbClr val="FF0000"/>
              </a:gs>
              <a:gs pos="16100">
                <a:srgbClr val="FFFF00"/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F117C7"/>
              </a:gs>
              <a:gs pos="100000">
                <a:srgbClr val="C00000"/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7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000" decel="9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56224 0.0423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12" y="21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51328 0.04098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6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016 0.04098 L 0.83516 -0.02754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-342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224 0.04236 L -0.56224 0.04421 L -0.25078 -0.02593 " pathEditMode="relative" rAng="0" ptsTypes="AAA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20000"/>
                <a:lumOff val="80000"/>
              </a:schemeClr>
            </a:gs>
            <a:gs pos="100000">
              <a:srgbClr val="FDE2F8"/>
            </a:gs>
            <a:gs pos="30000">
              <a:srgbClr val="FCFCFC"/>
            </a:gs>
            <a:gs pos="62000">
              <a:schemeClr val="bg1"/>
            </a:gs>
            <a:gs pos="90000">
              <a:srgbClr val="F3F3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68787" y="1510852"/>
            <a:ext cx="5991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লোকটি সেচের পানি আটঁকিয়ে রাখছে কেন?  </a:t>
            </a:r>
            <a:endParaRPr lang="en-US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1/8/2021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09600" y="345430"/>
            <a:ext cx="10896600" cy="725424"/>
          </a:xfrm>
          <a:prstGeom prst="roundRect">
            <a:avLst>
              <a:gd name="adj" fmla="val 28992"/>
            </a:avLst>
          </a:prstGeom>
          <a:gradFill>
            <a:gsLst>
              <a:gs pos="100000">
                <a:schemeClr val="bg1">
                  <a:lumMod val="85000"/>
                </a:schemeClr>
              </a:gs>
              <a:gs pos="86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সেচের পানি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কার্যকারীতা বৃদ্ধি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8" t="18473" r="20632" b="34699"/>
          <a:stretch/>
        </p:blipFill>
        <p:spPr>
          <a:xfrm>
            <a:off x="6667500" y="1524000"/>
            <a:ext cx="4838700" cy="3079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53603" y="1454384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১। সময়মতো ও পরিমাণমতো পানি</a:t>
            </a:r>
            <a:endParaRPr lang="en-GB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সেচ দিতে হবে। </a:t>
            </a:r>
            <a:endParaRPr lang="en-US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809439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জমির চারদিকে ভালোভাবে আইল </a:t>
            </a:r>
            <a:endParaRPr lang="en-GB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বেঁধে দিতে হবে। </a:t>
            </a:r>
            <a:endParaRPr lang="en-US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434" y="4182366"/>
            <a:ext cx="6406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বিকালে বা সন্ধ্যাবেলা সেচ দিতে হবে। 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rgbClr val="FF0000"/>
              </a:gs>
              <a:gs pos="16100">
                <a:srgbClr val="FFFF00"/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F117C7"/>
              </a:gs>
              <a:gs pos="100000">
                <a:srgbClr val="C00000"/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0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6" grpId="1"/>
          <p:bldP spid="10" grpId="0" animBg="1"/>
          <p:bldP spid="12" grpId="0"/>
          <p:bldP spid="13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6" grpId="1"/>
          <p:bldP spid="10" grpId="0" animBg="1"/>
          <p:bldP spid="12" grpId="0"/>
          <p:bldP spid="13" grpId="0"/>
          <p:bldP spid="15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20000"/>
                <a:lumOff val="80000"/>
              </a:schemeClr>
            </a:gs>
            <a:gs pos="100000">
              <a:srgbClr val="FDE2F8"/>
            </a:gs>
            <a:gs pos="30000">
              <a:srgbClr val="FCFCFC"/>
            </a:gs>
            <a:gs pos="62000">
              <a:schemeClr val="bg1"/>
            </a:gs>
            <a:gs pos="90000">
              <a:srgbClr val="F3F3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53410" y="1319960"/>
            <a:ext cx="680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সারিবদ্ধ ফসলের ক্ষেতে দুই সারির মধ্যবর্তী</a:t>
            </a:r>
            <a:endParaRPr lang="en-GB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 পানি সেচ দিতে হবে।</a:t>
            </a:r>
            <a:endParaRPr lang="en-US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748684" y="6232925"/>
            <a:ext cx="3117087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1/8/2021</a:t>
            </a:fld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2460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09600" y="345430"/>
            <a:ext cx="10896600" cy="725424"/>
          </a:xfrm>
          <a:prstGeom prst="roundRect">
            <a:avLst>
              <a:gd name="adj" fmla="val 28992"/>
            </a:avLst>
          </a:prstGeom>
          <a:gradFill>
            <a:gsLst>
              <a:gs pos="100000">
                <a:schemeClr val="accent4">
                  <a:lumMod val="50000"/>
                </a:schemeClr>
              </a:gs>
              <a:gs pos="86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সেচের পানি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কার্যকারীতা বৃদ্ধি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90" y="1515176"/>
            <a:ext cx="4159133" cy="2968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53409" y="2607278"/>
            <a:ext cx="680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মাটির বুনট বিবেচনা করে সেচ দিতে হবে। </a:t>
            </a:r>
            <a:endParaRPr lang="en-US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09" y="1515176"/>
            <a:ext cx="4168114" cy="3856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1"/>
          <a:stretch/>
        </p:blipFill>
        <p:spPr>
          <a:xfrm>
            <a:off x="7358790" y="1475640"/>
            <a:ext cx="4168114" cy="3896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453410" y="3455202"/>
            <a:ext cx="7481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সেচের নালা ভালোভাবে মেরামত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GB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সেচ দিতে হবে অথবা পাকা সেচ নালা </a:t>
            </a:r>
            <a:endParaRPr lang="en-GB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তৈরী করতে হবে। </a:t>
            </a:r>
            <a:endParaRPr lang="en-US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3409" y="5371847"/>
            <a:ext cx="10074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 সেচ নালা ফসলের দিকে ঢালু করে তৈরি করতে হবে।  </a:t>
            </a:r>
            <a:endParaRPr lang="en-US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rgbClr val="FF0000"/>
              </a:gs>
              <a:gs pos="16100">
                <a:srgbClr val="FFFF00"/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F117C7"/>
              </a:gs>
              <a:gs pos="100000">
                <a:srgbClr val="C00000"/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4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grpId="0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2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3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grpId="0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grpId="0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1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8" fill="hold" grpId="0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4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5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4" grpId="0"/>
          <p:bldP spid="17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4" grpId="0"/>
          <p:bldP spid="17" grpId="0"/>
          <p:bldP spid="19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20000"/>
                <a:lumOff val="80000"/>
              </a:schemeClr>
            </a:gs>
            <a:gs pos="100000">
              <a:srgbClr val="FDE2F8"/>
            </a:gs>
            <a:gs pos="30000">
              <a:srgbClr val="FCFCFC"/>
            </a:gs>
            <a:gs pos="62000">
              <a:schemeClr val="bg1"/>
            </a:gs>
            <a:gs pos="90000">
              <a:srgbClr val="F3F3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21016" y="1917978"/>
            <a:ext cx="5991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৯। ইঁদুরের উৎপাদ বন্ধ করতে হবে।</a:t>
            </a:r>
            <a:endParaRPr lang="en-US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1/8/2021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09600" y="345430"/>
            <a:ext cx="10896600" cy="725424"/>
          </a:xfrm>
          <a:prstGeom prst="roundRect">
            <a:avLst>
              <a:gd name="adj" fmla="val 28992"/>
            </a:avLst>
          </a:prstGeom>
          <a:gradFill>
            <a:gsLst>
              <a:gs pos="100000">
                <a:srgbClr val="0070C0"/>
              </a:gs>
              <a:gs pos="86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সেচের পানি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কার্যকারীতা বৃদ্ধি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04" y="1676400"/>
            <a:ext cx="5266546" cy="350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721016" y="2886336"/>
            <a:ext cx="5991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১০। মাটিতে পর্যাপ্ত জৈব পদার্থ প্রয়োগ</a:t>
            </a:r>
            <a:endParaRPr lang="en-GB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হবে। </a:t>
            </a:r>
            <a:endParaRPr lang="en-US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04" y="1642759"/>
            <a:ext cx="5323696" cy="3515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Frame 10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rgbClr val="FF0000"/>
              </a:gs>
              <a:gs pos="16100">
                <a:srgbClr val="FFFF00"/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F117C7"/>
              </a:gs>
              <a:gs pos="100000">
                <a:srgbClr val="C00000"/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08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7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2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grpId="0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0" presetID="2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22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7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0" presetID="2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22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5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rgbClr val="FDE1F8"/>
            </a:gs>
            <a:gs pos="17000">
              <a:srgbClr val="FFFCF1"/>
            </a:gs>
            <a:gs pos="70000">
              <a:srgbClr val="FEF5FD"/>
            </a:gs>
            <a:gs pos="100000">
              <a:schemeClr val="accent6">
                <a:lumMod val="40000"/>
                <a:lumOff val="60000"/>
              </a:schemeClr>
            </a:gs>
            <a:gs pos="48340">
              <a:schemeClr val="bg1"/>
            </a:gs>
            <a:gs pos="0">
              <a:srgbClr val="FFF1C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95400"/>
            <a:ext cx="1759074" cy="164226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091923"/>
            <a:ext cx="1910208" cy="365125"/>
          </a:xfrm>
        </p:spPr>
        <p:txBody>
          <a:bodyPr/>
          <a:lstStyle/>
          <a:p>
            <a:fld id="{DB7B768E-5AAE-4ABB-881A-911B32F5ADDB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295580" y="472864"/>
            <a:ext cx="3716215" cy="1226663"/>
          </a:xfrm>
          <a:prstGeom prst="roundRect">
            <a:avLst>
              <a:gd name="adj" fmla="val 14694"/>
            </a:avLst>
          </a:prstGeom>
          <a:gradFill>
            <a:gsLst>
              <a:gs pos="26000">
                <a:srgbClr val="FEFBFE"/>
              </a:gs>
              <a:gs pos="80000">
                <a:srgbClr val="FEF9FE">
                  <a:alpha val="38000"/>
                </a:srgbClr>
              </a:gs>
              <a:gs pos="55000">
                <a:schemeClr val="bg1"/>
              </a:gs>
              <a:gs pos="5000">
                <a:srgbClr val="FBE6F9"/>
              </a:gs>
              <a:gs pos="100000">
                <a:srgbClr val="F8D2F4"/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90440" y="458386"/>
            <a:ext cx="375769" cy="1285929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3400" y="1943065"/>
            <a:ext cx="2280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944608"/>
              </p:ext>
            </p:extLst>
          </p:nvPr>
        </p:nvGraphicFramePr>
        <p:xfrm>
          <a:off x="1981200" y="2438400"/>
          <a:ext cx="8128000" cy="2938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835411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দলের নাম </a:t>
                      </a:r>
                      <a:endParaRPr lang="en-US" sz="36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শাপলা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রজনীগ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ন্ধা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গোলাপ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গন্ধরাজ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35411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bn-BD" sz="440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সেচের পানির কার্যকারীতা</a:t>
                      </a:r>
                      <a:r>
                        <a:rPr lang="bn-BD" sz="4400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বৃদ্ধিকরণে</a:t>
                      </a:r>
                      <a:r>
                        <a:rPr lang="en-US" sz="4400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4400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 কী পদক্ষেপ নেওয়া যায় তা লিখে </a:t>
                      </a:r>
                      <a:r>
                        <a:rPr lang="en-US" sz="4400" baseline="0" dirty="0" err="1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শ্রেণিকক্ষে</a:t>
                      </a:r>
                      <a:r>
                        <a:rPr lang="en-US" sz="4400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উপস্থাপন</a:t>
                      </a:r>
                      <a:r>
                        <a:rPr lang="en-US" sz="4400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</a:t>
                      </a:r>
                      <a:r>
                        <a:rPr lang="en-US" sz="4400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endParaRPr lang="en-US" sz="4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Frame 10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rgbClr val="FF0000"/>
              </a:gs>
              <a:gs pos="16100">
                <a:srgbClr val="FFFF00"/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F117C7"/>
              </a:gs>
              <a:gs pos="100000">
                <a:srgbClr val="C00000"/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1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9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-0.12618 -0.07569 L -0.16485 -0.18287 L -0.29154 -0.17754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914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EF0FC"/>
            </a:gs>
            <a:gs pos="42976">
              <a:srgbClr val="4E5E84"/>
            </a:gs>
            <a:gs pos="12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26272" y="302697"/>
            <a:ext cx="4430485" cy="775805"/>
          </a:xfrm>
          <a:prstGeom prst="roundRect">
            <a:avLst/>
          </a:prstGeom>
          <a:solidFill>
            <a:srgbClr val="7030A0">
              <a:alpha val="56000"/>
            </a:srgb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26272" y="233783"/>
            <a:ext cx="299296" cy="857870"/>
          </a:xfrm>
          <a:prstGeom prst="roundRect">
            <a:avLst/>
          </a:prstGeom>
          <a:solidFill>
            <a:srgbClr val="CCFF66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85504" y="1185056"/>
            <a:ext cx="11222437" cy="11153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চুয়ানো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গ)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অনুস্রবন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ঘ)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বাষ্পীভবন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1" y="3719181"/>
            <a:ext cx="11252019" cy="12373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সেচের পানির কার্যকারীতা বৃদ্ধি করতে কী করতে হবে ?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পাকা নালা  খ) ঢালু জমি নির্বাচন গ) বেশি পানি দেওয়া  ঘ) পলিথিনে ঢাকা  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2413036"/>
            <a:ext cx="11252019" cy="11803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ফসলের জমি থেকে পানি অন্য জমিতে চলে যাওয়াকে -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 বাষ্পীভবন খ) অনুস্রবন গ) অভিস্রবন   ঘ) চুয়ানো 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5098200"/>
            <a:ext cx="11252020" cy="12373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সেচের পানির প্রয়োজন কেন?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পুষ্টিউপাদান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গ)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বাড়াতে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025568" y="1773181"/>
            <a:ext cx="477881" cy="428034"/>
          </a:xfrm>
          <a:prstGeom prst="ellipse">
            <a:avLst/>
          </a:prstGeom>
          <a:solidFill>
            <a:schemeClr val="accent6">
              <a:lumMod val="75000"/>
              <a:alpha val="69000"/>
            </a:schemeClr>
          </a:solidFill>
          <a:scene3d>
            <a:camera prst="orthographicFront"/>
            <a:lightRig rig="threePt" dir="t"/>
          </a:scene3d>
          <a:sp3d>
            <a:bevelT prst="convex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229600" y="3080838"/>
            <a:ext cx="477881" cy="428034"/>
          </a:xfrm>
          <a:prstGeom prst="ellipse">
            <a:avLst/>
          </a:prstGeom>
          <a:solidFill>
            <a:schemeClr val="accent6">
              <a:lumMod val="75000"/>
              <a:alpha val="71000"/>
            </a:schemeClr>
          </a:solidFill>
          <a:scene3d>
            <a:camera prst="orthographicFront"/>
            <a:lightRig rig="threePt" dir="t"/>
          </a:scene3d>
          <a:sp3d>
            <a:bevelT prst="convex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5800" y="4399179"/>
            <a:ext cx="477881" cy="428034"/>
          </a:xfrm>
          <a:prstGeom prst="ellipse">
            <a:avLst/>
          </a:prstGeom>
          <a:solidFill>
            <a:schemeClr val="accent6">
              <a:lumMod val="75000"/>
              <a:alpha val="72000"/>
            </a:schemeClr>
          </a:solidFill>
          <a:scene3d>
            <a:camera prst="orthographicFront"/>
            <a:lightRig rig="threePt" dir="t"/>
          </a:scene3d>
          <a:sp3d>
            <a:bevelT prst="convex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067800" y="5815817"/>
            <a:ext cx="477881" cy="428034"/>
          </a:xfrm>
          <a:prstGeom prst="ellipse">
            <a:avLst/>
          </a:prstGeom>
          <a:solidFill>
            <a:schemeClr val="accent6">
              <a:lumMod val="75000"/>
              <a:alpha val="73000"/>
            </a:schemeClr>
          </a:solidFill>
          <a:scene3d>
            <a:camera prst="orthographicFront"/>
            <a:lightRig rig="threePt" dir="t"/>
          </a:scene3d>
          <a:sp3d>
            <a:bevelT prst="convex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1/8/2021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sp>
        <p:nvSpPr>
          <p:cNvPr id="17" name="Frame 16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rgbClr val="FF0000"/>
              </a:gs>
              <a:gs pos="16100">
                <a:srgbClr val="FFFF00"/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F117C7"/>
              </a:gs>
              <a:gs pos="100000">
                <a:srgbClr val="C00000"/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2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2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/>
            </a:gs>
            <a:gs pos="0">
              <a:srgbClr val="EEF8E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304800"/>
            <a:ext cx="4495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63070"/>
            <a:ext cx="1435395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3920470"/>
            <a:ext cx="6350582" cy="646331"/>
          </a:xfrm>
          <a:prstGeom prst="rect">
            <a:avLst/>
          </a:prstGeom>
          <a:solidFill>
            <a:srgbClr val="F3AFEB">
              <a:alpha val="3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36AD-BB8B-4544-93F7-5BA5E2E89C50}" type="datetime1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sp>
        <p:nvSpPr>
          <p:cNvPr id="8" name="Frame 7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rgbClr val="FF0000"/>
              </a:gs>
              <a:gs pos="16100">
                <a:srgbClr val="FFFF00"/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F117C7"/>
              </a:gs>
              <a:gs pos="100000">
                <a:srgbClr val="C00000"/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2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163972" y="2121816"/>
            <a:ext cx="355847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B510-BB27-4544-8E65-92D761CFC0F4}" type="datetime1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6159" y="6118996"/>
            <a:ext cx="4114800" cy="365125"/>
          </a:xfrm>
        </p:spPr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3695307" y="325983"/>
            <a:ext cx="4495800" cy="1003103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43400" y="1329086"/>
            <a:ext cx="1295400" cy="804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23559" y="1329086"/>
            <a:ext cx="1295400" cy="804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007" y="2768147"/>
            <a:ext cx="3962400" cy="63697"/>
          </a:xfrm>
          <a:prstGeom prst="rect">
            <a:avLst/>
          </a:prstGeom>
          <a:solidFill>
            <a:srgbClr val="F436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75459" y="3097934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 বাড়ির পাশে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সুষ্টু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হচ্ছিলো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বুঝতে পারার কারন বর্ণনা করে লিখে আনবে।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890819" y="1336324"/>
            <a:ext cx="76200" cy="7927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724400" y="1499402"/>
            <a:ext cx="457200" cy="41041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642659" y="1521696"/>
            <a:ext cx="457200" cy="41041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4343400" y="4603952"/>
            <a:ext cx="3007616" cy="173110"/>
            <a:chOff x="3103285" y="4226024"/>
            <a:chExt cx="4827079" cy="608713"/>
          </a:xfrm>
        </p:grpSpPr>
        <p:grpSp>
          <p:nvGrpSpPr>
            <p:cNvPr id="65" name="Group 64"/>
            <p:cNvGrpSpPr/>
            <p:nvPr/>
          </p:nvGrpSpPr>
          <p:grpSpPr>
            <a:xfrm rot="10800000" flipV="1">
              <a:off x="3175607" y="4226024"/>
              <a:ext cx="4748800" cy="241699"/>
              <a:chOff x="4315577" y="779572"/>
              <a:chExt cx="3216225" cy="469877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4315577" y="779572"/>
                <a:ext cx="3194334" cy="365897"/>
                <a:chOff x="4338320" y="934239"/>
                <a:chExt cx="3194334" cy="365897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99" name="Freeform 98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00" name="Freeform 99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4337468" y="883552"/>
                <a:ext cx="3194334" cy="365897"/>
                <a:chOff x="4338320" y="934239"/>
                <a:chExt cx="3194334" cy="365897"/>
              </a:xfrm>
            </p:grpSpPr>
            <p:sp>
              <p:nvSpPr>
                <p:cNvPr id="95" name="Freeform 94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96" name="Freeform 95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97" name="Freeform 96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</p:grpSp>
        <p:grpSp>
          <p:nvGrpSpPr>
            <p:cNvPr id="66" name="Group 65"/>
            <p:cNvGrpSpPr/>
            <p:nvPr/>
          </p:nvGrpSpPr>
          <p:grpSpPr>
            <a:xfrm rot="10800000" flipV="1">
              <a:off x="3181564" y="4356274"/>
              <a:ext cx="4748800" cy="241699"/>
              <a:chOff x="4315577" y="779572"/>
              <a:chExt cx="3216225" cy="469877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4315577" y="779572"/>
                <a:ext cx="3194334" cy="365897"/>
                <a:chOff x="4338320" y="934239"/>
                <a:chExt cx="3194334" cy="365897"/>
              </a:xfrm>
            </p:grpSpPr>
            <p:sp>
              <p:nvSpPr>
                <p:cNvPr id="90" name="Freeform 89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92" name="Freeform 91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4337468" y="883552"/>
                <a:ext cx="3194334" cy="365897"/>
                <a:chOff x="4338320" y="934239"/>
                <a:chExt cx="3194334" cy="365897"/>
              </a:xfrm>
            </p:grpSpPr>
            <p:sp>
              <p:nvSpPr>
                <p:cNvPr id="87" name="Freeform 86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</p:grpSp>
        <p:grpSp>
          <p:nvGrpSpPr>
            <p:cNvPr id="67" name="Group 66"/>
            <p:cNvGrpSpPr/>
            <p:nvPr/>
          </p:nvGrpSpPr>
          <p:grpSpPr>
            <a:xfrm rot="10800000" flipV="1">
              <a:off x="3143285" y="4485215"/>
              <a:ext cx="4748800" cy="241699"/>
              <a:chOff x="4315577" y="779572"/>
              <a:chExt cx="3216225" cy="469877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4315577" y="779572"/>
                <a:ext cx="3194334" cy="365897"/>
                <a:chOff x="4338320" y="934239"/>
                <a:chExt cx="3194334" cy="365897"/>
              </a:xfrm>
            </p:grpSpPr>
            <p:sp>
              <p:nvSpPr>
                <p:cNvPr id="82" name="Freeform 81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4337468" y="883552"/>
                <a:ext cx="3194334" cy="365897"/>
                <a:chOff x="4338320" y="934239"/>
                <a:chExt cx="3194334" cy="365897"/>
              </a:xfrm>
            </p:grpSpPr>
            <p:sp>
              <p:nvSpPr>
                <p:cNvPr id="79" name="Freeform 78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</p:grpSp>
        <p:grpSp>
          <p:nvGrpSpPr>
            <p:cNvPr id="68" name="Group 67"/>
            <p:cNvGrpSpPr/>
            <p:nvPr/>
          </p:nvGrpSpPr>
          <p:grpSpPr>
            <a:xfrm rot="10800000" flipV="1">
              <a:off x="3103285" y="4593038"/>
              <a:ext cx="4748800" cy="241699"/>
              <a:chOff x="4315577" y="779572"/>
              <a:chExt cx="3216225" cy="469877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4315577" y="779572"/>
                <a:ext cx="3194334" cy="365897"/>
                <a:chOff x="4338320" y="934239"/>
                <a:chExt cx="3194334" cy="365897"/>
              </a:xfrm>
            </p:grpSpPr>
            <p:sp>
              <p:nvSpPr>
                <p:cNvPr id="74" name="Freeform 73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4337468" y="883552"/>
                <a:ext cx="3194334" cy="365897"/>
                <a:chOff x="4338320" y="934239"/>
                <a:chExt cx="3194334" cy="365897"/>
              </a:xfrm>
            </p:grpSpPr>
            <p:sp>
              <p:nvSpPr>
                <p:cNvPr id="71" name="Freeform 70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</p:grpSp>
      </p:grpSp>
      <p:sp>
        <p:nvSpPr>
          <p:cNvPr id="53" name="Frame 52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rgbClr val="FF0000"/>
              </a:gs>
              <a:gs pos="16100">
                <a:srgbClr val="FFFF00"/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F117C7"/>
              </a:gs>
              <a:gs pos="100000">
                <a:srgbClr val="C00000"/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9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" grpId="0" animBg="1"/>
      <p:bldP spid="9" grpId="0" animBg="1"/>
      <p:bldP spid="11" grpId="0" animBg="1"/>
      <p:bldP spid="12" grpId="0" animBg="1"/>
      <p:bldP spid="32" grpId="0" animBg="1"/>
      <p:bldP spid="33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4DBF0"/>
            </a:gs>
            <a:gs pos="99000">
              <a:srgbClr val="E9F2F9"/>
            </a:gs>
            <a:gs pos="46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02" y="3111362"/>
            <a:ext cx="5245556" cy="2783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lowchart: Stored Data 7"/>
          <p:cNvSpPr/>
          <p:nvPr/>
        </p:nvSpPr>
        <p:spPr>
          <a:xfrm rot="10800000">
            <a:off x="1752600" y="721313"/>
            <a:ext cx="6076858" cy="1100158"/>
          </a:xfrm>
          <a:prstGeom prst="flowChartOnlineStorage">
            <a:avLst/>
          </a:prstGeom>
          <a:gradFill flip="none" rotWithShape="1">
            <a:gsLst>
              <a:gs pos="34000">
                <a:schemeClr val="accent1">
                  <a:lumMod val="20000"/>
                  <a:lumOff val="80000"/>
                </a:schemeClr>
              </a:gs>
              <a:gs pos="23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71830">
                <a:schemeClr val="accent1">
                  <a:lumMod val="60000"/>
                  <a:lumOff val="40000"/>
                </a:schemeClr>
              </a:gs>
              <a:gs pos="47700">
                <a:schemeClr val="bg1">
                  <a:lumMod val="95000"/>
                </a:schemeClr>
              </a:gs>
              <a:gs pos="87000">
                <a:srgbClr val="0070C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Terminator 10"/>
          <p:cNvSpPr/>
          <p:nvPr/>
        </p:nvSpPr>
        <p:spPr>
          <a:xfrm>
            <a:off x="1514474" y="780144"/>
            <a:ext cx="4725964" cy="966010"/>
          </a:xfrm>
          <a:prstGeom prst="flowChartTerminator">
            <a:avLst/>
          </a:prstGeom>
          <a:gradFill>
            <a:gsLst>
              <a:gs pos="0">
                <a:srgbClr val="00B0F0"/>
              </a:gs>
              <a:gs pos="43000">
                <a:schemeClr val="accent1">
                  <a:lumMod val="20000"/>
                  <a:lumOff val="80000"/>
                </a:schemeClr>
              </a:gs>
              <a:gs pos="46000">
                <a:schemeClr val="bg1">
                  <a:lumMod val="95000"/>
                </a:schemeClr>
              </a:gs>
              <a:gs pos="62000">
                <a:schemeClr val="accent5">
                  <a:lumMod val="20000"/>
                  <a:lumOff val="80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r>
              <a:rPr lang="bn-IN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5442263" y="778121"/>
            <a:ext cx="4964164" cy="769441"/>
          </a:xfrm>
          <a:custGeom>
            <a:avLst/>
            <a:gdLst>
              <a:gd name="connsiteX0" fmla="*/ 0 w 2209800"/>
              <a:gd name="connsiteY0" fmla="*/ 0 h 584775"/>
              <a:gd name="connsiteX1" fmla="*/ 2209800 w 2209800"/>
              <a:gd name="connsiteY1" fmla="*/ 0 h 584775"/>
              <a:gd name="connsiteX2" fmla="*/ 2209800 w 2209800"/>
              <a:gd name="connsiteY2" fmla="*/ 584775 h 584775"/>
              <a:gd name="connsiteX3" fmla="*/ 0 w 2209800"/>
              <a:gd name="connsiteY3" fmla="*/ 584775 h 584775"/>
              <a:gd name="connsiteX4" fmla="*/ 0 w 2209800"/>
              <a:gd name="connsiteY4" fmla="*/ 0 h 584775"/>
              <a:gd name="connsiteX0" fmla="*/ 0 w 2495785"/>
              <a:gd name="connsiteY0" fmla="*/ 0 h 584775"/>
              <a:gd name="connsiteX1" fmla="*/ 2209800 w 2495785"/>
              <a:gd name="connsiteY1" fmla="*/ 0 h 584775"/>
              <a:gd name="connsiteX2" fmla="*/ 2209800 w 2495785"/>
              <a:gd name="connsiteY2" fmla="*/ 584775 h 584775"/>
              <a:gd name="connsiteX3" fmla="*/ 0 w 2495785"/>
              <a:gd name="connsiteY3" fmla="*/ 584775 h 584775"/>
              <a:gd name="connsiteX4" fmla="*/ 0 w 2495785"/>
              <a:gd name="connsiteY4" fmla="*/ 0 h 584775"/>
              <a:gd name="connsiteX0" fmla="*/ 282222 w 2778007"/>
              <a:gd name="connsiteY0" fmla="*/ 0 h 584775"/>
              <a:gd name="connsiteX1" fmla="*/ 2492022 w 2778007"/>
              <a:gd name="connsiteY1" fmla="*/ 0 h 584775"/>
              <a:gd name="connsiteX2" fmla="*/ 2492022 w 2778007"/>
              <a:gd name="connsiteY2" fmla="*/ 584775 h 584775"/>
              <a:gd name="connsiteX3" fmla="*/ 282222 w 2778007"/>
              <a:gd name="connsiteY3" fmla="*/ 584775 h 584775"/>
              <a:gd name="connsiteX4" fmla="*/ 282222 w 277800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007" h="584775">
                <a:moveTo>
                  <a:pt x="282222" y="0"/>
                </a:moveTo>
                <a:lnTo>
                  <a:pt x="2492022" y="0"/>
                </a:lnTo>
                <a:cubicBezTo>
                  <a:pt x="2492022" y="194925"/>
                  <a:pt x="3135489" y="169717"/>
                  <a:pt x="2492022" y="584775"/>
                </a:cubicBezTo>
                <a:lnTo>
                  <a:pt x="282222" y="584775"/>
                </a:lnTo>
                <a:cubicBezTo>
                  <a:pt x="-352778" y="212050"/>
                  <a:pt x="282222" y="194925"/>
                  <a:pt x="28222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satMod val="105000"/>
                  <a:tint val="67000"/>
                  <a:alpha val="34000"/>
                  <a:lumMod val="38000"/>
                  <a:lumOff val="62000"/>
                </a:schemeClr>
              </a:gs>
              <a:gs pos="50000">
                <a:schemeClr val="accent1">
                  <a:lumMod val="105000"/>
                  <a:satMod val="103000"/>
                  <a:tint val="73000"/>
                  <a:alpha val="29000"/>
                </a:schemeClr>
              </a:gs>
              <a:gs pos="100000">
                <a:schemeClr val="accent1">
                  <a:lumMod val="20000"/>
                  <a:lumOff val="80000"/>
                  <a:alpha val="2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Stored Data 8"/>
          <p:cNvSpPr/>
          <p:nvPr/>
        </p:nvSpPr>
        <p:spPr>
          <a:xfrm>
            <a:off x="615276" y="710255"/>
            <a:ext cx="6408190" cy="1084840"/>
          </a:xfrm>
          <a:prstGeom prst="flowChartOnlineStorage">
            <a:avLst/>
          </a:prstGeom>
          <a:gradFill flip="none" rotWithShape="1">
            <a:gsLst>
              <a:gs pos="33000">
                <a:srgbClr val="00B0F0"/>
              </a:gs>
              <a:gs pos="86000">
                <a:schemeClr val="accent1">
                  <a:lumMod val="40000"/>
                  <a:lumOff val="60000"/>
                </a:schemeClr>
              </a:gs>
              <a:gs pos="28879">
                <a:schemeClr val="tx2">
                  <a:lumMod val="20000"/>
                  <a:lumOff val="80000"/>
                </a:schemeClr>
              </a:gs>
              <a:gs pos="7000">
                <a:schemeClr val="accent1">
                  <a:lumMod val="20000"/>
                  <a:lumOff val="80000"/>
                </a:schemeClr>
              </a:gs>
              <a:gs pos="60000">
                <a:srgbClr val="00B0F0"/>
              </a:gs>
            </a:gsLst>
            <a:lin ang="16200000" scaled="1"/>
            <a:tileRect/>
          </a:gra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48473" y="875816"/>
            <a:ext cx="4057966" cy="646331"/>
          </a:xfrm>
          <a:custGeom>
            <a:avLst/>
            <a:gdLst>
              <a:gd name="connsiteX0" fmla="*/ 0 w 2209800"/>
              <a:gd name="connsiteY0" fmla="*/ 0 h 584775"/>
              <a:gd name="connsiteX1" fmla="*/ 2209800 w 2209800"/>
              <a:gd name="connsiteY1" fmla="*/ 0 h 584775"/>
              <a:gd name="connsiteX2" fmla="*/ 2209800 w 2209800"/>
              <a:gd name="connsiteY2" fmla="*/ 584775 h 584775"/>
              <a:gd name="connsiteX3" fmla="*/ 0 w 2209800"/>
              <a:gd name="connsiteY3" fmla="*/ 584775 h 584775"/>
              <a:gd name="connsiteX4" fmla="*/ 0 w 2209800"/>
              <a:gd name="connsiteY4" fmla="*/ 0 h 584775"/>
              <a:gd name="connsiteX0" fmla="*/ 0 w 2495785"/>
              <a:gd name="connsiteY0" fmla="*/ 0 h 584775"/>
              <a:gd name="connsiteX1" fmla="*/ 2209800 w 2495785"/>
              <a:gd name="connsiteY1" fmla="*/ 0 h 584775"/>
              <a:gd name="connsiteX2" fmla="*/ 2209800 w 2495785"/>
              <a:gd name="connsiteY2" fmla="*/ 584775 h 584775"/>
              <a:gd name="connsiteX3" fmla="*/ 0 w 2495785"/>
              <a:gd name="connsiteY3" fmla="*/ 584775 h 584775"/>
              <a:gd name="connsiteX4" fmla="*/ 0 w 2495785"/>
              <a:gd name="connsiteY4" fmla="*/ 0 h 584775"/>
              <a:gd name="connsiteX0" fmla="*/ 282222 w 2778007"/>
              <a:gd name="connsiteY0" fmla="*/ 0 h 584775"/>
              <a:gd name="connsiteX1" fmla="*/ 2492022 w 2778007"/>
              <a:gd name="connsiteY1" fmla="*/ 0 h 584775"/>
              <a:gd name="connsiteX2" fmla="*/ 2492022 w 2778007"/>
              <a:gd name="connsiteY2" fmla="*/ 584775 h 584775"/>
              <a:gd name="connsiteX3" fmla="*/ 282222 w 2778007"/>
              <a:gd name="connsiteY3" fmla="*/ 584775 h 584775"/>
              <a:gd name="connsiteX4" fmla="*/ 282222 w 277800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007" h="584775">
                <a:moveTo>
                  <a:pt x="282222" y="0"/>
                </a:moveTo>
                <a:lnTo>
                  <a:pt x="2492022" y="0"/>
                </a:lnTo>
                <a:cubicBezTo>
                  <a:pt x="2492022" y="194925"/>
                  <a:pt x="3135489" y="169717"/>
                  <a:pt x="2492022" y="584775"/>
                </a:cubicBezTo>
                <a:lnTo>
                  <a:pt x="282222" y="584775"/>
                </a:lnTo>
                <a:cubicBezTo>
                  <a:pt x="-352778" y="212050"/>
                  <a:pt x="282222" y="194925"/>
                  <a:pt x="28222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satMod val="105000"/>
                  <a:tint val="67000"/>
                  <a:alpha val="34000"/>
                  <a:lumMod val="38000"/>
                  <a:lumOff val="62000"/>
                </a:schemeClr>
              </a:gs>
              <a:gs pos="50000">
                <a:schemeClr val="accent1">
                  <a:lumMod val="105000"/>
                  <a:satMod val="103000"/>
                  <a:tint val="73000"/>
                  <a:alpha val="29000"/>
                </a:schemeClr>
              </a:gs>
              <a:gs pos="100000">
                <a:schemeClr val="accent1">
                  <a:lumMod val="20000"/>
                  <a:lumOff val="80000"/>
                  <a:alpha val="2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2540" y="-21032"/>
            <a:ext cx="1521173" cy="1793696"/>
          </a:xfrm>
          <a:prstGeom prst="rect">
            <a:avLst/>
          </a:prstGeom>
        </p:spPr>
      </p:pic>
      <p:sp>
        <p:nvSpPr>
          <p:cNvPr id="18" name="Teardrop 17"/>
          <p:cNvSpPr/>
          <p:nvPr/>
        </p:nvSpPr>
        <p:spPr>
          <a:xfrm rot="7696154">
            <a:off x="5086584" y="-304971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ardrop 18"/>
          <p:cNvSpPr/>
          <p:nvPr/>
        </p:nvSpPr>
        <p:spPr>
          <a:xfrm rot="7696154">
            <a:off x="5978003" y="-35651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ardrop 19"/>
          <p:cNvSpPr/>
          <p:nvPr/>
        </p:nvSpPr>
        <p:spPr>
          <a:xfrm rot="7696154">
            <a:off x="6528129" y="-440462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ardrop 20"/>
          <p:cNvSpPr/>
          <p:nvPr/>
        </p:nvSpPr>
        <p:spPr>
          <a:xfrm rot="7696154">
            <a:off x="7369037" y="-36173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ardrop 21"/>
          <p:cNvSpPr/>
          <p:nvPr/>
        </p:nvSpPr>
        <p:spPr>
          <a:xfrm rot="7696154">
            <a:off x="6265212" y="-33483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ardrop 22"/>
          <p:cNvSpPr/>
          <p:nvPr/>
        </p:nvSpPr>
        <p:spPr>
          <a:xfrm rot="7696154">
            <a:off x="6871732" y="-209021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rdrop 23"/>
          <p:cNvSpPr/>
          <p:nvPr/>
        </p:nvSpPr>
        <p:spPr>
          <a:xfrm rot="7696154">
            <a:off x="5597775" y="-605818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ardrop 24"/>
          <p:cNvSpPr/>
          <p:nvPr/>
        </p:nvSpPr>
        <p:spPr>
          <a:xfrm rot="7696154">
            <a:off x="6146161" y="-722425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 rot="7696154">
            <a:off x="6813360" y="-669666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1/8/2021</a:t>
            </a:fld>
            <a:endParaRPr lang="en-US"/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sp>
        <p:nvSpPr>
          <p:cNvPr id="32" name="Frame 31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rgbClr val="FF0000"/>
              </a:gs>
              <a:gs pos="16100">
                <a:srgbClr val="FFFF00"/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F117C7"/>
              </a:gs>
              <a:gs pos="100000">
                <a:srgbClr val="C00000"/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1.48148E-6 L -0.4293 -0.01296 " pathEditMode="relative" rAng="0" ptsTypes="AA">
                                          <p:cBhvr>
                                            <p:cTn id="2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471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44444E-6 L 0.5194 -0.00231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964" y="-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0" presetClass="path" presetSubtype="0" accel="100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2.22222E-6 L 1.25E-6 0.00023 L 0.38346 0.00324 L 0.54922 0.08842 L 0.54427 0.14051 L 0.42461 0.13866 L 0.22851 0.13703 " pathEditMode="relative" rAng="0" ptsTypes="AAAAAAA" p14:bounceEnd="38000">
                                          <p:cBhvr>
                                            <p:cTn id="3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61" y="70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9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9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repeatCount="241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6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6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8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8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9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9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1" grpId="0" animBg="1"/>
          <p:bldP spid="11" grpId="1" animBg="1"/>
          <p:bldP spid="14" grpId="0" animBg="1"/>
          <p:bldP spid="14" grpId="1" animBg="1"/>
          <p:bldP spid="9" grpId="0" animBg="1"/>
          <p:bldP spid="16" grpId="0" animBg="1"/>
          <p:bldP spid="16" grpId="1" animBg="1"/>
          <p:bldP spid="16" grpId="2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3.7037E-6 L -0.4293 -0.01297 " pathEditMode="relative" rAng="0" ptsTypes="AA">
                                          <p:cBhvr>
                                            <p:cTn id="2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471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44444E-6 L 0.5194 -0.00231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964" y="-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0" presetClass="path" presetSubtype="0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2.22222E-6 L 1.25E-6 0.00023 L 0.38346 0.00324 L 0.54922 0.08842 L 0.54427 0.14051 L 0.42461 0.13866 L 0.22851 0.13703 " pathEditMode="relative" rAng="0" ptsTypes="AAAAAAA">
                                          <p:cBhvr>
                                            <p:cTn id="3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61" y="70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9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9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repeatCount="241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6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6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8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8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9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9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1" grpId="0" animBg="1"/>
          <p:bldP spid="11" grpId="1" animBg="1"/>
          <p:bldP spid="14" grpId="0" animBg="1"/>
          <p:bldP spid="14" grpId="1" animBg="1"/>
          <p:bldP spid="9" grpId="0" animBg="1"/>
          <p:bldP spid="16" grpId="0" animBg="1"/>
          <p:bldP spid="16" grpId="1" animBg="1"/>
          <p:bldP spid="16" grpId="2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bg1"/>
            </a:gs>
            <a:gs pos="90000">
              <a:srgbClr val="EAF5E0"/>
            </a:gs>
            <a:gs pos="12000">
              <a:schemeClr val="bg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712964"/>
            <a:ext cx="2058066" cy="2258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6779395" y="3193987"/>
            <a:ext cx="50920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 ।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28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(কৃষি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F117C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b="1" dirty="0" smtClean="0">
                <a:solidFill>
                  <a:srgbClr val="F117C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bn-BD" sz="2800" b="1" dirty="0" smtClean="0">
                <a:solidFill>
                  <a:srgbClr val="F117C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 smtClean="0">
                <a:solidFill>
                  <a:srgbClr val="F117C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সেচের</a:t>
            </a:r>
            <a:r>
              <a:rPr lang="en-US" sz="2800" b="1" dirty="0" smtClean="0">
                <a:solidFill>
                  <a:srgbClr val="F117C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117C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bn-BD" sz="2800" b="1" dirty="0" smtClean="0">
                <a:solidFill>
                  <a:srgbClr val="F117C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2800" b="1" dirty="0" smtClean="0">
              <a:solidFill>
                <a:srgbClr val="F117C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/১/২০২১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7142" r="19525" b="18572"/>
          <a:stretch/>
        </p:blipFill>
        <p:spPr>
          <a:xfrm>
            <a:off x="2139611" y="712964"/>
            <a:ext cx="2183851" cy="2258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4649598" y="1046809"/>
            <a:ext cx="2933700" cy="5655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7818" y="3086691"/>
            <a:ext cx="52723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আব্দুল মজিদ</a:t>
            </a:r>
            <a:endParaRPr lang="bn-IN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দীঘলবাক উচ্চ বিদ্যালয় ও কলেজ।</a:t>
            </a:r>
            <a:endParaRPr lang="en-US" sz="32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abdulmazidjoy91@gmail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.com</a:t>
            </a:r>
            <a:endParaRPr lang="en-US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01727779725</a:t>
            </a:r>
            <a:endParaRPr lang="en-US" sz="28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87" b="62700"/>
          <a:stretch/>
        </p:blipFill>
        <p:spPr>
          <a:xfrm>
            <a:off x="-533400" y="5638101"/>
            <a:ext cx="13030200" cy="1136391"/>
          </a:xfrm>
          <a:prstGeom prst="rect">
            <a:avLst/>
          </a:prstGeom>
        </p:spPr>
      </p:pic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1/8/2021</a:t>
            </a:fld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sp>
        <p:nvSpPr>
          <p:cNvPr id="14" name="Frame 13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rgbClr val="FF0000"/>
              </a:gs>
              <a:gs pos="16100">
                <a:srgbClr val="FFFF00"/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F117C7"/>
              </a:gs>
              <a:gs pos="100000">
                <a:srgbClr val="C00000"/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5907694" y="1828800"/>
            <a:ext cx="264506" cy="3809301"/>
          </a:xfrm>
          <a:prstGeom prst="flowChartTerminator">
            <a:avLst/>
          </a:prstGeom>
          <a:gradFill>
            <a:gsLst>
              <a:gs pos="66000">
                <a:schemeClr val="bg1"/>
              </a:gs>
              <a:gs pos="90000">
                <a:srgbClr val="F117C7"/>
              </a:gs>
              <a:gs pos="12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  <a:scene3d>
            <a:camera prst="orthographicFront"/>
            <a:lightRig rig="threePt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679094" y="1742653"/>
            <a:ext cx="721706" cy="533400"/>
          </a:xfrm>
          <a:prstGeom prst="ellipse">
            <a:avLst/>
          </a:prstGeom>
          <a:gradFill>
            <a:gsLst>
              <a:gs pos="66000">
                <a:schemeClr val="bg1"/>
              </a:gs>
              <a:gs pos="90000">
                <a:srgbClr val="F117C7"/>
              </a:gs>
              <a:gs pos="12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82616" y="5258731"/>
            <a:ext cx="721706" cy="533400"/>
          </a:xfrm>
          <a:prstGeom prst="ellipse">
            <a:avLst/>
          </a:prstGeom>
          <a:gradFill>
            <a:gsLst>
              <a:gs pos="66000">
                <a:schemeClr val="bg1"/>
              </a:gs>
              <a:gs pos="90000">
                <a:srgbClr val="F117C7"/>
              </a:gs>
              <a:gs pos="12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Terminator 15"/>
          <p:cNvSpPr/>
          <p:nvPr/>
        </p:nvSpPr>
        <p:spPr>
          <a:xfrm>
            <a:off x="6278728" y="2491637"/>
            <a:ext cx="251188" cy="2551510"/>
          </a:xfrm>
          <a:prstGeom prst="flowChartTerminator">
            <a:avLst/>
          </a:prstGeom>
          <a:gradFill>
            <a:gsLst>
              <a:gs pos="66000">
                <a:schemeClr val="bg1"/>
              </a:gs>
              <a:gs pos="90000">
                <a:srgbClr val="F117C7"/>
              </a:gs>
              <a:gs pos="12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  <a:scene3d>
            <a:camera prst="orthographicFront"/>
            <a:lightRig rig="threePt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213263" y="2406312"/>
            <a:ext cx="382117" cy="301009"/>
          </a:xfrm>
          <a:prstGeom prst="ellipse">
            <a:avLst/>
          </a:prstGeom>
          <a:gradFill>
            <a:gsLst>
              <a:gs pos="66000">
                <a:schemeClr val="bg1"/>
              </a:gs>
              <a:gs pos="90000">
                <a:srgbClr val="F117C7"/>
              </a:gs>
              <a:gs pos="12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06273" y="4840222"/>
            <a:ext cx="423128" cy="365907"/>
          </a:xfrm>
          <a:prstGeom prst="ellipse">
            <a:avLst/>
          </a:prstGeom>
          <a:gradFill>
            <a:gsLst>
              <a:gs pos="66000">
                <a:schemeClr val="bg1"/>
              </a:gs>
              <a:gs pos="90000">
                <a:srgbClr val="F117C7"/>
              </a:gs>
              <a:gs pos="12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Terminator 18"/>
          <p:cNvSpPr/>
          <p:nvPr/>
        </p:nvSpPr>
        <p:spPr>
          <a:xfrm>
            <a:off x="5528774" y="2491637"/>
            <a:ext cx="251188" cy="2551510"/>
          </a:xfrm>
          <a:prstGeom prst="flowChartTerminator">
            <a:avLst/>
          </a:prstGeom>
          <a:gradFill>
            <a:gsLst>
              <a:gs pos="66000">
                <a:schemeClr val="bg1"/>
              </a:gs>
              <a:gs pos="90000">
                <a:srgbClr val="F117C7"/>
              </a:gs>
              <a:gs pos="12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  <a:scene3d>
            <a:camera prst="orthographicFront"/>
            <a:lightRig rig="threePt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63309" y="2406312"/>
            <a:ext cx="382117" cy="301009"/>
          </a:xfrm>
          <a:prstGeom prst="ellipse">
            <a:avLst/>
          </a:prstGeom>
          <a:gradFill>
            <a:gsLst>
              <a:gs pos="66000">
                <a:schemeClr val="bg1"/>
              </a:gs>
              <a:gs pos="90000">
                <a:srgbClr val="F117C7"/>
              </a:gs>
              <a:gs pos="12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56319" y="4840222"/>
            <a:ext cx="423128" cy="365907"/>
          </a:xfrm>
          <a:prstGeom prst="ellipse">
            <a:avLst/>
          </a:prstGeom>
          <a:gradFill>
            <a:gsLst>
              <a:gs pos="66000">
                <a:schemeClr val="bg1"/>
              </a:gs>
              <a:gs pos="90000">
                <a:srgbClr val="F117C7"/>
              </a:gs>
              <a:gs pos="12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8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bg1"/>
            </a:gs>
            <a:gs pos="0">
              <a:schemeClr val="accent6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41" y="1146362"/>
            <a:ext cx="4702807" cy="2849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2438400" y="305613"/>
            <a:ext cx="7721432" cy="725424"/>
          </a:xfrm>
          <a:prstGeom prst="roundRect">
            <a:avLst>
              <a:gd name="adj" fmla="val 50000"/>
            </a:avLst>
          </a:prstGeom>
          <a:gradFill>
            <a:gsLst>
              <a:gs pos="87000">
                <a:srgbClr val="FDE4F8"/>
              </a:gs>
              <a:gs pos="6000">
                <a:srgbClr val="FDE4F8"/>
              </a:gs>
              <a:gs pos="5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</a:t>
            </a:r>
            <a:r>
              <a:rPr lang="en-GB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GB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পেরেছ</a:t>
            </a:r>
            <a:r>
              <a:rPr lang="en-GB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1/8/2021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03961"/>
            <a:ext cx="4648200" cy="278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8"/>
          <p:cNvSpPr/>
          <p:nvPr/>
        </p:nvSpPr>
        <p:spPr>
          <a:xfrm>
            <a:off x="2540084" y="4245690"/>
            <a:ext cx="7721432" cy="725424"/>
          </a:xfrm>
          <a:prstGeom prst="roundRect">
            <a:avLst>
              <a:gd name="adj" fmla="val 50000"/>
            </a:avLst>
          </a:prstGeom>
          <a:gradFill>
            <a:gsLst>
              <a:gs pos="32000">
                <a:schemeClr val="bg1"/>
              </a:gs>
              <a:gs pos="95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533611" y="4173315"/>
            <a:ext cx="9541329" cy="725424"/>
          </a:xfrm>
          <a:prstGeom prst="roundRect">
            <a:avLst>
              <a:gd name="adj" fmla="val 50000"/>
            </a:avLst>
          </a:prstGeom>
          <a:gradFill>
            <a:gsLst>
              <a:gs pos="87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গাছগুলো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সতেজ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ফলন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749547" y="4366085"/>
            <a:ext cx="7721432" cy="72542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কৃষকের মাথায় হাত কেন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02683" y="4187650"/>
            <a:ext cx="7721432" cy="1176035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ফসলের জমি ফেটে গেছে, গাছগুলো সতেজ নয়, ফসল ভালো হবেনা তাই ভেবে মাথায় হাত ।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119114" y="4366085"/>
            <a:ext cx="7721432" cy="72542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জমিতে কিসের প্রয়োজন ছিলো ?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79185" y="4250091"/>
            <a:ext cx="7721432" cy="72542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সেচের প্রয়োজন ছিলো </a:t>
            </a:r>
          </a:p>
        </p:txBody>
      </p:sp>
      <p:sp>
        <p:nvSpPr>
          <p:cNvPr id="17" name="Frame 16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rgbClr val="FF0000"/>
              </a:gs>
              <a:gs pos="16100">
                <a:srgbClr val="FFFF00"/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F117C7"/>
              </a:gs>
              <a:gs pos="100000">
                <a:srgbClr val="C00000"/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5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7106" y="2357841"/>
            <a:ext cx="3783077" cy="1754326"/>
          </a:xfrm>
          <a:prstGeom prst="rect">
            <a:avLst/>
          </a:prstGeom>
          <a:gradFill flip="none" rotWithShape="1">
            <a:gsLst>
              <a:gs pos="89000">
                <a:srgbClr val="D5EBC3"/>
              </a:gs>
              <a:gs pos="7000">
                <a:srgbClr val="D8EBC6"/>
              </a:gs>
              <a:gs pos="48000">
                <a:schemeClr val="accent6">
                  <a:lumMod val="20000"/>
                  <a:lumOff val="80000"/>
                </a:schemeClr>
              </a:gs>
              <a:gs pos="5000">
                <a:srgbClr val="B0D676"/>
              </a:gs>
              <a:gs pos="100000">
                <a:srgbClr val="92D050"/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সেচের প্রয়োজনীয়তা </a:t>
            </a:r>
            <a:endParaRPr lang="en-US" sz="6600" b="1" u="sng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07086" y="1800870"/>
            <a:ext cx="2143086" cy="3243184"/>
            <a:chOff x="3164787" y="1846656"/>
            <a:chExt cx="1901027" cy="4024972"/>
          </a:xfrm>
          <a:solidFill>
            <a:schemeClr val="bg1"/>
          </a:solidFill>
        </p:grpSpPr>
        <p:sp>
          <p:nvSpPr>
            <p:cNvPr id="6" name="Rounded Rectangle 5"/>
            <p:cNvSpPr/>
            <p:nvPr/>
          </p:nvSpPr>
          <p:spPr>
            <a:xfrm rot="16200000">
              <a:off x="2985052" y="3790866"/>
              <a:ext cx="4024972" cy="136552"/>
            </a:xfrm>
            <a:prstGeom prst="roundRect">
              <a:avLst>
                <a:gd name="adj" fmla="val 41409"/>
              </a:avLst>
            </a:prstGeom>
            <a:solidFill>
              <a:srgbClr val="F117C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2140459" y="2976904"/>
              <a:ext cx="3813131" cy="1764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11880" y="1805147"/>
            <a:ext cx="2240196" cy="3243185"/>
            <a:chOff x="5879778" y="1938416"/>
            <a:chExt cx="2117492" cy="4024973"/>
          </a:xfrm>
          <a:solidFill>
            <a:schemeClr val="bg1"/>
          </a:solidFill>
        </p:grpSpPr>
        <p:sp>
          <p:nvSpPr>
            <p:cNvPr id="9" name="Rounded Rectangle 8"/>
            <p:cNvSpPr/>
            <p:nvPr/>
          </p:nvSpPr>
          <p:spPr>
            <a:xfrm rot="5400000">
              <a:off x="3932650" y="3885544"/>
              <a:ext cx="4024973" cy="130718"/>
            </a:xfrm>
            <a:prstGeom prst="roundRect">
              <a:avLst>
                <a:gd name="adj" fmla="val 41409"/>
              </a:avLst>
            </a:prstGeom>
            <a:solidFill>
              <a:srgbClr val="F117C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097317" y="2952206"/>
              <a:ext cx="3813132" cy="1986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50127" y="587970"/>
            <a:ext cx="7917033" cy="92333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IN" sz="5400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</a:t>
            </a:r>
            <a:r>
              <a:rPr lang="bn-BD" sz="5400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জকে জানবো</a:t>
            </a:r>
            <a:r>
              <a:rPr lang="bn-IN" sz="5400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</a:t>
            </a:r>
            <a:endParaRPr lang="en-US" sz="5400" dirty="0">
              <a:ln w="0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1/8/2021</a:t>
            </a:fld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sp>
        <p:nvSpPr>
          <p:cNvPr id="13" name="Frame 12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rgbClr val="FF0000"/>
              </a:gs>
              <a:gs pos="16100">
                <a:srgbClr val="FFFF00"/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F117C7"/>
              </a:gs>
              <a:gs pos="100000">
                <a:srgbClr val="C00000"/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8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9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xit" presetSubtype="2" accel="9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8" ac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  <a:gs pos="55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6800" y="3341980"/>
            <a:ext cx="10515599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সেচের পানির অপচয় কিভাবে হয় তা বর্ণনা করতে পারবে;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20178" y="591388"/>
            <a:ext cx="5317067" cy="8721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03244" y="591388"/>
            <a:ext cx="321733" cy="872171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9576" y="2412705"/>
            <a:ext cx="10694895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জমিতে পানি সেচের কারন বলতে পারবে;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1492" y="4240909"/>
            <a:ext cx="10710908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সেচের পানির কার্যকারিতা কিভাবে বৃদ্ধি করা যায় তা ব্যাখ্যা করতে পারবে।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 rot="387670">
            <a:off x="16582" y="1824230"/>
            <a:ext cx="998798" cy="3754761"/>
          </a:xfrm>
          <a:custGeom>
            <a:avLst/>
            <a:gdLst>
              <a:gd name="connsiteX0" fmla="*/ 0 w 2286297"/>
              <a:gd name="connsiteY0" fmla="*/ 0 h 4156628"/>
              <a:gd name="connsiteX1" fmla="*/ 2079812 w 2286297"/>
              <a:gd name="connsiteY1" fmla="*/ 1183341 h 4156628"/>
              <a:gd name="connsiteX2" fmla="*/ 2160494 w 2286297"/>
              <a:gd name="connsiteY2" fmla="*/ 3272117 h 4156628"/>
              <a:gd name="connsiteX3" fmla="*/ 1631577 w 2286297"/>
              <a:gd name="connsiteY3" fmla="*/ 4105835 h 4156628"/>
              <a:gd name="connsiteX4" fmla="*/ 1640541 w 2286297"/>
              <a:gd name="connsiteY4" fmla="*/ 4069976 h 4156628"/>
              <a:gd name="connsiteX5" fmla="*/ 1631577 w 2286297"/>
              <a:gd name="connsiteY5" fmla="*/ 4114800 h 4156628"/>
              <a:gd name="connsiteX0" fmla="*/ 0 w 2315612"/>
              <a:gd name="connsiteY0" fmla="*/ 0 h 4156628"/>
              <a:gd name="connsiteX1" fmla="*/ 2079812 w 2315612"/>
              <a:gd name="connsiteY1" fmla="*/ 1183341 h 4156628"/>
              <a:gd name="connsiteX2" fmla="*/ 2276887 w 2315612"/>
              <a:gd name="connsiteY2" fmla="*/ 2572870 h 4156628"/>
              <a:gd name="connsiteX3" fmla="*/ 2160494 w 2315612"/>
              <a:gd name="connsiteY3" fmla="*/ 3272117 h 4156628"/>
              <a:gd name="connsiteX4" fmla="*/ 1631577 w 2315612"/>
              <a:gd name="connsiteY4" fmla="*/ 4105835 h 4156628"/>
              <a:gd name="connsiteX5" fmla="*/ 1640541 w 2315612"/>
              <a:gd name="connsiteY5" fmla="*/ 4069976 h 4156628"/>
              <a:gd name="connsiteX6" fmla="*/ 1631577 w 2315612"/>
              <a:gd name="connsiteY6" fmla="*/ 4114800 h 4156628"/>
              <a:gd name="connsiteX0" fmla="*/ 0 w 2315612"/>
              <a:gd name="connsiteY0" fmla="*/ 0 h 4155326"/>
              <a:gd name="connsiteX1" fmla="*/ 2079812 w 2315612"/>
              <a:gd name="connsiteY1" fmla="*/ 1183341 h 4155326"/>
              <a:gd name="connsiteX2" fmla="*/ 2276887 w 2315612"/>
              <a:gd name="connsiteY2" fmla="*/ 2572870 h 4155326"/>
              <a:gd name="connsiteX3" fmla="*/ 2009956 w 2315612"/>
              <a:gd name="connsiteY3" fmla="*/ 3290047 h 4155326"/>
              <a:gd name="connsiteX4" fmla="*/ 1631577 w 2315612"/>
              <a:gd name="connsiteY4" fmla="*/ 4105835 h 4155326"/>
              <a:gd name="connsiteX5" fmla="*/ 1640541 w 2315612"/>
              <a:gd name="connsiteY5" fmla="*/ 4069976 h 4155326"/>
              <a:gd name="connsiteX6" fmla="*/ 1631577 w 2315612"/>
              <a:gd name="connsiteY6" fmla="*/ 4114800 h 4155326"/>
              <a:gd name="connsiteX0" fmla="*/ 0 w 2315612"/>
              <a:gd name="connsiteY0" fmla="*/ 0 h 4153375"/>
              <a:gd name="connsiteX1" fmla="*/ 2079812 w 2315612"/>
              <a:gd name="connsiteY1" fmla="*/ 1183341 h 4153375"/>
              <a:gd name="connsiteX2" fmla="*/ 2276887 w 2315612"/>
              <a:gd name="connsiteY2" fmla="*/ 2572870 h 4153375"/>
              <a:gd name="connsiteX3" fmla="*/ 2160495 w 2315612"/>
              <a:gd name="connsiteY3" fmla="*/ 3316942 h 4153375"/>
              <a:gd name="connsiteX4" fmla="*/ 1631577 w 2315612"/>
              <a:gd name="connsiteY4" fmla="*/ 4105835 h 4153375"/>
              <a:gd name="connsiteX5" fmla="*/ 1640541 w 2315612"/>
              <a:gd name="connsiteY5" fmla="*/ 4069976 h 4153375"/>
              <a:gd name="connsiteX6" fmla="*/ 1631577 w 2315612"/>
              <a:gd name="connsiteY6" fmla="*/ 4114800 h 4153375"/>
              <a:gd name="connsiteX0" fmla="*/ 0 w 2559652"/>
              <a:gd name="connsiteY0" fmla="*/ 0 h 4153375"/>
              <a:gd name="connsiteX1" fmla="*/ 2079812 w 2559652"/>
              <a:gd name="connsiteY1" fmla="*/ 1183341 h 4153375"/>
              <a:gd name="connsiteX2" fmla="*/ 2559147 w 2559652"/>
              <a:gd name="connsiteY2" fmla="*/ 2572870 h 4153375"/>
              <a:gd name="connsiteX3" fmla="*/ 2160495 w 2559652"/>
              <a:gd name="connsiteY3" fmla="*/ 3316942 h 4153375"/>
              <a:gd name="connsiteX4" fmla="*/ 1631577 w 2559652"/>
              <a:gd name="connsiteY4" fmla="*/ 4105835 h 4153375"/>
              <a:gd name="connsiteX5" fmla="*/ 1640541 w 2559652"/>
              <a:gd name="connsiteY5" fmla="*/ 4069976 h 4153375"/>
              <a:gd name="connsiteX6" fmla="*/ 1631577 w 2559652"/>
              <a:gd name="connsiteY6" fmla="*/ 4114800 h 4153375"/>
              <a:gd name="connsiteX0" fmla="*/ 0 w 2560286"/>
              <a:gd name="connsiteY0" fmla="*/ 0 h 4148187"/>
              <a:gd name="connsiteX1" fmla="*/ 2079812 w 2560286"/>
              <a:gd name="connsiteY1" fmla="*/ 1183341 h 4148187"/>
              <a:gd name="connsiteX2" fmla="*/ 2559147 w 2560286"/>
              <a:gd name="connsiteY2" fmla="*/ 2572870 h 4148187"/>
              <a:gd name="connsiteX3" fmla="*/ 2311032 w 2560286"/>
              <a:gd name="connsiteY3" fmla="*/ 3388659 h 4148187"/>
              <a:gd name="connsiteX4" fmla="*/ 1631577 w 2560286"/>
              <a:gd name="connsiteY4" fmla="*/ 4105835 h 4148187"/>
              <a:gd name="connsiteX5" fmla="*/ 1640541 w 2560286"/>
              <a:gd name="connsiteY5" fmla="*/ 4069976 h 4148187"/>
              <a:gd name="connsiteX6" fmla="*/ 1631577 w 2560286"/>
              <a:gd name="connsiteY6" fmla="*/ 4114800 h 4148187"/>
              <a:gd name="connsiteX0" fmla="*/ 0 w 2660910"/>
              <a:gd name="connsiteY0" fmla="*/ 0 h 4148187"/>
              <a:gd name="connsiteX1" fmla="*/ 2079812 w 2660910"/>
              <a:gd name="connsiteY1" fmla="*/ 1183341 h 4148187"/>
              <a:gd name="connsiteX2" fmla="*/ 2634414 w 2660910"/>
              <a:gd name="connsiteY2" fmla="*/ 1963271 h 4148187"/>
              <a:gd name="connsiteX3" fmla="*/ 2559147 w 2660910"/>
              <a:gd name="connsiteY3" fmla="*/ 2572870 h 4148187"/>
              <a:gd name="connsiteX4" fmla="*/ 2311032 w 2660910"/>
              <a:gd name="connsiteY4" fmla="*/ 3388659 h 4148187"/>
              <a:gd name="connsiteX5" fmla="*/ 1631577 w 2660910"/>
              <a:gd name="connsiteY5" fmla="*/ 4105835 h 4148187"/>
              <a:gd name="connsiteX6" fmla="*/ 1640541 w 2660910"/>
              <a:gd name="connsiteY6" fmla="*/ 4069976 h 4148187"/>
              <a:gd name="connsiteX7" fmla="*/ 1631577 w 2660910"/>
              <a:gd name="connsiteY7" fmla="*/ 4114800 h 4148187"/>
              <a:gd name="connsiteX0" fmla="*/ 0 w 2722731"/>
              <a:gd name="connsiteY0" fmla="*/ 0 h 4148187"/>
              <a:gd name="connsiteX1" fmla="*/ 2079812 w 2722731"/>
              <a:gd name="connsiteY1" fmla="*/ 1183341 h 4148187"/>
              <a:gd name="connsiteX2" fmla="*/ 2634414 w 2722731"/>
              <a:gd name="connsiteY2" fmla="*/ 1963271 h 4148187"/>
              <a:gd name="connsiteX3" fmla="*/ 2709685 w 2722731"/>
              <a:gd name="connsiteY3" fmla="*/ 2599765 h 4148187"/>
              <a:gd name="connsiteX4" fmla="*/ 2311032 w 2722731"/>
              <a:gd name="connsiteY4" fmla="*/ 3388659 h 4148187"/>
              <a:gd name="connsiteX5" fmla="*/ 1631577 w 2722731"/>
              <a:gd name="connsiteY5" fmla="*/ 4105835 h 4148187"/>
              <a:gd name="connsiteX6" fmla="*/ 1640541 w 2722731"/>
              <a:gd name="connsiteY6" fmla="*/ 4069976 h 4148187"/>
              <a:gd name="connsiteX7" fmla="*/ 1631577 w 2722731"/>
              <a:gd name="connsiteY7" fmla="*/ 4114800 h 4148187"/>
              <a:gd name="connsiteX0" fmla="*/ 0 w 2722731"/>
              <a:gd name="connsiteY0" fmla="*/ 0 h 4147703"/>
              <a:gd name="connsiteX1" fmla="*/ 2079812 w 2722731"/>
              <a:gd name="connsiteY1" fmla="*/ 1183341 h 4147703"/>
              <a:gd name="connsiteX2" fmla="*/ 2634414 w 2722731"/>
              <a:gd name="connsiteY2" fmla="*/ 1963271 h 4147703"/>
              <a:gd name="connsiteX3" fmla="*/ 2709685 w 2722731"/>
              <a:gd name="connsiteY3" fmla="*/ 2599765 h 4147703"/>
              <a:gd name="connsiteX4" fmla="*/ 2311032 w 2722731"/>
              <a:gd name="connsiteY4" fmla="*/ 3388659 h 4147703"/>
              <a:gd name="connsiteX5" fmla="*/ 1631577 w 2722731"/>
              <a:gd name="connsiteY5" fmla="*/ 4105835 h 4147703"/>
              <a:gd name="connsiteX6" fmla="*/ 1640541 w 2722731"/>
              <a:gd name="connsiteY6" fmla="*/ 4069976 h 4147703"/>
              <a:gd name="connsiteX7" fmla="*/ 1311684 w 2722731"/>
              <a:gd name="connsiteY7" fmla="*/ 4132730 h 4147703"/>
              <a:gd name="connsiteX0" fmla="*/ 0 w 2722731"/>
              <a:gd name="connsiteY0" fmla="*/ 0 h 4137930"/>
              <a:gd name="connsiteX1" fmla="*/ 2079812 w 2722731"/>
              <a:gd name="connsiteY1" fmla="*/ 1183341 h 4137930"/>
              <a:gd name="connsiteX2" fmla="*/ 2634414 w 2722731"/>
              <a:gd name="connsiteY2" fmla="*/ 1963271 h 4137930"/>
              <a:gd name="connsiteX3" fmla="*/ 2709685 w 2722731"/>
              <a:gd name="connsiteY3" fmla="*/ 2599765 h 4137930"/>
              <a:gd name="connsiteX4" fmla="*/ 2311032 w 2722731"/>
              <a:gd name="connsiteY4" fmla="*/ 3388659 h 4137930"/>
              <a:gd name="connsiteX5" fmla="*/ 1631577 w 2722731"/>
              <a:gd name="connsiteY5" fmla="*/ 4105835 h 4137930"/>
              <a:gd name="connsiteX6" fmla="*/ 1358283 w 2722731"/>
              <a:gd name="connsiteY6" fmla="*/ 4025152 h 4137930"/>
              <a:gd name="connsiteX7" fmla="*/ 1311684 w 2722731"/>
              <a:gd name="connsiteY7" fmla="*/ 4132730 h 4137930"/>
              <a:gd name="connsiteX0" fmla="*/ 0 w 2722731"/>
              <a:gd name="connsiteY0" fmla="*/ 0 h 4132730"/>
              <a:gd name="connsiteX1" fmla="*/ 2079812 w 2722731"/>
              <a:gd name="connsiteY1" fmla="*/ 1183341 h 4132730"/>
              <a:gd name="connsiteX2" fmla="*/ 2634414 w 2722731"/>
              <a:gd name="connsiteY2" fmla="*/ 1963271 h 4132730"/>
              <a:gd name="connsiteX3" fmla="*/ 2709685 w 2722731"/>
              <a:gd name="connsiteY3" fmla="*/ 2599765 h 4132730"/>
              <a:gd name="connsiteX4" fmla="*/ 2311032 w 2722731"/>
              <a:gd name="connsiteY4" fmla="*/ 3388659 h 4132730"/>
              <a:gd name="connsiteX5" fmla="*/ 1631577 w 2722731"/>
              <a:gd name="connsiteY5" fmla="*/ 4105835 h 4132730"/>
              <a:gd name="connsiteX6" fmla="*/ 1301832 w 2722731"/>
              <a:gd name="connsiteY6" fmla="*/ 3433481 h 4132730"/>
              <a:gd name="connsiteX7" fmla="*/ 1311684 w 2722731"/>
              <a:gd name="connsiteY7" fmla="*/ 4132730 h 413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2731" h="4132730">
                <a:moveTo>
                  <a:pt x="0" y="0"/>
                </a:moveTo>
                <a:cubicBezTo>
                  <a:pt x="859865" y="318994"/>
                  <a:pt x="1640743" y="856129"/>
                  <a:pt x="2079812" y="1183341"/>
                </a:cubicBezTo>
                <a:cubicBezTo>
                  <a:pt x="2518881" y="1510553"/>
                  <a:pt x="2554525" y="1731683"/>
                  <a:pt x="2634414" y="1963271"/>
                </a:cubicBezTo>
                <a:cubicBezTo>
                  <a:pt x="2714303" y="2194859"/>
                  <a:pt x="2741628" y="2362200"/>
                  <a:pt x="2709685" y="2599765"/>
                </a:cubicBezTo>
                <a:cubicBezTo>
                  <a:pt x="2677742" y="2837330"/>
                  <a:pt x="2490717" y="3137647"/>
                  <a:pt x="2311032" y="3388659"/>
                </a:cubicBezTo>
                <a:cubicBezTo>
                  <a:pt x="2131347" y="3639671"/>
                  <a:pt x="1799777" y="4098365"/>
                  <a:pt x="1631577" y="4105835"/>
                </a:cubicBezTo>
                <a:cubicBezTo>
                  <a:pt x="1463377" y="4113305"/>
                  <a:pt x="1355148" y="3428999"/>
                  <a:pt x="1301832" y="3433481"/>
                </a:cubicBezTo>
                <a:cubicBezTo>
                  <a:pt x="1248517" y="3437964"/>
                  <a:pt x="1316166" y="4111065"/>
                  <a:pt x="1311684" y="413273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670" y="2373899"/>
            <a:ext cx="669089" cy="723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57947" y="4194370"/>
            <a:ext cx="646262" cy="70786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hevron 17"/>
          <p:cNvSpPr/>
          <p:nvPr/>
        </p:nvSpPr>
        <p:spPr>
          <a:xfrm>
            <a:off x="1560307" y="1915033"/>
            <a:ext cx="745803" cy="294961"/>
          </a:xfrm>
          <a:prstGeom prst="chevron">
            <a:avLst>
              <a:gd name="adj" fmla="val 99275"/>
            </a:avLst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0178" y="1762028"/>
            <a:ext cx="42672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2304" y="3320106"/>
            <a:ext cx="669089" cy="72394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ate Placeholder 14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9046BD-8A10-4636-8D70-6EA472D40E8C}" type="datetime1">
              <a:rPr lang="en-US" smtClean="0"/>
              <a:pPr/>
              <a:t>1/8/2021</a:t>
            </a:fld>
            <a:endParaRPr lang="en-US" dirty="0"/>
          </a:p>
        </p:txBody>
      </p:sp>
      <p:sp>
        <p:nvSpPr>
          <p:cNvPr id="24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94866" y="2544969"/>
            <a:ext cx="305132" cy="462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45734" y="3430621"/>
            <a:ext cx="305132" cy="4629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65199" y="4359028"/>
            <a:ext cx="305132" cy="462902"/>
          </a:xfrm>
          <a:prstGeom prst="rect">
            <a:avLst/>
          </a:prstGeom>
        </p:spPr>
      </p:pic>
      <p:sp>
        <p:nvSpPr>
          <p:cNvPr id="28" name="Frame 27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rgbClr val="FF0000"/>
              </a:gs>
              <a:gs pos="16100">
                <a:srgbClr val="FFFF00"/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F117C7"/>
              </a:gs>
              <a:gs pos="100000">
                <a:srgbClr val="C00000"/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9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rgbClr val="ECDCF4"/>
            </a:gs>
            <a:gs pos="27000">
              <a:schemeClr val="bg1"/>
            </a:gs>
            <a:gs pos="74000">
              <a:srgbClr val="E6E9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1/8/2021</a:t>
            </a:fld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75318"/>
            <a:ext cx="4360649" cy="2725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929" y="1084283"/>
            <a:ext cx="4444832" cy="2666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1752599" y="316640"/>
            <a:ext cx="8806161" cy="586013"/>
          </a:xfrm>
          <a:prstGeom prst="roundRect">
            <a:avLst>
              <a:gd name="adj" fmla="val 50000"/>
            </a:avLst>
          </a:prstGeom>
          <a:gradFill>
            <a:gsLst>
              <a:gs pos="32000">
                <a:schemeClr val="bg1"/>
              </a:gs>
              <a:gs pos="95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দেখে তোমরা কী বুঝতে পেরেছ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GB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71134" y="3874475"/>
            <a:ext cx="8948868" cy="586013"/>
          </a:xfrm>
          <a:prstGeom prst="roundRect">
            <a:avLst>
              <a:gd name="adj" fmla="val 50000"/>
            </a:avLst>
          </a:prstGeom>
          <a:gradFill>
            <a:gsLst>
              <a:gs pos="32000">
                <a:schemeClr val="bg1"/>
              </a:gs>
              <a:gs pos="95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জমিতে সেচ দিতে হবে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12496"/>
            <a:ext cx="4713037" cy="2900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1571134" y="3861403"/>
            <a:ext cx="8917445" cy="586013"/>
          </a:xfrm>
          <a:prstGeom prst="roundRect">
            <a:avLst>
              <a:gd name="adj" fmla="val 50000"/>
            </a:avLst>
          </a:prstGeom>
          <a:gradFill>
            <a:gsLst>
              <a:gs pos="32000">
                <a:schemeClr val="bg1"/>
              </a:gs>
              <a:gs pos="95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জমিতে সেচ না দিলে কী সমস্যা হবে? 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55598" y="3795269"/>
            <a:ext cx="8916661" cy="1970581"/>
          </a:xfrm>
          <a:prstGeom prst="roundRect">
            <a:avLst>
              <a:gd name="adj" fmla="val 27681"/>
            </a:avLst>
          </a:prstGeom>
          <a:gradFill>
            <a:gsLst>
              <a:gs pos="32000">
                <a:schemeClr val="bg1"/>
              </a:gs>
              <a:gs pos="95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কিছু পুষ্টি উপাদান গাছ পানির মাধ্যমে গ্রহন করে থাকে , পানি না পেলে গাছ বৃদ্ধিপ্রাপ্ত হবে না, এমনকি গাছ শুকিয়ে মারা যাবে, ফলে ফসলের উৎপাদন ক্ষতিগ্রস্থ হবে । </a:t>
            </a:r>
          </a:p>
        </p:txBody>
      </p:sp>
      <p:sp>
        <p:nvSpPr>
          <p:cNvPr id="13" name="Frame 12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rgbClr val="FF0000"/>
              </a:gs>
              <a:gs pos="16100">
                <a:srgbClr val="FFFF00"/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F117C7"/>
              </a:gs>
              <a:gs pos="100000">
                <a:srgbClr val="C00000"/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25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xit" presetSubtype="54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53" presetClass="exit" presetSubtype="54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7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0" nodeType="withEffect" p14:presetBounceEnd="76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4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4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0" dur="75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52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9" grpId="1" animBg="1"/>
          <p:bldP spid="11" grpId="0" animBg="1"/>
          <p:bldP spid="11" grpId="1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xit" presetSubtype="54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53" presetClass="exit" presetSubtype="54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7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0" dur="75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52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9" grpId="1" animBg="1"/>
          <p:bldP spid="11" grpId="0" animBg="1"/>
          <p:bldP spid="11" grpId="1" animBg="1"/>
          <p:bldP spid="12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rgbClr val="ECDCF4"/>
            </a:gs>
            <a:gs pos="65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86200" y="1386728"/>
            <a:ext cx="4495800" cy="533400"/>
          </a:xfrm>
          <a:prstGeom prst="roundRect">
            <a:avLst>
              <a:gd name="adj" fmla="val 9693"/>
            </a:avLst>
          </a:prstGeom>
          <a:gradFill>
            <a:gsLst>
              <a:gs pos="50000">
                <a:srgbClr val="FEEFFB"/>
              </a:gs>
              <a:gs pos="0">
                <a:srgbClr val="FCCFF3"/>
              </a:gs>
              <a:gs pos="100000">
                <a:srgbClr val="FCCFF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81200" y="2908858"/>
            <a:ext cx="8305800" cy="1303384"/>
          </a:xfrm>
          <a:prstGeom prst="roundRect">
            <a:avLst>
              <a:gd name="adj" fmla="val 6633"/>
            </a:avLst>
          </a:prstGeom>
          <a:gradFill flip="none" rotWithShape="1">
            <a:gsLst>
              <a:gs pos="4000">
                <a:srgbClr val="83D4E9"/>
              </a:gs>
              <a:gs pos="96000">
                <a:srgbClr val="EBF1E4"/>
              </a:gs>
              <a:gs pos="5000">
                <a:srgbClr val="ECF2E6"/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জমিতে পানি সেচের প্রয়োজন কেন?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88984"/>
            <a:ext cx="2971800" cy="2076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8750" y="397998"/>
            <a:ext cx="2971800" cy="20764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448550" y="2375458"/>
            <a:ext cx="2819400" cy="533400"/>
          </a:xfrm>
          <a:prstGeom prst="roundRect">
            <a:avLst>
              <a:gd name="adj" fmla="val 0"/>
            </a:avLst>
          </a:prstGeom>
          <a:gradFill>
            <a:gsLst>
              <a:gs pos="50000">
                <a:srgbClr val="FEEFFB"/>
              </a:gs>
              <a:gs pos="0">
                <a:srgbClr val="FCCFF3"/>
              </a:gs>
              <a:gs pos="100000">
                <a:srgbClr val="FCCFF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৩ মিনিট 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1/8/2021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sp>
        <p:nvSpPr>
          <p:cNvPr id="13" name="Frame 12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rgbClr val="FF0000"/>
              </a:gs>
              <a:gs pos="16100">
                <a:srgbClr val="FFFF00"/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F117C7"/>
              </a:gs>
              <a:gs pos="100000">
                <a:srgbClr val="C00000"/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6690" y="2375458"/>
            <a:ext cx="95348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একক কাজের সমাধানঃ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ফসলের </a:t>
            </a: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জীবন চক্র সম্পন্ন করার জন্য কিছু পুষ্টি উপাদান খুবই 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জরুরী।  </a:t>
            </a: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আর কিছু পুষ্টি উপাদান গাছ পানির মাধ্যমে গ্রহন করে 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থাকে। </a:t>
            </a: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তাই প্রাকৃতিক ভাবে পানির অভাব দেখা দিলে তা পূরণ করার জন্য জমিতে পানি সেচের প্রয়োজনীয়তা দেখা দেয় ।  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97759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25 -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25 -1.8518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5" grpId="1" animBg="1"/>
      <p:bldP spid="8" grpId="0" animBg="1"/>
      <p:bldP spid="8" grpId="1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bg1"/>
            </a:gs>
            <a:gs pos="99000">
              <a:srgbClr val="CEEAB1"/>
            </a:gs>
            <a:gs pos="79000">
              <a:schemeClr val="bg1"/>
            </a:gs>
            <a:gs pos="0">
              <a:srgbClr val="E6E9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95"/>
          <a:stretch/>
        </p:blipFill>
        <p:spPr>
          <a:xfrm>
            <a:off x="5049940" y="914400"/>
            <a:ext cx="6553200" cy="470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533400" y="304800"/>
            <a:ext cx="11069740" cy="533400"/>
          </a:xfrm>
          <a:prstGeom prst="roundRect">
            <a:avLst>
              <a:gd name="adj" fmla="val 9693"/>
            </a:avLst>
          </a:prstGeom>
          <a:gradFill>
            <a:gsLst>
              <a:gs pos="90000">
                <a:srgbClr val="FEEFFB"/>
              </a:gs>
              <a:gs pos="0">
                <a:schemeClr val="bg1">
                  <a:lumMod val="9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বাষ্পীভবন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1/8/2021</a:t>
            </a:fld>
            <a:endParaRPr lang="en-US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97540" y="6254498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8041200" y="1641286"/>
            <a:ext cx="1182029" cy="2336125"/>
            <a:chOff x="3200400" y="3352800"/>
            <a:chExt cx="854299" cy="1447800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3429000" y="3352800"/>
              <a:ext cx="0" cy="1219200"/>
            </a:xfrm>
            <a:prstGeom prst="straightConnector1">
              <a:avLst/>
            </a:prstGeom>
            <a:ln w="57150"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3200400" y="3581400"/>
              <a:ext cx="0" cy="1219200"/>
            </a:xfrm>
            <a:prstGeom prst="straightConnector1">
              <a:avLst/>
            </a:prstGeom>
            <a:ln w="57150"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3614670" y="3581400"/>
              <a:ext cx="0" cy="1219200"/>
            </a:xfrm>
            <a:prstGeom prst="straightConnector1">
              <a:avLst/>
            </a:prstGeom>
            <a:ln w="57150"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054699" y="3581400"/>
              <a:ext cx="0" cy="1219200"/>
            </a:xfrm>
            <a:prstGeom prst="straightConnector1">
              <a:avLst/>
            </a:prstGeom>
            <a:ln w="57150"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810000" y="3352800"/>
              <a:ext cx="0" cy="1219200"/>
            </a:xfrm>
            <a:prstGeom prst="straightConnector1">
              <a:avLst/>
            </a:prstGeom>
            <a:ln w="57150"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Oval 32"/>
          <p:cNvSpPr/>
          <p:nvPr/>
        </p:nvSpPr>
        <p:spPr>
          <a:xfrm>
            <a:off x="5674744" y="1460359"/>
            <a:ext cx="270865" cy="293528"/>
          </a:xfrm>
          <a:prstGeom prst="ellipse">
            <a:avLst/>
          </a:prstGeom>
          <a:gradFill>
            <a:gsLst>
              <a:gs pos="0">
                <a:schemeClr val="bg1"/>
              </a:gs>
              <a:gs pos="99000">
                <a:srgbClr val="FF7676"/>
              </a:gs>
              <a:gs pos="2000">
                <a:schemeClr val="bg1"/>
              </a:gs>
              <a:gs pos="37000">
                <a:srgbClr val="FFFF00"/>
              </a:gs>
            </a:gsLst>
            <a:lin ang="5400000" scaled="1"/>
          </a:gradFill>
          <a:ln>
            <a:noFill/>
          </a:ln>
          <a:effectLst>
            <a:glow rad="5080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969734" y="1996018"/>
            <a:ext cx="635259" cy="1284641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252803" y="1979063"/>
            <a:ext cx="407268" cy="1291958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201875" y="1904834"/>
            <a:ext cx="888540" cy="1142659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150896" y="1710599"/>
            <a:ext cx="757914" cy="469994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679294" y="2039260"/>
            <a:ext cx="217110" cy="1319717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9308209">
            <a:off x="5561446" y="1595074"/>
            <a:ext cx="768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73691" y="3889408"/>
            <a:ext cx="857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64364" y="2588277"/>
            <a:ext cx="4464175" cy="1492301"/>
          </a:xfrm>
          <a:prstGeom prst="roundRect">
            <a:avLst>
              <a:gd name="adj" fmla="val 266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 প্রক্রিয়াটির নাম  তোমরা কী বলতে পারবে?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31837" y="2605039"/>
            <a:ext cx="4661571" cy="147553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বাষ্পীভূত হয়ে উড়ে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81026" y="2506142"/>
            <a:ext cx="4073124" cy="147553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সেচের পানি অপচয় হয়। </a:t>
            </a:r>
          </a:p>
        </p:txBody>
      </p:sp>
    </p:spTree>
    <p:extLst>
      <p:ext uri="{BB962C8B-B14F-4D97-AF65-F5344CB8AC3E}">
        <p14:creationId xmlns:p14="http://schemas.microsoft.com/office/powerpoint/2010/main" val="4221152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0.17461 0.280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4" y="1402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0.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3" grpId="0"/>
      <p:bldP spid="43" grpId="1"/>
      <p:bldP spid="44" grpId="1"/>
      <p:bldP spid="24" grpId="0"/>
      <p:bldP spid="24" grpId="1"/>
      <p:bldP spid="26" grpId="0"/>
      <p:bldP spid="26" grpId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20000"/>
                <a:lumOff val="80000"/>
              </a:schemeClr>
            </a:gs>
            <a:gs pos="100000">
              <a:srgbClr val="FDE2F8"/>
            </a:gs>
            <a:gs pos="30000">
              <a:srgbClr val="FCFCFC"/>
            </a:gs>
            <a:gs pos="62000">
              <a:schemeClr val="bg1"/>
            </a:gs>
            <a:gs pos="90000">
              <a:srgbClr val="F3F3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09599" y="325162"/>
            <a:ext cx="10830427" cy="769441"/>
          </a:xfrm>
          <a:prstGeom prst="rect">
            <a:avLst/>
          </a:prstGeom>
          <a:gradFill>
            <a:gsLst>
              <a:gs pos="93000">
                <a:srgbClr val="0070C0"/>
              </a:gs>
              <a:gs pos="100000">
                <a:srgbClr val="FDE2F8"/>
              </a:gs>
              <a:gs pos="30000">
                <a:srgbClr val="FCFCFC"/>
              </a:gs>
              <a:gs pos="62000">
                <a:schemeClr val="bg1"/>
              </a:gs>
              <a:gs pos="90000">
                <a:srgbClr val="F3F3F3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পানির অনুস্রবন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1/8/2021</a:t>
            </a:fld>
            <a:endParaRPr lang="en-US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047299" y="2040606"/>
            <a:ext cx="622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চিত্রটি দেখে কী বুঝতে পেরেছ?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51"/>
          <a:stretch/>
        </p:blipFill>
        <p:spPr>
          <a:xfrm>
            <a:off x="7025188" y="1200018"/>
            <a:ext cx="4414838" cy="256006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7744143" y="3158689"/>
            <a:ext cx="0" cy="43161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8054982" y="3188868"/>
            <a:ext cx="0" cy="43161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7591743" y="3239616"/>
            <a:ext cx="0" cy="43161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7163162" y="3158689"/>
            <a:ext cx="0" cy="43161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10334943" y="3239616"/>
            <a:ext cx="0" cy="43161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10639743" y="3176210"/>
            <a:ext cx="0" cy="43161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10944543" y="3158689"/>
            <a:ext cx="0" cy="43161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11298279" y="3176210"/>
            <a:ext cx="0" cy="43161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746398" y="3450694"/>
            <a:ext cx="8552" cy="27921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040932" y="3508158"/>
            <a:ext cx="8552" cy="27921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562399" y="3480873"/>
            <a:ext cx="8552" cy="27921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996323" y="3426548"/>
            <a:ext cx="8552" cy="27921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058343" y="3049106"/>
            <a:ext cx="4414838" cy="71472"/>
          </a:xfrm>
          <a:prstGeom prst="rect">
            <a:avLst/>
          </a:prstGeom>
          <a:solidFill>
            <a:schemeClr val="accent1">
              <a:alpha val="63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774814" y="2843855"/>
            <a:ext cx="48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25188" y="2933434"/>
            <a:ext cx="48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898817" y="2823546"/>
            <a:ext cx="48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009222" y="3240485"/>
            <a:ext cx="48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07793" y="1954738"/>
            <a:ext cx="5955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সেচের পানি মাটির স্তর ভেদ করে সোজাসুজি নিচের দিকে চলে যাচ্ছে 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60835" y="2008542"/>
            <a:ext cx="5430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পানি মাটির স্তর ভেদ করে নিচ দিকে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চলে যাওয়াকে কী বলে?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76982" y="1890228"/>
            <a:ext cx="54309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অনুস্রবনের মাধ্যমে সেচের পানির অনেক অপচয় হয়। সেচের নালায় বা জমিতে শক্ত স্তর না থাকলে সহজেই অনুস্রবন ঘটে।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rame 27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rgbClr val="FF0000"/>
              </a:gs>
              <a:gs pos="16100">
                <a:srgbClr val="FFFF00"/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F117C7"/>
              </a:gs>
              <a:gs pos="100000">
                <a:srgbClr val="C00000"/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1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repeatCount="3733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1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1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repeatCount="indefinite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1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1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1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1" repeatCount="indefinite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1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repeatCount="indefinite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2748 0.01597 L 0.2263 0.07639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" y="3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repeatCount="indefinite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7.40741E-7 L 0.00118 0.06134 " pathEditMode="relative" rAng="0" ptsTypes="AA">
                                          <p:cBhvr>
                                            <p:cTn id="44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repeatCount="indefinite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1575 0.02222 L -0.11471 0.08866 " pathEditMode="relative" rAng="0" ptsTypes="AA">
                                          <p:cBhvr>
                                            <p:cTn id="46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" y="331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repeatCount="indefinite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125 -0.0338 L -0.08125 0.03611 " pathEditMode="relative" rAng="0" ptsTypes="AA">
                                          <p:cBhvr>
                                            <p:cTn id="48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4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37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" decel="100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2" fill="hold" grpId="0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9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9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31" grpId="0"/>
          <p:bldP spid="31" grpId="1"/>
          <p:bldP spid="29" grpId="0"/>
          <p:bldP spid="30" grpId="0"/>
          <p:bldP spid="32" grpId="0"/>
          <p:bldP spid="33" grpId="0"/>
          <p:bldP spid="34" grpId="0"/>
          <p:bldP spid="34" grpId="1"/>
          <p:bldP spid="35" grpId="0"/>
          <p:bldP spid="35" grpId="1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1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repeatCount="3733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1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1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repeatCount="indefinite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1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1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1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1" repeatCount="indefinite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1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repeatCount="indefinite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2748 0.01597 L 0.2263 0.07639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" y="3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repeatCount="indefinite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7.40741E-7 L 0.00118 0.06134 " pathEditMode="relative" rAng="0" ptsTypes="AA">
                                          <p:cBhvr>
                                            <p:cTn id="44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repeatCount="indefinite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1575 0.02222 L -0.11471 0.08866 " pathEditMode="relative" rAng="0" ptsTypes="AA">
                                          <p:cBhvr>
                                            <p:cTn id="46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" y="331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repeatCount="indefinite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125 -0.0338 L -0.08125 0.03611 " pathEditMode="relative" rAng="0" ptsTypes="AA">
                                          <p:cBhvr>
                                            <p:cTn id="48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4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37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" decel="100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31" grpId="0"/>
          <p:bldP spid="31" grpId="1"/>
          <p:bldP spid="29" grpId="0"/>
          <p:bldP spid="30" grpId="0"/>
          <p:bldP spid="32" grpId="0"/>
          <p:bldP spid="33" grpId="0"/>
          <p:bldP spid="34" grpId="0"/>
          <p:bldP spid="34" grpId="1"/>
          <p:bldP spid="35" grpId="0"/>
          <p:bldP spid="35" grpId="1"/>
          <p:bldP spid="36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4272</TotalTime>
  <Words>788</Words>
  <Application>Microsoft Office PowerPoint</Application>
  <PresentationFormat>Widescreen</PresentationFormat>
  <Paragraphs>151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Nikosh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প্রশ্নোত্তর পর্ব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525</cp:revision>
  <dcterms:created xsi:type="dcterms:W3CDTF">2020-10-26T14:03:55Z</dcterms:created>
  <dcterms:modified xsi:type="dcterms:W3CDTF">2021-01-08T14:49:18Z</dcterms:modified>
</cp:coreProperties>
</file>