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13" r:id="rId3"/>
    <p:sldId id="279" r:id="rId4"/>
    <p:sldId id="281" r:id="rId5"/>
    <p:sldId id="282" r:id="rId6"/>
    <p:sldId id="289" r:id="rId7"/>
    <p:sldId id="263" r:id="rId8"/>
    <p:sldId id="265" r:id="rId9"/>
    <p:sldId id="307" r:id="rId10"/>
    <p:sldId id="290" r:id="rId11"/>
    <p:sldId id="284" r:id="rId12"/>
    <p:sldId id="285" r:id="rId13"/>
    <p:sldId id="288" r:id="rId14"/>
    <p:sldId id="274" r:id="rId15"/>
    <p:sldId id="275" r:id="rId16"/>
    <p:sldId id="291" r:id="rId17"/>
    <p:sldId id="304" r:id="rId18"/>
    <p:sldId id="311" r:id="rId19"/>
    <p:sldId id="305" r:id="rId20"/>
    <p:sldId id="308" r:id="rId21"/>
    <p:sldId id="309" r:id="rId22"/>
    <p:sldId id="310" r:id="rId23"/>
    <p:sldId id="312" r:id="rId24"/>
    <p:sldId id="269" r:id="rId25"/>
    <p:sldId id="266" r:id="rId26"/>
    <p:sldId id="297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1579" autoAdjust="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595B-2A48-4AC5-A707-C8E1EF4FDA8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75E3A-0DC1-4EA1-B42E-651715897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5E3A-0DC1-4EA1-B42E-6517158976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5E3A-0DC1-4EA1-B42E-6517158976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2DBD-4552-4FB4-B547-4E30D29E749D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BC68-C3CF-4F92-B78B-8182CB60A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9682DC-B8B7-45C7-B3AF-EB7298C2B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2BD92-883C-45C2-94ED-BBC432973B8F}"/>
              </a:ext>
            </a:extLst>
          </p:cNvPr>
          <p:cNvSpPr txBox="1"/>
          <p:nvPr/>
        </p:nvSpPr>
        <p:spPr>
          <a:xfrm>
            <a:off x="2743200" y="4038600"/>
            <a:ext cx="3429000" cy="83099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8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স্বাগতম</a:t>
            </a:r>
            <a:endParaRPr lang="en-US" sz="4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295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144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    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চিহ্ন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করা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যাবে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</a:pP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 ǃ 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 ।</a:t>
            </a:r>
          </a:p>
          <a:p>
            <a:pPr lvl="0">
              <a:spcBef>
                <a:spcPct val="0"/>
              </a:spcBef>
            </a:pP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সংখ্যক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ধনাত্মক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পূর্ণসংখ্যার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+mj-ea"/>
                <a:cs typeface="NikoshBAN" pitchFamily="2" charset="0"/>
              </a:rPr>
              <a:t>গুনফলকে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ea typeface="+mj-ea"/>
                <a:cs typeface="NikoshBAN" pitchFamily="2" charset="0"/>
              </a:rPr>
              <a:t>  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lang="en-US" sz="32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52400" y="10668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794" y="129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2362200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n! =n(n-1)(n-2)(n-3)…  …3.2.1= n! =n(n-1)! =n! = n(n-1)(n-2)! 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5! = 5.4.3.2.1 = 120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4! = 4.3.2.1 = 24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3! = 3.2.1 = 6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2! = 2.1 = 2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1! = 1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0! = 1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কতকগুলি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aseline="30000" dirty="0" err="1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aseline="-25000" dirty="0" err="1">
                <a:latin typeface="NikoshBAN" pitchFamily="2" charset="0"/>
                <a:cs typeface="NikoshBAN" pitchFamily="2" charset="0"/>
              </a:rPr>
              <a:t>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nPr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P(n, r)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2063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কতকগুলি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aseline="30000" dirty="0" err="1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aseline="-25000" dirty="0" err="1">
                <a:latin typeface="NikoshBAN" pitchFamily="2" charset="0"/>
                <a:cs typeface="NikoshBAN" pitchFamily="2" charset="0"/>
              </a:rPr>
              <a:t>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nCr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C(n, r)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3886200" y="907472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2971800" y="983520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3927" y="685800"/>
            <a:ext cx="2279073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1873" y="2743200"/>
            <a:ext cx="1302327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4908" y="2667000"/>
            <a:ext cx="1302327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2971800" y="1014693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3886200" y="914400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775" y="4267200"/>
                <a:ext cx="1145250" cy="83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5" y="4267200"/>
                <a:ext cx="1145250" cy="8301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68025" y="4356610"/>
            <a:ext cx="38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0" y="4267200"/>
                <a:ext cx="5715000" cy="99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)!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dirty="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 dirty="0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sz="4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−−−−−−(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)</m:t>
                        </m:r>
                      </m:e>
                    </m:box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67200"/>
                <a:ext cx="5715000" cy="998928"/>
              </a:xfrm>
              <a:prstGeom prst="rect">
                <a:avLst/>
              </a:prstGeom>
              <a:blipFill rotWithShape="1">
                <a:blip r:embed="rId5"/>
                <a:stretch>
                  <a:fillRect t="-1402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0580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4114800" y="64770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1" y="5562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/>
              <a:t>2</a:t>
            </a:r>
            <a:r>
              <a:rPr lang="en-US" sz="4800" dirty="0"/>
              <a:t>C</a:t>
            </a:r>
            <a:r>
              <a:rPr lang="en-US" sz="4800" baseline="-25000" dirty="0"/>
              <a:t>1</a:t>
            </a:r>
            <a:r>
              <a:rPr lang="en-US" sz="4800" dirty="0"/>
              <a:t>=            =         = 2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650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2!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52600" y="60198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8800" y="6031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1! (2-1)!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581400" y="6019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7600" y="563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1 . 1</a:t>
            </a:r>
          </a:p>
        </p:txBody>
      </p:sp>
    </p:spTree>
    <p:extLst>
      <p:ext uri="{BB962C8B-B14F-4D97-AF65-F5344CB8AC3E}">
        <p14:creationId xmlns:p14="http://schemas.microsoft.com/office/powerpoint/2010/main" val="30762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8559 0.2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7049 0.28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6" grpId="0" build="p"/>
      <p:bldP spid="22" grpId="0" build="p"/>
      <p:bldP spid="25" grpId="0" build="p"/>
      <p:bldP spid="28" grpId="0" build="p"/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3733800" y="907472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2667000" y="983520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85800"/>
            <a:ext cx="2279073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8025" y="2743200"/>
            <a:ext cx="175617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3733800" y="914399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3463" y="2743200"/>
            <a:ext cx="175617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2667000" y="990600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arim\Desktop\Training College\Animated Picture\ball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5682" r="22893" b="16273"/>
          <a:stretch/>
        </p:blipFill>
        <p:spPr bwMode="auto">
          <a:xfrm>
            <a:off x="2667000" y="997527"/>
            <a:ext cx="652622" cy="6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im\Desktop\Training College\Animated Picture\images-b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9394" r="17112" b="8912"/>
          <a:stretch/>
        </p:blipFill>
        <p:spPr bwMode="auto">
          <a:xfrm>
            <a:off x="3733799" y="928254"/>
            <a:ext cx="845127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2775" y="4267200"/>
                <a:ext cx="1145250" cy="83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5" y="4267200"/>
                <a:ext cx="1145250" cy="8301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368025" y="4356610"/>
            <a:ext cx="38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267200"/>
            <a:ext cx="141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0580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4114800" y="64770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1" y="5562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/>
              <a:t> 2</a:t>
            </a:r>
            <a:r>
              <a:rPr lang="en-US" sz="4800" dirty="0"/>
              <a:t>C</a:t>
            </a:r>
            <a:r>
              <a:rPr lang="en-US" sz="4800" baseline="-25000" dirty="0"/>
              <a:t>2  </a:t>
            </a:r>
            <a:r>
              <a:rPr lang="en-US" sz="4800" dirty="0"/>
              <a:t>= 1 …	…	… (2)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0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13559 0.2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01 L -0.17118 0.3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0382 0.29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1441 0.28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build="p"/>
      <p:bldP spid="18" grpId="0" build="p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87076" y="2057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 b c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1682276" y="1219200"/>
            <a:ext cx="2895600" cy="2590800"/>
          </a:xfrm>
          <a:prstGeom prst="star6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Oval Callout 34"/>
          <p:cNvSpPr/>
          <p:nvPr/>
        </p:nvSpPr>
        <p:spPr>
          <a:xfrm>
            <a:off x="2757682" y="0"/>
            <a:ext cx="1362994" cy="10668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b</a:t>
            </a:r>
          </a:p>
        </p:txBody>
      </p:sp>
      <p:sp>
        <p:nvSpPr>
          <p:cNvPr id="57" name="Oval Callout 56"/>
          <p:cNvSpPr/>
          <p:nvPr/>
        </p:nvSpPr>
        <p:spPr>
          <a:xfrm rot="17707622">
            <a:off x="504130" y="788207"/>
            <a:ext cx="1544192" cy="101438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cb</a:t>
            </a:r>
            <a:endParaRPr lang="en-US" sz="2800" dirty="0"/>
          </a:p>
        </p:txBody>
      </p:sp>
      <p:sp>
        <p:nvSpPr>
          <p:cNvPr id="58" name="Oval Callout 57"/>
          <p:cNvSpPr/>
          <p:nvPr/>
        </p:nvSpPr>
        <p:spPr>
          <a:xfrm rot="13576460">
            <a:off x="343819" y="2894174"/>
            <a:ext cx="1451838" cy="93924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bc</a:t>
            </a:r>
            <a:endParaRPr lang="en-US" sz="2800" dirty="0"/>
          </a:p>
        </p:txBody>
      </p:sp>
      <p:sp>
        <p:nvSpPr>
          <p:cNvPr id="59" name="Oval Callout 58"/>
          <p:cNvSpPr/>
          <p:nvPr/>
        </p:nvSpPr>
        <p:spPr>
          <a:xfrm rot="10800000">
            <a:off x="2139477" y="3962400"/>
            <a:ext cx="1368685" cy="951131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ca</a:t>
            </a:r>
            <a:endParaRPr lang="en-US" sz="2800" dirty="0"/>
          </a:p>
        </p:txBody>
      </p:sp>
      <p:sp>
        <p:nvSpPr>
          <p:cNvPr id="60" name="Oval Callout 59"/>
          <p:cNvSpPr/>
          <p:nvPr/>
        </p:nvSpPr>
        <p:spPr>
          <a:xfrm rot="2718391">
            <a:off x="4486584" y="1137476"/>
            <a:ext cx="1474407" cy="100164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ba</a:t>
            </a:r>
            <a:r>
              <a:rPr lang="en-US" sz="2800" dirty="0"/>
              <a:t> </a:t>
            </a:r>
          </a:p>
        </p:txBody>
      </p:sp>
      <p:sp>
        <p:nvSpPr>
          <p:cNvPr id="61" name="Oval Callout 60"/>
          <p:cNvSpPr/>
          <p:nvPr/>
        </p:nvSpPr>
        <p:spPr>
          <a:xfrm rot="6058927">
            <a:off x="4437155" y="3085476"/>
            <a:ext cx="1438717" cy="105491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81600" y="381000"/>
            <a:ext cx="6399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b</a:t>
            </a:r>
            <a:r>
              <a:rPr lang="en-US" sz="2400" dirty="0"/>
              <a:t>,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867400" y="381000"/>
            <a:ext cx="7088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ba</a:t>
            </a:r>
            <a:r>
              <a:rPr lang="en-US" sz="2400" dirty="0"/>
              <a:t>,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623870" y="383370"/>
            <a:ext cx="53893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ac</a:t>
            </a:r>
            <a:r>
              <a:rPr lang="en-US" sz="2400" dirty="0"/>
              <a:t>,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36035" y="413449"/>
            <a:ext cx="53636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ca</a:t>
            </a:r>
            <a:r>
              <a:rPr lang="en-US" sz="2400" dirty="0"/>
              <a:t>,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8643" y="443528"/>
            <a:ext cx="55335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bc</a:t>
            </a:r>
            <a:r>
              <a:rPr lang="en-US" sz="2400" dirty="0"/>
              <a:t>,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91347" y="443528"/>
            <a:ext cx="52405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err="1"/>
              <a:t>cb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5156513" y="152400"/>
            <a:ext cx="3758887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70756" y="5195600"/>
                <a:ext cx="6730244" cy="92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e>
                      <m:sub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>
                                <a:latin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44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)!</m:t>
                            </m:r>
                          </m:den>
                        </m:f>
                        <m:r>
                          <a:rPr lang="en-US" sz="4400" b="0" i="1" dirty="0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4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0" i="1" dirty="0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4400" b="0" i="1" dirty="0" smtClean="0">
                                <a:latin typeface="Cambria Math"/>
                              </a:rPr>
                              <m:t>−−−−−−−(</m:t>
                            </m:r>
                            <m:r>
                              <a:rPr lang="en-US" sz="4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4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e>
                    </m:box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56" y="5195600"/>
                <a:ext cx="6730244" cy="923651"/>
              </a:xfrm>
              <a:prstGeom prst="rect">
                <a:avLst/>
              </a:prstGeom>
              <a:blipFill rotWithShape="1">
                <a:blip r:embed="rId3"/>
                <a:stretch>
                  <a:fillRect t="-13158" b="-13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30580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4114800" y="64770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867400" y="2057400"/>
            <a:ext cx="1600200" cy="1821597"/>
            <a:chOff x="5867400" y="2057400"/>
            <a:chExt cx="1600200" cy="1821597"/>
          </a:xfrm>
        </p:grpSpPr>
        <p:sp>
          <p:nvSpPr>
            <p:cNvPr id="25" name="TextBox 24"/>
            <p:cNvSpPr txBox="1"/>
            <p:nvPr/>
          </p:nvSpPr>
          <p:spPr>
            <a:xfrm>
              <a:off x="5867400" y="30480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30000" dirty="0"/>
                <a:t> </a:t>
              </a:r>
              <a:r>
                <a:rPr lang="en-US" sz="4800" baseline="30000" dirty="0">
                  <a:solidFill>
                    <a:srgbClr val="FF0000"/>
                  </a:solidFill>
                </a:rPr>
                <a:t>3</a:t>
              </a:r>
              <a:r>
                <a:rPr lang="en-US" sz="4800" dirty="0"/>
                <a:t>C</a:t>
              </a:r>
              <a:r>
                <a:rPr lang="en-US" sz="4800" baseline="-25000" dirty="0">
                  <a:solidFill>
                    <a:srgbClr val="00B0F0"/>
                  </a:solidFill>
                </a:rPr>
                <a:t>2</a:t>
              </a:r>
              <a:r>
                <a:rPr lang="en-US" sz="4800" baseline="-25000" dirty="0"/>
                <a:t>  </a:t>
              </a:r>
              <a:r>
                <a:rPr lang="en-US" sz="4800" dirty="0"/>
                <a:t>= </a:t>
              </a:r>
              <a:endParaRPr lang="en-US" sz="3200" dirty="0"/>
            </a:p>
          </p:txBody>
        </p:sp>
        <p:sp>
          <p:nvSpPr>
            <p:cNvPr id="19" name="Rectangle 1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43600" y="2057400"/>
              <a:ext cx="1041136" cy="83016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58000" y="2146810"/>
            <a:ext cx="34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315200" y="1447800"/>
            <a:ext cx="1905000" cy="2484060"/>
            <a:chOff x="7315200" y="1447800"/>
            <a:chExt cx="1905000" cy="2484060"/>
          </a:xfrm>
        </p:grpSpPr>
        <p:sp>
          <p:nvSpPr>
            <p:cNvPr id="26" name="TextBox 25"/>
            <p:cNvSpPr txBox="1"/>
            <p:nvPr/>
          </p:nvSpPr>
          <p:spPr>
            <a:xfrm>
              <a:off x="7315200" y="144780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30000" dirty="0"/>
                <a:t> </a:t>
              </a:r>
              <a:r>
                <a:rPr lang="en-US" sz="4800" dirty="0"/>
                <a:t>          6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200" y="236220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30000" dirty="0"/>
                <a:t> </a:t>
              </a:r>
              <a:r>
                <a:rPr lang="en-US" sz="4800" dirty="0"/>
                <a:t>          3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87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581400" y="97536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86843" y="1042097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6012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24200" y="685800"/>
            <a:ext cx="2819400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57600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57600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57600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57600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57600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615447" y="99060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593111" y="1013220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arim\Desktop\Training Colleg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46"/>
          <a:stretch/>
        </p:blipFill>
        <p:spPr bwMode="auto">
          <a:xfrm>
            <a:off x="3577347" y="993503"/>
            <a:ext cx="49935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56953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225636" y="1066800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225636" y="1094074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3"/>
          <a:stretch/>
        </p:blipFill>
        <p:spPr bwMode="auto">
          <a:xfrm>
            <a:off x="4191000" y="1094074"/>
            <a:ext cx="498764" cy="10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1042097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400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46319" y="99060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46318" y="1013220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Karim\Desktop\Training College\nok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34199"/>
          <a:stretch/>
        </p:blipFill>
        <p:spPr bwMode="auto">
          <a:xfrm>
            <a:off x="4724399" y="1027583"/>
            <a:ext cx="5876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586345" y="39624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200" y="25146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352800" y="50292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49530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29400" y="37719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571510" y="24384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2775" y="5701790"/>
                <a:ext cx="1145250" cy="830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5" y="5701790"/>
                <a:ext cx="1145250" cy="8303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68025" y="5791200"/>
            <a:ext cx="38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5000" y="570179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sp>
        <p:nvSpPr>
          <p:cNvPr id="47" name="Action Button: Forward or Next 46">
            <a:hlinkClick r:id="" action="ppaction://hlinkshowjump?jump=nextslide" highlightClick="1"/>
          </p:cNvPr>
          <p:cNvSpPr/>
          <p:nvPr/>
        </p:nvSpPr>
        <p:spPr>
          <a:xfrm>
            <a:off x="830580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Back or Previous 4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Home 48">
            <a:hlinkClick r:id="" action="ppaction://hlinkshowjump?jump=firstslide" highlightClick="1"/>
          </p:cNvPr>
          <p:cNvSpPr/>
          <p:nvPr/>
        </p:nvSpPr>
        <p:spPr>
          <a:xfrm>
            <a:off x="4114800" y="6477000"/>
            <a:ext cx="685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6821E-6 L -0.38507 0.22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40851 0.20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6185E-6 L -0.40711 0.21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10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51445E-7 L -0.22014 0.43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21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3699E-6 L -0.29289 0.438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21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948E-6 L -0.18108 0.430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5434E-6 L 0.02743 0.5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5896E-6 L -0.09774 0.579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8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5723E-6 L -0.05122 0.586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29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5896E-6 L 0.10608 0.56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2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5723E-6 L 0.10122 0.575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8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456 L 0.28003 0.578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2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625 L 0.19914 0.4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624 L 0.43889 0.408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65896E-6 L 0.31858 0.40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69942E-6 L 0.30591 0.212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0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5896E-6 L 0.48473 0.212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10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2.25434E-6 L 0.4743 0.2263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248400"/>
          </a:xfrm>
          <a:ln w="38100">
            <a:solidFill>
              <a:srgbClr val="00B050"/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7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7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1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aseline="30000" dirty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= n!                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6000" baseline="30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aseline="-250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000" baseline="30000" dirty="0">
                <a:latin typeface="Times New Roman" pitchFamily="18" charset="0"/>
                <a:cs typeface="Times New Roman" pitchFamily="18" charset="0"/>
              </a:rPr>
              <a:t>    4.. </a:t>
            </a:r>
            <a:r>
              <a:rPr lang="en-US" sz="8000" baseline="30000" dirty="0" err="1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80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aseline="300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8000" baseline="30000" dirty="0">
                <a:latin typeface="NikoshBAN" pitchFamily="2" charset="0"/>
                <a:cs typeface="NikoshBAN" pitchFamily="2" charset="0"/>
              </a:rPr>
              <a:t> =                  </a:t>
            </a:r>
            <a:endParaRPr lang="en-US" sz="6000" baseline="30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5900" baseline="30000" dirty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8000" baseline="30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7000" baseline="300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70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aseline="300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70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aseline="30000" dirty="0" err="1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7000" baseline="300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5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aseline="30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rabicPeriod" startAt="7"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700" baseline="30000" dirty="0">
                <a:latin typeface="Times New Roman" pitchFamily="18" charset="0"/>
                <a:cs typeface="Times New Roman" pitchFamily="18" charset="0"/>
              </a:rPr>
              <a:t>    6. </a:t>
            </a:r>
            <a:r>
              <a:rPr lang="en-US" sz="8000" baseline="30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8000" baseline="300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80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aseline="300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80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aseline="30000" dirty="0" err="1">
                <a:latin typeface="NikoshBAN" pitchFamily="2" charset="0"/>
                <a:cs typeface="NikoshBAN" pitchFamily="2" charset="0"/>
              </a:rPr>
              <a:t>রেখে</a:t>
            </a:r>
            <a:endParaRPr lang="en-US" sz="80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71600" y="1524000"/>
            <a:ext cx="838200" cy="660484"/>
            <a:chOff x="1371600" y="707408"/>
            <a:chExt cx="838200" cy="660484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70740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n!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99856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(n-r)!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371600" y="1039504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00200" y="2573684"/>
            <a:ext cx="1295400" cy="931516"/>
            <a:chOff x="1905000" y="2116484"/>
            <a:chExt cx="1295400" cy="931516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2116484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(n-1)!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2586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2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57400" y="2665412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4283" y="4114800"/>
            <a:ext cx="1019175" cy="4572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105400"/>
            <a:ext cx="1304925" cy="4572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D56E-366D-4363-9857-D6E0117D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6C82D68-2AD7-4697-A085-7C3826AD1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36022"/>
          <a:stretch/>
        </p:blipFill>
        <p:spPr>
          <a:xfrm>
            <a:off x="457200" y="1417638"/>
            <a:ext cx="8229600" cy="5165724"/>
          </a:xfrm>
        </p:spPr>
      </p:pic>
    </p:spTree>
    <p:extLst>
      <p:ext uri="{BB962C8B-B14F-4D97-AF65-F5344CB8AC3E}">
        <p14:creationId xmlns:p14="http://schemas.microsoft.com/office/powerpoint/2010/main" val="204105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D56E-366D-4363-9857-D6E011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6C82D68-2AD7-4697-A085-7C3826AD1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65753" r="5646" b="5193"/>
          <a:stretch/>
        </p:blipFill>
        <p:spPr>
          <a:xfrm>
            <a:off x="457200" y="1447800"/>
            <a:ext cx="7924800" cy="4909458"/>
          </a:xfrm>
        </p:spPr>
      </p:pic>
    </p:spTree>
    <p:extLst>
      <p:ext uri="{BB962C8B-B14F-4D97-AF65-F5344CB8AC3E}">
        <p14:creationId xmlns:p14="http://schemas.microsoft.com/office/powerpoint/2010/main" val="268045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4AF159FD-C5BC-40BB-AB35-4ED3C0E71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7358" r="3207" b="59593"/>
          <a:stretch/>
        </p:blipFill>
        <p:spPr>
          <a:xfrm>
            <a:off x="1219200" y="609600"/>
            <a:ext cx="6553200" cy="5562600"/>
          </a:xfrm>
        </p:spPr>
      </p:pic>
    </p:spTree>
    <p:extLst>
      <p:ext uri="{BB962C8B-B14F-4D97-AF65-F5344CB8AC3E}">
        <p14:creationId xmlns:p14="http://schemas.microsoft.com/office/powerpoint/2010/main" val="399416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F7354B9-0AB5-49F9-B958-98E5638CB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248400"/>
          </a:xfrm>
        </p:spPr>
      </p:pic>
    </p:spTree>
    <p:extLst>
      <p:ext uri="{BB962C8B-B14F-4D97-AF65-F5344CB8AC3E}">
        <p14:creationId xmlns:p14="http://schemas.microsoft.com/office/powerpoint/2010/main" val="21635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382FE3B-612A-49E8-ACC0-17AB9BCE7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7812" r="3742" b="57813"/>
          <a:stretch/>
        </p:blipFill>
        <p:spPr>
          <a:xfrm>
            <a:off x="685800" y="762000"/>
            <a:ext cx="7772400" cy="5821362"/>
          </a:xfrm>
        </p:spPr>
      </p:pic>
    </p:spTree>
    <p:extLst>
      <p:ext uri="{BB962C8B-B14F-4D97-AF65-F5344CB8AC3E}">
        <p14:creationId xmlns:p14="http://schemas.microsoft.com/office/powerpoint/2010/main" val="308038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580C1-52E0-4932-984C-70FB1DC0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8927" b="9085"/>
          <a:stretch/>
        </p:blipFill>
        <p:spPr>
          <a:xfrm>
            <a:off x="1143000" y="1066800"/>
            <a:ext cx="6858000" cy="4648201"/>
          </a:xfrm>
        </p:spPr>
      </p:pic>
    </p:spTree>
    <p:extLst>
      <p:ext uri="{BB962C8B-B14F-4D97-AF65-F5344CB8AC3E}">
        <p14:creationId xmlns:p14="http://schemas.microsoft.com/office/powerpoint/2010/main" val="237042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6C2B1A9-542E-4B21-924C-56BBC358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6734" b="73063"/>
          <a:stretch/>
        </p:blipFill>
        <p:spPr>
          <a:xfrm>
            <a:off x="914400" y="533400"/>
            <a:ext cx="7239000" cy="5638800"/>
          </a:xfrm>
        </p:spPr>
      </p:pic>
    </p:spTree>
    <p:extLst>
      <p:ext uri="{BB962C8B-B14F-4D97-AF65-F5344CB8AC3E}">
        <p14:creationId xmlns:p14="http://schemas.microsoft.com/office/powerpoint/2010/main" val="283791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6C2B1A9-542E-4B21-924C-56BBC358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25255" r="3490" b="42757"/>
          <a:stretch/>
        </p:blipFill>
        <p:spPr>
          <a:xfrm>
            <a:off x="1219200" y="838200"/>
            <a:ext cx="6705599" cy="5181600"/>
          </a:xfrm>
        </p:spPr>
      </p:pic>
    </p:spTree>
    <p:extLst>
      <p:ext uri="{BB962C8B-B14F-4D97-AF65-F5344CB8AC3E}">
        <p14:creationId xmlns:p14="http://schemas.microsoft.com/office/powerpoint/2010/main" val="1353255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915400" cy="6858000"/>
          </a:xfrm>
          <a:prstGeom prst="rect">
            <a:avLst/>
          </a:prstGeom>
          <a:ln w="76200" cap="sq" cmpd="tri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3" y="381000"/>
            <a:ext cx="36941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6" y="2013743"/>
            <a:ext cx="37068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2068513"/>
            <a:ext cx="362743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1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8839200" cy="67818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762000"/>
            <a:ext cx="2981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3820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NikoshBAN" pitchFamily="2" charset="0"/>
                <a:cs typeface="NikoshBAN" pitchFamily="2" charset="0"/>
              </a:rPr>
              <a:t>n!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4509242-B7F1-4872-BE1C-6BA6DD9B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নিশ্চয়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4478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উপর </a:t>
            </a:r>
            <a:r>
              <a:rPr lang="bn-BD" sz="44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257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নিয়তের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/>
            <a:r>
              <a:rPr lang="bn-BD" sz="66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dirty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bn-BD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বিষয়ঃ-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altLang="en-US" sz="4800" dirty="0">
                <a:solidFill>
                  <a:srgbClr val="202124"/>
                </a:solidFill>
                <a:latin typeface="inherit"/>
              </a:rPr>
              <a:t> পঞ্চম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30A2E-0CAD-4160-A695-D11011385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8" r="27123" b="-1"/>
          <a:stretch/>
        </p:blipFill>
        <p:spPr>
          <a:xfrm>
            <a:off x="-127" y="10"/>
            <a:ext cx="5943727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601" y="643467"/>
            <a:ext cx="3465438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F2F0D-35A5-4496-9CC1-12BFEB2B8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r="42040" b="1"/>
          <a:stretch/>
        </p:blipFill>
        <p:spPr>
          <a:xfrm>
            <a:off x="4267200" y="-2458"/>
            <a:ext cx="4874386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046F634B-DDD6-4CBD-A469-90ADFE766B69}"/>
              </a:ext>
            </a:extLst>
          </p:cNvPr>
          <p:cNvSpPr/>
          <p:nvPr/>
        </p:nvSpPr>
        <p:spPr>
          <a:xfrm>
            <a:off x="0" y="954603"/>
            <a:ext cx="5562600" cy="1324771"/>
          </a:xfrm>
          <a:prstGeom prst="cloud">
            <a:avLst/>
          </a:prstGeom>
          <a:solidFill>
            <a:schemeClr val="accent3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i="1" spc="150" dirty="0">
                <a:ln w="11430"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C6C26-5EE9-4641-B62E-57422F3A5E63}"/>
              </a:ext>
            </a:extLst>
          </p:cNvPr>
          <p:cNvSpPr/>
          <p:nvPr/>
        </p:nvSpPr>
        <p:spPr>
          <a:xfrm>
            <a:off x="1905000" y="3244334"/>
            <a:ext cx="25606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গুণন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!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6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বিধি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705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যোজন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ক, খ, গ, ঘ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১, ২, 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১-&gt;৪ (ক, খ, গ, ঘ )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২-&gt;৬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u="sng" dirty="0">
                <a:latin typeface="NikoshBAN" pitchFamily="2" charset="0"/>
                <a:cs typeface="NikoshBAN" pitchFamily="2" charset="0"/>
              </a:rPr>
              <a:t>	৩-&gt;৪ (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কখঘ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কগঘ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=১৪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995678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Kishoregonj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Katiadi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Dhaka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পারবেো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Kishoregonj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Katiadi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(2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Katiadi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 Dhaka  (3 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u="sng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=২×৩ = 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6393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-19334"/>
            <a:ext cx="8839200" cy="69342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63" y="199314"/>
            <a:ext cx="27066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4" y="1431214"/>
            <a:ext cx="8218487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A5FBE9-17AF-42A9-AC58-555D54B3CA1F}"/>
              </a:ext>
            </a:extLst>
          </p:cNvPr>
          <p:cNvSpPr txBox="1"/>
          <p:nvPr/>
        </p:nvSpPr>
        <p:spPr>
          <a:xfrm>
            <a:off x="6629400" y="1143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a, b, c</a:t>
            </a:r>
          </a:p>
        </p:txBody>
      </p:sp>
    </p:spTree>
    <p:extLst>
      <p:ext uri="{BB962C8B-B14F-4D97-AF65-F5344CB8AC3E}">
        <p14:creationId xmlns:p14="http://schemas.microsoft.com/office/powerpoint/2010/main" val="22294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8839200" cy="68580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20" y="457200"/>
            <a:ext cx="3981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10" y="1752599"/>
            <a:ext cx="64262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520</Words>
  <Application>Microsoft Office PowerPoint</Application>
  <PresentationFormat>On-screen Show (4:3)</PresentationFormat>
  <Paragraphs>121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Algerian</vt:lpstr>
      <vt:lpstr>Arial</vt:lpstr>
      <vt:lpstr>Calibri</vt:lpstr>
      <vt:lpstr>Cambria Math</vt:lpstr>
      <vt:lpstr>inherit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পাঠ পরিচিতি 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বিন্যাস ও সমাবেশের বিভিন্ন সূত্র</vt:lpstr>
      <vt:lpstr>সূত্রের ব্যবহার</vt:lpstr>
      <vt:lpstr>উদাহরণ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ataur.arman.85@gmail.com</dc:creator>
  <cp:lastModifiedBy>ataur.arman.85@gmail.com</cp:lastModifiedBy>
  <cp:revision>19</cp:revision>
  <dcterms:created xsi:type="dcterms:W3CDTF">2021-01-07T03:32:49Z</dcterms:created>
  <dcterms:modified xsi:type="dcterms:W3CDTF">2021-01-07T16:49:46Z</dcterms:modified>
</cp:coreProperties>
</file>