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1" r:id="rId3"/>
    <p:sldId id="257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0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2FCA6-97E9-4A2C-A25F-A9CD12185C4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87E80-83E0-4544-A042-B0E46BCF61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C7BB-7198-4799-9D6D-D1E73193C878}" type="datetime1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430B-80B0-4D2F-B6E1-D73EA9E96A46}" type="datetime1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5B4E-C758-4C17-AB78-4FE7ADA26071}" type="datetime1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F13-4523-4D30-BE2B-2B7DDAAF4F43}" type="datetime1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6F1D-EAAB-4C59-8C4A-1A57FA1DDBE4}" type="datetime1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D5CC-49DC-4F66-AEB7-FE07DD968CD6}" type="datetime1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28E4-7EE5-4BDB-B44D-0A1406DB4F3E}" type="datetime1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0F9F-8BAC-4889-92A7-114DF1ECA66B}" type="datetime1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936D-6184-4ABF-BBCD-F38FACF41F32}" type="datetime1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C872-D8FC-4011-BD62-8C40700EC89E}" type="datetime1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5232-B6F0-47E9-89B1-A5C75A44A539}" type="datetime1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70CE9-ADAF-4B04-A818-AC2CBAAC7FD4}" type="datetime1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Youtube: Mbshs Online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zizabidpur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ndex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81200"/>
            <a:ext cx="5867400" cy="390448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0C8B-041F-4153-A378-AE4F7E3D7261}" type="datetime1">
              <a:rPr lang="en-US" smtClean="0"/>
              <a:t>1/8/2021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20410_Support staff of Bangladesh cricket te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8700"/>
            <a:ext cx="3200400" cy="339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Collective noun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6172200" cy="2667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Salam comes of a big </a:t>
            </a:r>
            <a:r>
              <a:rPr lang="en-US" b="1" u="sng" dirty="0" smtClean="0"/>
              <a:t>family</a:t>
            </a:r>
            <a:r>
              <a:rPr lang="en-US" dirty="0" smtClean="0"/>
              <a:t>. He has three brothers. His elder brother is a member of </a:t>
            </a:r>
            <a:r>
              <a:rPr lang="en-US" b="1" u="sng" dirty="0" smtClean="0"/>
              <a:t>Parliament</a:t>
            </a:r>
            <a:r>
              <a:rPr lang="en-US" dirty="0" smtClean="0"/>
              <a:t>. His younger brother has recently joined the </a:t>
            </a:r>
            <a:r>
              <a:rPr lang="en-US" b="1" dirty="0" smtClean="0"/>
              <a:t>army</a:t>
            </a:r>
            <a:r>
              <a:rPr lang="en-US" dirty="0" smtClean="0"/>
              <a:t>. His other brother is a cricketer who plays for the national </a:t>
            </a:r>
            <a:r>
              <a:rPr lang="en-US" b="1" dirty="0" smtClean="0"/>
              <a:t>team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4572000"/>
            <a:ext cx="6096000" cy="609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bold and underlined words are collective nouns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5334000"/>
            <a:ext cx="8382000" cy="9144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collective noun is the name of a collection or group of people or things taken together. For example, an army is a group of soldiers and a team is a group of players. 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4E7A-417B-4773-AB17-59EA50ACDC53}" type="datetime1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noun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1"/>
            <a:ext cx="6096000" cy="2286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Mrs. </a:t>
            </a:r>
            <a:r>
              <a:rPr lang="en-US" dirty="0" err="1" smtClean="0"/>
              <a:t>Rahman</a:t>
            </a:r>
            <a:r>
              <a:rPr lang="en-US" dirty="0" smtClean="0"/>
              <a:t> is now visiting a </a:t>
            </a:r>
            <a:r>
              <a:rPr lang="en-US" dirty="0" err="1" smtClean="0"/>
              <a:t>jewellary</a:t>
            </a:r>
            <a:r>
              <a:rPr lang="en-US" dirty="0" smtClean="0"/>
              <a:t>. She  will buy some </a:t>
            </a:r>
            <a:r>
              <a:rPr lang="en-US" b="1" u="sng" dirty="0" smtClean="0"/>
              <a:t>gold</a:t>
            </a:r>
            <a:r>
              <a:rPr lang="en-US" dirty="0" smtClean="0"/>
              <a:t> and </a:t>
            </a:r>
            <a:r>
              <a:rPr lang="en-US" b="1" u="sng" dirty="0" smtClean="0"/>
              <a:t>silver</a:t>
            </a:r>
            <a:r>
              <a:rPr lang="en-US" dirty="0" smtClean="0"/>
              <a:t>. to make some jeweler. Next, she will also to to </a:t>
            </a:r>
            <a:r>
              <a:rPr lang="en-US" dirty="0" err="1" smtClean="0"/>
              <a:t>grecer’s</a:t>
            </a:r>
            <a:r>
              <a:rPr lang="en-US" dirty="0" smtClean="0"/>
              <a:t>. She needs to buy </a:t>
            </a:r>
            <a:r>
              <a:rPr lang="en-US" b="1" u="sng" dirty="0" smtClean="0"/>
              <a:t>sugar</a:t>
            </a:r>
            <a:r>
              <a:rPr lang="en-US" dirty="0" smtClean="0"/>
              <a:t>, </a:t>
            </a:r>
            <a:r>
              <a:rPr lang="en-US" b="1" u="sng" dirty="0" smtClean="0"/>
              <a:t>tea</a:t>
            </a:r>
            <a:r>
              <a:rPr lang="en-US" dirty="0" smtClean="0"/>
              <a:t>, </a:t>
            </a:r>
            <a:r>
              <a:rPr lang="en-US" b="1" u="sng" dirty="0" smtClean="0"/>
              <a:t>milk </a:t>
            </a:r>
            <a:r>
              <a:rPr lang="en-US" dirty="0" smtClean="0"/>
              <a:t>and </a:t>
            </a:r>
            <a:r>
              <a:rPr lang="en-US" b="1" u="sng" dirty="0" smtClean="0"/>
              <a:t>oi</a:t>
            </a:r>
            <a:r>
              <a:rPr lang="en-US" b="1" dirty="0" smtClean="0"/>
              <a:t>l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606-6066343_jewellery-shop-png-gold-jewellery-banner-png-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4963"/>
            <a:ext cx="2819400" cy="2509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343400"/>
            <a:ext cx="679339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bold and underlined words are material nouns.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953000"/>
            <a:ext cx="849296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material noun names a thing that has weight but can not be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counted. it a kind of mass noun which is considered uncountable.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refers to any material or substance. the substance may be solid,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 or gaseous. “Oxygen” is also a material noun.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44A4-84DF-4AB7-AE15-46785E4CD75E}" type="datetime1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enage_freedom_figh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" y="1295401"/>
            <a:ext cx="29718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 noun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1"/>
            <a:ext cx="6096000" cy="2514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Mr. </a:t>
            </a:r>
            <a:r>
              <a:rPr lang="en-US" dirty="0" err="1" smtClean="0"/>
              <a:t>Haque</a:t>
            </a:r>
            <a:r>
              <a:rPr lang="en-US" dirty="0" smtClean="0"/>
              <a:t> was a freedom fighter. He is known for his </a:t>
            </a:r>
            <a:r>
              <a:rPr lang="en-US" b="1" u="sng" dirty="0" smtClean="0"/>
              <a:t>bravery.</a:t>
            </a:r>
            <a:r>
              <a:rPr lang="en-US" dirty="0" smtClean="0"/>
              <a:t> He is working for a private company now. Everybody loves him for his </a:t>
            </a:r>
            <a:r>
              <a:rPr lang="en-US" b="1" u="sng" dirty="0" smtClean="0"/>
              <a:t>honesty</a:t>
            </a:r>
            <a:r>
              <a:rPr lang="en-US" dirty="0" smtClean="0"/>
              <a:t> and </a:t>
            </a:r>
            <a:r>
              <a:rPr lang="en-US" b="1" u="sng" dirty="0" smtClean="0"/>
              <a:t>sincerity</a:t>
            </a:r>
            <a:r>
              <a:rPr lang="en-US" dirty="0" smtClean="0"/>
              <a:t>. He is an admirer of freedom and </a:t>
            </a:r>
            <a:r>
              <a:rPr lang="en-US" b="1" u="sng" dirty="0" smtClean="0"/>
              <a:t>justice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343400"/>
            <a:ext cx="651960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bold and underlined words are abstract nouns.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953000"/>
            <a:ext cx="866173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abstract noun is the name of a quality, state or concept. It has no</a:t>
            </a:r>
          </a:p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material form, shape or size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77BF-89D7-488C-80E7-F10078101405}" type="datetime1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229600" cy="1371600"/>
          </a:xfrm>
        </p:spPr>
        <p:txBody>
          <a:bodyPr/>
          <a:lstStyle/>
          <a:p>
            <a:r>
              <a:rPr lang="en-US" dirty="0" smtClean="0"/>
              <a:t>Think of some other abstract nouns and make a sentence with each other. </a:t>
            </a:r>
            <a:endParaRPr lang="en-US" dirty="0"/>
          </a:p>
        </p:txBody>
      </p:sp>
      <p:pic>
        <p:nvPicPr>
          <p:cNvPr id="4" name="Picture 3" descr="Why-is-Thinking-so-important-3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00400" y="685800"/>
            <a:ext cx="169854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9BA2-F9E2-4433-AA93-67946AE1B6EA}" type="datetime1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1242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image-20150901-13422-1053vm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0400" y="228600"/>
            <a:ext cx="1828800" cy="1828800"/>
          </a:xfrm>
        </p:spPr>
      </p:pic>
      <p:sp>
        <p:nvSpPr>
          <p:cNvPr id="6" name="TextBox 5"/>
          <p:cNvSpPr txBox="1"/>
          <p:nvPr/>
        </p:nvSpPr>
        <p:spPr>
          <a:xfrm>
            <a:off x="381000" y="2111514"/>
            <a:ext cx="7409529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Identify the nouns in the following passage and say whether they are </a:t>
            </a:r>
          </a:p>
          <a:p>
            <a:r>
              <a:rPr lang="en-US" sz="2000" dirty="0" smtClean="0"/>
              <a:t>Proper, Common, Collective, Material or Abstract nouns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200399"/>
            <a:ext cx="4648199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Hasan is a rich farmer who lives in a village in the district of Sirajganj. He has a </a:t>
            </a:r>
          </a:p>
          <a:p>
            <a:r>
              <a:rPr lang="en-US" sz="2000" dirty="0" smtClean="0"/>
              <a:t>lot of cultivable land. He grows rice, wheat and other crops. He has a herd of </a:t>
            </a:r>
          </a:p>
          <a:p>
            <a:pPr algn="just"/>
            <a:r>
              <a:rPr lang="en-US" sz="2000" dirty="0" smtClean="0"/>
              <a:t>cattle and other domestic animals. They provide him with milk and meat. Hasan</a:t>
            </a:r>
          </a:p>
          <a:p>
            <a:r>
              <a:rPr lang="en-US" sz="2000" dirty="0" smtClean="0"/>
              <a:t>is a kind man. He has love and sympathy for the poor class of people. </a:t>
            </a:r>
            <a:endParaRPr lang="en-US" sz="2000" dirty="0"/>
          </a:p>
        </p:txBody>
      </p:sp>
      <p:pic>
        <p:nvPicPr>
          <p:cNvPr id="8" name="Picture 7" descr="7455550_New Project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200400"/>
            <a:ext cx="3048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2605-E37D-47E8-B950-5DB632566A74}" type="datetime1">
              <a:rPr lang="en-US" smtClean="0"/>
              <a:t>1/8/2021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52600"/>
            <a:ext cx="6541774" cy="2337594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A1EA-3883-418F-A19A-ECEC159C82F4}" type="datetime1">
              <a:rPr lang="en-US" smtClean="0"/>
              <a:t>1/8/2021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124200"/>
            <a:ext cx="4571999" cy="193899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Abdul Aziz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(Hon’s),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(English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Teacher (English)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azizabidpur@gmail.com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Mobile: 01921767310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3200400"/>
            <a:ext cx="2730556" cy="181588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Class –Nine</a:t>
            </a:r>
          </a:p>
          <a:p>
            <a:r>
              <a:rPr lang="en-US" sz="2800" dirty="0" smtClean="0"/>
              <a:t>English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Paper </a:t>
            </a:r>
          </a:p>
          <a:p>
            <a:r>
              <a:rPr lang="en-US" sz="2800" dirty="0" smtClean="0"/>
              <a:t>Unit : 01 </a:t>
            </a:r>
          </a:p>
          <a:p>
            <a:r>
              <a:rPr lang="en-US" sz="2800" dirty="0" smtClean="0"/>
              <a:t>Topic: The Noun </a:t>
            </a:r>
            <a:endParaRPr lang="en-US" sz="2800" dirty="0"/>
          </a:p>
        </p:txBody>
      </p:sp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676400"/>
            <a:ext cx="1219200" cy="1219200"/>
          </a:xfrm>
          <a:prstGeom prst="rect">
            <a:avLst/>
          </a:prstGeom>
        </p:spPr>
      </p:pic>
      <p:pic>
        <p:nvPicPr>
          <p:cNvPr id="7" name="Picture 6" descr="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1600200"/>
            <a:ext cx="1295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DB8B-3F31-4CCE-8D1D-737BED3BD60E}" type="datetime1">
              <a:rPr lang="en-US" smtClean="0"/>
              <a:t>1/8/2021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Youtube</a:t>
            </a:r>
            <a:r>
              <a:rPr lang="en-US" dirty="0" smtClean="0"/>
              <a:t>: </a:t>
            </a:r>
            <a:r>
              <a:rPr lang="en-US" dirty="0" err="1" smtClean="0"/>
              <a:t>Mbshs</a:t>
            </a:r>
            <a:r>
              <a:rPr lang="en-US" dirty="0" smtClean="0"/>
              <a:t> Online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Padma-Rive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2057400" cy="1861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752600"/>
            <a:ext cx="1743456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bird-banner3-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676400"/>
            <a:ext cx="1600200" cy="190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index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1676400"/>
            <a:ext cx="1524000" cy="190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61536" y="3729335"/>
            <a:ext cx="17526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</a:t>
            </a:r>
            <a:endParaRPr lang="en-US" sz="24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733800"/>
            <a:ext cx="17526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Dhaka city</a:t>
            </a:r>
            <a:endParaRPr lang="en-US" sz="24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810000"/>
            <a:ext cx="17526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bird</a:t>
            </a:r>
            <a:endParaRPr lang="en-US" sz="24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3810000"/>
            <a:ext cx="17526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flower</a:t>
            </a:r>
            <a:endParaRPr lang="en-US" sz="24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4953000"/>
            <a:ext cx="7239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Theses are all names.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978-DF75-4F2E-82C8-7DFBBD024724}" type="datetime1">
              <a:rPr lang="en-US" smtClean="0"/>
              <a:t>1/8/2021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our today’s topic is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noun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447800"/>
            <a:ext cx="6367463" cy="420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F0BE-00A2-4AAC-A367-479B181C385E}" type="datetime1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2667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end of the lesson, students will be able to –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about nouns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classifications of nous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thickThin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D31F-439D-490F-A340-C0BA00FFB78B}" type="datetime1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563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/>
              <a:t>A. Read the following passage and notice the underlined words.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6324600" cy="2743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/>
              <a:t>   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</a:t>
            </a:r>
            <a:r>
              <a:rPr lang="en-US" sz="2400" dirty="0" smtClean="0"/>
              <a:t> was born in 1564 at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Stratford –upon-Avon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in </a:t>
            </a:r>
            <a:r>
              <a:rPr lang="en-US" sz="2400" b="1" u="sng" dirty="0" smtClean="0"/>
              <a:t>England.</a:t>
            </a:r>
            <a:r>
              <a:rPr lang="en-US" sz="2400" dirty="0" smtClean="0"/>
              <a:t> He was a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poet, playwright</a:t>
            </a:r>
            <a:r>
              <a:rPr lang="en-US" sz="2400" dirty="0" smtClean="0"/>
              <a:t> and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actor</a:t>
            </a:r>
            <a:r>
              <a:rPr lang="en-US" sz="2400" dirty="0" smtClean="0"/>
              <a:t>. He is widely known as the greatest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writer </a:t>
            </a:r>
            <a:r>
              <a:rPr lang="en-US" sz="2400" dirty="0" smtClean="0"/>
              <a:t>in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en-US" sz="2400" dirty="0" smtClean="0"/>
              <a:t> and the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en-US" sz="2400" u="sng" dirty="0" smtClean="0"/>
              <a:t>’</a:t>
            </a:r>
            <a:r>
              <a:rPr lang="en-US" sz="2400" dirty="0" smtClean="0"/>
              <a:t>s prominent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dramatist</a:t>
            </a:r>
            <a:r>
              <a:rPr lang="en-US" sz="2400" dirty="0" smtClean="0"/>
              <a:t>. He enjoys his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popularity </a:t>
            </a:r>
            <a:r>
              <a:rPr lang="en-US" sz="2400" dirty="0" smtClean="0"/>
              <a:t>even in the modern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</a:t>
            </a:r>
            <a:r>
              <a:rPr lang="en-US" sz="2400" dirty="0" smtClean="0"/>
              <a:t> for his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plays</a:t>
            </a:r>
            <a:r>
              <a:rPr lang="en-US" sz="2400" dirty="0" smtClean="0"/>
              <a:t> and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poems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066800"/>
            <a:ext cx="182880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9600" y="3886200"/>
            <a:ext cx="626626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The bold and underlined words are nouns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572000"/>
            <a:ext cx="762234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The noun is a naming word. It may name a person, </a:t>
            </a:r>
          </a:p>
          <a:p>
            <a:r>
              <a:rPr lang="en-US" sz="2800" dirty="0" smtClean="0"/>
              <a:t>place or thing.  </a:t>
            </a: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CD03-0F67-4B6C-955E-27CEE8CB4EB2}" type="datetime1">
              <a:rPr lang="en-US" smtClean="0"/>
              <a:t>1/8/2021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dirty="0" smtClean="0"/>
              <a:t>There are five kinds of nouns in English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1524000"/>
            <a:ext cx="3581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Proper nouns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2438400"/>
            <a:ext cx="3581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Common nouns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3352800"/>
            <a:ext cx="3581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Collective nouns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4191000"/>
            <a:ext cx="3581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Material nouns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5029200"/>
            <a:ext cx="3581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Abstract nouns</a:t>
            </a:r>
            <a:endParaRPr lang="en-US" dirty="0"/>
          </a:p>
        </p:txBody>
      </p:sp>
      <p:pic>
        <p:nvPicPr>
          <p:cNvPr id="12" name="Picture 11" descr="i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24000"/>
            <a:ext cx="3326401" cy="4267201"/>
          </a:xfrm>
          <a:prstGeom prst="rect">
            <a:avLst/>
          </a:prstGeom>
        </p:spPr>
      </p:pic>
      <p:pic>
        <p:nvPicPr>
          <p:cNvPr id="14" name="Picture 13" descr="Padma-Riv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3429000" cy="426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6400" y="5105400"/>
            <a:ext cx="15202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A river </a:t>
            </a:r>
            <a:endParaRPr lang="en-US" sz="3600" dirty="0"/>
          </a:p>
        </p:txBody>
      </p:sp>
      <p:pic>
        <p:nvPicPr>
          <p:cNvPr id="13" name="Picture 12" descr="index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24000"/>
            <a:ext cx="3429000" cy="426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29400" y="5334000"/>
            <a:ext cx="14838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Football team</a:t>
            </a:r>
            <a:endParaRPr lang="en-US" dirty="0"/>
          </a:p>
        </p:txBody>
      </p:sp>
      <p:pic>
        <p:nvPicPr>
          <p:cNvPr id="17" name="Picture 16" descr="index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524000"/>
            <a:ext cx="3429000" cy="426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39000" y="5410200"/>
            <a:ext cx="76065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Sugar </a:t>
            </a:r>
            <a:endParaRPr lang="en-US" dirty="0"/>
          </a:p>
        </p:txBody>
      </p:sp>
      <p:pic>
        <p:nvPicPr>
          <p:cNvPr id="19" name="Picture 18" descr="2020-02-17-kindness-2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524000"/>
            <a:ext cx="3429000" cy="426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34200" y="502920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দয়া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B6D6-C604-4637-92DC-907368657EDF}" type="datetime1">
              <a:rPr lang="en-US" smtClean="0"/>
              <a:t>1/8/2021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Proper Noun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76400"/>
            <a:ext cx="6172200" cy="2514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u="sng" dirty="0" smtClean="0"/>
              <a:t>Rajshahi</a:t>
            </a:r>
            <a:r>
              <a:rPr lang="en-US" dirty="0" smtClean="0"/>
              <a:t> is a divisional city in </a:t>
            </a:r>
            <a:r>
              <a:rPr lang="en-US" b="1" u="sng" dirty="0" smtClean="0"/>
              <a:t>Bangladesh</a:t>
            </a:r>
            <a:r>
              <a:rPr lang="en-US" dirty="0" smtClean="0"/>
              <a:t>. It stands on the river </a:t>
            </a:r>
            <a:r>
              <a:rPr lang="en-US" b="1" u="sng" dirty="0" err="1" smtClean="0"/>
              <a:t>Padma</a:t>
            </a:r>
            <a:r>
              <a:rPr lang="en-US" dirty="0" smtClean="0"/>
              <a:t>. My friend </a:t>
            </a:r>
            <a:r>
              <a:rPr lang="en-US" b="1" u="sng" dirty="0" err="1" smtClean="0"/>
              <a:t>Alamgir</a:t>
            </a:r>
            <a:r>
              <a:rPr lang="en-US" dirty="0" smtClean="0"/>
              <a:t> lives in this city. He is a professor of </a:t>
            </a:r>
            <a:r>
              <a:rPr lang="en-US" b="1" u="sng" dirty="0" smtClean="0"/>
              <a:t>History</a:t>
            </a:r>
            <a:r>
              <a:rPr lang="en-US" dirty="0" smtClean="0"/>
              <a:t>. I often visit his and discuss with him and he speaks good </a:t>
            </a:r>
            <a:r>
              <a:rPr lang="en-US" b="1" u="sng" dirty="0" smtClean="0"/>
              <a:t>English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Morning-Tea-216-07-01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29718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876800"/>
            <a:ext cx="51099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These bold and underlined words are proper nouns.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638800"/>
            <a:ext cx="8763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proper nouns is the name of a particular person, place or thing. For example, “</a:t>
            </a:r>
            <a:r>
              <a:rPr lang="en-US" b="1" dirty="0" smtClean="0"/>
              <a:t>Rajshahi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is the name of particular city and </a:t>
            </a:r>
            <a:r>
              <a:rPr lang="en-US" b="1" dirty="0" smtClean="0"/>
              <a:t>History </a:t>
            </a:r>
            <a:r>
              <a:rPr lang="en-US" dirty="0" smtClean="0"/>
              <a:t>is the name of a particular subject. A proper nouns </a:t>
            </a:r>
          </a:p>
          <a:p>
            <a:r>
              <a:rPr lang="en-US" dirty="0" smtClean="0"/>
              <a:t>is usually starts with a capital letter.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16D6-165E-4A41-A248-F4BD6E595095}" type="datetime1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Noun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1"/>
            <a:ext cx="5715000" cy="25908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 smtClean="0"/>
              <a:t>Nasima</a:t>
            </a:r>
            <a:r>
              <a:rPr lang="en-US" dirty="0" smtClean="0"/>
              <a:t> is a beautiful </a:t>
            </a:r>
            <a:r>
              <a:rPr lang="en-US" b="1" u="sng" dirty="0" smtClean="0"/>
              <a:t>girl</a:t>
            </a:r>
            <a:r>
              <a:rPr lang="en-US" dirty="0" smtClean="0"/>
              <a:t>. She is a bright </a:t>
            </a:r>
            <a:r>
              <a:rPr lang="en-US" b="1" u="sng" dirty="0" smtClean="0"/>
              <a:t>student</a:t>
            </a:r>
            <a:r>
              <a:rPr lang="en-US" dirty="0" smtClean="0"/>
              <a:t> too. She reads in a local </a:t>
            </a:r>
            <a:r>
              <a:rPr lang="en-US" b="1" u="sng" dirty="0" smtClean="0"/>
              <a:t>College</a:t>
            </a:r>
            <a:r>
              <a:rPr lang="en-US" dirty="0" smtClean="0"/>
              <a:t>. She has many </a:t>
            </a:r>
            <a:r>
              <a:rPr lang="en-US" b="1" u="sng" dirty="0" smtClean="0"/>
              <a:t>friends</a:t>
            </a:r>
            <a:r>
              <a:rPr lang="en-US" dirty="0" smtClean="0"/>
              <a:t>. She discusses her </a:t>
            </a:r>
            <a:r>
              <a:rPr lang="en-US" b="1" u="sng" dirty="0" smtClean="0"/>
              <a:t>lessons</a:t>
            </a:r>
            <a:r>
              <a:rPr lang="en-US" dirty="0" smtClean="0"/>
              <a:t> with them. She attends </a:t>
            </a:r>
            <a:r>
              <a:rPr lang="en-US" b="1" u="sng" dirty="0" smtClean="0"/>
              <a:t>classes</a:t>
            </a:r>
            <a:r>
              <a:rPr lang="en-US" dirty="0" smtClean="0"/>
              <a:t> regularly. Every </a:t>
            </a:r>
            <a:r>
              <a:rPr lang="en-US" b="1" u="sng" dirty="0" smtClean="0"/>
              <a:t>teacher</a:t>
            </a:r>
            <a:r>
              <a:rPr lang="en-US" dirty="0" smtClean="0"/>
              <a:t> is fond of her. </a:t>
            </a:r>
            <a:endParaRPr lang="en-US" dirty="0"/>
          </a:p>
        </p:txBody>
      </p:sp>
      <p:pic>
        <p:nvPicPr>
          <p:cNvPr id="4" name="Picture 3" descr="rahima-akter-p-1912211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2583543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4724400"/>
            <a:ext cx="556415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The bold and underlined words are common nouns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8510343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 common noun refers to every person, place or thing of the same class or kind.</a:t>
            </a:r>
          </a:p>
          <a:p>
            <a:r>
              <a:rPr lang="en-US" sz="2000" dirty="0" smtClean="0"/>
              <a:t> It does not refer to anything in particular. For example the noun ‘girl’ may mean </a:t>
            </a:r>
          </a:p>
          <a:p>
            <a:r>
              <a:rPr lang="en-US" sz="2000" dirty="0" smtClean="0"/>
              <a:t>any girl in the world.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9F4E-E7D1-406A-A63B-908B78C62713}" type="datetime1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Youtube: Mbshs Online School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863</Words>
  <Application>Microsoft Office PowerPoint</Application>
  <PresentationFormat>On-screen Show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Welcome</vt:lpstr>
      <vt:lpstr>INTRODUCTION</vt:lpstr>
      <vt:lpstr>Look at the pictures</vt:lpstr>
      <vt:lpstr>So, our today’s topic is </vt:lpstr>
      <vt:lpstr>Learning Outcomes</vt:lpstr>
      <vt:lpstr>A. Read the following passage and notice the underlined words. </vt:lpstr>
      <vt:lpstr>There are five kinds of nouns in English </vt:lpstr>
      <vt:lpstr>Proper Noun</vt:lpstr>
      <vt:lpstr>Common Noun</vt:lpstr>
      <vt:lpstr>Collective noun</vt:lpstr>
      <vt:lpstr>Material noun</vt:lpstr>
      <vt:lpstr>Abstract noun</vt:lpstr>
      <vt:lpstr>Slide 13</vt:lpstr>
      <vt:lpstr>Home work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SCC</dc:creator>
  <cp:lastModifiedBy>SCC</cp:lastModifiedBy>
  <cp:revision>46</cp:revision>
  <dcterms:created xsi:type="dcterms:W3CDTF">2006-08-16T00:00:00Z</dcterms:created>
  <dcterms:modified xsi:type="dcterms:W3CDTF">2021-01-08T15:00:04Z</dcterms:modified>
</cp:coreProperties>
</file>