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77" r:id="rId3"/>
    <p:sldId id="271" r:id="rId4"/>
    <p:sldId id="272" r:id="rId5"/>
    <p:sldId id="273" r:id="rId6"/>
    <p:sldId id="279" r:id="rId7"/>
    <p:sldId id="274" r:id="rId8"/>
    <p:sldId id="258" r:id="rId9"/>
    <p:sldId id="261" r:id="rId10"/>
    <p:sldId id="262" r:id="rId11"/>
    <p:sldId id="260" r:id="rId12"/>
    <p:sldId id="259" r:id="rId13"/>
    <p:sldId id="264" r:id="rId14"/>
    <p:sldId id="266" r:id="rId15"/>
    <p:sldId id="267" r:id="rId16"/>
    <p:sldId id="269" r:id="rId17"/>
    <p:sldId id="278" r:id="rId18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96" y="48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BF502-6078-4559-9F43-3B559CB5147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FADC4-3387-4A0E-9721-039ABE34F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6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5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07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74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55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3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7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03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0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4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7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2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2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0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1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1E99E-4D87-4577-BE10-8E8E6DC4657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1929" y="914400"/>
            <a:ext cx="733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Welcome to English class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474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505200"/>
            <a:ext cx="12954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This is more charming than any other scenery.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457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Single work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999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6">
                <a:lumMod val="5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600200"/>
            <a:ext cx="9448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Change the sentences into superlative.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895600"/>
            <a:ext cx="115824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Truth is better than any other thing.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more valuable than any other worldly wealth.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nicer than any other possession.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Character is more glorious than any other quality.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also  better than any other </a:t>
            </a:r>
            <a:r>
              <a:rPr lang="en-US" b="1" smtClean="0">
                <a:solidFill>
                  <a:schemeClr val="bg1"/>
                </a:solidFill>
                <a:latin typeface="Book Antiqua" pitchFamily="18" charset="0"/>
              </a:rPr>
              <a:t>abstract  quality.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3810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Pair work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251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50000">
              <a:schemeClr val="bg2">
                <a:lumMod val="1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303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How to change Comparative (with ‘all other’ ) into superlative.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62000"/>
            <a:ext cx="6912429" cy="4959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814" y="5867400"/>
            <a:ext cx="1303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Taj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Mahal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is more attractive than  all other  architectures.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14" y="6934200"/>
            <a:ext cx="1303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Taj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Mahal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is the most attractive of all architectures.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333013" y="5721892"/>
            <a:ext cx="2057400" cy="907508"/>
          </a:xfrm>
          <a:prstGeom prst="wedgeEllipseCallout">
            <a:avLst>
              <a:gd name="adj1" fmla="val 436"/>
              <a:gd name="adj2" fmla="val 7387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06542" y="6885213"/>
            <a:ext cx="12954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67200" y="6885212"/>
            <a:ext cx="9144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0" y="2814935"/>
            <a:ext cx="76962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parrot is nicer than all other birds.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72351" y="609600"/>
            <a:ext cx="3597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Group work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8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86400"/>
            <a:ext cx="137160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04800"/>
            <a:ext cx="1303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How to change Comparative (with ‘most other’ ) into superlative.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814" y="5867400"/>
            <a:ext cx="13231586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Bermuda Triangle is more dangerous  than  most other  devil’s seas.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814" y="6934200"/>
            <a:ext cx="13231586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Bermuda Triangle is one of the most dangerous  devil’s seas.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67800" y="5791200"/>
            <a:ext cx="2209800" cy="762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50329" y="6885213"/>
            <a:ext cx="2209800" cy="6858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1143000"/>
            <a:ext cx="19812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Bermuda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Triangle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4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" grpId="0"/>
      <p:bldP spid="5" grpId="0"/>
      <p:bldP spid="6" grpId="0" animBg="1"/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5823856"/>
            <a:ext cx="131064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dead sea is more exceptional than </a:t>
            </a:r>
            <a:r>
              <a:rPr lang="en-US" b="1" i="1" dirty="0" smtClean="0">
                <a:solidFill>
                  <a:srgbClr val="FFFF00"/>
                </a:solidFill>
                <a:latin typeface="Book Antiqua" pitchFamily="18" charset="0"/>
              </a:rPr>
              <a:t>most other </a:t>
            </a:r>
            <a:r>
              <a:rPr lang="en-US" b="1" dirty="0" smtClean="0">
                <a:latin typeface="Book Antiqua" pitchFamily="18" charset="0"/>
              </a:rPr>
              <a:t>seas.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381000"/>
            <a:ext cx="3194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Evaluation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2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31720"/>
            <a:ext cx="13716000" cy="5410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76800" y="76200"/>
            <a:ext cx="4038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Home Work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91000"/>
            <a:ext cx="126492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is nobler than any other person.</a:t>
            </a:r>
          </a:p>
          <a:p>
            <a:pPr marL="457200" indent="-457200">
              <a:buAutoNum type="arabicPeriod"/>
            </a:pPr>
            <a:r>
              <a:rPr lang="en-US" b="1" dirty="0" err="1" smtClean="0">
                <a:latin typeface="Book Antiqua" pitchFamily="18" charset="0"/>
              </a:rPr>
              <a:t>Rubel</a:t>
            </a:r>
            <a:r>
              <a:rPr lang="en-US" b="1" dirty="0" smtClean="0">
                <a:latin typeface="Book Antiqua" pitchFamily="18" charset="0"/>
              </a:rPr>
              <a:t> is younger than all other boys in the class.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“Hamlet” is more popular than most other dramas.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Akbar was greater than all other kings of India.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Nasser </a:t>
            </a:r>
            <a:r>
              <a:rPr lang="en-US" b="1" dirty="0" err="1" smtClean="0">
                <a:latin typeface="Book Antiqua" pitchFamily="18" charset="0"/>
              </a:rPr>
              <a:t>Soomro</a:t>
            </a:r>
            <a:r>
              <a:rPr lang="en-US" b="1" dirty="0" smtClean="0">
                <a:latin typeface="Book Antiqua" pitchFamily="18" charset="0"/>
              </a:rPr>
              <a:t> is taller than most other men.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126492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Change the sentences into superlative degree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1752600"/>
            <a:ext cx="3815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Thanks to all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5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4000" y="1143000"/>
            <a:ext cx="4327634" cy="4800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7620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Saifuddin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in English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Hajee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Goyes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Uddin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Mohila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Fajil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Madrasah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Bhangura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Pabna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Number: 01710449379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skhan84bd@gmail.com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2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paper.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: Nine and ten 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A:Grammar 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01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" y="2971800"/>
            <a:ext cx="12649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eagle is more expert than any other bird in hunting.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181600"/>
            <a:ext cx="12649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eagle is the most expert bird in hunting.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-304800"/>
            <a:ext cx="5029200" cy="5397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" y="4004276"/>
            <a:ext cx="12039600" cy="6220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eagle is more experienced than all other birds.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686" y="4781877"/>
            <a:ext cx="12039600" cy="6220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eagle is the most experienced of all birds.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6026040"/>
            <a:ext cx="12039600" cy="6220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eagle is more experienced than </a:t>
            </a:r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most other </a:t>
            </a:r>
            <a:r>
              <a:rPr lang="en-US" b="1" dirty="0" smtClean="0">
                <a:latin typeface="Book Antiqua" pitchFamily="18" charset="0"/>
              </a:rPr>
              <a:t>birds.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215" y="6025383"/>
            <a:ext cx="12039600" cy="6220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eagle is </a:t>
            </a:r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one of the </a:t>
            </a:r>
            <a:r>
              <a:rPr lang="en-US" b="1" dirty="0" smtClean="0">
                <a:latin typeface="Book Antiqua" pitchFamily="18" charset="0"/>
              </a:rPr>
              <a:t>most experienced birds.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05541"/>
            <a:ext cx="8077200" cy="9144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What is our today’s lesson?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209800"/>
            <a:ext cx="9296400" cy="9144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Transformation of sentence</a:t>
            </a:r>
            <a:endParaRPr lang="en-US" b="1" dirty="0">
              <a:latin typeface="Book Antiqu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9800" y="4838700"/>
            <a:ext cx="9144000" cy="1752600"/>
            <a:chOff x="2209800" y="3886200"/>
            <a:chExt cx="9144000" cy="1752600"/>
          </a:xfrm>
        </p:grpSpPr>
        <p:sp>
          <p:nvSpPr>
            <p:cNvPr id="4" name="Rounded Rectangle 3"/>
            <p:cNvSpPr/>
            <p:nvPr/>
          </p:nvSpPr>
          <p:spPr>
            <a:xfrm>
              <a:off x="2209800" y="3886200"/>
              <a:ext cx="9144000" cy="1752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0" y="4381500"/>
              <a:ext cx="7315200" cy="7620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Book Antiqua" pitchFamily="18" charset="0"/>
                </a:rPr>
                <a:t>Comparative to </a:t>
              </a:r>
              <a:r>
                <a:rPr lang="en-US" b="1" dirty="0" smtClean="0">
                  <a:solidFill>
                    <a:srgbClr val="002060"/>
                  </a:solidFill>
                  <a:latin typeface="Book Antiqua" pitchFamily="18" charset="0"/>
                </a:rPr>
                <a:t>Superlative</a:t>
              </a:r>
              <a:endParaRPr lang="en-US" dirty="0"/>
            </a:p>
          </p:txBody>
        </p:sp>
      </p:grpSp>
      <p:sp>
        <p:nvSpPr>
          <p:cNvPr id="7" name="Down Arrow Callout 6"/>
          <p:cNvSpPr/>
          <p:nvPr/>
        </p:nvSpPr>
        <p:spPr>
          <a:xfrm>
            <a:off x="1981200" y="2133600"/>
            <a:ext cx="9525000" cy="2514600"/>
          </a:xfrm>
          <a:prstGeom prst="downArrowCallout">
            <a:avLst>
              <a:gd name="adj1" fmla="val 43182"/>
              <a:gd name="adj2" fmla="val 44481"/>
              <a:gd name="adj3" fmla="val 32143"/>
              <a:gd name="adj4" fmla="val 477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9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990600"/>
            <a:ext cx="6781800" cy="17526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Learning outcomes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276600"/>
            <a:ext cx="12344400" cy="198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At the end of this </a:t>
            </a:r>
            <a:r>
              <a:rPr lang="en-US" b="1" dirty="0" err="1" smtClean="0">
                <a:latin typeface="Book Antiqua" pitchFamily="18" charset="0"/>
              </a:rPr>
              <a:t>lesson,ss</a:t>
            </a:r>
            <a:r>
              <a:rPr lang="en-US" b="1" smtClean="0">
                <a:latin typeface="Book Antiqua" pitchFamily="18" charset="0"/>
              </a:rPr>
              <a:t> will </a:t>
            </a:r>
            <a:r>
              <a:rPr lang="en-US" b="1" dirty="0" smtClean="0">
                <a:latin typeface="Book Antiqua" pitchFamily="18" charset="0"/>
              </a:rPr>
              <a:t>be able to—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i</a:t>
            </a:r>
            <a:r>
              <a:rPr lang="en-US" b="1" dirty="0" smtClean="0">
                <a:latin typeface="Book Antiqua" pitchFamily="18" charset="0"/>
              </a:rPr>
              <a:t>dentify the structure of changing comparative into superlative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c</a:t>
            </a:r>
            <a:r>
              <a:rPr lang="en-US" b="1" dirty="0" smtClean="0">
                <a:latin typeface="Book Antiqua" pitchFamily="18" charset="0"/>
              </a:rPr>
              <a:t>hange comparative to superlative.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1303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How to change Comparative (with ‘any other’) into superlative.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752600"/>
            <a:ext cx="10885714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Eiffel tower is taller than any other tower.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743199"/>
            <a:ext cx="9628414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Eiffel tower is the tallest tower.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191000"/>
            <a:ext cx="10722428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Subject +verb +the + superlative form +extension.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31767"/>
            <a:ext cx="4572000" cy="7232072"/>
          </a:xfrm>
          <a:prstGeom prst="rect">
            <a:avLst/>
          </a:prstGeom>
        </p:spPr>
      </p:pic>
      <p:sp>
        <p:nvSpPr>
          <p:cNvPr id="9" name="Up Arrow Callout 8"/>
          <p:cNvSpPr/>
          <p:nvPr/>
        </p:nvSpPr>
        <p:spPr>
          <a:xfrm>
            <a:off x="2667001" y="3548742"/>
            <a:ext cx="10899320" cy="1556657"/>
          </a:xfrm>
          <a:prstGeom prst="upArrowCallout">
            <a:avLst>
              <a:gd name="adj1" fmla="val 47881"/>
              <a:gd name="adj2" fmla="val 44068"/>
              <a:gd name="adj3" fmla="val 25000"/>
              <a:gd name="adj4" fmla="val 5989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0" y="2569029"/>
            <a:ext cx="10744200" cy="979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43400" y="5715000"/>
            <a:ext cx="8458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It is longer than any other tower.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7814" y="6553200"/>
            <a:ext cx="6858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It is the longest tower.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9" grpId="0" animBg="1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11582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This island is more beautiful than any other island.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410200"/>
            <a:ext cx="11582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This island is the most beautiful island.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422</TotalTime>
  <Words>452</Words>
  <Application>Microsoft Office PowerPoint</Application>
  <PresentationFormat>Custom</PresentationFormat>
  <Paragraphs>76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hp</cp:lastModifiedBy>
  <cp:revision>49</cp:revision>
  <dcterms:created xsi:type="dcterms:W3CDTF">2015-10-01T00:56:15Z</dcterms:created>
  <dcterms:modified xsi:type="dcterms:W3CDTF">2021-01-07T17:46:06Z</dcterms:modified>
</cp:coreProperties>
</file>