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515" r:id="rId2"/>
    <p:sldId id="514" r:id="rId3"/>
    <p:sldId id="477" r:id="rId4"/>
    <p:sldId id="497" r:id="rId5"/>
    <p:sldId id="510" r:id="rId6"/>
    <p:sldId id="516" r:id="rId7"/>
    <p:sldId id="496" r:id="rId8"/>
    <p:sldId id="481" r:id="rId9"/>
    <p:sldId id="508" r:id="rId10"/>
    <p:sldId id="517" r:id="rId11"/>
    <p:sldId id="500" r:id="rId12"/>
    <p:sldId id="512" r:id="rId13"/>
    <p:sldId id="519" r:id="rId14"/>
    <p:sldId id="518" r:id="rId15"/>
    <p:sldId id="520" r:id="rId16"/>
    <p:sldId id="521" r:id="rId17"/>
    <p:sldId id="490" r:id="rId18"/>
    <p:sldId id="524" r:id="rId19"/>
    <p:sldId id="525" r:id="rId20"/>
    <p:sldId id="522" r:id="rId21"/>
    <p:sldId id="492" r:id="rId22"/>
    <p:sldId id="52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1A16F-99E9-4A6A-B92A-7DC8B3BF4CA3}" type="datetimeFigureOut">
              <a:rPr lang="en-US" smtClean="0"/>
              <a:t>08/01/2021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4FE45-62B1-4FD6-9E68-73FCC93D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10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23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BB5A0-3A57-4498-9167-8B82C69A36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C7840F-5036-4A80-98F9-76FA9FB08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4764B-4213-4B1B-A457-78DB7B99E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4C54-B759-48EC-B302-BFC05CE888E1}" type="datetimeFigureOut">
              <a:rPr lang="en-US" smtClean="0"/>
              <a:t>08/01/2021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0F6E3-BA23-48F3-AF2D-118EA4036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D799D-E292-40EC-8C3C-621232E3E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6E07-35C6-4D19-91EC-993E3DA5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21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DB77D-D125-4515-80A8-C074C5F73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07E630-CDA7-47B5-904D-D894DFD30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1D2C6-5A93-4896-86BD-B0548C8DB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4C54-B759-48EC-B302-BFC05CE888E1}" type="datetimeFigureOut">
              <a:rPr lang="en-US" smtClean="0"/>
              <a:t>08/01/2021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1539D-AD56-4A54-8620-56BFBEF86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FE8CD-CE92-4FBF-8CEF-86C07939B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6E07-35C6-4D19-91EC-993E3DA5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09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D9A9E9-987B-4EE1-B833-6947AFB4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E2D1B-4403-44A0-AB86-D65C41668F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B61D6-1B94-4DFF-BC84-155885A5A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4C54-B759-48EC-B302-BFC05CE888E1}" type="datetimeFigureOut">
              <a:rPr lang="en-US" smtClean="0"/>
              <a:t>08/01/2021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8B19F-1818-4479-8A95-1C5123D8C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4965E-0138-4684-B734-FE324A743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6E07-35C6-4D19-91EC-993E3DA5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2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FC8D-9DEA-4B7D-9EE0-03CA08701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A7D8D-5A24-4BBD-84DC-9D918CCEB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11103-0A50-49FB-AB62-E38E7C101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4C54-B759-48EC-B302-BFC05CE888E1}" type="datetimeFigureOut">
              <a:rPr lang="en-US" smtClean="0"/>
              <a:t>08/01/2021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EBBB9-6B22-41FE-B27A-80953D8A2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37FC4-C8AF-42DE-8ADB-F6A8173D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6E07-35C6-4D19-91EC-993E3DA5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6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10D6E-89BB-44C6-AE9B-D49AD4428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859A0A-0179-4A1F-9801-B398F66E5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E21D7-0A08-4633-BA02-9667192FB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4C54-B759-48EC-B302-BFC05CE888E1}" type="datetimeFigureOut">
              <a:rPr lang="en-US" smtClean="0"/>
              <a:t>08/01/2021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5D567-4344-46FC-BCFC-90B4C6183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C92F0-A74E-4203-8826-6C247F76E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6E07-35C6-4D19-91EC-993E3DA5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8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83C85-95BF-495A-96E9-EAA2E8F03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2CD75-3830-40D8-AB2B-9536C0ED7F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41EBC7-A80A-429E-9179-9510C01B0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3D9F9-B297-45AD-A2E4-33ED3D23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4C54-B759-48EC-B302-BFC05CE888E1}" type="datetimeFigureOut">
              <a:rPr lang="en-US" smtClean="0"/>
              <a:t>08/01/2021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5DCA70-92FC-43DE-BBFA-433FBBB03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56AA1-1985-43E5-8DA1-B36999BAA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6E07-35C6-4D19-91EC-993E3DA5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9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F2FFD-9356-4D2F-8BDB-8CBAD2EFA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E8C8E1-8DC5-437C-B0D6-514FD1736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260350-0B12-4886-81B8-D9D8C61FF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BFA273-6093-4C3A-86E1-F3FE792A6B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FADAA5-069A-4A92-B7C6-92638B5022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626B69-ED5C-4DB7-8703-B3865ADC4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4C54-B759-48EC-B302-BFC05CE888E1}" type="datetimeFigureOut">
              <a:rPr lang="en-US" smtClean="0"/>
              <a:t>08/01/2021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71D957-17DF-4F1C-B1CF-2462FC707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D74CB2-5DA2-4E6A-8552-E5F00EE58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6E07-35C6-4D19-91EC-993E3DA5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10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2875D-AA0B-4C9A-ACDA-0581580A9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B4E62C-9E3F-475C-AAFF-6B112F0C0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4C54-B759-48EC-B302-BFC05CE888E1}" type="datetimeFigureOut">
              <a:rPr lang="en-US" smtClean="0"/>
              <a:t>08/01/2021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5828F3-B813-47EC-AF33-F62257169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A3FB3-D12F-470D-95DA-EE691488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6E07-35C6-4D19-91EC-993E3DA5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1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D18F7F-55B5-4BD4-A501-BBE1435D3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4C54-B759-48EC-B302-BFC05CE888E1}" type="datetimeFigureOut">
              <a:rPr lang="en-US" smtClean="0"/>
              <a:t>08/01/2021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79FD72-A00C-4A3B-851C-025BF81F1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0C20A-220D-45B0-9B61-F38FDA75E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6E07-35C6-4D19-91EC-993E3DA5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5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ADDF2-706F-4E2D-A7EF-AC880F6A6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F18F8-7DC8-4275-8423-BA6D0C33C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815C84-458A-41A5-9D6B-CA1E4F392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0A8D45-15B7-47D2-9BE2-1DE00042C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4C54-B759-48EC-B302-BFC05CE888E1}" type="datetimeFigureOut">
              <a:rPr lang="en-US" smtClean="0"/>
              <a:t>08/01/2021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7BB25-E48B-4922-9670-F6CC585CA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1F3C48-27CF-4F51-9DD3-FD8919BC2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6E07-35C6-4D19-91EC-993E3DA5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0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EA9F2-2C29-451E-80FB-F8ECC3ABA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DBE58E-4CAB-4FBC-A372-A7F8683C1A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F92D4-6C03-4510-BAC2-6CDC6FE20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52237-FC6A-4145-94B1-0C510EED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4C54-B759-48EC-B302-BFC05CE888E1}" type="datetimeFigureOut">
              <a:rPr lang="en-US" smtClean="0"/>
              <a:t>08/01/2021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8F547-3613-4F01-B52B-964C0D9B2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D68573-4E6C-4677-96BD-33DFD71E5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6E07-35C6-4D19-91EC-993E3DA5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3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30130B-D85E-486A-990D-B47B4FDD9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9F052-5185-4380-BE7A-9E615148A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4734B-E8B4-44AD-84AC-7212B096FF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D4C54-B759-48EC-B302-BFC05CE888E1}" type="datetimeFigureOut">
              <a:rPr lang="en-US" smtClean="0"/>
              <a:t>08/01/2021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00CD8-40CA-4BF8-A6AE-730080495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8A993-81A1-4D94-AA7E-6FBD6BABB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26E07-35C6-4D19-91EC-993E3DA5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1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abibakhandat1981@gmail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0C8941-1723-4DC4-8A1D-2CB2A1B38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7006"/>
          <a:stretch/>
        </p:blipFill>
        <p:spPr>
          <a:xfrm>
            <a:off x="-3434" y="12191"/>
            <a:ext cx="12187725" cy="68458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FEEBC4-64D5-4D20-B06D-F095A6C74C80}"/>
              </a:ext>
            </a:extLst>
          </p:cNvPr>
          <p:cNvSpPr/>
          <p:nvPr/>
        </p:nvSpPr>
        <p:spPr>
          <a:xfrm>
            <a:off x="205829" y="4227255"/>
            <a:ext cx="11468011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bn-IN" sz="9600" dirty="0">
                <a:ln w="1905">
                  <a:solidFill>
                    <a:sysClr val="windowText" lastClr="0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</a:t>
            </a:r>
            <a:r>
              <a:rPr lang="en-US" sz="9600" dirty="0">
                <a:ln w="1905">
                  <a:solidFill>
                    <a:sysClr val="windowText" lastClr="0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dirty="0">
                <a:ln w="1905">
                  <a:solidFill>
                    <a:sysClr val="windowText" lastClr="0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9600" dirty="0">
              <a:ln w="1905">
                <a:solidFill>
                  <a:sysClr val="windowText" lastClr="000000"/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28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(8).jpg">
            <a:extLst>
              <a:ext uri="{FF2B5EF4-FFF2-40B4-BE49-F238E27FC236}">
                <a16:creationId xmlns:a16="http://schemas.microsoft.com/office/drawing/2014/main" id="{BD152321-51B4-439F-BC4C-04C431D850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05" t="5826" r="6407" b="3867"/>
          <a:stretch>
            <a:fillRect/>
          </a:stretch>
        </p:blipFill>
        <p:spPr>
          <a:xfrm>
            <a:off x="4572000" y="1066800"/>
            <a:ext cx="2819400" cy="2743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4B480D-B1F6-4BCE-ADAB-DF86EC6DD997}"/>
              </a:ext>
            </a:extLst>
          </p:cNvPr>
          <p:cNvSpPr txBox="1"/>
          <p:nvPr/>
        </p:nvSpPr>
        <p:spPr>
          <a:xfrm>
            <a:off x="472967" y="381001"/>
            <a:ext cx="355055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মনোযোগে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 </a:t>
            </a:r>
            <a:r>
              <a:rPr lang="bn-IN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 কর 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697085-BEC9-47E1-8B15-2623A08DB055}"/>
              </a:ext>
            </a:extLst>
          </p:cNvPr>
          <p:cNvSpPr txBox="1"/>
          <p:nvPr/>
        </p:nvSpPr>
        <p:spPr>
          <a:xfrm>
            <a:off x="2667000" y="4648201"/>
            <a:ext cx="6019800" cy="1200329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 পৃথিবীটাকে একটা গ্রিন হাউজের মতো ধরা যায় । </a:t>
            </a:r>
            <a:endParaRPr lang="en-US" sz="3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42DDF3-50BB-4FE1-99BC-48B57898CB96}"/>
              </a:ext>
            </a:extLst>
          </p:cNvPr>
          <p:cNvSpPr txBox="1"/>
          <p:nvPr/>
        </p:nvSpPr>
        <p:spPr>
          <a:xfrm>
            <a:off x="1981200" y="5345109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চারদিক ঘিরে আছে বায়ুমন্ডল । এ বায়ুমন্ডলে আছে কার্বন ডাইঅক্সাইড ও জলীয়বাস্প ।  </a:t>
            </a:r>
            <a:endParaRPr lang="en-US" sz="3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2E9F73-6390-45C7-8328-403991DC2B86}"/>
              </a:ext>
            </a:extLst>
          </p:cNvPr>
          <p:cNvSpPr txBox="1"/>
          <p:nvPr/>
        </p:nvSpPr>
        <p:spPr>
          <a:xfrm>
            <a:off x="2133600" y="4943207"/>
            <a:ext cx="80772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কার্বন ডাইঅক্সাইড ও জলীয়বাস্প গ্রিন হাউজের কাঁচের বা প্লাস্টিকের মতো কাজ করে ।  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nut 47">
            <a:extLst>
              <a:ext uri="{FF2B5EF4-FFF2-40B4-BE49-F238E27FC236}">
                <a16:creationId xmlns:a16="http://schemas.microsoft.com/office/drawing/2014/main" id="{7060AE8F-2466-40C4-B03E-11801C3D3904}"/>
              </a:ext>
            </a:extLst>
          </p:cNvPr>
          <p:cNvSpPr/>
          <p:nvPr/>
        </p:nvSpPr>
        <p:spPr>
          <a:xfrm>
            <a:off x="4267200" y="762000"/>
            <a:ext cx="3505200" cy="3352800"/>
          </a:xfrm>
          <a:prstGeom prst="donut">
            <a:avLst>
              <a:gd name="adj" fmla="val 3589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48">
            <a:extLst>
              <a:ext uri="{FF2B5EF4-FFF2-40B4-BE49-F238E27FC236}">
                <a16:creationId xmlns:a16="http://schemas.microsoft.com/office/drawing/2014/main" id="{9E79B892-7FDA-4F6B-BA13-FAB1B50BCA24}"/>
              </a:ext>
            </a:extLst>
          </p:cNvPr>
          <p:cNvSpPr/>
          <p:nvPr/>
        </p:nvSpPr>
        <p:spPr>
          <a:xfrm>
            <a:off x="4114800" y="609600"/>
            <a:ext cx="3810000" cy="3657600"/>
          </a:xfrm>
          <a:prstGeom prst="donut">
            <a:avLst>
              <a:gd name="adj" fmla="val 319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7D6D0B-CC5B-469C-AD08-A007B4A922DB}"/>
              </a:ext>
            </a:extLst>
          </p:cNvPr>
          <p:cNvSpPr txBox="1"/>
          <p:nvPr/>
        </p:nvSpPr>
        <p:spPr>
          <a:xfrm>
            <a:off x="2438400" y="3810001"/>
            <a:ext cx="1524000" cy="461665"/>
          </a:xfrm>
          <a:prstGeom prst="wedgeRectCallout">
            <a:avLst>
              <a:gd name="adj1" fmla="val 94302"/>
              <a:gd name="adj2" fmla="val -156978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জলীয়বাস্প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21F4FA-FCAA-4323-97C3-C52DC0217A34}"/>
              </a:ext>
            </a:extLst>
          </p:cNvPr>
          <p:cNvSpPr txBox="1"/>
          <p:nvPr/>
        </p:nvSpPr>
        <p:spPr>
          <a:xfrm>
            <a:off x="7848600" y="4038601"/>
            <a:ext cx="1905000" cy="461665"/>
          </a:xfrm>
          <a:prstGeom prst="wedgeRectCallout">
            <a:avLst>
              <a:gd name="adj1" fmla="val -69806"/>
              <a:gd name="adj2" fmla="val -18642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কার্বন ডাইঅক্সাইড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649AD6B8-8F77-4BFD-9F25-7D4D9665C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497" y="5342386"/>
            <a:ext cx="1831503" cy="14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88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9" grpId="1"/>
      <p:bldP spid="10" grpId="0"/>
      <p:bldP spid="10" grpId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1CED069D-B9E1-4CC1-A03A-E407F6639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497" y="5342386"/>
            <a:ext cx="1831503" cy="14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Image result for greenhouse effec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27" y="1001488"/>
            <a:ext cx="6666759" cy="5428341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537895" y="224531"/>
            <a:ext cx="46167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ছবিটি মনযোগ দিয়ে দেখোঃ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5181" y="1488106"/>
            <a:ext cx="5293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47581" y="4071649"/>
            <a:ext cx="861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424055" y="3378207"/>
            <a:ext cx="4341226" cy="2138673"/>
          </a:xfrm>
          <a:prstGeom prst="roundRect">
            <a:avLst>
              <a:gd name="adj" fmla="val 3434"/>
            </a:avLst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 ধরে রাখার এই ঘটনাকে গ্রিন হাউজ প্রভাব এবং তাপ ধরে রাখার জন্য দায়ী গ্যাসকে গ্রিন হাউজ গ্যাস বলে।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7561941" y="953730"/>
            <a:ext cx="4194628" cy="584776"/>
          </a:xfrm>
          <a:prstGeom prst="wedgeRoundRectCallout">
            <a:avLst>
              <a:gd name="adj1" fmla="val -78124"/>
              <a:gd name="adj2" fmla="val 24966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7561938" y="1640105"/>
            <a:ext cx="4180114" cy="1654630"/>
          </a:xfrm>
          <a:prstGeom prst="wedgeRoundRectCallout">
            <a:avLst>
              <a:gd name="adj1" fmla="val -113118"/>
              <a:gd name="adj2" fmla="val -2959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576455" y="953730"/>
            <a:ext cx="4194628" cy="584776"/>
          </a:xfrm>
          <a:prstGeom prst="wedgeRoundRectCallout">
            <a:avLst>
              <a:gd name="adj1" fmla="val -78124"/>
              <a:gd name="adj2" fmla="val 24966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বায়ুমন্ডল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7576455" y="1640105"/>
            <a:ext cx="4180114" cy="1654630"/>
          </a:xfrm>
          <a:prstGeom prst="wedgeRoundRectCallout">
            <a:avLst>
              <a:gd name="adj1" fmla="val -113118"/>
              <a:gd name="adj2" fmla="val -2959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 তাপ বায়ুমন্ডলের গ্যাসের কারণে আটকা পড়ে যাচ্ছে।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31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3" grpId="0" animBg="1"/>
      <p:bldP spid="24" grpId="0" animBg="1"/>
      <p:bldP spid="25" grpId="0" animBg="1"/>
      <p:bldP spid="11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60" y="1335315"/>
            <a:ext cx="5303384" cy="5044170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3207662" y="1420671"/>
            <a:ext cx="4524221" cy="814529"/>
            <a:chOff x="3207662" y="1492770"/>
            <a:chExt cx="4524221" cy="646331"/>
          </a:xfrm>
        </p:grpSpPr>
        <p:grpSp>
          <p:nvGrpSpPr>
            <p:cNvPr id="12" name="Group 11"/>
            <p:cNvGrpSpPr/>
            <p:nvPr/>
          </p:nvGrpSpPr>
          <p:grpSpPr>
            <a:xfrm>
              <a:off x="3207662" y="1549629"/>
              <a:ext cx="4005938" cy="380771"/>
              <a:chOff x="3207662" y="1549629"/>
              <a:chExt cx="3164109" cy="380771"/>
            </a:xfrm>
          </p:grpSpPr>
          <p:sp>
            <p:nvSpPr>
              <p:cNvPr id="3" name="Left Brace 2"/>
              <p:cNvSpPr/>
              <p:nvPr/>
            </p:nvSpPr>
            <p:spPr>
              <a:xfrm flipH="1">
                <a:off x="3207662" y="1549629"/>
                <a:ext cx="783772" cy="380771"/>
              </a:xfrm>
              <a:prstGeom prst="leftBrace">
                <a:avLst/>
              </a:pr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Arrow Connector 4"/>
              <p:cNvCxnSpPr/>
              <p:nvPr/>
            </p:nvCxnSpPr>
            <p:spPr>
              <a:xfrm flipV="1">
                <a:off x="3991434" y="1740014"/>
                <a:ext cx="2380337" cy="1"/>
              </a:xfrm>
              <a:prstGeom prst="straightConnector1">
                <a:avLst/>
              </a:pr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7269897" y="1492770"/>
              <a:ext cx="4619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ক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826709" y="355157"/>
            <a:ext cx="46167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ছবিটি মনযোগ দিয়ে দেখোঃ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53216" y="3128563"/>
            <a:ext cx="4944161" cy="2062103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১.চিত্রে প্রদর্শিত ‘ক’ অংশটির নাম কী?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২.এটি কীভাবে গ্রিন হাউজের কাচের মত কাজ করে তা ব্যাখ্যা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97606" y="355157"/>
            <a:ext cx="3125782" cy="70788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BDC01D17-F64E-403C-B1BA-4ABD378D0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497" y="5342386"/>
            <a:ext cx="1831503" cy="14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83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35">
            <a:extLst>
              <a:ext uri="{FF2B5EF4-FFF2-40B4-BE49-F238E27FC236}">
                <a16:creationId xmlns:a16="http://schemas.microsoft.com/office/drawing/2014/main" id="{883A4796-1826-463E-B6B3-A453755BAF34}"/>
              </a:ext>
            </a:extLst>
          </p:cNvPr>
          <p:cNvSpPr/>
          <p:nvPr/>
        </p:nvSpPr>
        <p:spPr>
          <a:xfrm>
            <a:off x="4191000" y="2514600"/>
            <a:ext cx="3657600" cy="3505200"/>
          </a:xfrm>
          <a:prstGeom prst="donut">
            <a:avLst>
              <a:gd name="adj" fmla="val 3190"/>
            </a:avLst>
          </a:prstGeom>
          <a:ln w="3175" cmpd="sng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onut 36">
            <a:extLst>
              <a:ext uri="{FF2B5EF4-FFF2-40B4-BE49-F238E27FC236}">
                <a16:creationId xmlns:a16="http://schemas.microsoft.com/office/drawing/2014/main" id="{B5ED823B-F0B5-432C-A62B-40E7BEB2B8FF}"/>
              </a:ext>
            </a:extLst>
          </p:cNvPr>
          <p:cNvSpPr/>
          <p:nvPr/>
        </p:nvSpPr>
        <p:spPr>
          <a:xfrm>
            <a:off x="4038600" y="2362200"/>
            <a:ext cx="3962400" cy="3810000"/>
          </a:xfrm>
          <a:prstGeom prst="donut">
            <a:avLst>
              <a:gd name="adj" fmla="val 410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images (8).jpg">
            <a:extLst>
              <a:ext uri="{FF2B5EF4-FFF2-40B4-BE49-F238E27FC236}">
                <a16:creationId xmlns:a16="http://schemas.microsoft.com/office/drawing/2014/main" id="{E8F224F4-D289-49B8-A9AB-AECD4C451A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06" t="8108" r="8108" b="8108"/>
          <a:stretch>
            <a:fillRect/>
          </a:stretch>
        </p:blipFill>
        <p:spPr>
          <a:xfrm>
            <a:off x="4800600" y="3048000"/>
            <a:ext cx="2438400" cy="236220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5B07D3-0BD6-406D-8164-B1E3622BF7DE}"/>
              </a:ext>
            </a:extLst>
          </p:cNvPr>
          <p:cNvCxnSpPr/>
          <p:nvPr/>
        </p:nvCxnSpPr>
        <p:spPr>
          <a:xfrm>
            <a:off x="1676401" y="1371600"/>
            <a:ext cx="4434681" cy="3200400"/>
          </a:xfrm>
          <a:prstGeom prst="straightConnector1">
            <a:avLst/>
          </a:prstGeom>
          <a:ln w="28575" cmpd="sng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9B07AB3-B6EB-49AA-AB97-E450410AD263}"/>
              </a:ext>
            </a:extLst>
          </p:cNvPr>
          <p:cNvCxnSpPr/>
          <p:nvPr/>
        </p:nvCxnSpPr>
        <p:spPr>
          <a:xfrm rot="16200000" flipH="1">
            <a:off x="2026841" y="944961"/>
            <a:ext cx="3150348" cy="4308429"/>
          </a:xfrm>
          <a:prstGeom prst="straightConnector1">
            <a:avLst/>
          </a:prstGeom>
          <a:ln w="28575" cmpd="sng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AF3A202-B2A1-4C8E-AF32-3596AF80C96D}"/>
              </a:ext>
            </a:extLst>
          </p:cNvPr>
          <p:cNvCxnSpPr/>
          <p:nvPr/>
        </p:nvCxnSpPr>
        <p:spPr>
          <a:xfrm>
            <a:off x="1219201" y="1676400"/>
            <a:ext cx="4129881" cy="3048000"/>
          </a:xfrm>
          <a:prstGeom prst="straightConnector1">
            <a:avLst/>
          </a:prstGeom>
          <a:ln w="28575" cmpd="sng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D6A911-FF14-474E-84BD-09E8B189581D}"/>
              </a:ext>
            </a:extLst>
          </p:cNvPr>
          <p:cNvCxnSpPr/>
          <p:nvPr/>
        </p:nvCxnSpPr>
        <p:spPr>
          <a:xfrm rot="16200000" flipV="1">
            <a:off x="4693444" y="3612357"/>
            <a:ext cx="2057400" cy="14287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041BEED-3887-4411-BCC3-D82CB60A7E5B}"/>
              </a:ext>
            </a:extLst>
          </p:cNvPr>
          <p:cNvCxnSpPr/>
          <p:nvPr/>
        </p:nvCxnSpPr>
        <p:spPr>
          <a:xfrm rot="16200000" flipV="1">
            <a:off x="4388644" y="3764756"/>
            <a:ext cx="1905000" cy="142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321FDB-AD46-4DFB-A3A0-6DFC62D58F1F}"/>
              </a:ext>
            </a:extLst>
          </p:cNvPr>
          <p:cNvCxnSpPr/>
          <p:nvPr/>
        </p:nvCxnSpPr>
        <p:spPr>
          <a:xfrm rot="16200000" flipV="1">
            <a:off x="5036344" y="3498056"/>
            <a:ext cx="2133600" cy="142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98FEFE1-8138-4580-AC3E-0F750ECA89AA}"/>
              </a:ext>
            </a:extLst>
          </p:cNvPr>
          <p:cNvSpPr txBox="1"/>
          <p:nvPr/>
        </p:nvSpPr>
        <p:spPr>
          <a:xfrm>
            <a:off x="3124200" y="457200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জলীয়বাস্প ও কার্বন ডাইঅক্সাইড গ্যাসের বলয় থাকাতে তাপ আটকে যাচ্ছে ।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7B5BB9-6054-4779-8D9B-A0B2DCEE6D71}"/>
              </a:ext>
            </a:extLst>
          </p:cNvPr>
          <p:cNvSpPr txBox="1"/>
          <p:nvPr/>
        </p:nvSpPr>
        <p:spPr>
          <a:xfrm>
            <a:off x="8382000" y="3886200"/>
            <a:ext cx="257572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এভাবেই পৃথিবীর তাপমাত্রা বেড়ে যাচ্ছে । </a:t>
            </a:r>
            <a:endParaRPr lang="en-US" sz="32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00931A7-8B2D-49A7-9BCC-CF363F5DD7F4}"/>
              </a:ext>
            </a:extLst>
          </p:cNvPr>
          <p:cNvCxnSpPr/>
          <p:nvPr/>
        </p:nvCxnSpPr>
        <p:spPr>
          <a:xfrm rot="5400000" flipH="1" flipV="1">
            <a:off x="3848894" y="3237706"/>
            <a:ext cx="29718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0D0F606-3441-4669-AC8F-0D9906D7F847}"/>
              </a:ext>
            </a:extLst>
          </p:cNvPr>
          <p:cNvCxnSpPr/>
          <p:nvPr/>
        </p:nvCxnSpPr>
        <p:spPr>
          <a:xfrm rot="5400000" flipH="1" flipV="1">
            <a:off x="4229894" y="3237706"/>
            <a:ext cx="29718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A3B316F-4784-42B7-8C13-2A12AA8846EA}"/>
              </a:ext>
            </a:extLst>
          </p:cNvPr>
          <p:cNvCxnSpPr/>
          <p:nvPr/>
        </p:nvCxnSpPr>
        <p:spPr>
          <a:xfrm rot="5400000" flipH="1" flipV="1">
            <a:off x="4648994" y="3199606"/>
            <a:ext cx="28956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E2FF8764-9CE0-44EE-A624-2B206C43F907}"/>
              </a:ext>
            </a:extLst>
          </p:cNvPr>
          <p:cNvSpPr/>
          <p:nvPr/>
        </p:nvSpPr>
        <p:spPr>
          <a:xfrm>
            <a:off x="381000" y="533400"/>
            <a:ext cx="1219200" cy="1219200"/>
          </a:xfrm>
          <a:prstGeom prst="ellipse">
            <a:avLst/>
          </a:prstGeom>
          <a:solidFill>
            <a:srgbClr val="FFC000"/>
          </a:solidFill>
          <a:ln w="228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76586D-97F8-4FAB-AD03-B1C1EF713C15}"/>
              </a:ext>
            </a:extLst>
          </p:cNvPr>
          <p:cNvSpPr txBox="1"/>
          <p:nvPr/>
        </p:nvSpPr>
        <p:spPr>
          <a:xfrm>
            <a:off x="6629400" y="1600201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মহাশুন্যে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27972DD0-67B3-4A70-9C32-778E1866F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768" y="5362784"/>
            <a:ext cx="1831503" cy="14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37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/>
      <p:bldP spid="16" grpId="0"/>
      <p:bldP spid="20" grpId="0" animBg="1"/>
      <p:bldP spid="20" grpId="1" animBg="1"/>
      <p:bldP spid="21" grpId="0"/>
      <p:bldP spid="2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61).jpg">
            <a:extLst>
              <a:ext uri="{FF2B5EF4-FFF2-40B4-BE49-F238E27FC236}">
                <a16:creationId xmlns:a16="http://schemas.microsoft.com/office/drawing/2014/main" id="{BE029D2D-DAAF-47D4-B701-90C49CF19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1" y="1504294"/>
            <a:ext cx="3798865" cy="2280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4E53FC-7275-4931-833F-EE9D3BC85D50}"/>
              </a:ext>
            </a:extLst>
          </p:cNvPr>
          <p:cNvSpPr txBox="1"/>
          <p:nvPr/>
        </p:nvSpPr>
        <p:spPr>
          <a:xfrm>
            <a:off x="2330669" y="284543"/>
            <a:ext cx="829529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বৈশ্বিক উষ্ণায়নের প্রভাবে কী হচ্ছে?</a:t>
            </a:r>
            <a:endParaRPr lang="en-GB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ki.jpg">
            <a:extLst>
              <a:ext uri="{FF2B5EF4-FFF2-40B4-BE49-F238E27FC236}">
                <a16:creationId xmlns:a16="http://schemas.microsoft.com/office/drawing/2014/main" id="{E41BBFA6-A5AD-4807-8718-FAAD4420E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290" y="1504294"/>
            <a:ext cx="3832075" cy="2280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5B1C2C2-253E-4B4B-943D-A21E95163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92505" y="1480958"/>
            <a:ext cx="4120139" cy="2303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E728EC8-450A-4B17-9839-A135529C7D54}"/>
              </a:ext>
            </a:extLst>
          </p:cNvPr>
          <p:cNvSpPr txBox="1"/>
          <p:nvPr/>
        </p:nvSpPr>
        <p:spPr>
          <a:xfrm>
            <a:off x="183419" y="4305043"/>
            <a:ext cx="3421117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মেরু এলাকার বরফ গলে যাচ্ছে।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B707EB-8B7D-494F-B85F-4E317C4A8E11}"/>
              </a:ext>
            </a:extLst>
          </p:cNvPr>
          <p:cNvSpPr txBox="1"/>
          <p:nvPr/>
        </p:nvSpPr>
        <p:spPr>
          <a:xfrm>
            <a:off x="4187762" y="4305044"/>
            <a:ext cx="3421117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সমুদ্রের তীরবর্তী দেশ তলীয়ে যেতে পারে।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D25AB3-C9DF-4CC6-98D4-F0305E5F265E}"/>
              </a:ext>
            </a:extLst>
          </p:cNvPr>
          <p:cNvSpPr txBox="1"/>
          <p:nvPr/>
        </p:nvSpPr>
        <p:spPr>
          <a:xfrm>
            <a:off x="8496465" y="4305045"/>
            <a:ext cx="3421117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হিমালয় পর্বতমালার হিমবাহ গলে যাচ্ছে।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1E6FCD9F-323D-41F8-9417-F57B7BADF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497" y="5342386"/>
            <a:ext cx="1831503" cy="14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38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3F0225-2130-40EE-A2A2-E8BF477E40BB}"/>
              </a:ext>
            </a:extLst>
          </p:cNvPr>
          <p:cNvSpPr txBox="1"/>
          <p:nvPr/>
        </p:nvSpPr>
        <p:spPr>
          <a:xfrm>
            <a:off x="4832402" y="1110147"/>
            <a:ext cx="221242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E50D80-7232-4B44-8256-9C21F18E91CD}"/>
              </a:ext>
            </a:extLst>
          </p:cNvPr>
          <p:cNvSpPr/>
          <p:nvPr/>
        </p:nvSpPr>
        <p:spPr>
          <a:xfrm>
            <a:off x="17908" y="2903026"/>
            <a:ext cx="4995278" cy="193899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u="sng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দলঃ</a:t>
            </a:r>
            <a:r>
              <a:rPr lang="bn-IN" sz="4000" b="1" u="sng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u="sng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জলীয় বাষ্প </a:t>
            </a:r>
            <a:endParaRPr lang="bn-IN" sz="4000" b="1" u="sng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b="1" u="sng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বৈশিক উষ্ণায়নের কারণ কি?</a:t>
            </a:r>
            <a:endParaRPr lang="en-US" sz="4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566763-672C-4B4F-B83A-250502E4671D}"/>
              </a:ext>
            </a:extLst>
          </p:cNvPr>
          <p:cNvSpPr/>
          <p:nvPr/>
        </p:nvSpPr>
        <p:spPr>
          <a:xfrm>
            <a:off x="6283947" y="2892965"/>
            <a:ext cx="5915402" cy="193899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u="sng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দলঃ</a:t>
            </a:r>
            <a:r>
              <a:rPr lang="bn-IN" sz="4000" b="1" u="sng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u="sng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কার্বন-ডাই-অক্সাইড</a:t>
            </a:r>
            <a:endParaRPr lang="bn-IN" sz="4000" b="1" u="sng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b="1" u="sng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বৈশ্বিক উষ্ণায়নের প্রভাবগুলো </a:t>
            </a:r>
            <a:r>
              <a:rPr lang="bn-BD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লিখ।</a:t>
            </a:r>
            <a:endParaRPr lang="en-US" sz="4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03435A-4732-48A9-8C59-8395823AF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402" y="2903743"/>
            <a:ext cx="1495696" cy="395425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1DBA85D-6AA0-4EB5-B673-F10A0B48A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497" y="5342386"/>
            <a:ext cx="1831503" cy="14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F651D2C-7B6C-481E-ACE8-8B990A8EF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2" y="5352892"/>
            <a:ext cx="1831503" cy="14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5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oel-1612i3\Desktop\008.png">
            <a:extLst>
              <a:ext uri="{FF2B5EF4-FFF2-40B4-BE49-F238E27FC236}">
                <a16:creationId xmlns:a16="http://schemas.microsoft.com/office/drawing/2014/main" id="{B5FB849A-2F90-46D6-A89C-7596269AA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653896"/>
            <a:ext cx="700568" cy="832505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DCBE5CA-97AB-423A-85CE-43CCDA38F9D2}"/>
              </a:ext>
            </a:extLst>
          </p:cNvPr>
          <p:cNvSpPr/>
          <p:nvPr/>
        </p:nvSpPr>
        <p:spPr>
          <a:xfrm>
            <a:off x="10058400" y="381000"/>
            <a:ext cx="1219200" cy="1219200"/>
          </a:xfrm>
          <a:prstGeom prst="ellipse">
            <a:avLst/>
          </a:prstGeom>
          <a:solidFill>
            <a:srgbClr val="FFC000"/>
          </a:solidFill>
          <a:ln w="228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B373623E-FA34-428D-8475-A93FD4B8D34F}"/>
              </a:ext>
            </a:extLst>
          </p:cNvPr>
          <p:cNvSpPr/>
          <p:nvPr/>
        </p:nvSpPr>
        <p:spPr>
          <a:xfrm>
            <a:off x="1752601" y="2743200"/>
            <a:ext cx="4571999" cy="1905000"/>
          </a:xfrm>
          <a:custGeom>
            <a:avLst/>
            <a:gdLst>
              <a:gd name="connsiteX0" fmla="*/ 0 w 2185261"/>
              <a:gd name="connsiteY0" fmla="*/ 1208868 h 1239864"/>
              <a:gd name="connsiteX1" fmla="*/ 1084881 w 2185261"/>
              <a:gd name="connsiteY1" fmla="*/ 0 h 1239864"/>
              <a:gd name="connsiteX2" fmla="*/ 1084881 w 2185261"/>
              <a:gd name="connsiteY2" fmla="*/ 0 h 1239864"/>
              <a:gd name="connsiteX3" fmla="*/ 2185261 w 2185261"/>
              <a:gd name="connsiteY3" fmla="*/ 1239864 h 1239864"/>
              <a:gd name="connsiteX4" fmla="*/ 2185261 w 2185261"/>
              <a:gd name="connsiteY4" fmla="*/ 1239864 h 1239864"/>
              <a:gd name="connsiteX5" fmla="*/ 0 w 2185261"/>
              <a:gd name="connsiteY5" fmla="*/ 1208868 h 123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5261" h="1239864">
                <a:moveTo>
                  <a:pt x="0" y="1208868"/>
                </a:moveTo>
                <a:lnTo>
                  <a:pt x="1084881" y="0"/>
                </a:lnTo>
                <a:lnTo>
                  <a:pt x="1084881" y="0"/>
                </a:lnTo>
                <a:lnTo>
                  <a:pt x="2185261" y="1239864"/>
                </a:lnTo>
                <a:lnTo>
                  <a:pt x="2185261" y="1239864"/>
                </a:lnTo>
                <a:lnTo>
                  <a:pt x="0" y="1208868"/>
                </a:lnTo>
                <a:close/>
              </a:path>
            </a:pathLst>
          </a:custGeom>
          <a:gradFill>
            <a:gsLst>
              <a:gs pos="0">
                <a:srgbClr val="FF0000">
                  <a:alpha val="10000"/>
                </a:srgbClr>
              </a:gs>
              <a:gs pos="39999">
                <a:srgbClr val="FFFF00">
                  <a:alpha val="0"/>
                </a:srgbClr>
              </a:gs>
              <a:gs pos="70000">
                <a:srgbClr val="FF0000">
                  <a:alpha val="32000"/>
                </a:srgbClr>
              </a:gs>
              <a:gs pos="88000">
                <a:srgbClr val="7005D4">
                  <a:alpha val="0"/>
                </a:srgbClr>
              </a:gs>
              <a:gs pos="100000">
                <a:srgbClr val="8C3D91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8B8A92ED-31FC-4AF1-9E35-CA6E98D4CDD2}"/>
              </a:ext>
            </a:extLst>
          </p:cNvPr>
          <p:cNvSpPr/>
          <p:nvPr/>
        </p:nvSpPr>
        <p:spPr>
          <a:xfrm rot="21286153">
            <a:off x="4386446" y="967050"/>
            <a:ext cx="6342665" cy="3780900"/>
          </a:xfrm>
          <a:custGeom>
            <a:avLst/>
            <a:gdLst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423620 w 5724040"/>
              <a:gd name="connsiteY2" fmla="*/ 1642820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662634 w 5724040"/>
              <a:gd name="connsiteY1" fmla="*/ 2085794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494255 w 5819719"/>
              <a:gd name="connsiteY0" fmla="*/ 0 h 4634045"/>
              <a:gd name="connsiteX1" fmla="*/ 758313 w 5819719"/>
              <a:gd name="connsiteY1" fmla="*/ 2085794 h 4634045"/>
              <a:gd name="connsiteX2" fmla="*/ 340012 w 5819719"/>
              <a:gd name="connsiteY2" fmla="*/ 2384949 h 4634045"/>
              <a:gd name="connsiteX3" fmla="*/ 286186 w 5819719"/>
              <a:gd name="connsiteY3" fmla="*/ 3735406 h 4634045"/>
              <a:gd name="connsiteX4" fmla="*/ 922255 w 5819719"/>
              <a:gd name="connsiteY4" fmla="*/ 4076054 h 4634045"/>
              <a:gd name="connsiteX5" fmla="*/ 5819719 w 5819719"/>
              <a:gd name="connsiteY5" fmla="*/ 387458 h 4634045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99333 w 5924797"/>
              <a:gd name="connsiteY0" fmla="*/ 0 h 4572905"/>
              <a:gd name="connsiteX1" fmla="*/ 863391 w 5924797"/>
              <a:gd name="connsiteY1" fmla="*/ 2085794 h 4572905"/>
              <a:gd name="connsiteX2" fmla="*/ 445090 w 5924797"/>
              <a:gd name="connsiteY2" fmla="*/ 2384949 h 4572905"/>
              <a:gd name="connsiteX3" fmla="*/ 97040 w 5924797"/>
              <a:gd name="connsiteY3" fmla="*/ 3368562 h 4572905"/>
              <a:gd name="connsiteX4" fmla="*/ 1027333 w 5924797"/>
              <a:gd name="connsiteY4" fmla="*/ 4076054 h 4572905"/>
              <a:gd name="connsiteX5" fmla="*/ 5924797 w 5924797"/>
              <a:gd name="connsiteY5" fmla="*/ 387458 h 4572905"/>
              <a:gd name="connsiteX0" fmla="*/ 5599333 w 5924797"/>
              <a:gd name="connsiteY0" fmla="*/ 0 h 4572905"/>
              <a:gd name="connsiteX1" fmla="*/ 857097 w 5924797"/>
              <a:gd name="connsiteY1" fmla="*/ 1334580 h 4572905"/>
              <a:gd name="connsiteX2" fmla="*/ 445090 w 5924797"/>
              <a:gd name="connsiteY2" fmla="*/ 2384949 h 4572905"/>
              <a:gd name="connsiteX3" fmla="*/ 97040 w 5924797"/>
              <a:gd name="connsiteY3" fmla="*/ 3368562 h 4572905"/>
              <a:gd name="connsiteX4" fmla="*/ 1027333 w 5924797"/>
              <a:gd name="connsiteY4" fmla="*/ 4076054 h 4572905"/>
              <a:gd name="connsiteX5" fmla="*/ 5924797 w 5924797"/>
              <a:gd name="connsiteY5" fmla="*/ 387458 h 4572905"/>
              <a:gd name="connsiteX0" fmla="*/ 5693562 w 6019026"/>
              <a:gd name="connsiteY0" fmla="*/ 0 h 4572905"/>
              <a:gd name="connsiteX1" fmla="*/ 951326 w 6019026"/>
              <a:gd name="connsiteY1" fmla="*/ 1334580 h 4572905"/>
              <a:gd name="connsiteX2" fmla="*/ 0 w 6019026"/>
              <a:gd name="connsiteY2" fmla="*/ 2150992 h 4572905"/>
              <a:gd name="connsiteX3" fmla="*/ 191269 w 6019026"/>
              <a:gd name="connsiteY3" fmla="*/ 3368562 h 4572905"/>
              <a:gd name="connsiteX4" fmla="*/ 1121562 w 6019026"/>
              <a:gd name="connsiteY4" fmla="*/ 4076054 h 4572905"/>
              <a:gd name="connsiteX5" fmla="*/ 6019026 w 6019026"/>
              <a:gd name="connsiteY5" fmla="*/ 387458 h 4572905"/>
              <a:gd name="connsiteX0" fmla="*/ 5693562 w 6019026"/>
              <a:gd name="connsiteY0" fmla="*/ 0 h 4759219"/>
              <a:gd name="connsiteX1" fmla="*/ 951326 w 6019026"/>
              <a:gd name="connsiteY1" fmla="*/ 1334580 h 4759219"/>
              <a:gd name="connsiteX2" fmla="*/ 0 w 6019026"/>
              <a:gd name="connsiteY2" fmla="*/ 2150992 h 4759219"/>
              <a:gd name="connsiteX3" fmla="*/ 191269 w 6019026"/>
              <a:gd name="connsiteY3" fmla="*/ 3368562 h 4759219"/>
              <a:gd name="connsiteX4" fmla="*/ 1533973 w 6019026"/>
              <a:gd name="connsiteY4" fmla="*/ 4262368 h 4759219"/>
              <a:gd name="connsiteX5" fmla="*/ 6019026 w 6019026"/>
              <a:gd name="connsiteY5" fmla="*/ 387458 h 4759219"/>
              <a:gd name="connsiteX0" fmla="*/ 5693562 w 6019026"/>
              <a:gd name="connsiteY0" fmla="*/ 0 h 4262368"/>
              <a:gd name="connsiteX1" fmla="*/ 951326 w 6019026"/>
              <a:gd name="connsiteY1" fmla="*/ 1334580 h 4262368"/>
              <a:gd name="connsiteX2" fmla="*/ 0 w 6019026"/>
              <a:gd name="connsiteY2" fmla="*/ 2150992 h 4262368"/>
              <a:gd name="connsiteX3" fmla="*/ 191269 w 6019026"/>
              <a:gd name="connsiteY3" fmla="*/ 3368562 h 4262368"/>
              <a:gd name="connsiteX4" fmla="*/ 1533973 w 6019026"/>
              <a:gd name="connsiteY4" fmla="*/ 4262368 h 4262368"/>
              <a:gd name="connsiteX5" fmla="*/ 6019026 w 6019026"/>
              <a:gd name="connsiteY5" fmla="*/ 387458 h 4262368"/>
              <a:gd name="connsiteX0" fmla="*/ 5693562 w 6019026"/>
              <a:gd name="connsiteY0" fmla="*/ 0 h 4262368"/>
              <a:gd name="connsiteX1" fmla="*/ 1004406 w 6019026"/>
              <a:gd name="connsiteY1" fmla="*/ 1405157 h 4262368"/>
              <a:gd name="connsiteX2" fmla="*/ 0 w 6019026"/>
              <a:gd name="connsiteY2" fmla="*/ 2150992 h 4262368"/>
              <a:gd name="connsiteX3" fmla="*/ 191269 w 6019026"/>
              <a:gd name="connsiteY3" fmla="*/ 3368562 h 4262368"/>
              <a:gd name="connsiteX4" fmla="*/ 1533973 w 6019026"/>
              <a:gd name="connsiteY4" fmla="*/ 4262368 h 4262368"/>
              <a:gd name="connsiteX5" fmla="*/ 6019026 w 6019026"/>
              <a:gd name="connsiteY5" fmla="*/ 387458 h 4262368"/>
              <a:gd name="connsiteX0" fmla="*/ 5693562 w 6019026"/>
              <a:gd name="connsiteY0" fmla="*/ 0 h 4262368"/>
              <a:gd name="connsiteX1" fmla="*/ 1099868 w 6019026"/>
              <a:gd name="connsiteY1" fmla="*/ 1675625 h 4262368"/>
              <a:gd name="connsiteX2" fmla="*/ 0 w 6019026"/>
              <a:gd name="connsiteY2" fmla="*/ 2150992 h 4262368"/>
              <a:gd name="connsiteX3" fmla="*/ 191269 w 6019026"/>
              <a:gd name="connsiteY3" fmla="*/ 3368562 h 4262368"/>
              <a:gd name="connsiteX4" fmla="*/ 1533973 w 6019026"/>
              <a:gd name="connsiteY4" fmla="*/ 4262368 h 4262368"/>
              <a:gd name="connsiteX5" fmla="*/ 6019026 w 6019026"/>
              <a:gd name="connsiteY5" fmla="*/ 387458 h 4262368"/>
              <a:gd name="connsiteX0" fmla="*/ 5693562 w 6019026"/>
              <a:gd name="connsiteY0" fmla="*/ 0 h 4262368"/>
              <a:gd name="connsiteX1" fmla="*/ 1147599 w 6019026"/>
              <a:gd name="connsiteY1" fmla="*/ 1810858 h 4262368"/>
              <a:gd name="connsiteX2" fmla="*/ 0 w 6019026"/>
              <a:gd name="connsiteY2" fmla="*/ 2150992 h 4262368"/>
              <a:gd name="connsiteX3" fmla="*/ 191269 w 6019026"/>
              <a:gd name="connsiteY3" fmla="*/ 3368562 h 4262368"/>
              <a:gd name="connsiteX4" fmla="*/ 1533973 w 6019026"/>
              <a:gd name="connsiteY4" fmla="*/ 4262368 h 4262368"/>
              <a:gd name="connsiteX5" fmla="*/ 6019026 w 6019026"/>
              <a:gd name="connsiteY5" fmla="*/ 387458 h 4262368"/>
              <a:gd name="connsiteX0" fmla="*/ 5693562 w 6019026"/>
              <a:gd name="connsiteY0" fmla="*/ 0 h 3997820"/>
              <a:gd name="connsiteX1" fmla="*/ 1147599 w 6019026"/>
              <a:gd name="connsiteY1" fmla="*/ 1810858 h 3997820"/>
              <a:gd name="connsiteX2" fmla="*/ 0 w 6019026"/>
              <a:gd name="connsiteY2" fmla="*/ 2150992 h 3997820"/>
              <a:gd name="connsiteX3" fmla="*/ 191269 w 6019026"/>
              <a:gd name="connsiteY3" fmla="*/ 3368562 h 3997820"/>
              <a:gd name="connsiteX4" fmla="*/ 1496941 w 6019026"/>
              <a:gd name="connsiteY4" fmla="*/ 3997820 h 3997820"/>
              <a:gd name="connsiteX5" fmla="*/ 6019026 w 6019026"/>
              <a:gd name="connsiteY5" fmla="*/ 387458 h 3997820"/>
              <a:gd name="connsiteX0" fmla="*/ 5693562 w 6019026"/>
              <a:gd name="connsiteY0" fmla="*/ 0 h 3997820"/>
              <a:gd name="connsiteX1" fmla="*/ 1519571 w 6019026"/>
              <a:gd name="connsiteY1" fmla="*/ 1587745 h 3997820"/>
              <a:gd name="connsiteX2" fmla="*/ 0 w 6019026"/>
              <a:gd name="connsiteY2" fmla="*/ 2150992 h 3997820"/>
              <a:gd name="connsiteX3" fmla="*/ 191269 w 6019026"/>
              <a:gd name="connsiteY3" fmla="*/ 3368562 h 3997820"/>
              <a:gd name="connsiteX4" fmla="*/ 1496941 w 6019026"/>
              <a:gd name="connsiteY4" fmla="*/ 3997820 h 3997820"/>
              <a:gd name="connsiteX5" fmla="*/ 6019026 w 6019026"/>
              <a:gd name="connsiteY5" fmla="*/ 387458 h 3997820"/>
              <a:gd name="connsiteX0" fmla="*/ 5599333 w 5924797"/>
              <a:gd name="connsiteY0" fmla="*/ 0 h 3997820"/>
              <a:gd name="connsiteX1" fmla="*/ 1425342 w 5924797"/>
              <a:gd name="connsiteY1" fmla="*/ 1587745 h 3997820"/>
              <a:gd name="connsiteX2" fmla="*/ 1637662 w 5924797"/>
              <a:gd name="connsiteY2" fmla="*/ 1870052 h 3997820"/>
              <a:gd name="connsiteX3" fmla="*/ 97040 w 5924797"/>
              <a:gd name="connsiteY3" fmla="*/ 3368562 h 3997820"/>
              <a:gd name="connsiteX4" fmla="*/ 1402712 w 5924797"/>
              <a:gd name="connsiteY4" fmla="*/ 3997820 h 3997820"/>
              <a:gd name="connsiteX5" fmla="*/ 5924797 w 5924797"/>
              <a:gd name="connsiteY5" fmla="*/ 387458 h 3997820"/>
              <a:gd name="connsiteX0" fmla="*/ 5599333 w 5924797"/>
              <a:gd name="connsiteY0" fmla="*/ 0 h 3368562"/>
              <a:gd name="connsiteX1" fmla="*/ 1425342 w 5924797"/>
              <a:gd name="connsiteY1" fmla="*/ 1587745 h 3368562"/>
              <a:gd name="connsiteX2" fmla="*/ 1637662 w 5924797"/>
              <a:gd name="connsiteY2" fmla="*/ 1870052 h 3368562"/>
              <a:gd name="connsiteX3" fmla="*/ 97040 w 5924797"/>
              <a:gd name="connsiteY3" fmla="*/ 3368562 h 3368562"/>
              <a:gd name="connsiteX4" fmla="*/ 2221132 w 5924797"/>
              <a:gd name="connsiteY4" fmla="*/ 3363542 h 3368562"/>
              <a:gd name="connsiteX5" fmla="*/ 5924797 w 5924797"/>
              <a:gd name="connsiteY5" fmla="*/ 387458 h 3368562"/>
              <a:gd name="connsiteX0" fmla="*/ 5599333 w 5924797"/>
              <a:gd name="connsiteY0" fmla="*/ 0 h 3368562"/>
              <a:gd name="connsiteX1" fmla="*/ 1425342 w 5924797"/>
              <a:gd name="connsiteY1" fmla="*/ 1587745 h 3368562"/>
              <a:gd name="connsiteX2" fmla="*/ 1637662 w 5924797"/>
              <a:gd name="connsiteY2" fmla="*/ 1870052 h 3368562"/>
              <a:gd name="connsiteX3" fmla="*/ 97040 w 5924797"/>
              <a:gd name="connsiteY3" fmla="*/ 3368562 h 3368562"/>
              <a:gd name="connsiteX4" fmla="*/ 2221132 w 5924797"/>
              <a:gd name="connsiteY4" fmla="*/ 3363542 h 3368562"/>
              <a:gd name="connsiteX5" fmla="*/ 5924797 w 5924797"/>
              <a:gd name="connsiteY5" fmla="*/ 387458 h 3368562"/>
              <a:gd name="connsiteX0" fmla="*/ 4173991 w 4499455"/>
              <a:gd name="connsiteY0" fmla="*/ 0 h 3363542"/>
              <a:gd name="connsiteX1" fmla="*/ 0 w 4499455"/>
              <a:gd name="connsiteY1" fmla="*/ 1587745 h 3363542"/>
              <a:gd name="connsiteX2" fmla="*/ 212320 w 4499455"/>
              <a:gd name="connsiteY2" fmla="*/ 1870052 h 3363542"/>
              <a:gd name="connsiteX3" fmla="*/ 859980 w 4499455"/>
              <a:gd name="connsiteY3" fmla="*/ 2587655 h 3363542"/>
              <a:gd name="connsiteX4" fmla="*/ 795790 w 4499455"/>
              <a:gd name="connsiteY4" fmla="*/ 3363542 h 3363542"/>
              <a:gd name="connsiteX5" fmla="*/ 4499455 w 4499455"/>
              <a:gd name="connsiteY5" fmla="*/ 387458 h 3363542"/>
              <a:gd name="connsiteX0" fmla="*/ 4228109 w 4553573"/>
              <a:gd name="connsiteY0" fmla="*/ 0 h 3422279"/>
              <a:gd name="connsiteX1" fmla="*/ 54118 w 4553573"/>
              <a:gd name="connsiteY1" fmla="*/ 1587745 h 3422279"/>
              <a:gd name="connsiteX2" fmla="*/ 266438 w 4553573"/>
              <a:gd name="connsiteY2" fmla="*/ 1870052 h 3422279"/>
              <a:gd name="connsiteX3" fmla="*/ 914098 w 4553573"/>
              <a:gd name="connsiteY3" fmla="*/ 2587655 h 3422279"/>
              <a:gd name="connsiteX4" fmla="*/ 786130 w 4553573"/>
              <a:gd name="connsiteY4" fmla="*/ 3422279 h 3422279"/>
              <a:gd name="connsiteX5" fmla="*/ 4553573 w 4553573"/>
              <a:gd name="connsiteY5" fmla="*/ 387458 h 3422279"/>
              <a:gd name="connsiteX0" fmla="*/ 4173991 w 4499455"/>
              <a:gd name="connsiteY0" fmla="*/ 0 h 3422279"/>
              <a:gd name="connsiteX1" fmla="*/ 0 w 4499455"/>
              <a:gd name="connsiteY1" fmla="*/ 1587745 h 3422279"/>
              <a:gd name="connsiteX2" fmla="*/ 212320 w 4499455"/>
              <a:gd name="connsiteY2" fmla="*/ 1870052 h 3422279"/>
              <a:gd name="connsiteX3" fmla="*/ 859980 w 4499455"/>
              <a:gd name="connsiteY3" fmla="*/ 2587655 h 3422279"/>
              <a:gd name="connsiteX4" fmla="*/ 732012 w 4499455"/>
              <a:gd name="connsiteY4" fmla="*/ 3422279 h 3422279"/>
              <a:gd name="connsiteX5" fmla="*/ 4499455 w 4499455"/>
              <a:gd name="connsiteY5" fmla="*/ 387458 h 3422279"/>
              <a:gd name="connsiteX0" fmla="*/ 4173991 w 4499455"/>
              <a:gd name="connsiteY0" fmla="*/ 0 h 3087611"/>
              <a:gd name="connsiteX1" fmla="*/ 0 w 4499455"/>
              <a:gd name="connsiteY1" fmla="*/ 1587745 h 3087611"/>
              <a:gd name="connsiteX2" fmla="*/ 212320 w 4499455"/>
              <a:gd name="connsiteY2" fmla="*/ 1870052 h 3087611"/>
              <a:gd name="connsiteX3" fmla="*/ 859980 w 4499455"/>
              <a:gd name="connsiteY3" fmla="*/ 2587655 h 3087611"/>
              <a:gd name="connsiteX4" fmla="*/ 1289970 w 4499455"/>
              <a:gd name="connsiteY4" fmla="*/ 3087611 h 3087611"/>
              <a:gd name="connsiteX5" fmla="*/ 4499455 w 4499455"/>
              <a:gd name="connsiteY5" fmla="*/ 387458 h 3087611"/>
              <a:gd name="connsiteX0" fmla="*/ 4173991 w 4499455"/>
              <a:gd name="connsiteY0" fmla="*/ 0 h 3087611"/>
              <a:gd name="connsiteX1" fmla="*/ 0 w 4499455"/>
              <a:gd name="connsiteY1" fmla="*/ 1587745 h 3087611"/>
              <a:gd name="connsiteX2" fmla="*/ 212320 w 4499455"/>
              <a:gd name="connsiteY2" fmla="*/ 1870052 h 3087611"/>
              <a:gd name="connsiteX3" fmla="*/ 859980 w 4499455"/>
              <a:gd name="connsiteY3" fmla="*/ 2587655 h 3087611"/>
              <a:gd name="connsiteX4" fmla="*/ 1289970 w 4499455"/>
              <a:gd name="connsiteY4" fmla="*/ 3087611 h 3087611"/>
              <a:gd name="connsiteX5" fmla="*/ 4499455 w 4499455"/>
              <a:gd name="connsiteY5" fmla="*/ 387458 h 3087611"/>
              <a:gd name="connsiteX0" fmla="*/ 4173991 w 4499455"/>
              <a:gd name="connsiteY0" fmla="*/ 0 h 3087611"/>
              <a:gd name="connsiteX1" fmla="*/ 0 w 4499455"/>
              <a:gd name="connsiteY1" fmla="*/ 1587745 h 3087611"/>
              <a:gd name="connsiteX2" fmla="*/ 212320 w 4499455"/>
              <a:gd name="connsiteY2" fmla="*/ 1870052 h 3087611"/>
              <a:gd name="connsiteX3" fmla="*/ 859980 w 4499455"/>
              <a:gd name="connsiteY3" fmla="*/ 2587655 h 3087611"/>
              <a:gd name="connsiteX4" fmla="*/ 1289970 w 4499455"/>
              <a:gd name="connsiteY4" fmla="*/ 3087611 h 3087611"/>
              <a:gd name="connsiteX5" fmla="*/ 4499455 w 4499455"/>
              <a:gd name="connsiteY5" fmla="*/ 387458 h 3087611"/>
              <a:gd name="connsiteX0" fmla="*/ 4173991 w 4499455"/>
              <a:gd name="connsiteY0" fmla="*/ 0 h 3087611"/>
              <a:gd name="connsiteX1" fmla="*/ 0 w 4499455"/>
              <a:gd name="connsiteY1" fmla="*/ 1587745 h 3087611"/>
              <a:gd name="connsiteX2" fmla="*/ 212320 w 4499455"/>
              <a:gd name="connsiteY2" fmla="*/ 1870052 h 3087611"/>
              <a:gd name="connsiteX3" fmla="*/ 859980 w 4499455"/>
              <a:gd name="connsiteY3" fmla="*/ 2587655 h 3087611"/>
              <a:gd name="connsiteX4" fmla="*/ 1289970 w 4499455"/>
              <a:gd name="connsiteY4" fmla="*/ 3087611 h 3087611"/>
              <a:gd name="connsiteX5" fmla="*/ 4499455 w 4499455"/>
              <a:gd name="connsiteY5" fmla="*/ 387458 h 3087611"/>
              <a:gd name="connsiteX0" fmla="*/ 4173991 w 4499455"/>
              <a:gd name="connsiteY0" fmla="*/ 0 h 3087611"/>
              <a:gd name="connsiteX1" fmla="*/ 0 w 4499455"/>
              <a:gd name="connsiteY1" fmla="*/ 1587745 h 3087611"/>
              <a:gd name="connsiteX2" fmla="*/ 212320 w 4499455"/>
              <a:gd name="connsiteY2" fmla="*/ 1870052 h 3087611"/>
              <a:gd name="connsiteX3" fmla="*/ 859980 w 4499455"/>
              <a:gd name="connsiteY3" fmla="*/ 2587655 h 3087611"/>
              <a:gd name="connsiteX4" fmla="*/ 1289970 w 4499455"/>
              <a:gd name="connsiteY4" fmla="*/ 3087611 h 3087611"/>
              <a:gd name="connsiteX5" fmla="*/ 4499455 w 4499455"/>
              <a:gd name="connsiteY5" fmla="*/ 387458 h 3087611"/>
              <a:gd name="connsiteX0" fmla="*/ 4173991 w 4499455"/>
              <a:gd name="connsiteY0" fmla="*/ 0 h 3022953"/>
              <a:gd name="connsiteX1" fmla="*/ 0 w 4499455"/>
              <a:gd name="connsiteY1" fmla="*/ 1587745 h 3022953"/>
              <a:gd name="connsiteX2" fmla="*/ 212320 w 4499455"/>
              <a:gd name="connsiteY2" fmla="*/ 1870052 h 3022953"/>
              <a:gd name="connsiteX3" fmla="*/ 859980 w 4499455"/>
              <a:gd name="connsiteY3" fmla="*/ 2587655 h 3022953"/>
              <a:gd name="connsiteX4" fmla="*/ 1295319 w 4499455"/>
              <a:gd name="connsiteY4" fmla="*/ 3022953 h 3022953"/>
              <a:gd name="connsiteX5" fmla="*/ 4499455 w 4499455"/>
              <a:gd name="connsiteY5" fmla="*/ 387458 h 302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455" h="3022953">
                <a:moveTo>
                  <a:pt x="4173991" y="0"/>
                </a:moveTo>
                <a:lnTo>
                  <a:pt x="0" y="1587745"/>
                </a:lnTo>
                <a:lnTo>
                  <a:pt x="212320" y="1870052"/>
                </a:lnTo>
                <a:cubicBezTo>
                  <a:pt x="474225" y="2184548"/>
                  <a:pt x="762940" y="2305804"/>
                  <a:pt x="859980" y="2587655"/>
                </a:cubicBezTo>
                <a:cubicBezTo>
                  <a:pt x="942370" y="2508542"/>
                  <a:pt x="912102" y="2536192"/>
                  <a:pt x="1295319" y="3022953"/>
                </a:cubicBezTo>
                <a:cubicBezTo>
                  <a:pt x="2214683" y="2299165"/>
                  <a:pt x="2464011" y="1941163"/>
                  <a:pt x="4499455" y="387458"/>
                </a:cubicBezTo>
              </a:path>
            </a:pathLst>
          </a:custGeom>
          <a:solidFill>
            <a:schemeClr val="accent6">
              <a:lumMod val="60000"/>
              <a:lumOff val="40000"/>
              <a:alpha val="6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59C0BBE-D102-4F82-91DB-08767A4B2F20}"/>
              </a:ext>
            </a:extLst>
          </p:cNvPr>
          <p:cNvCxnSpPr/>
          <p:nvPr/>
        </p:nvCxnSpPr>
        <p:spPr>
          <a:xfrm rot="10800000" flipV="1">
            <a:off x="8915400" y="1447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56645B-53EB-4C30-AA47-4BFDA1DFEB32}"/>
              </a:ext>
            </a:extLst>
          </p:cNvPr>
          <p:cNvCxnSpPr/>
          <p:nvPr/>
        </p:nvCxnSpPr>
        <p:spPr>
          <a:xfrm rot="16200000" flipV="1">
            <a:off x="2476500" y="5753100"/>
            <a:ext cx="6096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9961644-1FC8-4809-A09F-B2AA937C5E0C}"/>
              </a:ext>
            </a:extLst>
          </p:cNvPr>
          <p:cNvCxnSpPr/>
          <p:nvPr/>
        </p:nvCxnSpPr>
        <p:spPr>
          <a:xfrm rot="10800000" flipV="1">
            <a:off x="5943600" y="3352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449247-F3B8-4F0D-B59A-3130C68849AE}"/>
              </a:ext>
            </a:extLst>
          </p:cNvPr>
          <p:cNvCxnSpPr/>
          <p:nvPr/>
        </p:nvCxnSpPr>
        <p:spPr>
          <a:xfrm rot="10800000" flipV="1">
            <a:off x="6477000" y="35052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4EEEF69-9485-4C9B-AFC9-9F4692D2C86B}"/>
              </a:ext>
            </a:extLst>
          </p:cNvPr>
          <p:cNvCxnSpPr/>
          <p:nvPr/>
        </p:nvCxnSpPr>
        <p:spPr>
          <a:xfrm rot="10800000" flipV="1">
            <a:off x="3962400" y="3276599"/>
            <a:ext cx="5334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00CDC1-3C23-4F02-A787-6957076259E4}"/>
              </a:ext>
            </a:extLst>
          </p:cNvPr>
          <p:cNvCxnSpPr/>
          <p:nvPr/>
        </p:nvCxnSpPr>
        <p:spPr>
          <a:xfrm rot="10800000" flipV="1">
            <a:off x="8153400" y="4419600"/>
            <a:ext cx="457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D9E49AE-A156-4414-8E3C-38C8E0BE084B}"/>
              </a:ext>
            </a:extLst>
          </p:cNvPr>
          <p:cNvCxnSpPr/>
          <p:nvPr/>
        </p:nvCxnSpPr>
        <p:spPr>
          <a:xfrm rot="10800000" flipV="1">
            <a:off x="7239000" y="19812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8A5BD6C-8E44-44F2-9089-9D74335CB6C4}"/>
              </a:ext>
            </a:extLst>
          </p:cNvPr>
          <p:cNvSpPr/>
          <p:nvPr/>
        </p:nvSpPr>
        <p:spPr>
          <a:xfrm>
            <a:off x="7467600" y="5150068"/>
            <a:ext cx="2438400" cy="1447800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AF372D78-EC2C-40A6-A6B4-B9BA209638C0}"/>
              </a:ext>
            </a:extLst>
          </p:cNvPr>
          <p:cNvSpPr/>
          <p:nvPr/>
        </p:nvSpPr>
        <p:spPr>
          <a:xfrm>
            <a:off x="7162800" y="3505200"/>
            <a:ext cx="3124200" cy="1676400"/>
          </a:xfrm>
          <a:custGeom>
            <a:avLst/>
            <a:gdLst>
              <a:gd name="connsiteX0" fmla="*/ 0 w 2185261"/>
              <a:gd name="connsiteY0" fmla="*/ 1208868 h 1239864"/>
              <a:gd name="connsiteX1" fmla="*/ 1084881 w 2185261"/>
              <a:gd name="connsiteY1" fmla="*/ 0 h 1239864"/>
              <a:gd name="connsiteX2" fmla="*/ 1084881 w 2185261"/>
              <a:gd name="connsiteY2" fmla="*/ 0 h 1239864"/>
              <a:gd name="connsiteX3" fmla="*/ 2185261 w 2185261"/>
              <a:gd name="connsiteY3" fmla="*/ 1239864 h 1239864"/>
              <a:gd name="connsiteX4" fmla="*/ 2185261 w 2185261"/>
              <a:gd name="connsiteY4" fmla="*/ 1239864 h 1239864"/>
              <a:gd name="connsiteX5" fmla="*/ 0 w 2185261"/>
              <a:gd name="connsiteY5" fmla="*/ 1208868 h 123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5261" h="1239864">
                <a:moveTo>
                  <a:pt x="0" y="1208868"/>
                </a:moveTo>
                <a:lnTo>
                  <a:pt x="1084881" y="0"/>
                </a:lnTo>
                <a:lnTo>
                  <a:pt x="1084881" y="0"/>
                </a:lnTo>
                <a:lnTo>
                  <a:pt x="2185261" y="1239864"/>
                </a:lnTo>
                <a:lnTo>
                  <a:pt x="2185261" y="1239864"/>
                </a:lnTo>
                <a:lnTo>
                  <a:pt x="0" y="120886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2262BDD-EFA4-4B38-A425-C6FDE074A8F2}"/>
              </a:ext>
            </a:extLst>
          </p:cNvPr>
          <p:cNvCxnSpPr/>
          <p:nvPr/>
        </p:nvCxnSpPr>
        <p:spPr>
          <a:xfrm rot="5400000">
            <a:off x="9677400" y="2057400"/>
            <a:ext cx="5334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DDD7E86-0D7A-49A7-858E-B617E0CA8CD6}"/>
              </a:ext>
            </a:extLst>
          </p:cNvPr>
          <p:cNvCxnSpPr/>
          <p:nvPr/>
        </p:nvCxnSpPr>
        <p:spPr>
          <a:xfrm rot="16200000" flipV="1">
            <a:off x="8953500" y="3009900"/>
            <a:ext cx="5334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29">
            <a:extLst>
              <a:ext uri="{FF2B5EF4-FFF2-40B4-BE49-F238E27FC236}">
                <a16:creationId xmlns:a16="http://schemas.microsoft.com/office/drawing/2014/main" id="{60270828-4DC7-4ED5-B73C-45B6F3989439}"/>
              </a:ext>
            </a:extLst>
          </p:cNvPr>
          <p:cNvSpPr/>
          <p:nvPr/>
        </p:nvSpPr>
        <p:spPr>
          <a:xfrm rot="484683">
            <a:off x="8742002" y="1529521"/>
            <a:ext cx="1737519" cy="3505200"/>
          </a:xfrm>
          <a:custGeom>
            <a:avLst/>
            <a:gdLst>
              <a:gd name="connsiteX0" fmla="*/ 0 w 609600"/>
              <a:gd name="connsiteY0" fmla="*/ 0 h 3124200"/>
              <a:gd name="connsiteX1" fmla="*/ 609600 w 609600"/>
              <a:gd name="connsiteY1" fmla="*/ 0 h 3124200"/>
              <a:gd name="connsiteX2" fmla="*/ 609600 w 609600"/>
              <a:gd name="connsiteY2" fmla="*/ 3124200 h 3124200"/>
              <a:gd name="connsiteX3" fmla="*/ 0 w 609600"/>
              <a:gd name="connsiteY3" fmla="*/ 3124200 h 3124200"/>
              <a:gd name="connsiteX4" fmla="*/ 0 w 609600"/>
              <a:gd name="connsiteY4" fmla="*/ 0 h 3124200"/>
              <a:gd name="connsiteX0" fmla="*/ 1066800 w 1676400"/>
              <a:gd name="connsiteY0" fmla="*/ 0 h 3124200"/>
              <a:gd name="connsiteX1" fmla="*/ 1676400 w 1676400"/>
              <a:gd name="connsiteY1" fmla="*/ 0 h 3124200"/>
              <a:gd name="connsiteX2" fmla="*/ 1676400 w 1676400"/>
              <a:gd name="connsiteY2" fmla="*/ 3124200 h 3124200"/>
              <a:gd name="connsiteX3" fmla="*/ 0 w 1676400"/>
              <a:gd name="connsiteY3" fmla="*/ 2057400 h 3124200"/>
              <a:gd name="connsiteX4" fmla="*/ 1066800 w 1676400"/>
              <a:gd name="connsiteY4" fmla="*/ 0 h 3124200"/>
              <a:gd name="connsiteX0" fmla="*/ 1066800 w 1676400"/>
              <a:gd name="connsiteY0" fmla="*/ 0 h 3657600"/>
              <a:gd name="connsiteX1" fmla="*/ 1676400 w 1676400"/>
              <a:gd name="connsiteY1" fmla="*/ 0 h 3657600"/>
              <a:gd name="connsiteX2" fmla="*/ 1524000 w 1676400"/>
              <a:gd name="connsiteY2" fmla="*/ 3657600 h 3657600"/>
              <a:gd name="connsiteX3" fmla="*/ 0 w 1676400"/>
              <a:gd name="connsiteY3" fmla="*/ 2057400 h 3657600"/>
              <a:gd name="connsiteX4" fmla="*/ 1066800 w 1676400"/>
              <a:gd name="connsiteY4" fmla="*/ 0 h 3657600"/>
              <a:gd name="connsiteX0" fmla="*/ 1066800 w 1752600"/>
              <a:gd name="connsiteY0" fmla="*/ 76200 h 3733800"/>
              <a:gd name="connsiteX1" fmla="*/ 1752600 w 1752600"/>
              <a:gd name="connsiteY1" fmla="*/ 0 h 3733800"/>
              <a:gd name="connsiteX2" fmla="*/ 1524000 w 1752600"/>
              <a:gd name="connsiteY2" fmla="*/ 3733800 h 3733800"/>
              <a:gd name="connsiteX3" fmla="*/ 0 w 1752600"/>
              <a:gd name="connsiteY3" fmla="*/ 2133600 h 3733800"/>
              <a:gd name="connsiteX4" fmla="*/ 1066800 w 1752600"/>
              <a:gd name="connsiteY4" fmla="*/ 76200 h 3733800"/>
              <a:gd name="connsiteX0" fmla="*/ 1066800 w 1752600"/>
              <a:gd name="connsiteY0" fmla="*/ 0 h 3886200"/>
              <a:gd name="connsiteX1" fmla="*/ 1752600 w 1752600"/>
              <a:gd name="connsiteY1" fmla="*/ 152400 h 3886200"/>
              <a:gd name="connsiteX2" fmla="*/ 1524000 w 1752600"/>
              <a:gd name="connsiteY2" fmla="*/ 3886200 h 3886200"/>
              <a:gd name="connsiteX3" fmla="*/ 0 w 1752600"/>
              <a:gd name="connsiteY3" fmla="*/ 2286000 h 3886200"/>
              <a:gd name="connsiteX4" fmla="*/ 1066800 w 1752600"/>
              <a:gd name="connsiteY4" fmla="*/ 0 h 3886200"/>
              <a:gd name="connsiteX0" fmla="*/ 1143000 w 1828800"/>
              <a:gd name="connsiteY0" fmla="*/ 0 h 3886200"/>
              <a:gd name="connsiteX1" fmla="*/ 1828800 w 1828800"/>
              <a:gd name="connsiteY1" fmla="*/ 152400 h 3886200"/>
              <a:gd name="connsiteX2" fmla="*/ 1600200 w 1828800"/>
              <a:gd name="connsiteY2" fmla="*/ 3886200 h 3886200"/>
              <a:gd name="connsiteX3" fmla="*/ 0 w 1828800"/>
              <a:gd name="connsiteY3" fmla="*/ 2209800 h 3886200"/>
              <a:gd name="connsiteX4" fmla="*/ 1143000 w 1828800"/>
              <a:gd name="connsiteY4" fmla="*/ 0 h 3886200"/>
              <a:gd name="connsiteX0" fmla="*/ 1143000 w 1828800"/>
              <a:gd name="connsiteY0" fmla="*/ 152400 h 4038600"/>
              <a:gd name="connsiteX1" fmla="*/ 1828800 w 1828800"/>
              <a:gd name="connsiteY1" fmla="*/ 0 h 4038600"/>
              <a:gd name="connsiteX2" fmla="*/ 1600200 w 1828800"/>
              <a:gd name="connsiteY2" fmla="*/ 4038600 h 4038600"/>
              <a:gd name="connsiteX3" fmla="*/ 0 w 1828800"/>
              <a:gd name="connsiteY3" fmla="*/ 2362200 h 4038600"/>
              <a:gd name="connsiteX4" fmla="*/ 1143000 w 1828800"/>
              <a:gd name="connsiteY4" fmla="*/ 152400 h 4038600"/>
              <a:gd name="connsiteX0" fmla="*/ 1143000 w 1828800"/>
              <a:gd name="connsiteY0" fmla="*/ 0 h 4038600"/>
              <a:gd name="connsiteX1" fmla="*/ 1828800 w 1828800"/>
              <a:gd name="connsiteY1" fmla="*/ 0 h 4038600"/>
              <a:gd name="connsiteX2" fmla="*/ 1600200 w 1828800"/>
              <a:gd name="connsiteY2" fmla="*/ 4038600 h 4038600"/>
              <a:gd name="connsiteX3" fmla="*/ 0 w 1828800"/>
              <a:gd name="connsiteY3" fmla="*/ 2362200 h 4038600"/>
              <a:gd name="connsiteX4" fmla="*/ 1143000 w 1828800"/>
              <a:gd name="connsiteY4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4038600">
                <a:moveTo>
                  <a:pt x="1143000" y="0"/>
                </a:moveTo>
                <a:lnTo>
                  <a:pt x="1828800" y="0"/>
                </a:lnTo>
                <a:lnTo>
                  <a:pt x="1600200" y="4038600"/>
                </a:lnTo>
                <a:lnTo>
                  <a:pt x="0" y="2362200"/>
                </a:lnTo>
                <a:lnTo>
                  <a:pt x="114300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A12ACF4-F8B5-43FB-9F6F-36DD249CCFC8}"/>
              </a:ext>
            </a:extLst>
          </p:cNvPr>
          <p:cNvCxnSpPr/>
          <p:nvPr/>
        </p:nvCxnSpPr>
        <p:spPr>
          <a:xfrm rot="5400000">
            <a:off x="10096500" y="2324100"/>
            <a:ext cx="4572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2AF9CA9-72A3-4949-AFDE-282275EB87F9}"/>
              </a:ext>
            </a:extLst>
          </p:cNvPr>
          <p:cNvCxnSpPr/>
          <p:nvPr/>
        </p:nvCxnSpPr>
        <p:spPr>
          <a:xfrm rot="16200000" flipV="1">
            <a:off x="9563100" y="3543300"/>
            <a:ext cx="5334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7E38BE3-47E8-459E-B38C-558C76B3890A}"/>
              </a:ext>
            </a:extLst>
          </p:cNvPr>
          <p:cNvCxnSpPr/>
          <p:nvPr/>
        </p:nvCxnSpPr>
        <p:spPr>
          <a:xfrm rot="10800000" flipV="1">
            <a:off x="5181600" y="5181600"/>
            <a:ext cx="457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B312626-A00E-437F-8484-AA0B42C8922E}"/>
              </a:ext>
            </a:extLst>
          </p:cNvPr>
          <p:cNvCxnSpPr/>
          <p:nvPr/>
        </p:nvCxnSpPr>
        <p:spPr>
          <a:xfrm rot="16200000" flipV="1">
            <a:off x="3657600" y="5715000"/>
            <a:ext cx="304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2AB7B97-5974-40EC-8F42-B7119A3CE6F0}"/>
              </a:ext>
            </a:extLst>
          </p:cNvPr>
          <p:cNvCxnSpPr/>
          <p:nvPr/>
        </p:nvCxnSpPr>
        <p:spPr>
          <a:xfrm flipV="1">
            <a:off x="2362200" y="3962400"/>
            <a:ext cx="457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FEDEE29-6F48-42EA-BFCD-C858A1B98D90}"/>
              </a:ext>
            </a:extLst>
          </p:cNvPr>
          <p:cNvCxnSpPr>
            <a:stCxn id="2" idx="1"/>
          </p:cNvCxnSpPr>
          <p:nvPr/>
        </p:nvCxnSpPr>
        <p:spPr>
          <a:xfrm rot="10800000" flipH="1">
            <a:off x="2438400" y="4724400"/>
            <a:ext cx="533400" cy="345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E62A5B7-E67F-4B81-AC5D-A65C58848269}"/>
              </a:ext>
            </a:extLst>
          </p:cNvPr>
          <p:cNvSpPr txBox="1"/>
          <p:nvPr/>
        </p:nvSpPr>
        <p:spPr>
          <a:xfrm>
            <a:off x="1158080" y="259141"/>
            <a:ext cx="592852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গ্রিন হাউজ কাঁচ বা প্লাস্টিকের হওয়াতে সূর্যের তাপ প্রবেশ করতে পারে কিন্তু বের হতে পারেনা । ফলে গ্রিন হাউজের ভিতরের পরিবেশ গরম থাকে । </a:t>
            </a:r>
            <a:endParaRPr lang="en-US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2BBF407-661B-477C-A7EC-89E7A0161F82}"/>
              </a:ext>
            </a:extLst>
          </p:cNvPr>
          <p:cNvSpPr/>
          <p:nvPr/>
        </p:nvSpPr>
        <p:spPr>
          <a:xfrm>
            <a:off x="8305800" y="5486400"/>
            <a:ext cx="381000" cy="762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E32363-19D6-4E20-AC76-C62FC2EA5BB7}"/>
              </a:ext>
            </a:extLst>
          </p:cNvPr>
          <p:cNvSpPr/>
          <p:nvPr/>
        </p:nvSpPr>
        <p:spPr>
          <a:xfrm>
            <a:off x="8686800" y="5486400"/>
            <a:ext cx="381000" cy="762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" descr="C:\Users\Doel-1612i3\Desktop\008.png">
            <a:extLst>
              <a:ext uri="{FF2B5EF4-FFF2-40B4-BE49-F238E27FC236}">
                <a16:creationId xmlns:a16="http://schemas.microsoft.com/office/drawing/2014/main" id="{942566FA-90F4-49E0-8685-8B1C08427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032" y="5562601"/>
            <a:ext cx="700568" cy="832505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Doel-1612i3\Desktop\008.png">
            <a:extLst>
              <a:ext uri="{FF2B5EF4-FFF2-40B4-BE49-F238E27FC236}">
                <a16:creationId xmlns:a16="http://schemas.microsoft.com/office/drawing/2014/main" id="{C304FAC0-995A-49E4-8C9A-052674CF6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32" y="5492096"/>
            <a:ext cx="700568" cy="832505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Doel-1612i3\Desktop\008.png">
            <a:extLst>
              <a:ext uri="{FF2B5EF4-FFF2-40B4-BE49-F238E27FC236}">
                <a16:creationId xmlns:a16="http://schemas.microsoft.com/office/drawing/2014/main" id="{E8D96D76-0604-49C3-BC71-EB1CD439B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32" y="5415896"/>
            <a:ext cx="700568" cy="832505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Doel-1612i3\Desktop\008.png">
            <a:extLst>
              <a:ext uri="{FF2B5EF4-FFF2-40B4-BE49-F238E27FC236}">
                <a16:creationId xmlns:a16="http://schemas.microsoft.com/office/drawing/2014/main" id="{99DA0351-B846-42DA-AA48-896E8D624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32" y="5410201"/>
            <a:ext cx="700568" cy="832505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Doel-1612i3\Desktop\008.png">
            <a:extLst>
              <a:ext uri="{FF2B5EF4-FFF2-40B4-BE49-F238E27FC236}">
                <a16:creationId xmlns:a16="http://schemas.microsoft.com/office/drawing/2014/main" id="{7D96CE4A-AD25-4F56-A26A-FE8DB7EFA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32" y="4648201"/>
            <a:ext cx="700568" cy="832505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Doel-1612i3\Desktop\008.png">
            <a:extLst>
              <a:ext uri="{FF2B5EF4-FFF2-40B4-BE49-F238E27FC236}">
                <a16:creationId xmlns:a16="http://schemas.microsoft.com/office/drawing/2014/main" id="{3AD42CDB-3226-47E0-8E07-1521512A1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648201"/>
            <a:ext cx="700568" cy="832505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Users\Doel-1612i3\Desktop\008.png">
            <a:extLst>
              <a:ext uri="{FF2B5EF4-FFF2-40B4-BE49-F238E27FC236}">
                <a16:creationId xmlns:a16="http://schemas.microsoft.com/office/drawing/2014/main" id="{8E18A2ED-747B-41BD-A505-40FF94983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648201"/>
            <a:ext cx="700568" cy="832505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Freeform 50">
            <a:extLst>
              <a:ext uri="{FF2B5EF4-FFF2-40B4-BE49-F238E27FC236}">
                <a16:creationId xmlns:a16="http://schemas.microsoft.com/office/drawing/2014/main" id="{1F766561-FD1D-4FE6-8F46-96038FD0BD85}"/>
              </a:ext>
            </a:extLst>
          </p:cNvPr>
          <p:cNvSpPr/>
          <p:nvPr/>
        </p:nvSpPr>
        <p:spPr>
          <a:xfrm>
            <a:off x="2057400" y="4572000"/>
            <a:ext cx="4038600" cy="2057400"/>
          </a:xfrm>
          <a:custGeom>
            <a:avLst/>
            <a:gdLst>
              <a:gd name="connsiteX0" fmla="*/ 3595607 w 3595607"/>
              <a:gd name="connsiteY0" fmla="*/ 30997 h 1642820"/>
              <a:gd name="connsiteX1" fmla="*/ 3564610 w 3595607"/>
              <a:gd name="connsiteY1" fmla="*/ 1642820 h 1642820"/>
              <a:gd name="connsiteX2" fmla="*/ 3564610 w 3595607"/>
              <a:gd name="connsiteY2" fmla="*/ 1642820 h 1642820"/>
              <a:gd name="connsiteX3" fmla="*/ 0 w 3595607"/>
              <a:gd name="connsiteY3" fmla="*/ 1596325 h 1642820"/>
              <a:gd name="connsiteX4" fmla="*/ 0 w 3595607"/>
              <a:gd name="connsiteY4" fmla="*/ 1596325 h 1642820"/>
              <a:gd name="connsiteX5" fmla="*/ 15498 w 3595607"/>
              <a:gd name="connsiteY5" fmla="*/ 0 h 1642820"/>
              <a:gd name="connsiteX6" fmla="*/ 15498 w 3595607"/>
              <a:gd name="connsiteY6" fmla="*/ 0 h 1642820"/>
              <a:gd name="connsiteX7" fmla="*/ 3595607 w 3595607"/>
              <a:gd name="connsiteY7" fmla="*/ 30997 h 164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5607" h="1642820">
                <a:moveTo>
                  <a:pt x="3595607" y="30997"/>
                </a:moveTo>
                <a:lnTo>
                  <a:pt x="3564610" y="1642820"/>
                </a:lnTo>
                <a:lnTo>
                  <a:pt x="3564610" y="1642820"/>
                </a:lnTo>
                <a:lnTo>
                  <a:pt x="0" y="1596325"/>
                </a:lnTo>
                <a:lnTo>
                  <a:pt x="0" y="1596325"/>
                </a:lnTo>
                <a:lnTo>
                  <a:pt x="15498" y="0"/>
                </a:lnTo>
                <a:lnTo>
                  <a:pt x="15498" y="0"/>
                </a:lnTo>
                <a:lnTo>
                  <a:pt x="3595607" y="30997"/>
                </a:lnTo>
                <a:close/>
              </a:path>
            </a:pathLst>
          </a:custGeom>
          <a:gradFill>
            <a:gsLst>
              <a:gs pos="0">
                <a:srgbClr val="FF0000">
                  <a:alpha val="44000"/>
                </a:srgbClr>
              </a:gs>
              <a:gs pos="39999">
                <a:srgbClr val="FFFF00">
                  <a:alpha val="0"/>
                </a:srgbClr>
              </a:gs>
              <a:gs pos="70000">
                <a:srgbClr val="FF0000">
                  <a:alpha val="0"/>
                </a:srgbClr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E50C7357-9DDF-4A4B-A559-58600CC74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497" y="5342386"/>
            <a:ext cx="1831503" cy="14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76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1605E-6 2.51619E-6 L -0.27279 0.33302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167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192 0.0555 L -0.02505 -0.04441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" y="-50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528E-6 1.70213E-6 L -0.18786 0.23312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117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67 -0.09991 L -0.15655 0.18871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144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9863E-6 8.69565E-7 L -0.12525 0.16651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83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1 -0.0555 L -0.21291 0.25532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155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966E-6 -2.47919E-6 L -0.04788 0.19982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100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2 0.0333 L -0.04788 -0.25532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144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3209E-7 -0.0111 L -0.03757 0.24422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128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 0.06661 L -0.07515 -0.42229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" y="-244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84E-6 4.21832E-6 L -0.11272 0.14431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72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1389E-7 4.22757E-6 L -0.11272 -0.22202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-111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6 0.01665 L 0.11272 -0.14432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80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9 0.0414 L 0.14716 -0.19172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50" y="1836486"/>
            <a:ext cx="4717735" cy="4865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304" y="1852253"/>
            <a:ext cx="4532912" cy="4865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Pentagon 8"/>
          <p:cNvSpPr/>
          <p:nvPr/>
        </p:nvSpPr>
        <p:spPr>
          <a:xfrm flipH="1">
            <a:off x="801417" y="814226"/>
            <a:ext cx="10470931" cy="830944"/>
          </a:xfrm>
          <a:prstGeom prst="homePlate">
            <a:avLst>
              <a:gd name="adj" fmla="val 0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৮৩ ও ৮৪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 করে মনোযোগ সহকারে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পড়।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7776ED-75C6-4614-A4A2-B2A63AE91445}"/>
              </a:ext>
            </a:extLst>
          </p:cNvPr>
          <p:cNvSpPr txBox="1"/>
          <p:nvPr/>
        </p:nvSpPr>
        <p:spPr>
          <a:xfrm>
            <a:off x="8226897" y="18702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 সংযুক্তি ...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A61D362-70F2-48A6-93D3-70EDB4365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497" y="5342386"/>
            <a:ext cx="1831503" cy="14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51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905D9BF8-AF81-4B18-B85D-1E3522634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497" y="5342386"/>
            <a:ext cx="1831503" cy="14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F7F97D-38A5-483A-AE82-E31B3FBDA3FD}"/>
              </a:ext>
            </a:extLst>
          </p:cNvPr>
          <p:cNvSpPr txBox="1"/>
          <p:nvPr/>
        </p:nvSpPr>
        <p:spPr>
          <a:xfrm>
            <a:off x="1481457" y="2903997"/>
            <a:ext cx="9811770" cy="76944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en-US" sz="44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altLang="en-US" sz="44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পৃথিবীর তাপমাত্রা যাওয়াকে কি বলে</a:t>
            </a:r>
            <a:r>
              <a:rPr lang="bn-IN" altLang="en-US" sz="36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48D162-73A6-4A80-895B-3E9137CC7CB9}"/>
              </a:ext>
            </a:extLst>
          </p:cNvPr>
          <p:cNvSpPr txBox="1"/>
          <p:nvPr/>
        </p:nvSpPr>
        <p:spPr>
          <a:xfrm>
            <a:off x="1481457" y="4388407"/>
            <a:ext cx="4637042" cy="83099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alt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bn-IN" alt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তাপমাত্রা বৃদ্ধি</a:t>
            </a:r>
            <a:endParaRPr lang="en-US" altLang="en-US" sz="4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F1CCC4-62E4-46FD-8494-452C06066CF0}"/>
              </a:ext>
            </a:extLst>
          </p:cNvPr>
          <p:cNvSpPr txBox="1"/>
          <p:nvPr/>
        </p:nvSpPr>
        <p:spPr>
          <a:xfrm>
            <a:off x="1481457" y="5531372"/>
            <a:ext cx="4637042" cy="83099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IN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বৈশ্বিক উষ্ণায়ন</a:t>
            </a:r>
            <a:endParaRPr lang="en-US" sz="4800" b="1" kern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093335-A367-4147-B321-BF24A4E4D49C}"/>
              </a:ext>
            </a:extLst>
          </p:cNvPr>
          <p:cNvSpPr txBox="1"/>
          <p:nvPr/>
        </p:nvSpPr>
        <p:spPr>
          <a:xfrm>
            <a:off x="6877835" y="4406693"/>
            <a:ext cx="4478424" cy="83099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alt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IN" alt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উষ্ণতা বৃদ্ধি  </a:t>
            </a:r>
            <a:endParaRPr lang="en-US" altLang="en-US" sz="4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A4A14F-E962-4E9D-AEDF-8F3F49BD368C}"/>
              </a:ext>
            </a:extLst>
          </p:cNvPr>
          <p:cNvSpPr txBox="1"/>
          <p:nvPr/>
        </p:nvSpPr>
        <p:spPr>
          <a:xfrm>
            <a:off x="6877834" y="5552954"/>
            <a:ext cx="4478424" cy="83099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IN" sz="48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দেশীয় উষ্ণায়ন </a:t>
            </a:r>
            <a:endParaRPr lang="en-US" sz="4800" b="1" kern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F12C1-95C5-4F64-9B24-2D78B36AF4C4}"/>
              </a:ext>
            </a:extLst>
          </p:cNvPr>
          <p:cNvSpPr txBox="1"/>
          <p:nvPr/>
        </p:nvSpPr>
        <p:spPr>
          <a:xfrm>
            <a:off x="4119642" y="1413652"/>
            <a:ext cx="370382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নয়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7147C6-151C-4339-8C8E-04510B7B4860}"/>
              </a:ext>
            </a:extLst>
          </p:cNvPr>
          <p:cNvSpPr txBox="1"/>
          <p:nvPr/>
        </p:nvSpPr>
        <p:spPr>
          <a:xfrm>
            <a:off x="3748518" y="992879"/>
            <a:ext cx="4446067" cy="1446550"/>
          </a:xfrm>
          <a:prstGeom prst="rect">
            <a:avLst/>
          </a:prstGeom>
          <a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28575">
            <a:noFill/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বৈশ্বিক উষ্ণায়ন</a:t>
            </a:r>
            <a:endParaRPr lang="en-US" sz="4400" b="1" kern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39C5C2-FA95-4A86-900B-04B952C22F75}"/>
              </a:ext>
            </a:extLst>
          </p:cNvPr>
          <p:cNvSpPr txBox="1"/>
          <p:nvPr/>
        </p:nvSpPr>
        <p:spPr>
          <a:xfrm>
            <a:off x="5719055" y="89549"/>
            <a:ext cx="55972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 অপশনগুলোতে ক্লিক করুন </a:t>
            </a:r>
            <a:endParaRPr lang="en-US" sz="40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0F6E6E-D3E3-41F8-A55E-087CE2A6C066}"/>
              </a:ext>
            </a:extLst>
          </p:cNvPr>
          <p:cNvSpPr txBox="1"/>
          <p:nvPr/>
        </p:nvSpPr>
        <p:spPr>
          <a:xfrm>
            <a:off x="1773996" y="5219404"/>
            <a:ext cx="76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ln w="28575">
                  <a:solidFill>
                    <a:srgbClr val="C0504D">
                      <a:lumMod val="50000"/>
                    </a:srgb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✓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0D8ED4-F576-440F-8226-B0A94AACE882}"/>
              </a:ext>
            </a:extLst>
          </p:cNvPr>
          <p:cNvSpPr txBox="1"/>
          <p:nvPr/>
        </p:nvSpPr>
        <p:spPr>
          <a:xfrm>
            <a:off x="263237" y="197271"/>
            <a:ext cx="302151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7200" b="1" cap="all" dirty="0">
                <a:ln/>
                <a:solidFill>
                  <a:srgbClr val="80008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cap="all" dirty="0">
              <a:ln/>
              <a:solidFill>
                <a:srgbClr val="80008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446BB2-55F3-4F16-8EBE-63BC03AC1A0E}"/>
              </a:ext>
            </a:extLst>
          </p:cNvPr>
          <p:cNvSpPr txBox="1"/>
          <p:nvPr/>
        </p:nvSpPr>
        <p:spPr>
          <a:xfrm>
            <a:off x="9174698" y="801130"/>
            <a:ext cx="2851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10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8" grpId="0" animBg="1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C08C0998-4FD3-4760-BE53-1E4033EB1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497" y="5342386"/>
            <a:ext cx="1831503" cy="14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F7F97D-38A5-483A-AE82-E31B3FBDA3FD}"/>
              </a:ext>
            </a:extLst>
          </p:cNvPr>
          <p:cNvSpPr txBox="1"/>
          <p:nvPr/>
        </p:nvSpPr>
        <p:spPr>
          <a:xfrm>
            <a:off x="1481457" y="2903997"/>
            <a:ext cx="9811770" cy="76944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en-US" sz="44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altLang="en-US" sz="44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গ্রিন হাউজ প্রভাব বলতে কি বুঝায়</a:t>
            </a:r>
            <a:r>
              <a:rPr lang="bn-IN" altLang="en-US" sz="36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48D162-73A6-4A80-895B-3E9137CC7CB9}"/>
              </a:ext>
            </a:extLst>
          </p:cNvPr>
          <p:cNvSpPr txBox="1"/>
          <p:nvPr/>
        </p:nvSpPr>
        <p:spPr>
          <a:xfrm>
            <a:off x="263237" y="4388407"/>
            <a:ext cx="5455818" cy="70788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altLang="en-US" sz="40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bn-IN" altLang="en-US" sz="40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প্লাস্টিকের ঘরে তাপ বিকিরণ</a:t>
            </a:r>
            <a:endParaRPr lang="en-US" altLang="en-US" sz="40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F1CCC4-62E4-46FD-8494-452C06066CF0}"/>
              </a:ext>
            </a:extLst>
          </p:cNvPr>
          <p:cNvSpPr txBox="1"/>
          <p:nvPr/>
        </p:nvSpPr>
        <p:spPr>
          <a:xfrm>
            <a:off x="263236" y="5531372"/>
            <a:ext cx="5455819" cy="70788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IN" sz="40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কাচের ঘরে তাপ থেকে যাওয়া</a:t>
            </a:r>
            <a:endParaRPr lang="en-US" sz="4000" b="1" kern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093335-A367-4147-B321-BF24A4E4D49C}"/>
              </a:ext>
            </a:extLst>
          </p:cNvPr>
          <p:cNvSpPr txBox="1"/>
          <p:nvPr/>
        </p:nvSpPr>
        <p:spPr>
          <a:xfrm>
            <a:off x="6306207" y="4406693"/>
            <a:ext cx="5719538" cy="70788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altLang="en-US" sz="40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IN" altLang="en-US" sz="40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কাচের ঘরে তাপ পরিচলন</a:t>
            </a:r>
            <a:endParaRPr lang="en-US" altLang="en-US" sz="40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A4A14F-E962-4E9D-AEDF-8F3F49BD368C}"/>
              </a:ext>
            </a:extLst>
          </p:cNvPr>
          <p:cNvSpPr txBox="1"/>
          <p:nvPr/>
        </p:nvSpPr>
        <p:spPr>
          <a:xfrm>
            <a:off x="6306207" y="5647550"/>
            <a:ext cx="5719535" cy="58477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IN" sz="32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প্লাস্টিকের ঘর থেকে তাপ বের হয়ে যাওয়া</a:t>
            </a:r>
            <a:endParaRPr lang="en-US" sz="3200" b="1" kern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F12C1-95C5-4F64-9B24-2D78B36AF4C4}"/>
              </a:ext>
            </a:extLst>
          </p:cNvPr>
          <p:cNvSpPr txBox="1"/>
          <p:nvPr/>
        </p:nvSpPr>
        <p:spPr>
          <a:xfrm>
            <a:off x="4119642" y="1413652"/>
            <a:ext cx="370382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নয়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7147C6-151C-4339-8C8E-04510B7B4860}"/>
              </a:ext>
            </a:extLst>
          </p:cNvPr>
          <p:cNvSpPr txBox="1"/>
          <p:nvPr/>
        </p:nvSpPr>
        <p:spPr>
          <a:xfrm>
            <a:off x="2906901" y="1190962"/>
            <a:ext cx="6129302" cy="1446550"/>
          </a:xfrm>
          <a:prstGeom prst="rect">
            <a:avLst/>
          </a:prstGeom>
          <a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28575">
            <a:noFill/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bn-IN" sz="4400" b="1" kern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কাচের ঘরে তাপ থেকে যাওয়া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39C5C2-FA95-4A86-900B-04B952C22F75}"/>
              </a:ext>
            </a:extLst>
          </p:cNvPr>
          <p:cNvSpPr txBox="1"/>
          <p:nvPr/>
        </p:nvSpPr>
        <p:spPr>
          <a:xfrm>
            <a:off x="5719055" y="89549"/>
            <a:ext cx="55972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 অপশনগুলোতে ক্লিক করুন </a:t>
            </a:r>
            <a:endParaRPr lang="en-US" sz="40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0F6E6E-D3E3-41F8-A55E-087CE2A6C066}"/>
              </a:ext>
            </a:extLst>
          </p:cNvPr>
          <p:cNvSpPr txBox="1"/>
          <p:nvPr/>
        </p:nvSpPr>
        <p:spPr>
          <a:xfrm>
            <a:off x="166258" y="5211097"/>
            <a:ext cx="76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ln w="28575">
                  <a:solidFill>
                    <a:srgbClr val="C0504D">
                      <a:lumMod val="50000"/>
                    </a:srgb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✓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0D8ED4-F576-440F-8226-B0A94AACE882}"/>
              </a:ext>
            </a:extLst>
          </p:cNvPr>
          <p:cNvSpPr txBox="1"/>
          <p:nvPr/>
        </p:nvSpPr>
        <p:spPr>
          <a:xfrm>
            <a:off x="263237" y="197271"/>
            <a:ext cx="302151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7200" b="1" cap="all" dirty="0">
                <a:ln/>
                <a:solidFill>
                  <a:srgbClr val="80008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cap="all" dirty="0">
              <a:ln/>
              <a:solidFill>
                <a:srgbClr val="80008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446BB2-55F3-4F16-8EBE-63BC03AC1A0E}"/>
              </a:ext>
            </a:extLst>
          </p:cNvPr>
          <p:cNvSpPr txBox="1"/>
          <p:nvPr/>
        </p:nvSpPr>
        <p:spPr>
          <a:xfrm>
            <a:off x="9174698" y="801130"/>
            <a:ext cx="2851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27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8" grpId="0" animBg="1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26B4305-2B51-4470-B491-123A0C94FECA}"/>
              </a:ext>
            </a:extLst>
          </p:cNvPr>
          <p:cNvGrpSpPr/>
          <p:nvPr/>
        </p:nvGrpSpPr>
        <p:grpSpPr>
          <a:xfrm rot="18628599">
            <a:off x="8713790" y="509894"/>
            <a:ext cx="365760" cy="5449576"/>
            <a:chOff x="6854406" y="1460908"/>
            <a:chExt cx="365760" cy="5449576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DC40884C-E9D2-4EB0-8412-959624BD7374}"/>
                </a:ext>
              </a:extLst>
            </p:cNvPr>
            <p:cNvSpPr/>
            <p:nvPr/>
          </p:nvSpPr>
          <p:spPr>
            <a:xfrm>
              <a:off x="6854406" y="1460908"/>
              <a:ext cx="365760" cy="2729191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D3F0058F-DBA7-42FD-B86E-78F57CF184FF}"/>
                </a:ext>
              </a:extLst>
            </p:cNvPr>
            <p:cNvSpPr/>
            <p:nvPr/>
          </p:nvSpPr>
          <p:spPr>
            <a:xfrm flipV="1">
              <a:off x="6854406" y="4181293"/>
              <a:ext cx="365760" cy="2729191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5F47FDB-FF9A-4A3A-AB1C-BDDA062945C0}"/>
              </a:ext>
            </a:extLst>
          </p:cNvPr>
          <p:cNvSpPr txBox="1"/>
          <p:nvPr/>
        </p:nvSpPr>
        <p:spPr>
          <a:xfrm>
            <a:off x="700364" y="972864"/>
            <a:ext cx="5626172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হাবিবুর রহমান আখন্দ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406D46-BCB1-4327-96B7-356A3CCE85FF}"/>
              </a:ext>
            </a:extLst>
          </p:cNvPr>
          <p:cNvSpPr txBox="1"/>
          <p:nvPr/>
        </p:nvSpPr>
        <p:spPr>
          <a:xfrm>
            <a:off x="2135986" y="2097271"/>
            <a:ext cx="3679563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371051-D8C3-43D9-AB63-F148015CF2A0}"/>
              </a:ext>
            </a:extLst>
          </p:cNvPr>
          <p:cNvSpPr txBox="1"/>
          <p:nvPr/>
        </p:nvSpPr>
        <p:spPr>
          <a:xfrm>
            <a:off x="1048871" y="3361658"/>
            <a:ext cx="4685151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নারায়নপুর স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B9334D-8D58-425F-ACAC-B8187F6CB0B0}"/>
              </a:ext>
            </a:extLst>
          </p:cNvPr>
          <p:cNvSpPr txBox="1"/>
          <p:nvPr/>
        </p:nvSpPr>
        <p:spPr>
          <a:xfrm>
            <a:off x="2322539" y="4687401"/>
            <a:ext cx="3679563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দেবিদ্বার, কুমিল্লা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159D10C-8B55-49CC-A6AA-ACC1538DD818}"/>
              </a:ext>
            </a:extLst>
          </p:cNvPr>
          <p:cNvSpPr/>
          <p:nvPr/>
        </p:nvSpPr>
        <p:spPr>
          <a:xfrm>
            <a:off x="8552500" y="2891876"/>
            <a:ext cx="688340" cy="6883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B7A3761-776A-4F02-9F91-347FDF5D1F6D}"/>
              </a:ext>
            </a:extLst>
          </p:cNvPr>
          <p:cNvSpPr/>
          <p:nvPr/>
        </p:nvSpPr>
        <p:spPr>
          <a:xfrm>
            <a:off x="6405565" y="1209674"/>
            <a:ext cx="209550" cy="2095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021419-5AFA-49BA-8C75-BDC519F43382}"/>
              </a:ext>
            </a:extLst>
          </p:cNvPr>
          <p:cNvSpPr/>
          <p:nvPr/>
        </p:nvSpPr>
        <p:spPr>
          <a:xfrm>
            <a:off x="5914178" y="2346439"/>
            <a:ext cx="209550" cy="2095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514C99-EE6D-4188-9F90-18EF0D6E57FC}"/>
              </a:ext>
            </a:extLst>
          </p:cNvPr>
          <p:cNvSpPr/>
          <p:nvPr/>
        </p:nvSpPr>
        <p:spPr>
          <a:xfrm>
            <a:off x="5851352" y="3610826"/>
            <a:ext cx="209550" cy="2095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5E0D651-8E2F-41C5-9A8A-12E13E411E56}"/>
              </a:ext>
            </a:extLst>
          </p:cNvPr>
          <p:cNvSpPr/>
          <p:nvPr/>
        </p:nvSpPr>
        <p:spPr>
          <a:xfrm>
            <a:off x="6121473" y="4936569"/>
            <a:ext cx="209550" cy="2095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2D2C282-804B-4966-BF42-A1615FFEB1DC}"/>
              </a:ext>
            </a:extLst>
          </p:cNvPr>
          <p:cNvCxnSpPr/>
          <p:nvPr/>
        </p:nvCxnSpPr>
        <p:spPr>
          <a:xfrm flipH="1">
            <a:off x="1" y="1854200"/>
            <a:ext cx="6326534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A355DF-CC96-45BD-8C4C-40E32408FF0D}"/>
              </a:ext>
            </a:extLst>
          </p:cNvPr>
          <p:cNvCxnSpPr/>
          <p:nvPr/>
        </p:nvCxnSpPr>
        <p:spPr>
          <a:xfrm flipH="1">
            <a:off x="0" y="3080012"/>
            <a:ext cx="5815549" cy="1270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58DD7C-5CB5-4693-A260-3A4A5BA1D16F}"/>
              </a:ext>
            </a:extLst>
          </p:cNvPr>
          <p:cNvCxnSpPr/>
          <p:nvPr/>
        </p:nvCxnSpPr>
        <p:spPr>
          <a:xfrm flipH="1">
            <a:off x="0" y="4310892"/>
            <a:ext cx="5855276" cy="635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62AC7CB4-E581-4A53-960A-1A6AE7FB4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7422" y="1424638"/>
            <a:ext cx="3418045" cy="3333056"/>
          </a:xfrm>
          <a:prstGeom prst="ellipse">
            <a:avLst/>
          </a:prstGeom>
          <a:ln w="190500" cap="rnd">
            <a:solidFill>
              <a:schemeClr val="bg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BBD43CF-949C-4070-94AC-2D73C2620462}"/>
              </a:ext>
            </a:extLst>
          </p:cNvPr>
          <p:cNvSpPr/>
          <p:nvPr/>
        </p:nvSpPr>
        <p:spPr>
          <a:xfrm>
            <a:off x="0" y="0"/>
            <a:ext cx="12192001" cy="7218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49AAA6-83BA-4EE0-B890-D89D7FEF5564}"/>
              </a:ext>
            </a:extLst>
          </p:cNvPr>
          <p:cNvSpPr/>
          <p:nvPr/>
        </p:nvSpPr>
        <p:spPr>
          <a:xfrm>
            <a:off x="-2205" y="6175080"/>
            <a:ext cx="12192001" cy="6965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hlinkClick r:id="rId3"/>
              </a:rPr>
              <a:t>habibakhandat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1981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hlinkClick r:id="rId3"/>
              </a:rPr>
              <a:t>@gmail.com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Mobile: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01822245433</a:t>
            </a:r>
          </a:p>
        </p:txBody>
      </p:sp>
    </p:spTree>
    <p:extLst>
      <p:ext uri="{BB962C8B-B14F-4D97-AF65-F5344CB8AC3E}">
        <p14:creationId xmlns:p14="http://schemas.microsoft.com/office/powerpoint/2010/main" val="58687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44444E-6 L 0.88503 0.0090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45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DCFAA5-924B-40FB-AC90-1C960B418E12}"/>
              </a:ext>
            </a:extLst>
          </p:cNvPr>
          <p:cNvSpPr/>
          <p:nvPr/>
        </p:nvSpPr>
        <p:spPr>
          <a:xfrm rot="10800000" flipV="1">
            <a:off x="2209801" y="1371601"/>
            <a:ext cx="5638801" cy="769441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নিরাময়মুলক  ব্যবস্থাঃ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2B51AF-05FE-4A10-BB6F-32E4551CB077}"/>
              </a:ext>
            </a:extLst>
          </p:cNvPr>
          <p:cNvSpPr/>
          <p:nvPr/>
        </p:nvSpPr>
        <p:spPr>
          <a:xfrm>
            <a:off x="914400" y="3048001"/>
            <a:ext cx="103632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পারগ শিশুদের সহযোগিতায় দুর্বল শিক্ষার্থীদের পাঠ বুঝতে সাহায্য করব। প্রয়োজনে নিজে সহযোগিতা করব।</a:t>
            </a:r>
            <a:endParaRPr lang="en-US" sz="4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A468968-6DAF-44E1-98E0-7B341CA20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497" y="5342386"/>
            <a:ext cx="1831503" cy="14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23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77440" y="3823801"/>
            <a:ext cx="6837680" cy="132343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গ্রিন হাউজের ভিতরের পরিবেশ গরম থাকে কেন? এ সম্পর্কে পাঁচটি বাক্য লিখে আনবে।</a:t>
            </a: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85E96579-8AA0-4B59-A168-42EFBD56D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2560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DA3C65-9486-441E-91FD-0BC6A7802A86}"/>
              </a:ext>
            </a:extLst>
          </p:cNvPr>
          <p:cNvSpPr txBox="1"/>
          <p:nvPr/>
        </p:nvSpPr>
        <p:spPr>
          <a:xfrm>
            <a:off x="3936394" y="837445"/>
            <a:ext cx="5050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blipFill>
                  <a:blip r:embed="rId4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9600" dirty="0">
              <a:blipFill>
                <a:blip r:embed="rId4"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9B2A902-BCDF-4E3F-97E4-C96F8C359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497" y="5342386"/>
            <a:ext cx="1831503" cy="14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24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18BF73-C3A8-4634-8170-E54702044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302CAF-F615-455D-9FCD-44937400B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729" y="3767952"/>
            <a:ext cx="5125138" cy="261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8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8701"/>
            <a:ext cx="12192000" cy="6857999"/>
            <a:chOff x="5720837" y="1488175"/>
            <a:chExt cx="5190646" cy="4756806"/>
          </a:xfrm>
        </p:grpSpPr>
        <p:sp>
          <p:nvSpPr>
            <p:cNvPr id="16" name="Frame 15"/>
            <p:cNvSpPr/>
            <p:nvPr/>
          </p:nvSpPr>
          <p:spPr>
            <a:xfrm>
              <a:off x="5720837" y="1488175"/>
              <a:ext cx="5190646" cy="4756806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n w="900" cmpd="sng">
                    <a:solidFill>
                      <a:sysClr val="windowText" lastClr="000000">
                        <a:alpha val="55000"/>
                      </a:sys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>
                  <a:ln w="900" cmpd="sng">
                    <a:solidFill>
                      <a:sysClr val="windowText" lastClr="000000">
                        <a:alpha val="55000"/>
                      </a:sys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4000" dirty="0">
                  <a:ln w="900" cmpd="sng">
                    <a:solidFill>
                      <a:sysClr val="windowText" lastClr="000000">
                        <a:alpha val="55000"/>
                      </a:sys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bn-IN" sz="4000" dirty="0">
                  <a:ln w="900" cmpd="sng">
                    <a:solidFill>
                      <a:sysClr val="windowText" lastClr="000000">
                        <a:alpha val="55000"/>
                      </a:sys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পঞ্চম</a:t>
              </a:r>
              <a:r>
                <a:rPr lang="en-US" sz="4000" dirty="0">
                  <a:ln w="900" cmpd="sng">
                    <a:solidFill>
                      <a:sysClr val="windowText" lastClr="000000">
                        <a:alpha val="55000"/>
                      </a:sys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IN" sz="4000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4000" dirty="0">
                  <a:ln w="900" cmpd="sng">
                    <a:solidFill>
                      <a:sysClr val="windowText" lastClr="000000">
                        <a:alpha val="55000"/>
                      </a:sys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4000" dirty="0">
                  <a:ln w="900" cmpd="sng">
                    <a:solidFill>
                      <a:sysClr val="windowText" lastClr="000000">
                        <a:alpha val="55000"/>
                      </a:sys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bn-IN" sz="4000" dirty="0">
                  <a:ln w="900" cmpd="sng">
                    <a:solidFill>
                      <a:sysClr val="windowText" lastClr="000000">
                        <a:alpha val="55000"/>
                      </a:sys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প্রাথমিক বিজ্ঞান</a:t>
              </a:r>
              <a:endParaRPr lang="en-US" sz="4000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১২</a:t>
              </a:r>
              <a:endParaRPr lang="bn-IN" sz="4000" b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সময়ঃ ৪০ মিনিট</a:t>
              </a:r>
            </a:p>
            <a:p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 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9" name="Date Placeholder 12"/>
            <p:cNvSpPr txBox="1">
              <a:spLocks/>
            </p:cNvSpPr>
            <p:nvPr/>
          </p:nvSpPr>
          <p:spPr>
            <a:xfrm>
              <a:off x="8082483" y="4645836"/>
              <a:ext cx="1356826" cy="650417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032D36F3-FD69-42C7-808F-319CB334979E}" type="datetime8">
                <a:rPr lang="bn-BD" sz="3200" smtClean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pPr/>
                <a:t>8 জানুয়ারী., 21</a:t>
              </a:fld>
              <a:endParaRPr lang="en-US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918F734-587D-439F-8F1D-5A476E72A870}"/>
              </a:ext>
            </a:extLst>
          </p:cNvPr>
          <p:cNvSpPr/>
          <p:nvPr/>
        </p:nvSpPr>
        <p:spPr>
          <a:xfrm>
            <a:off x="4116201" y="4430554"/>
            <a:ext cx="13933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তারিখঃ</a:t>
            </a:r>
            <a:endParaRPr lang="en-US" sz="40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36EF766-BFC8-4BB3-942A-1E534D876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497" y="5342386"/>
            <a:ext cx="1831503" cy="14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243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307080" y="244344"/>
            <a:ext cx="5039563" cy="62411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  <a:endParaRPr lang="en-US" sz="4800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1" y="1105230"/>
            <a:ext cx="5626892" cy="421126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5732C3-A359-4F10-AEDB-8DA507083E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" r="5481"/>
          <a:stretch/>
        </p:blipFill>
        <p:spPr>
          <a:xfrm>
            <a:off x="6303206" y="1029029"/>
            <a:ext cx="5645985" cy="42112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A54F0C-5304-4584-B723-03F8921A38C6}"/>
              </a:ext>
            </a:extLst>
          </p:cNvPr>
          <p:cNvSpPr txBox="1"/>
          <p:nvPr/>
        </p:nvSpPr>
        <p:spPr>
          <a:xfrm>
            <a:off x="4131335" y="6185546"/>
            <a:ext cx="3476376" cy="6241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গ্রিন হাউজ প্রভাব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147336E-ACBC-426F-9CD9-64D53BFC0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497" y="5342386"/>
            <a:ext cx="1831503" cy="14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64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3027" y="2913013"/>
            <a:ext cx="6102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এই পাঠশেষে শিক্ষার্থীরা.....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83841" y="1153586"/>
            <a:ext cx="3224318" cy="7078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8F6F11-60CB-4EDC-9B21-1CFAAA33338D}"/>
              </a:ext>
            </a:extLst>
          </p:cNvPr>
          <p:cNvSpPr/>
          <p:nvPr/>
        </p:nvSpPr>
        <p:spPr>
          <a:xfrm>
            <a:off x="593027" y="3964554"/>
            <a:ext cx="10164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১৪.১.২ জলবায়ু পরিবর্তনের সঙ্গে মানুষের সম্পর্ক ব্যাখ্যা করতে পারবে।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FD9BB4B-202B-4300-BADB-910EAB31F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497" y="5342386"/>
            <a:ext cx="1831503" cy="14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3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61).jpg">
            <a:extLst>
              <a:ext uri="{FF2B5EF4-FFF2-40B4-BE49-F238E27FC236}">
                <a16:creationId xmlns:a16="http://schemas.microsoft.com/office/drawing/2014/main" id="{56C63BDE-414A-4CB7-97E3-FF296DB8D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7" y="1079991"/>
            <a:ext cx="3700112" cy="2232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13BF27-6107-4765-8153-FCB154FCB9A5}"/>
              </a:ext>
            </a:extLst>
          </p:cNvPr>
          <p:cNvSpPr txBox="1"/>
          <p:nvPr/>
        </p:nvSpPr>
        <p:spPr>
          <a:xfrm>
            <a:off x="2869324" y="198118"/>
            <a:ext cx="6179562" cy="637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ছবিগুলোর দিকে লক্ষ্য কর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(61).jpg">
            <a:extLst>
              <a:ext uri="{FF2B5EF4-FFF2-40B4-BE49-F238E27FC236}">
                <a16:creationId xmlns:a16="http://schemas.microsoft.com/office/drawing/2014/main" id="{C53C94D1-41A7-42F0-A287-A984F7E44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727" y="1040577"/>
            <a:ext cx="3969959" cy="2238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images (61).jpg">
            <a:extLst>
              <a:ext uri="{FF2B5EF4-FFF2-40B4-BE49-F238E27FC236}">
                <a16:creationId xmlns:a16="http://schemas.microsoft.com/office/drawing/2014/main" id="{80FA440E-BC33-44D0-BEC7-9653BD6CFCE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846"/>
          <a:stretch>
            <a:fillRect/>
          </a:stretch>
        </p:blipFill>
        <p:spPr>
          <a:xfrm>
            <a:off x="3937063" y="1024023"/>
            <a:ext cx="4019975" cy="2271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FD47C7-61C6-48FF-B8D0-F0F4CB623ACF}"/>
              </a:ext>
            </a:extLst>
          </p:cNvPr>
          <p:cNvSpPr txBox="1"/>
          <p:nvPr/>
        </p:nvSpPr>
        <p:spPr>
          <a:xfrm>
            <a:off x="83387" y="3825635"/>
            <a:ext cx="3421117" cy="13849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কয়লা পুড়িয়ে বিদ্যুৎ তৈরির ফলে কার্বন-ডাই-অক্সাইড গ্যাস উৎপন্ন হচ্ছে।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5CD7D-7A68-42C5-A12A-35A25C16A169}"/>
              </a:ext>
            </a:extLst>
          </p:cNvPr>
          <p:cNvSpPr txBox="1"/>
          <p:nvPr/>
        </p:nvSpPr>
        <p:spPr>
          <a:xfrm>
            <a:off x="8399147" y="3862568"/>
            <a:ext cx="3421117" cy="13849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গ্যাস পোড়ানোর ফলে কার্বন-ডাই-অক্সাইড গ্যাস উৎপন্ন হচ্ছে।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0046CB-8528-4E18-872F-512EB07C5DFE}"/>
              </a:ext>
            </a:extLst>
          </p:cNvPr>
          <p:cNvSpPr txBox="1"/>
          <p:nvPr/>
        </p:nvSpPr>
        <p:spPr>
          <a:xfrm>
            <a:off x="3937063" y="3830912"/>
            <a:ext cx="3990486" cy="18158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বন উজার করে ফেলার কারণে কার্বন-ডাই-অক্সাইড গ্যাস কম শোষণ হচ্ছে। ফলে বায়ুতে কার্বণ-ডাই-অক্সাইড বেড়ে যাচ্ছে।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66751CFA-1489-46EB-A83C-70D642BAF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497" y="5342386"/>
            <a:ext cx="1831503" cy="14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14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greenhouse emp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38" b="89864" l="3860" r="90000">
                        <a14:foregroundMark x1="63158" y1="16764" x2="34211" y2="20468"/>
                        <a14:foregroundMark x1="34211" y1="20468" x2="17018" y2="28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76" t="14223" r="7492" b="14579"/>
          <a:stretch/>
        </p:blipFill>
        <p:spPr bwMode="auto">
          <a:xfrm>
            <a:off x="5082988" y="1250576"/>
            <a:ext cx="6320851" cy="4831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3665687" y="347684"/>
            <a:ext cx="4860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সবাই মনোযোগ দিয়ে লক্ষ করোঃ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13022" y="1656600"/>
            <a:ext cx="2762189" cy="4154407"/>
            <a:chOff x="434601" y="2361011"/>
            <a:chExt cx="3652112" cy="2458709"/>
          </a:xfrm>
        </p:grpSpPr>
        <p:pic>
          <p:nvPicPr>
            <p:cNvPr id="1034" name="Picture 10" descr="Image result for glass sheet 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296" b="89857" l="37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01" y="2361011"/>
              <a:ext cx="2792693" cy="2338737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0" descr="Image result for glass sheet 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296" b="89857" l="37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09" y="2361011"/>
              <a:ext cx="2792693" cy="2338737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0" descr="Image result for glass sheet 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296" b="89857" l="37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4020" y="2480983"/>
              <a:ext cx="2792693" cy="2338737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ight Arrow 7"/>
          <p:cNvSpPr/>
          <p:nvPr/>
        </p:nvSpPr>
        <p:spPr>
          <a:xfrm>
            <a:off x="3768279" y="3442447"/>
            <a:ext cx="1072662" cy="392713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Picture 14" descr="Image result for plant without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699" y="3835160"/>
            <a:ext cx="1114051" cy="14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plant without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008" y="3348026"/>
            <a:ext cx="1499924" cy="146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2" descr="Related image"/>
          <p:cNvSpPr>
            <a:spLocks noChangeAspect="1" noChangeArrowheads="1"/>
          </p:cNvSpPr>
          <p:nvPr/>
        </p:nvSpPr>
        <p:spPr bwMode="auto">
          <a:xfrm>
            <a:off x="307975" y="-1333500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0" name="Picture 26" descr="Image result for su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746" y="366711"/>
            <a:ext cx="1095917" cy="103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879777" y="5845623"/>
            <a:ext cx="1688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কাচ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9" name="Picture 18" descr="Related imag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9" t="931" r="27807" b="41710"/>
          <a:stretch/>
        </p:blipFill>
        <p:spPr bwMode="auto">
          <a:xfrm>
            <a:off x="8745340" y="3442447"/>
            <a:ext cx="1391967" cy="145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8" descr="Related imag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9" t="931" r="27807" b="41710"/>
          <a:stretch/>
        </p:blipFill>
        <p:spPr bwMode="auto">
          <a:xfrm>
            <a:off x="8999970" y="3666371"/>
            <a:ext cx="1391967" cy="145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8" descr="Related imag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9" t="931" r="27807" b="41710"/>
          <a:stretch/>
        </p:blipFill>
        <p:spPr bwMode="auto">
          <a:xfrm>
            <a:off x="8745339" y="3835160"/>
            <a:ext cx="1391967" cy="145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8" descr="Related imag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9" t="931" r="27807" b="41710"/>
          <a:stretch/>
        </p:blipFill>
        <p:spPr bwMode="auto">
          <a:xfrm>
            <a:off x="8603056" y="3793369"/>
            <a:ext cx="1391967" cy="145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/>
          <p:cNvSpPr/>
          <p:nvPr/>
        </p:nvSpPr>
        <p:spPr>
          <a:xfrm>
            <a:off x="7684062" y="5845623"/>
            <a:ext cx="1688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গ্রিন হাউজ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22275" y="319507"/>
            <a:ext cx="97497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গ্রিন হাউজ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হলো কাচের তৈরি ঘর যা ভেতরে সূর্যের তাপ আটকে রাখে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ফলে তীব্র শীতেও গাছপালা সজীব ও উষ্ণ থাকে।</a:t>
            </a:r>
            <a:endParaRPr lang="en-US" sz="36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8346700" y="1399228"/>
            <a:ext cx="2918005" cy="1547172"/>
            <a:chOff x="3336349" y="3820880"/>
            <a:chExt cx="2918005" cy="1547172"/>
          </a:xfrm>
        </p:grpSpPr>
        <p:cxnSp>
          <p:nvCxnSpPr>
            <p:cNvPr id="24" name="Straight Arrow Connector 23"/>
            <p:cNvCxnSpPr/>
            <p:nvPr/>
          </p:nvCxnSpPr>
          <p:spPr>
            <a:xfrm flipH="1" flipV="1">
              <a:off x="3336349" y="4280965"/>
              <a:ext cx="952339" cy="1087087"/>
            </a:xfrm>
            <a:prstGeom prst="straightConnector1">
              <a:avLst/>
            </a:prstGeom>
            <a:ln w="28575">
              <a:solidFill>
                <a:srgbClr val="FFFF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endCxn id="1050" idx="2"/>
            </p:cNvCxnSpPr>
            <p:nvPr/>
          </p:nvCxnSpPr>
          <p:spPr>
            <a:xfrm flipV="1">
              <a:off x="4288688" y="3820880"/>
              <a:ext cx="1965666" cy="1547172"/>
            </a:xfrm>
            <a:prstGeom prst="line">
              <a:avLst/>
            </a:prstGeom>
            <a:ln w="28575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8625456" y="1250577"/>
            <a:ext cx="2367210" cy="1300150"/>
            <a:chOff x="3496563" y="3986762"/>
            <a:chExt cx="2367210" cy="1300150"/>
          </a:xfrm>
        </p:grpSpPr>
        <p:cxnSp>
          <p:nvCxnSpPr>
            <p:cNvPr id="52" name="Straight Arrow Connector 51"/>
            <p:cNvCxnSpPr/>
            <p:nvPr/>
          </p:nvCxnSpPr>
          <p:spPr>
            <a:xfrm flipH="1" flipV="1">
              <a:off x="3496563" y="4498310"/>
              <a:ext cx="706451" cy="788602"/>
            </a:xfrm>
            <a:prstGeom prst="straightConnector1">
              <a:avLst/>
            </a:prstGeom>
            <a:ln w="28575">
              <a:solidFill>
                <a:srgbClr val="FFFF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4200239" y="3986762"/>
              <a:ext cx="1663534" cy="1300150"/>
            </a:xfrm>
            <a:prstGeom prst="line">
              <a:avLst/>
            </a:prstGeom>
            <a:ln w="28575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8999970" y="1037558"/>
            <a:ext cx="1881125" cy="1179630"/>
            <a:chOff x="4011676" y="4136309"/>
            <a:chExt cx="1881125" cy="1179630"/>
          </a:xfrm>
        </p:grpSpPr>
        <p:cxnSp>
          <p:nvCxnSpPr>
            <p:cNvPr id="55" name="Straight Arrow Connector 54"/>
            <p:cNvCxnSpPr/>
            <p:nvPr/>
          </p:nvCxnSpPr>
          <p:spPr>
            <a:xfrm flipH="1" flipV="1">
              <a:off x="4011676" y="4755351"/>
              <a:ext cx="362649" cy="474289"/>
            </a:xfrm>
            <a:prstGeom prst="straightConnector1">
              <a:avLst/>
            </a:prstGeom>
            <a:ln w="28575">
              <a:solidFill>
                <a:srgbClr val="FFFF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4391763" y="4136309"/>
              <a:ext cx="1501038" cy="1179630"/>
            </a:xfrm>
            <a:prstGeom prst="line">
              <a:avLst/>
            </a:prstGeom>
            <a:ln w="28575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">
            <a:extLst>
              <a:ext uri="{FF2B5EF4-FFF2-40B4-BE49-F238E27FC236}">
                <a16:creationId xmlns:a16="http://schemas.microsoft.com/office/drawing/2014/main" id="{56DB886E-36B3-45C5-8A61-B878A611B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497" y="5342386"/>
            <a:ext cx="1831503" cy="14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38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1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8" grpId="0" animBg="1"/>
      <p:bldP spid="58" grpId="0"/>
      <p:bldP spid="77" grpId="0"/>
      <p:bldP spid="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3DD8236-7CCE-4D8A-8D1B-9D5DE47B5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497" y="5342386"/>
            <a:ext cx="1831503" cy="14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7667E0-6FA8-4B19-8C79-04F763C6C35F}"/>
              </a:ext>
            </a:extLst>
          </p:cNvPr>
          <p:cNvSpPr txBox="1"/>
          <p:nvPr/>
        </p:nvSpPr>
        <p:spPr>
          <a:xfrm>
            <a:off x="3817620" y="713901"/>
            <a:ext cx="455676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444500" h="444500" prst="softRound"/>
              <a:bevelB w="444500" h="444500" prst="convex"/>
            </a:sp3d>
          </a:bodyPr>
          <a:lstStyle/>
          <a:p>
            <a:r>
              <a:rPr lang="bn-IN" sz="9600" dirty="0">
                <a:solidFill>
                  <a:srgbClr val="E67E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9600" dirty="0">
              <a:solidFill>
                <a:srgbClr val="E67E6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C3FAD9-CB0A-413A-8A6D-A4813A0341E0}"/>
              </a:ext>
            </a:extLst>
          </p:cNvPr>
          <p:cNvSpPr/>
          <p:nvPr/>
        </p:nvSpPr>
        <p:spPr>
          <a:xfrm>
            <a:off x="3070180" y="3244334"/>
            <a:ext cx="60516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kern="10" dirty="0">
                <a:ln w="9525" algn="ctr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গ্রিন হাউজ বলতে কী বোঝ?</a:t>
            </a:r>
            <a:endParaRPr lang="en-US" sz="13800" kern="10" dirty="0">
              <a:ln w="9525" algn="ctr"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4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42584" y="674501"/>
            <a:ext cx="5203786" cy="5203786"/>
          </a:xfrm>
          <a:prstGeom prst="ellipse">
            <a:avLst/>
          </a:prstGeom>
          <a:pattFill prst="plaid">
            <a:fgClr>
              <a:schemeClr val="accent1">
                <a:lumMod val="40000"/>
                <a:lumOff val="60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28" y="991256"/>
            <a:ext cx="4546837" cy="454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6023424" y="393277"/>
            <a:ext cx="5660571" cy="869468"/>
          </a:xfrm>
          <a:prstGeom prst="wedgeRoundRectCallout">
            <a:avLst>
              <a:gd name="adj1" fmla="val -49012"/>
              <a:gd name="adj2" fmla="val 25176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037943" y="1452822"/>
            <a:ext cx="5660571" cy="869468"/>
          </a:xfrm>
          <a:prstGeom prst="wedgeRoundRectCallout">
            <a:avLst>
              <a:gd name="adj1" fmla="val -85934"/>
              <a:gd name="adj2" fmla="val 70247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6037943" y="2418022"/>
            <a:ext cx="5660571" cy="1203289"/>
          </a:xfrm>
          <a:prstGeom prst="wedgeRoundRectCallout">
            <a:avLst>
              <a:gd name="adj1" fmla="val -62600"/>
              <a:gd name="adj2" fmla="val 32564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পৃথিবীকে ঘিরে থাকা এই স্তরটিকে কী বলে?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6023423" y="3748981"/>
            <a:ext cx="5660571" cy="869468"/>
          </a:xfrm>
          <a:prstGeom prst="wedgeRoundRectCallout">
            <a:avLst>
              <a:gd name="adj1" fmla="val -65421"/>
              <a:gd name="adj2" fmla="val -18227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বায়ুমন্ডল।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5974414" y="4742481"/>
            <a:ext cx="5660571" cy="1135806"/>
          </a:xfrm>
          <a:prstGeom prst="wedgeRoundRectCallout">
            <a:avLst>
              <a:gd name="adj1" fmla="val -71318"/>
              <a:gd name="adj2" fmla="val -64662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বায়ুমন্ডল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হলো পৃথিবীকে ঘিরে থাকা বায়ুর স্তর।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75238DA-C902-4796-B9B8-15B201CB4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497" y="5342386"/>
            <a:ext cx="1831503" cy="14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40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521</Words>
  <Application>Microsoft Office PowerPoint</Application>
  <PresentationFormat>Widescreen</PresentationFormat>
  <Paragraphs>103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51</cp:revision>
  <dcterms:created xsi:type="dcterms:W3CDTF">2021-01-04T11:01:51Z</dcterms:created>
  <dcterms:modified xsi:type="dcterms:W3CDTF">2021-01-08T06:08:49Z</dcterms:modified>
</cp:coreProperties>
</file>