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7" r:id="rId2"/>
    <p:sldId id="288" r:id="rId3"/>
    <p:sldId id="268" r:id="rId4"/>
    <p:sldId id="293" r:id="rId5"/>
    <p:sldId id="269" r:id="rId6"/>
    <p:sldId id="270" r:id="rId7"/>
    <p:sldId id="298" r:id="rId8"/>
    <p:sldId id="296" r:id="rId9"/>
    <p:sldId id="273" r:id="rId10"/>
    <p:sldId id="274" r:id="rId11"/>
    <p:sldId id="276" r:id="rId12"/>
    <p:sldId id="295" r:id="rId13"/>
    <p:sldId id="294" r:id="rId14"/>
    <p:sldId id="28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4660"/>
  </p:normalViewPr>
  <p:slideViewPr>
    <p:cSldViewPr snapToGrid="0">
      <p:cViewPr>
        <p:scale>
          <a:sx n="76" d="100"/>
          <a:sy n="76" d="100"/>
        </p:scale>
        <p:origin x="-498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4D8E4-415E-4B88-84DD-2D480FEC9CF3}" type="datetimeFigureOut">
              <a:rPr lang="en-SG" smtClean="0"/>
              <a:t>8/1/2021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8348-FA65-431D-846E-E23E97EF598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95133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4D8E4-415E-4B88-84DD-2D480FEC9CF3}" type="datetimeFigureOut">
              <a:rPr lang="en-SG" smtClean="0"/>
              <a:t>8/1/2021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8348-FA65-431D-846E-E23E97EF598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2787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4D8E4-415E-4B88-84DD-2D480FEC9CF3}" type="datetimeFigureOut">
              <a:rPr lang="en-SG" smtClean="0"/>
              <a:t>8/1/2021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8348-FA65-431D-846E-E23E97EF598C}" type="slidenum">
              <a:rPr lang="en-SG" smtClean="0"/>
              <a:t>‹#›</a:t>
            </a:fld>
            <a:endParaRPr lang="en-SG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881061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4D8E4-415E-4B88-84DD-2D480FEC9CF3}" type="datetimeFigureOut">
              <a:rPr lang="en-SG" smtClean="0"/>
              <a:t>8/1/2021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8348-FA65-431D-846E-E23E97EF598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1530436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4D8E4-415E-4B88-84DD-2D480FEC9CF3}" type="datetimeFigureOut">
              <a:rPr lang="en-SG" smtClean="0"/>
              <a:t>8/1/2021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8348-FA65-431D-846E-E23E97EF598C}" type="slidenum">
              <a:rPr lang="en-SG" smtClean="0"/>
              <a:t>‹#›</a:t>
            </a:fld>
            <a:endParaRPr lang="en-SG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362495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4D8E4-415E-4B88-84DD-2D480FEC9CF3}" type="datetimeFigureOut">
              <a:rPr lang="en-SG" smtClean="0"/>
              <a:t>8/1/2021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8348-FA65-431D-846E-E23E97EF598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957184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4D8E4-415E-4B88-84DD-2D480FEC9CF3}" type="datetimeFigureOut">
              <a:rPr lang="en-SG" smtClean="0"/>
              <a:t>8/1/2021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8348-FA65-431D-846E-E23E97EF598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6628230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4D8E4-415E-4B88-84DD-2D480FEC9CF3}" type="datetimeFigureOut">
              <a:rPr lang="en-SG" smtClean="0"/>
              <a:t>8/1/2021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8348-FA65-431D-846E-E23E97EF598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823613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4D8E4-415E-4B88-84DD-2D480FEC9CF3}" type="datetimeFigureOut">
              <a:rPr lang="en-SG" smtClean="0"/>
              <a:t>8/1/2021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8348-FA65-431D-846E-E23E97EF598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332713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4D8E4-415E-4B88-84DD-2D480FEC9CF3}" type="datetimeFigureOut">
              <a:rPr lang="en-SG" smtClean="0"/>
              <a:t>8/1/2021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8348-FA65-431D-846E-E23E97EF598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48707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4D8E4-415E-4B88-84DD-2D480FEC9CF3}" type="datetimeFigureOut">
              <a:rPr lang="en-SG" smtClean="0"/>
              <a:t>8/1/2021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8348-FA65-431D-846E-E23E97EF598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13546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4D8E4-415E-4B88-84DD-2D480FEC9CF3}" type="datetimeFigureOut">
              <a:rPr lang="en-SG" smtClean="0"/>
              <a:t>8/1/2021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8348-FA65-431D-846E-E23E97EF598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862378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4D8E4-415E-4B88-84DD-2D480FEC9CF3}" type="datetimeFigureOut">
              <a:rPr lang="en-SG" smtClean="0"/>
              <a:t>8/1/2021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8348-FA65-431D-846E-E23E97EF598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51794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4D8E4-415E-4B88-84DD-2D480FEC9CF3}" type="datetimeFigureOut">
              <a:rPr lang="en-SG" smtClean="0"/>
              <a:t>8/1/2021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8348-FA65-431D-846E-E23E97EF598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678370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4D8E4-415E-4B88-84DD-2D480FEC9CF3}" type="datetimeFigureOut">
              <a:rPr lang="en-SG" smtClean="0"/>
              <a:t>8/1/2021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8348-FA65-431D-846E-E23E97EF598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818723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4D8E4-415E-4B88-84DD-2D480FEC9CF3}" type="datetimeFigureOut">
              <a:rPr lang="en-SG" smtClean="0"/>
              <a:t>8/1/2021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8348-FA65-431D-846E-E23E97EF598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942395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4D8E4-415E-4B88-84DD-2D480FEC9CF3}" type="datetimeFigureOut">
              <a:rPr lang="en-SG" smtClean="0"/>
              <a:t>8/1/2021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7548348-FA65-431D-846E-E23E97EF598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42678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35.png"/><Relationship Id="rId9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2317" y="792353"/>
            <a:ext cx="9404723" cy="4942242"/>
          </a:xfrm>
        </p:spPr>
        <p:txBody>
          <a:bodyPr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50521" y="1211552"/>
            <a:ext cx="8942598" cy="3139321"/>
          </a:xfrm>
          <a:prstGeom prst="rect">
            <a:avLst/>
          </a:prstGeom>
          <a:solidFill>
            <a:srgbClr val="FF000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6600" b="1" dirty="0" err="1" smtClean="0">
                <a:ln/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মাল্টিমিডিয়া</a:t>
            </a:r>
            <a:r>
              <a:rPr lang="en-US" sz="6600" b="1" dirty="0" smtClean="0">
                <a:ln/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b="1" dirty="0" err="1" smtClean="0">
                <a:ln/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ক্লাশে</a:t>
            </a:r>
            <a:r>
              <a:rPr lang="en-US" sz="6600" b="1" dirty="0" smtClean="0">
                <a:ln/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b="1" dirty="0" err="1" smtClean="0">
                <a:ln/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সবাইকে</a:t>
            </a:r>
            <a:endParaRPr lang="en-US" sz="6600" b="1" dirty="0" smtClean="0">
              <a:ln/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6600" b="1" dirty="0" err="1" smtClean="0">
                <a:ln/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স্বাগতম</a:t>
            </a:r>
            <a:endParaRPr lang="en-US" sz="6600" b="1" dirty="0">
              <a:ln/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121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="" xmlns:a16="http://schemas.microsoft.com/office/drawing/2014/main" id="{FA553153-188A-433C-8E1F-3ABD75B89970}"/>
                  </a:ext>
                </a:extLst>
              </p:cNvPr>
              <p:cNvSpPr txBox="1"/>
              <p:nvPr/>
            </p:nvSpPr>
            <p:spPr>
              <a:xfrm>
                <a:off x="483218" y="973121"/>
                <a:ext cx="11708782" cy="2923877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হ</a:t>
                </a:r>
                <a:r>
                  <a:rPr lang="as-IN" sz="4000" dirty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া</a:t>
                </a:r>
                <a:r>
                  <a:rPr lang="en-US" sz="4000" dirty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ই</a:t>
                </a:r>
                <a:r>
                  <a:rPr lang="as-IN" sz="4000" dirty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ড</a:t>
                </a:r>
                <a:r>
                  <a:rPr lang="en-US" sz="4000" dirty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্</a:t>
                </a:r>
                <a:r>
                  <a:rPr lang="as-IN" sz="4000" dirty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র</a:t>
                </a:r>
                <a:r>
                  <a:rPr lang="en-US" sz="4000" dirty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ো</a:t>
                </a:r>
                <a:r>
                  <a:rPr lang="as-IN" sz="4000" dirty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জ</a:t>
                </a:r>
                <a:r>
                  <a:rPr lang="en-US" sz="4000" dirty="0" err="1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েন</a:t>
                </a:r>
                <a:r>
                  <a:rPr lang="en-US" sz="4000" dirty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err="1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সংয</a:t>
                </a:r>
                <a:r>
                  <a:rPr lang="as-IN" sz="4000" dirty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ো</a:t>
                </a:r>
                <a:r>
                  <a:rPr lang="en-US" sz="4000" dirty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জ</a:t>
                </a:r>
                <a:r>
                  <a:rPr lang="as-IN" sz="4000" dirty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ন</a:t>
                </a:r>
                <a:r>
                  <a:rPr lang="en-US" sz="4000" dirty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ঃ </a:t>
                </a:r>
              </a:p>
              <a:p>
                <a:r>
                  <a:rPr lang="as-IN" sz="36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ন</a:t>
                </a:r>
                <a:r>
                  <a:rPr lang="en-US" sz="36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ি</a:t>
                </a:r>
                <a:r>
                  <a:rPr lang="as-IN" sz="36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</a:t>
                </a:r>
                <a:r>
                  <a:rPr lang="en-US" sz="36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ে</a:t>
                </a:r>
                <a:r>
                  <a:rPr lang="as-IN" sz="36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ল</a:t>
                </a:r>
                <a:r>
                  <a:rPr lang="en-US" sz="36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as-IN" sz="36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</a:t>
                </a:r>
                <a:r>
                  <a:rPr lang="en-US" sz="36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্</a:t>
                </a:r>
                <a:r>
                  <a:rPr lang="as-IN" sz="36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র</a:t>
                </a:r>
                <a:r>
                  <a:rPr lang="en-US" sz="3600" dirty="0" err="1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ভাবকের</a:t>
                </a:r>
                <a:r>
                  <a:rPr lang="en-US" sz="36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উপস্</a:t>
                </a:r>
                <a:r>
                  <a:rPr lang="as-IN" sz="36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থ</a:t>
                </a:r>
                <a:r>
                  <a:rPr lang="en-US" sz="36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ি</a:t>
                </a:r>
                <a:r>
                  <a:rPr lang="as-IN" sz="36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ত</a:t>
                </a:r>
                <a:r>
                  <a:rPr lang="en-US" sz="36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ি</a:t>
                </a:r>
                <a:r>
                  <a:rPr lang="as-IN" sz="36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ত</a:t>
                </a:r>
                <a:r>
                  <a:rPr lang="en-US" sz="36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ে </a:t>
                </a:r>
                <a:r>
                  <a:rPr lang="as-IN" sz="36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ই</a:t>
                </a:r>
                <a:r>
                  <a:rPr lang="en-US" sz="3600" dirty="0" err="1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থাইনকে</a:t>
                </a:r>
                <a:r>
                  <a:rPr lang="en-US" sz="36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হাইড্রোজেনের</a:t>
                </a:r>
                <a:r>
                  <a:rPr lang="en-US" sz="36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সাথে</a:t>
                </a:r>
                <a:r>
                  <a:rPr lang="en-US" sz="36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(১৮০-২০০)</a:t>
                </a:r>
                <a14:m>
                  <m:oMath xmlns:m="http://schemas.openxmlformats.org/officeDocument/2006/math">
                    <m:r>
                      <a:rPr lang="en-US" sz="36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℃</m:t>
                    </m:r>
                  </m:oMath>
                </a14:m>
                <a:r>
                  <a:rPr lang="en-SG" sz="36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SG" sz="3600" dirty="0" err="1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তাপমাত্রায়</a:t>
                </a:r>
                <a:r>
                  <a:rPr lang="en-SG" sz="36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SG" sz="3600" dirty="0" err="1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উত্তপ্ত</a:t>
                </a:r>
                <a:r>
                  <a:rPr lang="en-SG" sz="36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SG" sz="3600" dirty="0" err="1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করলে</a:t>
                </a:r>
                <a:r>
                  <a:rPr lang="en-SG" sz="36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SG" sz="3600" dirty="0" err="1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ইথেন</a:t>
                </a:r>
                <a:r>
                  <a:rPr lang="en-SG" sz="36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SG" sz="3600" dirty="0" err="1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উৎপন্ন</a:t>
                </a:r>
                <a:r>
                  <a:rPr lang="en-SG" sz="36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SG" sz="3600" dirty="0" err="1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হয়</a:t>
                </a:r>
                <a:r>
                  <a:rPr lang="en-SG" sz="36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।</a:t>
                </a:r>
              </a:p>
              <a:p>
                <a:r>
                  <a:rPr lang="en-SG" sz="36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en-SG" sz="36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3600" b="0" dirty="0" smtClean="0">
                    <a:cs typeface="NikoshBAN" panose="02000000000000000000" pitchFamily="2" charset="0"/>
                  </a:rPr>
                  <a:t>H-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𝐶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≡</m:t>
                    </m:r>
                  </m:oMath>
                </a14:m>
                <a:r>
                  <a:rPr lang="en-SG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C-H  </a:t>
                </a:r>
                <a:r>
                  <a:rPr lang="en-US" sz="36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SG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  <a:r>
                  <a:rPr lang="en-US" sz="36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SG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C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SG" sz="3600" i="1">
                            <a:latin typeface="Cambria Math"/>
                            <a:cs typeface="NikoshBAN" panose="02000000000000000000" pitchFamily="2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𝐻</m:t>
                        </m:r>
                      </m:e>
                      <m:sub>
                        <m:r>
                          <a:rPr lang="en-US" sz="36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SG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=C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SG" sz="3600" i="1">
                            <a:latin typeface="Cambria Math"/>
                            <a:cs typeface="NikoshBAN" panose="02000000000000000000" pitchFamily="2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𝐻</m:t>
                        </m:r>
                      </m:e>
                      <m:sub>
                        <m:r>
                          <a:rPr lang="en-US" sz="36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SG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C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SG" sz="3600" i="1">
                            <a:latin typeface="Cambria Math"/>
                            <a:cs typeface="NikoshBAN" panose="02000000000000000000" pitchFamily="2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𝐻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SG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-C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SG" sz="3600" i="1">
                            <a:latin typeface="Cambria Math"/>
                            <a:cs typeface="NikoshBAN" panose="02000000000000000000" pitchFamily="2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𝐻</m:t>
                        </m:r>
                      </m:e>
                      <m:sub>
                        <m:r>
                          <a:rPr lang="en-US" sz="36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3</m:t>
                        </m:r>
                      </m:sub>
                    </m:sSub>
                  </m:oMath>
                </a14:m>
                <a:endParaRPr lang="en-SG" sz="36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A553153-188A-433C-8E1F-3ABD75B899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218" y="973121"/>
                <a:ext cx="11708782" cy="2923877"/>
              </a:xfrm>
              <a:prstGeom prst="rect">
                <a:avLst/>
              </a:prstGeom>
              <a:blipFill rotWithShape="1">
                <a:blip r:embed="rId2"/>
                <a:stretch>
                  <a:fillRect l="-1822" t="-6472" b="-91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" name="Group 18">
            <a:extLst>
              <a:ext uri="{FF2B5EF4-FFF2-40B4-BE49-F238E27FC236}">
                <a16:creationId xmlns="" xmlns:a16="http://schemas.microsoft.com/office/drawing/2014/main" id="{EB7C1FF1-E612-418E-B615-CA39BF9C3259}"/>
              </a:ext>
            </a:extLst>
          </p:cNvPr>
          <p:cNvGrpSpPr/>
          <p:nvPr/>
        </p:nvGrpSpPr>
        <p:grpSpPr>
          <a:xfrm>
            <a:off x="483218" y="4189910"/>
            <a:ext cx="3936382" cy="2183961"/>
            <a:chOff x="7225989" y="119116"/>
            <a:chExt cx="3558390" cy="4674907"/>
          </a:xfrm>
        </p:grpSpPr>
        <p:sp>
          <p:nvSpPr>
            <p:cNvPr id="14" name="Rectangle 13">
              <a:extLst>
                <a:ext uri="{FF2B5EF4-FFF2-40B4-BE49-F238E27FC236}">
                  <a16:creationId xmlns="" xmlns:a16="http://schemas.microsoft.com/office/drawing/2014/main" id="{D678E123-026E-47E7-A52A-94ED89EDFDD0}"/>
                </a:ext>
              </a:extLst>
            </p:cNvPr>
            <p:cNvSpPr/>
            <p:nvPr/>
          </p:nvSpPr>
          <p:spPr>
            <a:xfrm rot="5400000">
              <a:off x="8107500" y="3184727"/>
              <a:ext cx="855281" cy="77282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accent6">
                  <a:lumMod val="75000"/>
                </a:schemeClr>
              </a:solidFill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="" xmlns:a16="http://schemas.microsoft.com/office/drawing/2014/main" id="{E343E054-BB42-4A60-88B4-8BC0E8B80B87}"/>
                </a:ext>
              </a:extLst>
            </p:cNvPr>
            <p:cNvSpPr/>
            <p:nvPr/>
          </p:nvSpPr>
          <p:spPr>
            <a:xfrm rot="5400000">
              <a:off x="8100103" y="1616806"/>
              <a:ext cx="855281" cy="77282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accent6">
                  <a:lumMod val="75000"/>
                </a:schemeClr>
              </a:solidFill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4" name="Rectangle 3">
              <a:extLst>
                <a:ext uri="{FF2B5EF4-FFF2-40B4-BE49-F238E27FC236}">
                  <a16:creationId xmlns="" xmlns:a16="http://schemas.microsoft.com/office/drawing/2014/main" id="{DDDCF74C-E11F-4B2A-ACDB-120340D1E57E}"/>
                </a:ext>
              </a:extLst>
            </p:cNvPr>
            <p:cNvSpPr/>
            <p:nvPr/>
          </p:nvSpPr>
          <p:spPr>
            <a:xfrm rot="5400000">
              <a:off x="9115380" y="1559721"/>
              <a:ext cx="855284" cy="77282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accent6">
                  <a:lumMod val="75000"/>
                </a:schemeClr>
              </a:solidFill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5" name="Rectangle 4">
              <a:extLst>
                <a:ext uri="{FF2B5EF4-FFF2-40B4-BE49-F238E27FC236}">
                  <a16:creationId xmlns="" xmlns:a16="http://schemas.microsoft.com/office/drawing/2014/main" id="{B0904E58-316C-4DE8-9B73-4F8F0C7A5DC9}"/>
                </a:ext>
              </a:extLst>
            </p:cNvPr>
            <p:cNvSpPr/>
            <p:nvPr/>
          </p:nvSpPr>
          <p:spPr>
            <a:xfrm>
              <a:off x="8708836" y="2394542"/>
              <a:ext cx="621358" cy="190313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accent6">
                  <a:lumMod val="75000"/>
                </a:schemeClr>
              </a:solidFill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6" name="Rectangle 5">
              <a:extLst>
                <a:ext uri="{FF2B5EF4-FFF2-40B4-BE49-F238E27FC236}">
                  <a16:creationId xmlns="" xmlns:a16="http://schemas.microsoft.com/office/drawing/2014/main" id="{B32F5AF0-FDA9-4BCA-9995-0F27D8EA67C4}"/>
                </a:ext>
              </a:extLst>
            </p:cNvPr>
            <p:cNvSpPr/>
            <p:nvPr/>
          </p:nvSpPr>
          <p:spPr>
            <a:xfrm rot="5400000">
              <a:off x="9114712" y="3212846"/>
              <a:ext cx="855281" cy="77282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accent6">
                  <a:lumMod val="75000"/>
                </a:schemeClr>
              </a:solidFill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7" name="Rectangle 6">
              <a:extLst>
                <a:ext uri="{FF2B5EF4-FFF2-40B4-BE49-F238E27FC236}">
                  <a16:creationId xmlns="" xmlns:a16="http://schemas.microsoft.com/office/drawing/2014/main" id="{7E2BCE20-C172-4438-8936-4B0B99289752}"/>
                </a:ext>
              </a:extLst>
            </p:cNvPr>
            <p:cNvSpPr/>
            <p:nvPr/>
          </p:nvSpPr>
          <p:spPr>
            <a:xfrm>
              <a:off x="9708486" y="2391565"/>
              <a:ext cx="621358" cy="190313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accent6">
                  <a:lumMod val="75000"/>
                </a:schemeClr>
              </a:solidFill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8" name="Rectangle 7">
              <a:extLst>
                <a:ext uri="{FF2B5EF4-FFF2-40B4-BE49-F238E27FC236}">
                  <a16:creationId xmlns="" xmlns:a16="http://schemas.microsoft.com/office/drawing/2014/main" id="{469B1663-9064-4B47-8820-8108DC331F43}"/>
                </a:ext>
              </a:extLst>
            </p:cNvPr>
            <p:cNvSpPr/>
            <p:nvPr/>
          </p:nvSpPr>
          <p:spPr>
            <a:xfrm>
              <a:off x="7688033" y="2402471"/>
              <a:ext cx="621358" cy="190313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accent6">
                  <a:lumMod val="75000"/>
                </a:schemeClr>
              </a:solidFill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9" name="Flowchart: Connector 8">
              <a:extLst>
                <a:ext uri="{FF2B5EF4-FFF2-40B4-BE49-F238E27FC236}">
                  <a16:creationId xmlns="" xmlns:a16="http://schemas.microsoft.com/office/drawing/2014/main" id="{75B71430-97BC-443F-B551-F9E5EAE373F8}"/>
                </a:ext>
              </a:extLst>
            </p:cNvPr>
            <p:cNvSpPr/>
            <p:nvPr/>
          </p:nvSpPr>
          <p:spPr>
            <a:xfrm>
              <a:off x="7225989" y="1823599"/>
              <a:ext cx="621358" cy="1332197"/>
            </a:xfrm>
            <a:prstGeom prst="flowChartConnector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H</a:t>
              </a:r>
              <a:endParaRPr lang="en-SG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0" name="Flowchart: Connector 9">
              <a:extLst>
                <a:ext uri="{FF2B5EF4-FFF2-40B4-BE49-F238E27FC236}">
                  <a16:creationId xmlns="" xmlns:a16="http://schemas.microsoft.com/office/drawing/2014/main" id="{901242A4-9806-4731-BF9E-0AD71D01A738}"/>
                </a:ext>
              </a:extLst>
            </p:cNvPr>
            <p:cNvSpPr/>
            <p:nvPr/>
          </p:nvSpPr>
          <p:spPr>
            <a:xfrm>
              <a:off x="8218356" y="1707444"/>
              <a:ext cx="621358" cy="1332197"/>
            </a:xfrm>
            <a:prstGeom prst="flowChartConnector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c</a:t>
              </a:r>
              <a:endParaRPr lang="en-SG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1" name="Flowchart: Connector 10">
              <a:extLst>
                <a:ext uri="{FF2B5EF4-FFF2-40B4-BE49-F238E27FC236}">
                  <a16:creationId xmlns="" xmlns:a16="http://schemas.microsoft.com/office/drawing/2014/main" id="{8CA2E841-0D8D-48A7-A636-2CF67B2E6128}"/>
                </a:ext>
              </a:extLst>
            </p:cNvPr>
            <p:cNvSpPr/>
            <p:nvPr/>
          </p:nvSpPr>
          <p:spPr>
            <a:xfrm>
              <a:off x="9190689" y="1946652"/>
              <a:ext cx="621358" cy="834513"/>
            </a:xfrm>
            <a:prstGeom prst="flowChartConnector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c</a:t>
              </a:r>
              <a:endParaRPr lang="en-SG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2" name="Flowchart: Connector 11">
              <a:extLst>
                <a:ext uri="{FF2B5EF4-FFF2-40B4-BE49-F238E27FC236}">
                  <a16:creationId xmlns="" xmlns:a16="http://schemas.microsoft.com/office/drawing/2014/main" id="{51284683-F92D-4E7C-A485-0911BD3B3CDA}"/>
                </a:ext>
              </a:extLst>
            </p:cNvPr>
            <p:cNvSpPr/>
            <p:nvPr/>
          </p:nvSpPr>
          <p:spPr>
            <a:xfrm>
              <a:off x="10163021" y="1820622"/>
              <a:ext cx="621358" cy="1332197"/>
            </a:xfrm>
            <a:prstGeom prst="flowChartConnector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H</a:t>
              </a:r>
              <a:endParaRPr lang="en-SG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5" name="Flowchart: Connector 14">
              <a:extLst>
                <a:ext uri="{FF2B5EF4-FFF2-40B4-BE49-F238E27FC236}">
                  <a16:creationId xmlns="" xmlns:a16="http://schemas.microsoft.com/office/drawing/2014/main" id="{B9C2D03A-0633-4C72-98BF-A07FA7B24EB2}"/>
                </a:ext>
              </a:extLst>
            </p:cNvPr>
            <p:cNvSpPr/>
            <p:nvPr/>
          </p:nvSpPr>
          <p:spPr>
            <a:xfrm>
              <a:off x="8228792" y="172303"/>
              <a:ext cx="621358" cy="1332197"/>
            </a:xfrm>
            <a:prstGeom prst="flowChartConnector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H</a:t>
              </a:r>
              <a:endParaRPr lang="en-SG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6" name="Flowchart: Connector 15">
              <a:extLst>
                <a:ext uri="{FF2B5EF4-FFF2-40B4-BE49-F238E27FC236}">
                  <a16:creationId xmlns="" xmlns:a16="http://schemas.microsoft.com/office/drawing/2014/main" id="{D0BFC205-93C3-4664-913D-F6394DBCB4AC}"/>
                </a:ext>
              </a:extLst>
            </p:cNvPr>
            <p:cNvSpPr/>
            <p:nvPr/>
          </p:nvSpPr>
          <p:spPr>
            <a:xfrm>
              <a:off x="9283906" y="3352107"/>
              <a:ext cx="621358" cy="1332197"/>
            </a:xfrm>
            <a:prstGeom prst="flowChartConnector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H</a:t>
              </a:r>
              <a:endParaRPr lang="en-SG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7" name="Flowchart: Connector 16">
              <a:extLst>
                <a:ext uri="{FF2B5EF4-FFF2-40B4-BE49-F238E27FC236}">
                  <a16:creationId xmlns="" xmlns:a16="http://schemas.microsoft.com/office/drawing/2014/main" id="{887EC445-9CDC-43E7-BD45-64EAA54F504E}"/>
                </a:ext>
              </a:extLst>
            </p:cNvPr>
            <p:cNvSpPr/>
            <p:nvPr/>
          </p:nvSpPr>
          <p:spPr>
            <a:xfrm>
              <a:off x="9231673" y="119116"/>
              <a:ext cx="621358" cy="1332197"/>
            </a:xfrm>
            <a:prstGeom prst="flowChartConnector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H</a:t>
              </a:r>
              <a:endParaRPr lang="en-SG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8" name="Flowchart: Connector 17">
              <a:extLst>
                <a:ext uri="{FF2B5EF4-FFF2-40B4-BE49-F238E27FC236}">
                  <a16:creationId xmlns="" xmlns:a16="http://schemas.microsoft.com/office/drawing/2014/main" id="{A5DD205C-BC1B-4A3A-994F-BF6587460D81}"/>
                </a:ext>
              </a:extLst>
            </p:cNvPr>
            <p:cNvSpPr/>
            <p:nvPr/>
          </p:nvSpPr>
          <p:spPr>
            <a:xfrm>
              <a:off x="8255706" y="3461826"/>
              <a:ext cx="621358" cy="1332197"/>
            </a:xfrm>
            <a:prstGeom prst="flowChartConnector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H</a:t>
              </a:r>
              <a:endParaRPr lang="en-SG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20" name="Flowchart: Connector 19">
            <a:extLst>
              <a:ext uri="{FF2B5EF4-FFF2-40B4-BE49-F238E27FC236}">
                <a16:creationId xmlns="" xmlns:a16="http://schemas.microsoft.com/office/drawing/2014/main" id="{ADD33366-4034-4D19-9F62-1C04929891EA}"/>
              </a:ext>
            </a:extLst>
          </p:cNvPr>
          <p:cNvSpPr/>
          <p:nvPr/>
        </p:nvSpPr>
        <p:spPr>
          <a:xfrm>
            <a:off x="8555088" y="3006581"/>
            <a:ext cx="1861563" cy="1134181"/>
          </a:xfrm>
          <a:prstGeom prst="flowChartConnector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ইথেন</a:t>
            </a:r>
            <a:endParaRPr lang="en-SG" sz="4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840373" y="3607625"/>
            <a:ext cx="1205346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7154414" y="3626923"/>
            <a:ext cx="1205346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2929269" y="3197998"/>
                <a:ext cx="979024" cy="36954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n-US" i="1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9269" y="3197998"/>
                <a:ext cx="979024" cy="369543"/>
              </a:xfrm>
              <a:prstGeom prst="rect">
                <a:avLst/>
              </a:prstGeom>
              <a:blipFill>
                <a:blip r:embed="rId3"/>
                <a:stretch>
                  <a:fillRect b="-833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 rot="10800000" flipV="1">
                <a:off x="7412719" y="3160656"/>
                <a:ext cx="656399" cy="44696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n-US" i="1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 flipV="1">
                <a:off x="7412719" y="3160656"/>
                <a:ext cx="656399" cy="44696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085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2A576568-3BB4-4D49-9CFB-F021DA03948F}"/>
              </a:ext>
            </a:extLst>
          </p:cNvPr>
          <p:cNvSpPr txBox="1"/>
          <p:nvPr/>
        </p:nvSpPr>
        <p:spPr>
          <a:xfrm>
            <a:off x="702527" y="1148575"/>
            <a:ext cx="6300439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 স</a:t>
            </a:r>
            <a:r>
              <a:rPr lang="as-IN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as-IN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5B78DF86-24FA-4696-8F85-406499BAC9F1}"/>
              </a:ext>
            </a:extLst>
          </p:cNvPr>
          <p:cNvGrpSpPr/>
          <p:nvPr/>
        </p:nvGrpSpPr>
        <p:grpSpPr>
          <a:xfrm>
            <a:off x="2196840" y="2919734"/>
            <a:ext cx="3750498" cy="3585276"/>
            <a:chOff x="7175889" y="351104"/>
            <a:chExt cx="3390358" cy="4211226"/>
          </a:xfrm>
        </p:grpSpPr>
        <p:sp>
          <p:nvSpPr>
            <p:cNvPr id="5" name="Rectangle 4">
              <a:extLst>
                <a:ext uri="{FF2B5EF4-FFF2-40B4-BE49-F238E27FC236}">
                  <a16:creationId xmlns="" xmlns:a16="http://schemas.microsoft.com/office/drawing/2014/main" id="{61ADC391-CB11-45A4-833B-02D0401C8D60}"/>
                </a:ext>
              </a:extLst>
            </p:cNvPr>
            <p:cNvSpPr/>
            <p:nvPr/>
          </p:nvSpPr>
          <p:spPr>
            <a:xfrm rot="5400000">
              <a:off x="8205831" y="3156200"/>
              <a:ext cx="621358" cy="190313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accent6">
                  <a:lumMod val="75000"/>
                </a:schemeClr>
              </a:solidFill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6" name="Rectangle 5">
              <a:extLst>
                <a:ext uri="{FF2B5EF4-FFF2-40B4-BE49-F238E27FC236}">
                  <a16:creationId xmlns="" xmlns:a16="http://schemas.microsoft.com/office/drawing/2014/main" id="{9602B056-700D-4D0B-8BD5-C0BB9C91C7EB}"/>
                </a:ext>
              </a:extLst>
            </p:cNvPr>
            <p:cNvSpPr/>
            <p:nvPr/>
          </p:nvSpPr>
          <p:spPr>
            <a:xfrm rot="5400000">
              <a:off x="8198434" y="1588279"/>
              <a:ext cx="621358" cy="190313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accent6">
                  <a:lumMod val="75000"/>
                </a:schemeClr>
              </a:solidFill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8" name="Rectangle 7">
              <a:extLst>
                <a:ext uri="{FF2B5EF4-FFF2-40B4-BE49-F238E27FC236}">
                  <a16:creationId xmlns="" xmlns:a16="http://schemas.microsoft.com/office/drawing/2014/main" id="{ECFA60A4-E2B5-445A-8AD1-4F11FAFC8EE4}"/>
                </a:ext>
              </a:extLst>
            </p:cNvPr>
            <p:cNvSpPr/>
            <p:nvPr/>
          </p:nvSpPr>
          <p:spPr>
            <a:xfrm>
              <a:off x="8708836" y="2394542"/>
              <a:ext cx="621358" cy="190313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accent6">
                  <a:lumMod val="75000"/>
                </a:schemeClr>
              </a:solidFill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="" xmlns:a16="http://schemas.microsoft.com/office/drawing/2014/main" id="{B31F835B-90C9-4226-8B61-1A15C60D33E8}"/>
                </a:ext>
              </a:extLst>
            </p:cNvPr>
            <p:cNvSpPr/>
            <p:nvPr/>
          </p:nvSpPr>
          <p:spPr>
            <a:xfrm>
              <a:off x="7688033" y="2402471"/>
              <a:ext cx="621358" cy="190313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accent6">
                  <a:lumMod val="75000"/>
                </a:schemeClr>
              </a:solidFill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2" name="Flowchart: Connector 11">
              <a:extLst>
                <a:ext uri="{FF2B5EF4-FFF2-40B4-BE49-F238E27FC236}">
                  <a16:creationId xmlns="" xmlns:a16="http://schemas.microsoft.com/office/drawing/2014/main" id="{D64EBE43-81CF-4CDD-9828-93B4EBED325B}"/>
                </a:ext>
              </a:extLst>
            </p:cNvPr>
            <p:cNvSpPr/>
            <p:nvPr/>
          </p:nvSpPr>
          <p:spPr>
            <a:xfrm>
              <a:off x="7175889" y="1823599"/>
              <a:ext cx="621358" cy="1332197"/>
            </a:xfrm>
            <a:prstGeom prst="flowChartConnector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H</a:t>
              </a:r>
              <a:endParaRPr lang="en-SG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3" name="Flowchart: Connector 12">
              <a:extLst>
                <a:ext uri="{FF2B5EF4-FFF2-40B4-BE49-F238E27FC236}">
                  <a16:creationId xmlns="" xmlns:a16="http://schemas.microsoft.com/office/drawing/2014/main" id="{00AA6B81-4D48-4CB9-AFD2-F076E0939CAA}"/>
                </a:ext>
              </a:extLst>
            </p:cNvPr>
            <p:cNvSpPr/>
            <p:nvPr/>
          </p:nvSpPr>
          <p:spPr>
            <a:xfrm>
              <a:off x="8205831" y="1823599"/>
              <a:ext cx="621358" cy="1332197"/>
            </a:xfrm>
            <a:prstGeom prst="flowChartConnector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c</a:t>
              </a:r>
              <a:endParaRPr lang="en-SG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5" name="Flowchart: Connector 14">
              <a:extLst>
                <a:ext uri="{FF2B5EF4-FFF2-40B4-BE49-F238E27FC236}">
                  <a16:creationId xmlns="" xmlns:a16="http://schemas.microsoft.com/office/drawing/2014/main" id="{56903163-67F3-40A3-8D03-5C06EE463393}"/>
                </a:ext>
              </a:extLst>
            </p:cNvPr>
            <p:cNvSpPr/>
            <p:nvPr/>
          </p:nvSpPr>
          <p:spPr>
            <a:xfrm>
              <a:off x="9114672" y="1823598"/>
              <a:ext cx="1451575" cy="1332197"/>
            </a:xfrm>
            <a:prstGeom prst="flowChartConnector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CHO</a:t>
              </a:r>
              <a:endParaRPr lang="en-SG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6" name="Flowchart: Connector 15">
              <a:extLst>
                <a:ext uri="{FF2B5EF4-FFF2-40B4-BE49-F238E27FC236}">
                  <a16:creationId xmlns="" xmlns:a16="http://schemas.microsoft.com/office/drawing/2014/main" id="{F77ACA4D-42FA-4EDD-ADF9-8BFEC678FFF6}"/>
                </a:ext>
              </a:extLst>
            </p:cNvPr>
            <p:cNvSpPr/>
            <p:nvPr/>
          </p:nvSpPr>
          <p:spPr>
            <a:xfrm>
              <a:off x="8205831" y="351104"/>
              <a:ext cx="621358" cy="1332197"/>
            </a:xfrm>
            <a:prstGeom prst="flowChartConnector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H</a:t>
              </a:r>
              <a:endParaRPr lang="en-SG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9" name="Flowchart: Connector 18">
              <a:extLst>
                <a:ext uri="{FF2B5EF4-FFF2-40B4-BE49-F238E27FC236}">
                  <a16:creationId xmlns="" xmlns:a16="http://schemas.microsoft.com/office/drawing/2014/main" id="{8E6D8F7A-8E50-41B7-9813-145428446ED1}"/>
                </a:ext>
              </a:extLst>
            </p:cNvPr>
            <p:cNvSpPr/>
            <p:nvPr/>
          </p:nvSpPr>
          <p:spPr>
            <a:xfrm>
              <a:off x="8196525" y="3230133"/>
              <a:ext cx="621358" cy="1332197"/>
            </a:xfrm>
            <a:prstGeom prst="flowChartConnector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H</a:t>
              </a:r>
              <a:endParaRPr lang="en-SG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2ACC0A66-08CA-4777-B0C1-D51ECCA9FDDB}"/>
              </a:ext>
            </a:extLst>
          </p:cNvPr>
          <p:cNvSpPr txBox="1"/>
          <p:nvPr/>
        </p:nvSpPr>
        <p:spPr>
          <a:xfrm>
            <a:off x="8949346" y="2847019"/>
            <a:ext cx="2149303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as-IN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en-US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endParaRPr lang="en-SG" sz="36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05185" y="1962853"/>
                <a:ext cx="10773950" cy="850489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4800000"/>
                </a:lightRig>
              </a:scene3d>
              <a:sp3d prstMaterial="matte">
                <a:bevelT w="127000" h="63500"/>
              </a:sp3d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𝐂𝐇</m:t>
                      </m:r>
                      <m:r>
                        <a:rPr lang="en-US" sz="3600" i="1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en-US" sz="3600" i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𝐂𝐇</m:t>
                      </m:r>
                      <m:r>
                        <a:rPr lang="en-US" sz="3600" i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3600" i="1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  </m:t>
                      </m:r>
                      <m:sSub>
                        <m:sSubPr>
                          <m:ctrlPr>
                            <a:rPr lang="en-US" sz="3600" i="1" smtClean="0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i="1" smtClean="0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n-US" sz="3600" i="1" smtClean="0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3600" i="1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𝑶</m:t>
                      </m:r>
                      <m:r>
                        <a:rPr lang="en-US" sz="3600" i="1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groupChr>
                        <m:groupChrPr>
                          <m:chr m:val="→"/>
                          <m:vertJc m:val="bot"/>
                          <m:ctrlPr>
                            <a:rPr lang="en-US" sz="3600" i="1" smtClean="0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brk m:alnAt="2"/>
                            </m:rPr>
                            <a:rPr lang="en-US" sz="3600" i="1" smtClean="0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3600" i="1" smtClean="0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sz="3600" i="1" smtClean="0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%</m:t>
                          </m:r>
                          <m:r>
                            <a:rPr lang="en-US" sz="3600" i="1" smtClean="0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3600" i="1" smtClean="0">
                                  <a:ln w="0"/>
                                  <a:effectLst>
                                    <a:outerShdw blurRad="38100" dist="19050" dir="2700000" algn="tl" rotWithShape="0">
                                      <a:schemeClr val="dk1">
                                        <a:alpha val="40000"/>
                                      </a:schemeClr>
                                    </a:outerShdw>
                                  </a:effectLst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i="1" smtClean="0">
                                  <a:ln w="0"/>
                                  <a:effectLst>
                                    <a:outerShdw blurRad="38100" dist="19050" dir="2700000" algn="tl" rotWithShape="0">
                                      <a:schemeClr val="dk1">
                                        <a:alpha val="40000"/>
                                      </a:scheme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𝑯</m:t>
                              </m:r>
                            </m:e>
                            <m:sub>
                              <m:r>
                                <a:rPr lang="en-US" sz="3600" i="1" smtClean="0">
                                  <a:ln w="0"/>
                                  <a:effectLst>
                                    <a:outerShdw blurRad="38100" dist="19050" dir="2700000" algn="tl" rotWithShape="0">
                                      <a:schemeClr val="dk1">
                                        <a:alpha val="40000"/>
                                      </a:scheme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3600" i="1" smtClean="0">
                                  <a:ln w="0"/>
                                  <a:effectLst>
                                    <a:outerShdw blurRad="38100" dist="19050" dir="2700000" algn="tl" rotWithShape="0">
                                      <a:schemeClr val="dk1">
                                        <a:alpha val="40000"/>
                                      </a:schemeClr>
                                    </a:outerShdw>
                                  </a:effectLst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i="1" smtClean="0">
                                  <a:ln w="0"/>
                                  <a:effectLst>
                                    <a:outerShdw blurRad="38100" dist="19050" dir="2700000" algn="tl" rotWithShape="0">
                                      <a:schemeClr val="dk1">
                                        <a:alpha val="40000"/>
                                      </a:scheme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𝑺𝑶</m:t>
                              </m:r>
                            </m:e>
                            <m:sub>
                              <m:r>
                                <a:rPr lang="en-US" sz="3600" i="1" smtClean="0">
                                  <a:ln w="0"/>
                                  <a:effectLst>
                                    <a:outerShdw blurRad="38100" dist="19050" dir="2700000" algn="tl" rotWithShape="0">
                                      <a:schemeClr val="dk1">
                                        <a:alpha val="40000"/>
                                      </a:scheme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𝟒</m:t>
                              </m:r>
                            </m:sub>
                          </m:sSub>
                          <m:r>
                            <a:rPr lang="en-US" sz="3600" i="1" smtClean="0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3600" i="1" smtClean="0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3600" i="1" smtClean="0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%</m:t>
                          </m:r>
                          <m:sSub>
                            <m:sSubPr>
                              <m:ctrlPr>
                                <a:rPr lang="en-US" sz="3600" i="1" smtClean="0">
                                  <a:ln w="0"/>
                                  <a:effectLst>
                                    <a:outerShdw blurRad="38100" dist="19050" dir="2700000" algn="tl" rotWithShape="0">
                                      <a:schemeClr val="dk1">
                                        <a:alpha val="40000"/>
                                      </a:schemeClr>
                                    </a:outerShdw>
                                  </a:effectLst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i="1" smtClean="0">
                                  <a:ln w="0"/>
                                  <a:effectLst>
                                    <a:outerShdw blurRad="38100" dist="19050" dir="2700000" algn="tl" rotWithShape="0">
                                      <a:schemeClr val="dk1">
                                        <a:alpha val="40000"/>
                                      </a:scheme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𝑯𝒈𝑺𝑶</m:t>
                              </m:r>
                            </m:e>
                            <m:sub>
                              <m:r>
                                <a:rPr lang="en-US" sz="3600" i="1" smtClean="0">
                                  <a:ln w="0"/>
                                  <a:effectLst>
                                    <a:outerShdw blurRad="38100" dist="19050" dir="2700000" algn="tl" rotWithShape="0">
                                      <a:schemeClr val="dk1">
                                        <a:alpha val="40000"/>
                                      </a:scheme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𝟒</m:t>
                              </m:r>
                            </m:sub>
                          </m:sSub>
                        </m:e>
                      </m:groupChr>
                      <m:r>
                        <a:rPr lang="en-US" sz="3600" i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sSub>
                        <m:sSubPr>
                          <m:ctrlPr>
                            <a:rPr lang="en-US" sz="3600" i="1" smtClean="0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i="1" smtClean="0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𝑪𝑯</m:t>
                          </m:r>
                        </m:e>
                        <m:sub>
                          <m:r>
                            <a:rPr lang="en-US" sz="3600" i="1" smtClean="0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n-US" sz="3600" i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3600" i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𝐂𝐇𝐎</m:t>
                      </m:r>
                    </m:oMath>
                  </m:oMathPara>
                </a14:m>
                <a:endParaRPr lang="en-US" sz="48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185" y="1962853"/>
                <a:ext cx="10773950" cy="85048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5430982" y="2506935"/>
            <a:ext cx="2466109" cy="5451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80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°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SutonnyOMJ" panose="01010600010101010101" pitchFamily="2" charset="0"/>
              </a:rPr>
              <a:t>C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72604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0" grpId="0" animBg="1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10281611" cy="1320800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ArhialkhanMJ" pitchFamily="2" charset="0"/>
                <a:cs typeface="NikoshBAN" panose="02000000000000000000" pitchFamily="2" charset="0"/>
              </a:rPr>
              <a:t>ব্রোমিন</a:t>
            </a:r>
            <a:r>
              <a:rPr lang="en-US" sz="4800" dirty="0" smtClean="0">
                <a:solidFill>
                  <a:srgbClr val="002060"/>
                </a:solidFill>
                <a:latin typeface="ArhialkhanMJ" pitchFamily="2" charset="0"/>
                <a:cs typeface="NikoshBAN" panose="02000000000000000000" pitchFamily="2" charset="0"/>
              </a:rPr>
              <a:t> 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en-US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as-IN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b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48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CH≡CH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</a:t>
            </a:r>
            <a:r>
              <a:rPr lang="en-US" sz="44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CH=CH                     CH-CH </a:t>
            </a:r>
            <a:br>
              <a:rPr lang="en-US" sz="44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4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টেট্রাব্রোমো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ইথেন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</a:t>
            </a:r>
            <a:b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অসম্প</a:t>
            </a:r>
            <a:r>
              <a:rPr lang="as-IN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ততাঃ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 </a:t>
            </a:r>
            <a:r>
              <a:rPr lang="as-IN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র্ণ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অপসারিত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বিক্রিয়া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ইথাইন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অসম্প</a:t>
            </a:r>
            <a:r>
              <a:rPr lang="as-IN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 </a:t>
            </a:r>
            <a:r>
              <a:rPr lang="as-IN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ৌগ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প্রমাণিত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4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solidFill>
                <a:srgbClr val="00206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999519" y="1780312"/>
            <a:ext cx="1205346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6708686" y="1773384"/>
            <a:ext cx="1814946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7124323" y="1343892"/>
            <a:ext cx="1205346" cy="4294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Br</a:t>
            </a:r>
            <a:r>
              <a:rPr lang="en-US" sz="3200" baseline="-250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32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10292" y="1324263"/>
            <a:ext cx="1205346" cy="4294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Br</a:t>
            </a:r>
            <a:r>
              <a:rPr lang="en-US" sz="3200" baseline="-250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32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4777901" y="2006601"/>
            <a:ext cx="0" cy="35098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4431537" y="2246748"/>
            <a:ext cx="692728" cy="4941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Br</a:t>
            </a:r>
            <a:endParaRPr lang="en-US" sz="32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5733865" y="2006601"/>
            <a:ext cx="0" cy="35098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387501" y="2246748"/>
            <a:ext cx="692728" cy="4941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Br</a:t>
            </a:r>
            <a:endParaRPr lang="en-US" sz="32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9063959" y="2006601"/>
            <a:ext cx="0" cy="35098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8790710" y="2313712"/>
            <a:ext cx="692728" cy="4941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Br</a:t>
            </a:r>
            <a:endParaRPr lang="en-US" sz="32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9872908" y="2006601"/>
            <a:ext cx="0" cy="35098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9569651" y="2313710"/>
            <a:ext cx="692728" cy="4941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Br</a:t>
            </a:r>
            <a:endParaRPr lang="en-US" sz="32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705281" y="729673"/>
            <a:ext cx="692728" cy="4941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Br</a:t>
            </a:r>
            <a:endParaRPr lang="en-US" sz="32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9051645" y="1168401"/>
            <a:ext cx="0" cy="35098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9526544" y="775855"/>
            <a:ext cx="692728" cy="4941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Br</a:t>
            </a:r>
            <a:endParaRPr lang="en-US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9872908" y="1170710"/>
            <a:ext cx="0" cy="35098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25612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CC81DCED-A6D9-481E-8089-242C4B770BC4}"/>
              </a:ext>
            </a:extLst>
          </p:cNvPr>
          <p:cNvSpPr txBox="1"/>
          <p:nvPr/>
        </p:nvSpPr>
        <p:spPr>
          <a:xfrm>
            <a:off x="466981" y="365225"/>
            <a:ext cx="2958957" cy="101566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SG" sz="6000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</a:t>
            </a:r>
            <a:r>
              <a:rPr lang="en-SG" sz="6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vwoi</a:t>
            </a:r>
            <a:r>
              <a:rPr lang="en-SG" sz="6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SG" sz="6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KvR</a:t>
            </a:r>
            <a:endParaRPr lang="en-SG" sz="6000" dirty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87F83762-9098-40CE-843A-D73AEB0269D7}"/>
              </a:ext>
            </a:extLst>
          </p:cNvPr>
          <p:cNvSpPr/>
          <p:nvPr/>
        </p:nvSpPr>
        <p:spPr>
          <a:xfrm>
            <a:off x="288455" y="2347969"/>
            <a:ext cx="10068308" cy="2369880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r>
              <a:rPr lang="as-IN" sz="40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4000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অ্যালকাইন</a:t>
            </a:r>
            <a:r>
              <a:rPr lang="en-US" sz="40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40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0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r>
              <a:rPr lang="en-US" sz="36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খ) </a:t>
            </a:r>
            <a:r>
              <a:rPr lang="en-US" sz="360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অ্যাসিটিলিনের</a:t>
            </a:r>
            <a:r>
              <a:rPr lang="en-US" sz="36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সংকেত</a:t>
            </a:r>
            <a:r>
              <a:rPr lang="en-US" sz="36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36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গ) </a:t>
            </a:r>
            <a:r>
              <a:rPr lang="en-US" sz="3600" b="0" cap="none" spc="0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অ্যালকাইনের</a:t>
            </a:r>
            <a:r>
              <a:rPr lang="en-US" sz="36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0" cap="none" spc="0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</a:t>
            </a:r>
            <a:r>
              <a:rPr lang="en-US" sz="3600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ধারণ</a:t>
            </a:r>
            <a:r>
              <a:rPr lang="en-US" sz="36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সংকেত</a:t>
            </a:r>
            <a:r>
              <a:rPr lang="en-US" sz="36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r>
              <a:rPr lang="en-US" sz="36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ঙ</a:t>
            </a:r>
            <a:r>
              <a:rPr lang="en-US" sz="36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) CH ≡ CH 	    ? 	  ? </a:t>
            </a:r>
            <a:endParaRPr lang="en-US" sz="36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8296029" y="3794721"/>
            <a:ext cx="748145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8296029" y="3794721"/>
            <a:ext cx="748145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7464756" y="3579975"/>
            <a:ext cx="1205346" cy="4294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Br</a:t>
            </a:r>
            <a:r>
              <a:rPr lang="en-US" sz="2800" baseline="-250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32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670102" y="3579975"/>
            <a:ext cx="1205346" cy="4294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Br</a:t>
            </a:r>
            <a:r>
              <a:rPr lang="en-US" sz="2800" baseline="-250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32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036857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76614" y="288099"/>
            <a:ext cx="4985359" cy="110799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6600" dirty="0" err="1">
                <a:latin typeface="SutonnyMJ" pitchFamily="2" charset="0"/>
                <a:cs typeface="SutonnyMJ" pitchFamily="2" charset="0"/>
              </a:rPr>
              <a:t>m</a:t>
            </a:r>
            <a:r>
              <a:rPr lang="en-US" sz="6600" dirty="0" err="1" smtClean="0">
                <a:latin typeface="SutonnyMJ" pitchFamily="2" charset="0"/>
                <a:cs typeface="SutonnyMJ" pitchFamily="2" charset="0"/>
              </a:rPr>
              <a:t>evB‡K</a:t>
            </a:r>
            <a:r>
              <a:rPr lang="en-US" sz="6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6600" dirty="0" smtClean="0">
                <a:latin typeface="SutonnyMJ" pitchFamily="2" charset="0"/>
                <a:cs typeface="SutonnyMJ" pitchFamily="2" charset="0"/>
              </a:rPr>
              <a:t>`</a:t>
            </a:r>
            <a:endParaRPr lang="en-US" sz="66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38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/>
          <p:nvPr/>
        </p:nvSpPr>
        <p:spPr>
          <a:xfrm>
            <a:off x="263045" y="1803746"/>
            <a:ext cx="7828767" cy="3482236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u="sng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wd‡ivR</a:t>
            </a:r>
            <a:r>
              <a:rPr lang="en-US" sz="3600" u="sng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u="sng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Avng</a:t>
            </a:r>
            <a:r>
              <a:rPr lang="en-US" sz="3600" u="sng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`</a:t>
            </a:r>
          </a:p>
          <a:p>
            <a:r>
              <a:rPr lang="en-US" sz="3600" u="sng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mnKvix</a:t>
            </a:r>
            <a:r>
              <a:rPr lang="en-US" sz="3600" u="sng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u="sng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wkÿK</a:t>
            </a:r>
            <a:endParaRPr lang="en-US" sz="3600" u="sng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600" u="sng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3600" u="sng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vDRvb</a:t>
            </a:r>
            <a:r>
              <a:rPr lang="en-US" sz="3600" u="sng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u="sng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Avi</a:t>
            </a:r>
            <a:r>
              <a:rPr lang="en-US" sz="3600" u="sng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u="sng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Avi</a:t>
            </a:r>
            <a:r>
              <a:rPr lang="en-US" sz="3600" u="sng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G </a:t>
            </a:r>
            <a:r>
              <a:rPr lang="en-US" sz="3600" u="sng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wm</a:t>
            </a:r>
            <a:r>
              <a:rPr lang="en-US" sz="3600" u="sng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u="sng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g‡Wj</a:t>
            </a:r>
            <a:r>
              <a:rPr lang="en-US" sz="3600" u="sng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u="sng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miKvwi</a:t>
            </a:r>
            <a:r>
              <a:rPr lang="en-US" sz="3600" u="sng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u="sng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nv¦w</a:t>
            </a:r>
            <a:r>
              <a:rPr lang="en-US" sz="3600" u="sng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¯‹</a:t>
            </a:r>
            <a:r>
              <a:rPr lang="en-US" sz="3600" u="sng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zj</a:t>
            </a:r>
            <a:r>
              <a:rPr lang="en-US" sz="3600" dirty="0" smtClean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/>
            </a:r>
            <a:br>
              <a:rPr lang="en-US" sz="3600" dirty="0" smtClean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</a:b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647134" y="1615858"/>
            <a:ext cx="3657600" cy="3670124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u="sng" dirty="0" err="1" smtClean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পাঠ</a:t>
            </a:r>
            <a:r>
              <a:rPr lang="en-US" sz="3200" u="sng" dirty="0" smtClean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u="sng" dirty="0" err="1" smtClean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পরিচিতি</a:t>
            </a:r>
            <a:endParaRPr lang="en-US" sz="3200" u="sng" dirty="0" smtClean="0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pPr algn="ctr"/>
            <a:r>
              <a:rPr lang="en-US" sz="3200" dirty="0" err="1" smtClean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বিষয়ঃ</a:t>
            </a:r>
            <a:r>
              <a:rPr lang="en-US" sz="3200" dirty="0" smtClean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রসায়ন</a:t>
            </a:r>
            <a:endParaRPr lang="en-US" sz="3200" dirty="0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pPr algn="ctr"/>
            <a:r>
              <a:rPr lang="en-US" sz="3200" dirty="0" err="1" smtClean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শ্রেণীঃ</a:t>
            </a:r>
            <a:r>
              <a:rPr lang="en-US" sz="3200" dirty="0" smtClean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নবম</a:t>
            </a:r>
            <a:r>
              <a:rPr lang="en-US" sz="3200" dirty="0" smtClean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- </a:t>
            </a:r>
            <a:r>
              <a:rPr lang="en-US" sz="3200" dirty="0" err="1" smtClean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দশম</a:t>
            </a:r>
            <a:endParaRPr lang="en-US" sz="3200" dirty="0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pPr algn="ctr"/>
            <a:r>
              <a:rPr lang="en-US" sz="3600" dirty="0" err="1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অধ্যায়ঃ</a:t>
            </a:r>
            <a:r>
              <a:rPr lang="en-US" sz="3600" dirty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একাদশ</a:t>
            </a:r>
            <a:endParaRPr lang="en-US" sz="3600" dirty="0" smtClean="0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(</a:t>
            </a:r>
            <a:r>
              <a:rPr lang="en-US" sz="2800" dirty="0" err="1" smtClean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খনিজ</a:t>
            </a:r>
            <a:r>
              <a:rPr lang="en-US" sz="2800" dirty="0" smtClean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সম্পদঃ</a:t>
            </a:r>
            <a:r>
              <a:rPr lang="en-US" sz="2800" dirty="0" smtClean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জীবাশ্ম</a:t>
            </a:r>
            <a:r>
              <a:rPr lang="en-US" sz="2800" dirty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)</a:t>
            </a:r>
          </a:p>
          <a:p>
            <a:pPr algn="ctr"/>
            <a:r>
              <a:rPr lang="en-US" sz="3200" dirty="0" err="1" smtClean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পাঠঃ</a:t>
            </a:r>
            <a:r>
              <a:rPr lang="en-US" sz="3200" dirty="0" smtClean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অ্যালকাইন</a:t>
            </a:r>
            <a:r>
              <a:rPr lang="en-US" sz="3200" dirty="0" smtClean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endParaRPr lang="en-US" sz="3200" dirty="0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74097" y="412305"/>
            <a:ext cx="3582443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cwiwPwZ</a:t>
            </a:r>
            <a:endParaRPr lang="en-US" sz="7200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67987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="" xmlns:a16="http://schemas.microsoft.com/office/drawing/2014/main" id="{DE1ABCFB-B669-42B2-83D6-153ED8DA4EBC}"/>
              </a:ext>
            </a:extLst>
          </p:cNvPr>
          <p:cNvGrpSpPr/>
          <p:nvPr/>
        </p:nvGrpSpPr>
        <p:grpSpPr>
          <a:xfrm>
            <a:off x="3258035" y="1399309"/>
            <a:ext cx="5125210" cy="966454"/>
            <a:chOff x="5369289" y="1488974"/>
            <a:chExt cx="2363179" cy="187686"/>
          </a:xfrm>
        </p:grpSpPr>
        <p:sp>
          <p:nvSpPr>
            <p:cNvPr id="5" name="Rectangle 4">
              <a:extLst>
                <a:ext uri="{FF2B5EF4-FFF2-40B4-BE49-F238E27FC236}">
                  <a16:creationId xmlns="" xmlns:a16="http://schemas.microsoft.com/office/drawing/2014/main" id="{47A8C35D-3DBF-4BED-94D1-45B7D2E4B55C}"/>
                </a:ext>
              </a:extLst>
            </p:cNvPr>
            <p:cNvSpPr/>
            <p:nvPr/>
          </p:nvSpPr>
          <p:spPr>
            <a:xfrm>
              <a:off x="6327641" y="1488974"/>
              <a:ext cx="461618" cy="42252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accent6">
                  <a:lumMod val="75000"/>
                </a:schemeClr>
              </a:solidFill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6" name="Rectangle 5">
              <a:extLst>
                <a:ext uri="{FF2B5EF4-FFF2-40B4-BE49-F238E27FC236}">
                  <a16:creationId xmlns="" xmlns:a16="http://schemas.microsoft.com/office/drawing/2014/main" id="{5344F9CC-DFF1-4719-BE45-DCB8ED7506E0}"/>
                </a:ext>
              </a:extLst>
            </p:cNvPr>
            <p:cNvSpPr/>
            <p:nvPr/>
          </p:nvSpPr>
          <p:spPr>
            <a:xfrm>
              <a:off x="6320554" y="1561536"/>
              <a:ext cx="467178" cy="42252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accent6">
                  <a:lumMod val="75000"/>
                </a:schemeClr>
              </a:solidFill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7" name="Rectangle 6">
              <a:extLst>
                <a:ext uri="{FF2B5EF4-FFF2-40B4-BE49-F238E27FC236}">
                  <a16:creationId xmlns="" xmlns:a16="http://schemas.microsoft.com/office/drawing/2014/main" id="{5D9E2BE5-6237-4054-9455-BBD23DD55D65}"/>
                </a:ext>
              </a:extLst>
            </p:cNvPr>
            <p:cNvSpPr/>
            <p:nvPr/>
          </p:nvSpPr>
          <p:spPr>
            <a:xfrm>
              <a:off x="6327641" y="1634408"/>
              <a:ext cx="467178" cy="42252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accent6">
                  <a:lumMod val="75000"/>
                </a:schemeClr>
              </a:solidFill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8" name="Rectangle 7">
              <a:extLst>
                <a:ext uri="{FF2B5EF4-FFF2-40B4-BE49-F238E27FC236}">
                  <a16:creationId xmlns="" xmlns:a16="http://schemas.microsoft.com/office/drawing/2014/main" id="{F4E62E05-31E5-472C-B3D1-9E99BB82163E}"/>
                </a:ext>
              </a:extLst>
            </p:cNvPr>
            <p:cNvSpPr/>
            <p:nvPr/>
          </p:nvSpPr>
          <p:spPr>
            <a:xfrm>
              <a:off x="7335520" y="1561536"/>
              <a:ext cx="396948" cy="43978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accent6">
                  <a:lumMod val="75000"/>
                </a:schemeClr>
              </a:solidFill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9" name="Rectangle 8">
              <a:extLst>
                <a:ext uri="{FF2B5EF4-FFF2-40B4-BE49-F238E27FC236}">
                  <a16:creationId xmlns="" xmlns:a16="http://schemas.microsoft.com/office/drawing/2014/main" id="{1B444DA0-6C86-4B47-9513-89FA02E7799B}"/>
                </a:ext>
              </a:extLst>
            </p:cNvPr>
            <p:cNvSpPr/>
            <p:nvPr/>
          </p:nvSpPr>
          <p:spPr>
            <a:xfrm>
              <a:off x="5369289" y="1561536"/>
              <a:ext cx="396947" cy="43978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accent6">
                  <a:lumMod val="75000"/>
                </a:schemeClr>
              </a:solidFill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</p:grpSp>
      <p:sp>
        <p:nvSpPr>
          <p:cNvPr id="3" name="Rectangle 2"/>
          <p:cNvSpPr/>
          <p:nvPr/>
        </p:nvSpPr>
        <p:spPr>
          <a:xfrm>
            <a:off x="8618262" y="736754"/>
            <a:ext cx="84078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3800" b="1" dirty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H</a:t>
            </a:r>
            <a:endParaRPr lang="en-US" sz="13800" b="1" dirty="0">
              <a:ln/>
              <a:solidFill>
                <a:schemeClr val="accent3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182239" y="736754"/>
            <a:ext cx="84078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3800" b="1" dirty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H</a:t>
            </a:r>
            <a:endParaRPr lang="en-US" sz="13800" b="1" dirty="0">
              <a:ln/>
              <a:solidFill>
                <a:schemeClr val="accent3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329161" y="736754"/>
            <a:ext cx="84078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3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  <a:endParaRPr lang="en-US" sz="138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446557" y="736754"/>
            <a:ext cx="84078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3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  <a:endParaRPr lang="en-US" sz="138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47948" y="3258221"/>
            <a:ext cx="928651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66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66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ৌ</a:t>
            </a:r>
            <a:r>
              <a:rPr lang="en-US" sz="66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as-IN" sz="66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66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as-IN" sz="66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66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66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66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66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6600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থাইন</a:t>
            </a:r>
            <a:r>
              <a:rPr lang="en-US" sz="66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6600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অ্যাস</a:t>
            </a:r>
            <a:r>
              <a:rPr lang="as-IN" sz="66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66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as-IN" sz="66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66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66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66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 </a:t>
            </a:r>
            <a:endParaRPr lang="en-SG" sz="66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169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8C3D0D79-B779-4540-B5D9-62060B4C0C73}"/>
              </a:ext>
            </a:extLst>
          </p:cNvPr>
          <p:cNvSpPr txBox="1"/>
          <p:nvPr/>
        </p:nvSpPr>
        <p:spPr>
          <a:xfrm>
            <a:off x="986865" y="621394"/>
            <a:ext cx="2471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</a:t>
            </a:r>
            <a:r>
              <a:rPr lang="as-IN" sz="5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5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5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</a:t>
            </a:r>
            <a:r>
              <a:rPr lang="en-US" sz="5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endParaRPr lang="en-SG" sz="5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E5224DA9-2ABE-41F8-AB43-A68B02BF0471}"/>
              </a:ext>
            </a:extLst>
          </p:cNvPr>
          <p:cNvSpPr txBox="1"/>
          <p:nvPr/>
        </p:nvSpPr>
        <p:spPr>
          <a:xfrm>
            <a:off x="366997" y="2850407"/>
            <a:ext cx="1169129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অ্যালকাইনের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নামকরণ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র্ণনা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অ্যালকাইনের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</a:t>
            </a:r>
            <a:r>
              <a:rPr lang="as-IN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endParaRPr lang="en-SG" sz="4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232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90159D57-95EA-4D04-9933-6D1CB228A7C2}"/>
              </a:ext>
            </a:extLst>
          </p:cNvPr>
          <p:cNvSpPr txBox="1"/>
          <p:nvPr/>
        </p:nvSpPr>
        <p:spPr>
          <a:xfrm>
            <a:off x="823429" y="242321"/>
            <a:ext cx="422756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অ্যালকাইন</a:t>
            </a:r>
            <a:r>
              <a:rPr lang="en-US" sz="6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SG" sz="66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="" xmlns:a16="http://schemas.microsoft.com/office/drawing/2014/main" id="{6FD604AA-E5B0-4506-983F-7FD0C659B7EC}"/>
                  </a:ext>
                </a:extLst>
              </p:cNvPr>
              <p:cNvSpPr txBox="1"/>
              <p:nvPr/>
            </p:nvSpPr>
            <p:spPr>
              <a:xfrm>
                <a:off x="823429" y="1350317"/>
                <a:ext cx="9926087" cy="50783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as-IN" sz="3600" dirty="0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</a:t>
                </a:r>
                <a:r>
                  <a:rPr lang="en-US" sz="36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) </a:t>
                </a:r>
                <a:r>
                  <a:rPr lang="as-IN" sz="36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য</a:t>
                </a:r>
                <a:r>
                  <a:rPr lang="en-US" sz="36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ে </a:t>
                </a:r>
                <a:r>
                  <a:rPr lang="as-IN" sz="36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</a:t>
                </a:r>
                <a:r>
                  <a:rPr lang="en-US" sz="36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</a:t>
                </a:r>
                <a:r>
                  <a:rPr lang="as-IN" sz="36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ল</a:t>
                </a:r>
                <a:r>
                  <a:rPr lang="en-US" sz="36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as-IN" sz="36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জ</a:t>
                </a:r>
                <a:r>
                  <a:rPr lang="en-US" sz="3600" dirty="0" err="1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ৈব</a:t>
                </a:r>
                <a:r>
                  <a:rPr lang="en-US" sz="36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যৌগে</a:t>
                </a:r>
                <a:r>
                  <a:rPr lang="en-US" sz="36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কার</a:t>
                </a:r>
                <a:r>
                  <a:rPr lang="as-IN" sz="36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্</a:t>
                </a:r>
                <a:r>
                  <a:rPr lang="en-US" sz="36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</a:t>
                </a:r>
                <a:r>
                  <a:rPr lang="as-IN" sz="36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ন</a:t>
                </a:r>
                <a:r>
                  <a:rPr lang="en-US" sz="36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শিকলে</a:t>
                </a:r>
                <a:r>
                  <a:rPr lang="en-US" sz="36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অন্তত</a:t>
                </a:r>
                <a:r>
                  <a:rPr lang="en-US" sz="36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একটি</a:t>
                </a:r>
                <a:r>
                  <a:rPr lang="en-US" sz="36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কার্বন-কার</a:t>
                </a:r>
                <a:r>
                  <a:rPr lang="as-IN" sz="36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্</a:t>
                </a:r>
                <a:r>
                  <a:rPr lang="en-US" sz="36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</a:t>
                </a:r>
                <a:r>
                  <a:rPr lang="as-IN" sz="36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ন</a:t>
                </a:r>
                <a:r>
                  <a:rPr lang="en-US" sz="36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as-IN" sz="36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ত</a:t>
                </a:r>
                <a:r>
                  <a:rPr lang="en-US" sz="36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্</a:t>
                </a:r>
                <a:r>
                  <a:rPr lang="as-IN" sz="36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র</a:t>
                </a:r>
                <a:r>
                  <a:rPr lang="en-US" sz="36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ি</a:t>
                </a:r>
                <a:r>
                  <a:rPr lang="as-IN" sz="36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</a:t>
                </a:r>
                <a:r>
                  <a:rPr lang="en-US" sz="36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ন</a:t>
                </a:r>
                <a:r>
                  <a:rPr lang="as-IN" sz="36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্</a:t>
                </a:r>
                <a:r>
                  <a:rPr lang="en-US" sz="3600" dirty="0" err="1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ধন</a:t>
                </a:r>
                <a:r>
                  <a:rPr lang="en-US" sz="36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থাকে</a:t>
                </a:r>
                <a:r>
                  <a:rPr lang="en-US" sz="36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as-IN" sz="36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</a:t>
                </a:r>
                <a:r>
                  <a:rPr lang="en-US" sz="36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ে </a:t>
                </a:r>
                <a:r>
                  <a:rPr lang="as-IN" sz="36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</a:t>
                </a:r>
                <a:r>
                  <a:rPr lang="en-US" sz="36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</a:t>
                </a:r>
                <a:r>
                  <a:rPr lang="as-IN" sz="36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ল</a:t>
                </a:r>
                <a:r>
                  <a:rPr lang="en-US" sz="36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as-IN" sz="36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য</a:t>
                </a:r>
                <a:r>
                  <a:rPr lang="en-US" sz="3600" dirty="0" err="1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ৌগকে</a:t>
                </a:r>
                <a:r>
                  <a:rPr lang="en-US" sz="36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অ্যাল</a:t>
                </a:r>
                <a:r>
                  <a:rPr lang="as-IN" sz="36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</a:t>
                </a:r>
                <a:r>
                  <a:rPr lang="en-US" sz="36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া</a:t>
                </a:r>
                <a:r>
                  <a:rPr lang="as-IN" sz="36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ই</a:t>
                </a:r>
                <a:r>
                  <a:rPr lang="en-US" sz="36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ন </a:t>
                </a:r>
                <a:r>
                  <a:rPr lang="as-IN" sz="36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</a:t>
                </a:r>
                <a:r>
                  <a:rPr lang="en-US" sz="36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ল</a:t>
                </a:r>
                <a:r>
                  <a:rPr lang="as-IN" sz="36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ে</a:t>
                </a:r>
                <a:r>
                  <a:rPr lang="en-US" sz="36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। </a:t>
                </a:r>
                <a:r>
                  <a:rPr lang="as-IN" sz="36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ই</a:t>
                </a:r>
                <a:r>
                  <a:rPr lang="en-US" sz="3600" dirty="0" err="1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থাইন</a:t>
                </a:r>
                <a:endParaRPr lang="en-US" sz="3600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endParaRPr lang="en-US" sz="36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36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খ) </a:t>
                </a:r>
                <a:r>
                  <a:rPr lang="en-US" sz="3600" dirty="0" err="1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অ্যালকেনের</a:t>
                </a:r>
                <a:r>
                  <a:rPr lang="en-US" sz="36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নামের</a:t>
                </a:r>
                <a:r>
                  <a:rPr lang="en-US" sz="36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শে</a:t>
                </a:r>
                <a:r>
                  <a:rPr lang="as-IN" sz="36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ষ</a:t>
                </a:r>
                <a:r>
                  <a:rPr lang="en-US" sz="36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ে </a:t>
                </a:r>
                <a:r>
                  <a:rPr lang="as-IN" sz="36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</a:t>
                </a:r>
                <a:r>
                  <a:rPr lang="en-US" sz="36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ন (</a:t>
                </a:r>
                <a:r>
                  <a:rPr lang="en-US" sz="3600" dirty="0" err="1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ane</a:t>
                </a:r>
                <a:r>
                  <a:rPr lang="en-US" sz="36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) </a:t>
                </a:r>
                <a:r>
                  <a:rPr lang="as-IN" sz="36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</a:t>
                </a:r>
                <a:r>
                  <a:rPr lang="en-US" sz="36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া</a:t>
                </a:r>
                <a:r>
                  <a:rPr lang="as-IN" sz="36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দ</a:t>
                </a:r>
                <a:r>
                  <a:rPr lang="en-US" sz="36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as-IN" sz="36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দ</a:t>
                </a:r>
                <a:r>
                  <a:rPr lang="en-US" sz="36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ি</a:t>
                </a:r>
                <a:r>
                  <a:rPr lang="as-IN" sz="36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য়</a:t>
                </a:r>
                <a:r>
                  <a:rPr lang="en-US" sz="36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ে </a:t>
                </a:r>
                <a:r>
                  <a:rPr lang="en-US" sz="3600" dirty="0" err="1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আইন</a:t>
                </a:r>
                <a:r>
                  <a:rPr lang="en-US" sz="36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(</a:t>
                </a:r>
                <a:r>
                  <a:rPr lang="en-US" sz="3600" dirty="0" err="1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yne</a:t>
                </a:r>
                <a:r>
                  <a:rPr lang="en-US" sz="36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) </a:t>
                </a:r>
                <a:r>
                  <a:rPr lang="en-US" sz="3600" dirty="0" err="1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যোগ</a:t>
                </a:r>
                <a:r>
                  <a:rPr lang="en-US" sz="36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করে</a:t>
                </a:r>
                <a:r>
                  <a:rPr lang="en-US" sz="36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অ্যালকাইনের</a:t>
                </a:r>
                <a:r>
                  <a:rPr lang="en-US" sz="36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নামকরণ</a:t>
                </a:r>
                <a:r>
                  <a:rPr lang="en-US" sz="36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করা</a:t>
                </a:r>
                <a:r>
                  <a:rPr lang="en-US" sz="36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হয়</a:t>
                </a:r>
                <a:r>
                  <a:rPr lang="en-US" sz="3600" dirty="0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।</a:t>
                </a:r>
              </a:p>
              <a:p>
                <a:endParaRPr lang="en-US" sz="36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36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গ) </a:t>
                </a:r>
                <a:r>
                  <a:rPr lang="en-US" sz="3600" dirty="0" err="1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অ্যাল</a:t>
                </a:r>
                <a:r>
                  <a:rPr lang="as-IN" sz="36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</a:t>
                </a:r>
                <a:r>
                  <a:rPr lang="en-US" sz="36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া</a:t>
                </a:r>
                <a:r>
                  <a:rPr lang="as-IN" sz="36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ই</a:t>
                </a:r>
                <a:r>
                  <a:rPr lang="en-US" sz="3600" dirty="0" err="1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নের</a:t>
                </a:r>
                <a:r>
                  <a:rPr lang="en-US" sz="36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সাধা</a:t>
                </a:r>
                <a:r>
                  <a:rPr lang="as-IN" sz="36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র</a:t>
                </a:r>
                <a:r>
                  <a:rPr lang="en-US" sz="36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ণ </a:t>
                </a:r>
                <a:r>
                  <a:rPr lang="as-IN" sz="36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</a:t>
                </a:r>
                <a:r>
                  <a:rPr lang="en-US" sz="3600" dirty="0" err="1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ংকেত</a:t>
                </a:r>
                <a:r>
                  <a:rPr lang="en-US" sz="36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solidFill>
                              <a:srgbClr val="7030A0"/>
                            </a:solidFill>
                            <a:latin typeface="Cambria Math"/>
                            <a:cs typeface="NikoshBAN" panose="02000000000000000000" pitchFamily="2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𝐶</m:t>
                        </m:r>
                      </m:e>
                      <m:sub>
                        <m:r>
                          <a:rPr lang="en-US" sz="36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𝑛</m:t>
                        </m:r>
                      </m:sub>
                    </m:sSub>
                    <m:sSub>
                      <m:sSubPr>
                        <m:ctrlPr>
                          <a:rPr lang="en-US" sz="3600" i="1" smtClean="0">
                            <a:solidFill>
                              <a:srgbClr val="7030A0"/>
                            </a:solidFill>
                            <a:latin typeface="Cambria Math"/>
                            <a:cs typeface="NikoshBAN" panose="02000000000000000000" pitchFamily="2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𝐻</m:t>
                        </m:r>
                      </m:e>
                      <m:sub>
                        <m:r>
                          <a:rPr lang="en-US" sz="36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  <m:r>
                          <a:rPr lang="en-US" sz="36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𝑛</m:t>
                        </m:r>
                        <m:r>
                          <a:rPr lang="en-US" sz="36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−</m:t>
                        </m:r>
                        <m:r>
                          <a:rPr lang="en-US" sz="36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SG" sz="36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।</a:t>
                </a:r>
              </a:p>
              <a:p>
                <a:r>
                  <a:rPr lang="en-SG" sz="36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</a:t>
                </a:r>
                <a:r>
                  <a:rPr lang="en-SG" sz="3600" dirty="0" err="1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এখানে</a:t>
                </a:r>
                <a:r>
                  <a:rPr lang="en-SG" sz="36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n </a:t>
                </a:r>
                <a:r>
                  <a:rPr lang="en-US" sz="3600" dirty="0" err="1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এর</a:t>
                </a:r>
                <a:r>
                  <a:rPr lang="en-US" sz="36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মান</a:t>
                </a:r>
                <a:r>
                  <a:rPr lang="en-US" sz="36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২,৩,৪,৫………</a:t>
                </a:r>
              </a:p>
              <a:p>
                <a:r>
                  <a:rPr lang="en-US" sz="3600" dirty="0" err="1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যেমন</a:t>
                </a:r>
                <a:r>
                  <a:rPr lang="en-US" sz="36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solidFill>
                              <a:srgbClr val="7030A0"/>
                            </a:solidFill>
                            <a:latin typeface="Cambria Math"/>
                            <a:cs typeface="NikoshBAN" panose="02000000000000000000" pitchFamily="2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𝐶</m:t>
                        </m:r>
                      </m:e>
                      <m:sub>
                        <m:r>
                          <a:rPr lang="en-US" sz="36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3600" i="1" smtClean="0">
                            <a:solidFill>
                              <a:srgbClr val="7030A0"/>
                            </a:solidFill>
                            <a:latin typeface="Cambria Math"/>
                            <a:cs typeface="NikoshBAN" panose="02000000000000000000" pitchFamily="2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𝐻</m:t>
                        </m:r>
                      </m:e>
                      <m:sub>
                        <m:r>
                          <a:rPr lang="en-US" sz="36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SG" sz="36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,</a:t>
                </a:r>
                <a:r>
                  <a:rPr lang="en-US" sz="3600" dirty="0">
                    <a:solidFill>
                      <a:srgbClr val="7030A0"/>
                    </a:solidFill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solidFill>
                              <a:srgbClr val="7030A0"/>
                            </a:solidFill>
                            <a:latin typeface="Cambria Math"/>
                            <a:cs typeface="NikoshBAN" panose="02000000000000000000" pitchFamily="2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𝐶</m:t>
                        </m:r>
                      </m:e>
                      <m:sub>
                        <m:r>
                          <a:rPr lang="en-US" sz="36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n-US" sz="3600" i="1" smtClean="0">
                            <a:solidFill>
                              <a:srgbClr val="7030A0"/>
                            </a:solidFill>
                            <a:latin typeface="Cambria Math"/>
                            <a:cs typeface="NikoshBAN" panose="02000000000000000000" pitchFamily="2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𝐻</m:t>
                        </m:r>
                      </m:e>
                      <m:sub>
                        <m:r>
                          <a:rPr lang="en-US" sz="36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SG" sz="36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, </a:t>
                </a:r>
                <a:r>
                  <a:rPr lang="en-US" sz="3600" dirty="0" err="1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ইত্যাদি</a:t>
                </a:r>
                <a:r>
                  <a:rPr lang="en-US" sz="36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। </a:t>
                </a:r>
                <a:endParaRPr lang="en-SG" sz="36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FD604AA-E5B0-4506-983F-7FD0C659B7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429" y="1350317"/>
                <a:ext cx="9926087" cy="5078313"/>
              </a:xfrm>
              <a:prstGeom prst="rect">
                <a:avLst/>
              </a:prstGeom>
              <a:blipFill>
                <a:blip r:embed="rId2"/>
                <a:stretch>
                  <a:fillRect l="-1843" t="-3361" r="-3317" b="-42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3546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="" xmlns:a16="http://schemas.microsoft.com/office/drawing/2014/main" id="{6A575274-B872-4762-B2DB-AAD55D648C28}"/>
              </a:ext>
            </a:extLst>
          </p:cNvPr>
          <p:cNvGrpSpPr/>
          <p:nvPr/>
        </p:nvGrpSpPr>
        <p:grpSpPr>
          <a:xfrm>
            <a:off x="702467" y="1298592"/>
            <a:ext cx="5744302" cy="3089515"/>
            <a:chOff x="2122193" y="312002"/>
            <a:chExt cx="5744302" cy="3089515"/>
          </a:xfrm>
        </p:grpSpPr>
        <p:sp>
          <p:nvSpPr>
            <p:cNvPr id="16" name="Rectangle 15">
              <a:extLst>
                <a:ext uri="{FF2B5EF4-FFF2-40B4-BE49-F238E27FC236}">
                  <a16:creationId xmlns="" xmlns:a16="http://schemas.microsoft.com/office/drawing/2014/main" id="{2D0BA761-00CC-4087-9D74-7E49BFF74013}"/>
                </a:ext>
              </a:extLst>
            </p:cNvPr>
            <p:cNvSpPr/>
            <p:nvPr/>
          </p:nvSpPr>
          <p:spPr>
            <a:xfrm>
              <a:off x="6400997" y="1747288"/>
              <a:ext cx="828757" cy="8907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="" xmlns:a16="http://schemas.microsoft.com/office/drawing/2014/main" id="{7CFCD6DF-F2A4-4F96-9D57-0977E1A7F258}"/>
                </a:ext>
              </a:extLst>
            </p:cNvPr>
            <p:cNvSpPr/>
            <p:nvPr/>
          </p:nvSpPr>
          <p:spPr>
            <a:xfrm rot="5400000">
              <a:off x="5862469" y="2396381"/>
              <a:ext cx="726380" cy="79936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="" xmlns:a16="http://schemas.microsoft.com/office/drawing/2014/main" id="{81E18B19-57F9-4933-96CC-E4787C0ED10C}"/>
                </a:ext>
              </a:extLst>
            </p:cNvPr>
            <p:cNvSpPr/>
            <p:nvPr/>
          </p:nvSpPr>
          <p:spPr>
            <a:xfrm>
              <a:off x="5154693" y="1747285"/>
              <a:ext cx="828757" cy="8907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3" name="Rectangle 2">
              <a:extLst>
                <a:ext uri="{FF2B5EF4-FFF2-40B4-BE49-F238E27FC236}">
                  <a16:creationId xmlns="" xmlns:a16="http://schemas.microsoft.com/office/drawing/2014/main" id="{EB0C1969-46E4-44D9-A4AA-FE73F037F20F}"/>
                </a:ext>
              </a:extLst>
            </p:cNvPr>
            <p:cNvSpPr/>
            <p:nvPr/>
          </p:nvSpPr>
          <p:spPr>
            <a:xfrm>
              <a:off x="3914263" y="1701869"/>
              <a:ext cx="828757" cy="8907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4" name="Rectangle 3">
              <a:extLst>
                <a:ext uri="{FF2B5EF4-FFF2-40B4-BE49-F238E27FC236}">
                  <a16:creationId xmlns="" xmlns:a16="http://schemas.microsoft.com/office/drawing/2014/main" id="{763EE4DF-2A0F-475D-820C-172DAF81B93D}"/>
                </a:ext>
              </a:extLst>
            </p:cNvPr>
            <p:cNvSpPr/>
            <p:nvPr/>
          </p:nvSpPr>
          <p:spPr>
            <a:xfrm>
              <a:off x="3914263" y="1844273"/>
              <a:ext cx="828757" cy="8907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5" name="Rectangle 4">
              <a:extLst>
                <a:ext uri="{FF2B5EF4-FFF2-40B4-BE49-F238E27FC236}">
                  <a16:creationId xmlns="" xmlns:a16="http://schemas.microsoft.com/office/drawing/2014/main" id="{292D3802-4106-4928-A057-1E6C79145978}"/>
                </a:ext>
              </a:extLst>
            </p:cNvPr>
            <p:cNvSpPr/>
            <p:nvPr/>
          </p:nvSpPr>
          <p:spPr>
            <a:xfrm>
              <a:off x="3923624" y="1986177"/>
              <a:ext cx="828757" cy="8907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6" name="Rectangle 5">
              <a:extLst>
                <a:ext uri="{FF2B5EF4-FFF2-40B4-BE49-F238E27FC236}">
                  <a16:creationId xmlns="" xmlns:a16="http://schemas.microsoft.com/office/drawing/2014/main" id="{3F4B22F6-055B-46E5-B50B-D51E01ABA42C}"/>
                </a:ext>
              </a:extLst>
            </p:cNvPr>
            <p:cNvSpPr/>
            <p:nvPr/>
          </p:nvSpPr>
          <p:spPr>
            <a:xfrm rot="16200000">
              <a:off x="5830977" y="1174500"/>
              <a:ext cx="726380" cy="7993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7" name="Rectangle 6">
              <a:extLst>
                <a:ext uri="{FF2B5EF4-FFF2-40B4-BE49-F238E27FC236}">
                  <a16:creationId xmlns="" xmlns:a16="http://schemas.microsoft.com/office/drawing/2014/main" id="{CD05C6C7-BF97-426E-8B71-D8A35241D35A}"/>
                </a:ext>
              </a:extLst>
            </p:cNvPr>
            <p:cNvSpPr/>
            <p:nvPr/>
          </p:nvSpPr>
          <p:spPr>
            <a:xfrm>
              <a:off x="2700552" y="1825022"/>
              <a:ext cx="828757" cy="8907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8" name="Flowchart: Connector 7">
              <a:extLst>
                <a:ext uri="{FF2B5EF4-FFF2-40B4-BE49-F238E27FC236}">
                  <a16:creationId xmlns="" xmlns:a16="http://schemas.microsoft.com/office/drawing/2014/main" id="{A0A5793C-10EC-48A6-9BB0-FF21CA5E80F6}"/>
                </a:ext>
              </a:extLst>
            </p:cNvPr>
            <p:cNvSpPr/>
            <p:nvPr/>
          </p:nvSpPr>
          <p:spPr>
            <a:xfrm>
              <a:off x="2122193" y="1520388"/>
              <a:ext cx="786386" cy="647770"/>
            </a:xfrm>
            <a:prstGeom prst="flowChartConnector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H</a:t>
              </a:r>
              <a:endParaRPr lang="en-SG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9" name="Flowchart: Connector 8">
              <a:extLst>
                <a:ext uri="{FF2B5EF4-FFF2-40B4-BE49-F238E27FC236}">
                  <a16:creationId xmlns="" xmlns:a16="http://schemas.microsoft.com/office/drawing/2014/main" id="{E8165094-1E9C-4EAB-BE12-CEF5E8D8C265}"/>
                </a:ext>
              </a:extLst>
            </p:cNvPr>
            <p:cNvSpPr/>
            <p:nvPr/>
          </p:nvSpPr>
          <p:spPr>
            <a:xfrm>
              <a:off x="3305375" y="453009"/>
              <a:ext cx="786386" cy="2729021"/>
            </a:xfrm>
            <a:prstGeom prst="flowChartConnector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c</a:t>
              </a:r>
              <a:endParaRPr lang="en-SG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0" name="Flowchart: Connector 9">
              <a:extLst>
                <a:ext uri="{FF2B5EF4-FFF2-40B4-BE49-F238E27FC236}">
                  <a16:creationId xmlns="" xmlns:a16="http://schemas.microsoft.com/office/drawing/2014/main" id="{781BB8A5-DCA3-48B1-857B-4F682DAE8214}"/>
                </a:ext>
              </a:extLst>
            </p:cNvPr>
            <p:cNvSpPr/>
            <p:nvPr/>
          </p:nvSpPr>
          <p:spPr>
            <a:xfrm>
              <a:off x="4556141" y="406698"/>
              <a:ext cx="786386" cy="2729021"/>
            </a:xfrm>
            <a:prstGeom prst="flowChartConnector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c</a:t>
              </a:r>
              <a:endParaRPr lang="en-SG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1" name="Flowchart: Connector 10">
              <a:extLst>
                <a:ext uri="{FF2B5EF4-FFF2-40B4-BE49-F238E27FC236}">
                  <a16:creationId xmlns="" xmlns:a16="http://schemas.microsoft.com/office/drawing/2014/main" id="{F69B6DFB-8E5E-4B6B-A4CA-1C594086E651}"/>
                </a:ext>
              </a:extLst>
            </p:cNvPr>
            <p:cNvSpPr/>
            <p:nvPr/>
          </p:nvSpPr>
          <p:spPr>
            <a:xfrm>
              <a:off x="5830513" y="2658955"/>
              <a:ext cx="786386" cy="742562"/>
            </a:xfrm>
            <a:prstGeom prst="flowChartConnector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H</a:t>
              </a:r>
              <a:endParaRPr lang="en-SG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2" name="Flowchart: Connector 11">
              <a:extLst>
                <a:ext uri="{FF2B5EF4-FFF2-40B4-BE49-F238E27FC236}">
                  <a16:creationId xmlns="" xmlns:a16="http://schemas.microsoft.com/office/drawing/2014/main" id="{53940087-2295-4B9D-BD00-337FF85FFFFE}"/>
                </a:ext>
              </a:extLst>
            </p:cNvPr>
            <p:cNvSpPr/>
            <p:nvPr/>
          </p:nvSpPr>
          <p:spPr>
            <a:xfrm>
              <a:off x="5794155" y="1490295"/>
              <a:ext cx="786386" cy="613350"/>
            </a:xfrm>
            <a:prstGeom prst="flowChartConnector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c</a:t>
              </a:r>
              <a:endParaRPr lang="en-SG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5" name="Flowchart: Connector 14">
              <a:extLst>
                <a:ext uri="{FF2B5EF4-FFF2-40B4-BE49-F238E27FC236}">
                  <a16:creationId xmlns="" xmlns:a16="http://schemas.microsoft.com/office/drawing/2014/main" id="{80971C7B-3FC7-4720-AAF2-683578494BB3}"/>
                </a:ext>
              </a:extLst>
            </p:cNvPr>
            <p:cNvSpPr/>
            <p:nvPr/>
          </p:nvSpPr>
          <p:spPr>
            <a:xfrm rot="10800000">
              <a:off x="5769457" y="312002"/>
              <a:ext cx="786386" cy="729018"/>
            </a:xfrm>
            <a:prstGeom prst="flowChartConnector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H</a:t>
              </a:r>
              <a:endParaRPr lang="en-SG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7" name="Flowchart: Connector 16">
              <a:extLst>
                <a:ext uri="{FF2B5EF4-FFF2-40B4-BE49-F238E27FC236}">
                  <a16:creationId xmlns="" xmlns:a16="http://schemas.microsoft.com/office/drawing/2014/main" id="{C4C2757E-4BEA-495F-B0C4-D04974FB6299}"/>
                </a:ext>
              </a:extLst>
            </p:cNvPr>
            <p:cNvSpPr/>
            <p:nvPr/>
          </p:nvSpPr>
          <p:spPr>
            <a:xfrm>
              <a:off x="7080109" y="436855"/>
              <a:ext cx="786386" cy="2729021"/>
            </a:xfrm>
            <a:prstGeom prst="flowChartConnector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H</a:t>
              </a:r>
              <a:endParaRPr lang="en-SG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20" name="Snip Same Side Corner Rectangle 19">
            <a:extLst>
              <a:ext uri="{FF2B5EF4-FFF2-40B4-BE49-F238E27FC236}">
                <a16:creationId xmlns="" xmlns:a16="http://schemas.microsoft.com/office/drawing/2014/main" id="{7E1F32E1-618A-406B-823B-6DE66280FEB4}"/>
              </a:ext>
            </a:extLst>
          </p:cNvPr>
          <p:cNvSpPr/>
          <p:nvPr/>
        </p:nvSpPr>
        <p:spPr>
          <a:xfrm>
            <a:off x="1300323" y="4546325"/>
            <a:ext cx="4869288" cy="747599"/>
          </a:xfrm>
          <a:prstGeom prst="snip2SameRect">
            <a:avLst>
              <a:gd name="adj1" fmla="val 50000"/>
              <a:gd name="adj2" fmla="val 0"/>
            </a:avLst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যৌগটি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প্রোপাইন</a:t>
            </a:r>
            <a:endParaRPr lang="en-SG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ound Diagonal Corner Rectangle 1"/>
              <p:cNvSpPr/>
              <p:nvPr/>
            </p:nvSpPr>
            <p:spPr>
              <a:xfrm>
                <a:off x="702467" y="221673"/>
                <a:ext cx="3671962" cy="1805938"/>
              </a:xfrm>
              <a:prstGeom prst="round2DiagRect">
                <a:avLst>
                  <a:gd name="adj1" fmla="val 50000"/>
                  <a:gd name="adj2" fmla="val 0"/>
                </a:avLst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SG" sz="4000" i="1" smtClean="0">
                            <a:ln w="0"/>
                            <a:solidFill>
                              <a:schemeClr val="bg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/>
                            <a:cs typeface="NikoshBAN" panose="02000000000000000000" pitchFamily="2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4000">
                            <a:ln w="0"/>
                            <a:solidFill>
                              <a:schemeClr val="bg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C</m:t>
                        </m:r>
                      </m:e>
                      <m:sub>
                        <m:r>
                          <a:rPr lang="en-US" sz="4000" i="0" smtClean="0">
                            <a:ln w="0"/>
                            <a:solidFill>
                              <a:schemeClr val="bg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n-SG" sz="4000" i="1" smtClean="0">
                            <a:ln w="0"/>
                            <a:solidFill>
                              <a:schemeClr val="bg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/>
                            <a:cs typeface="NikoshBAN" panose="02000000000000000000" pitchFamily="2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4000">
                            <a:ln w="0"/>
                            <a:solidFill>
                              <a:schemeClr val="bg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H</m:t>
                        </m:r>
                      </m:e>
                      <m:sub>
                        <m:r>
                          <a:rPr lang="en-US" sz="4000" i="0" smtClean="0">
                            <a:ln w="0"/>
                            <a:solidFill>
                              <a:schemeClr val="bg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sz="4000" dirty="0" smtClean="0">
                    <a:ln w="0"/>
                    <a:solidFill>
                      <a:schemeClr val="bg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 </a:t>
                </a:r>
                <a:endParaRPr lang="en-US" sz="400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" name="Round Diagonal Corner 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467" y="221673"/>
                <a:ext cx="3671962" cy="1805938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ound Diagonal Corner Rectangle 21"/>
              <p:cNvSpPr/>
              <p:nvPr/>
            </p:nvSpPr>
            <p:spPr>
              <a:xfrm flipH="1">
                <a:off x="7076065" y="221673"/>
                <a:ext cx="3195636" cy="1805938"/>
              </a:xfrm>
              <a:prstGeom prst="round2DiagRect">
                <a:avLst>
                  <a:gd name="adj1" fmla="val 50000"/>
                  <a:gd name="adj2" fmla="val 0"/>
                </a:avLst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i="1">
                              <a:latin typeface="Cambria Math"/>
                              <a:cs typeface="NikoshBAN" panose="02000000000000000000" pitchFamily="2" charset="0"/>
                            </a:rPr>
                          </m:ctrlPr>
                        </m:sSubPr>
                        <m:e>
                          <m:r>
                            <a:rPr lang="en-US" sz="4000" i="1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𝐶</m:t>
                          </m:r>
                        </m:e>
                        <m:sub>
                          <m:r>
                            <a:rPr lang="en-US" sz="4000" i="1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𝑛</m:t>
                          </m:r>
                        </m:sub>
                      </m:sSub>
                      <m:sSub>
                        <m:sSubPr>
                          <m:ctrlPr>
                            <a:rPr lang="en-US" sz="4000" i="1">
                              <a:latin typeface="Cambria Math"/>
                              <a:cs typeface="NikoshBAN" panose="02000000000000000000" pitchFamily="2" charset="0"/>
                            </a:rPr>
                          </m:ctrlPr>
                        </m:sSubPr>
                        <m:e>
                          <m:r>
                            <a:rPr lang="en-US" sz="4000" i="1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𝐻</m:t>
                          </m:r>
                        </m:e>
                        <m:sub>
                          <m:r>
                            <a:rPr lang="en-US" sz="4000" i="1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2</m:t>
                          </m:r>
                          <m:r>
                            <a:rPr lang="en-US" sz="4000" i="1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𝑛</m:t>
                          </m:r>
                          <m:r>
                            <a:rPr lang="en-US" sz="4000" i="1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−</m:t>
                          </m:r>
                          <m:r>
                            <a:rPr lang="en-US" sz="4000" i="1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400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2" name="Round Diagonal Corner 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7076065" y="221673"/>
                <a:ext cx="3195636" cy="1805938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5823361" y="3244334"/>
                <a:ext cx="54527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n-US" i="1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3361" y="3244334"/>
                <a:ext cx="545277" cy="369332"/>
              </a:xfrm>
              <a:prstGeom prst="rect">
                <a:avLst/>
              </a:prstGeom>
              <a:blipFill>
                <a:blip r:embed="rId4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6349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88628" y="1251880"/>
            <a:ext cx="7726662" cy="64697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3604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প্রশ্নঃ </a:t>
            </a:r>
            <a:r>
              <a:rPr lang="en-US" sz="3604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অ্যালকাইনের</a:t>
            </a:r>
            <a:r>
              <a:rPr lang="en-US" sz="3604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4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r>
              <a:rPr lang="en-US" sz="3604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সংকেত </a:t>
            </a:r>
            <a:r>
              <a:rPr lang="en-US" sz="3604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604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4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কোনটি</a:t>
            </a:r>
            <a:r>
              <a:rPr lang="en-US" sz="3604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1110738" y="2183687"/>
            <a:ext cx="8852362" cy="616218"/>
            <a:chOff x="1479176" y="2908550"/>
            <a:chExt cx="11790855" cy="820768"/>
          </a:xfrm>
        </p:grpSpPr>
        <p:sp>
          <p:nvSpPr>
            <p:cNvPr id="6" name="Oval 5"/>
            <p:cNvSpPr/>
            <p:nvPr/>
          </p:nvSpPr>
          <p:spPr>
            <a:xfrm>
              <a:off x="4529358" y="2913200"/>
              <a:ext cx="596192" cy="618893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54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খ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1479176" y="2913200"/>
              <a:ext cx="573741" cy="618893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54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7555069" y="2916933"/>
              <a:ext cx="573741" cy="618893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54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গ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10553805" y="2913200"/>
              <a:ext cx="573741" cy="618893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54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ঘ 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Rectangle 9"/>
                <p:cNvSpPr/>
                <p:nvPr/>
              </p:nvSpPr>
              <p:spPr>
                <a:xfrm>
                  <a:off x="2339788" y="2989563"/>
                  <a:ext cx="2626659" cy="739755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102" i="1">
                                <a:latin typeface="Cambria Math"/>
                              </a:rPr>
                            </m:ctrlPr>
                          </m:sSubPr>
                          <m:e/>
                          <m:sub/>
                        </m:sSub>
                      </m:oMath>
                    </m:oMathPara>
                  </a14:m>
                  <a:endParaRPr lang="en-US" sz="2102" dirty="0"/>
                </a:p>
              </p:txBody>
            </p:sp>
          </mc:Choice>
          <mc:Fallback xmlns="">
            <p:sp>
              <p:nvSpPr>
                <p:cNvPr id="10" name="Rectangle 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39788" y="2989563"/>
                  <a:ext cx="2626659" cy="739755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2537092" y="2913200"/>
                  <a:ext cx="1833165" cy="738492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003" b="1" i="1">
                                <a:ln w="22225">
                                  <a:solidFill>
                                    <a:schemeClr val="accent2"/>
                                  </a:solidFill>
                                  <a:prstDash val="solid"/>
                                </a:ln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003" b="1" i="1">
                                <a:ln w="22225">
                                  <a:solidFill>
                                    <a:schemeClr val="accent2"/>
                                  </a:solidFill>
                                  <a:prstDash val="solid"/>
                                </a:ln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3003" b="1" i="1">
                                <a:ln w="22225">
                                  <a:solidFill>
                                    <a:schemeClr val="accent2"/>
                                  </a:solidFill>
                                  <a:prstDash val="solid"/>
                                </a:ln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sSub>
                          <m:sSubPr>
                            <m:ctrlPr>
                              <a:rPr lang="en-US" sz="3003" b="1" i="1">
                                <a:ln w="22225">
                                  <a:solidFill>
                                    <a:schemeClr val="accent2"/>
                                  </a:solidFill>
                                  <a:prstDash val="solid"/>
                                </a:ln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003" b="1" i="1">
                                <a:ln w="22225">
                                  <a:solidFill>
                                    <a:schemeClr val="accent2"/>
                                  </a:solidFill>
                                  <a:prstDash val="solid"/>
                                </a:ln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sz="3003" b="1" i="1">
                                <a:ln w="22225">
                                  <a:solidFill>
                                    <a:schemeClr val="accent2"/>
                                  </a:solidFill>
                                  <a:prstDash val="solid"/>
                                </a:ln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3003" b="1" i="1">
                                <a:ln w="22225">
                                  <a:solidFill>
                                    <a:schemeClr val="accent2"/>
                                  </a:solidFill>
                                  <a:prstDash val="solid"/>
                                </a:ln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oMath>
                    </m:oMathPara>
                  </a14:m>
                  <a:endParaRPr lang="en-US" sz="3003" b="1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37092" y="2913200"/>
                  <a:ext cx="1833165" cy="73849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10840675" y="2908550"/>
                  <a:ext cx="2429356" cy="738492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003" b="1" i="1">
                                <a:ln w="22225">
                                  <a:solidFill>
                                    <a:schemeClr val="accent2"/>
                                  </a:solidFill>
                                  <a:prstDash val="solid"/>
                                </a:ln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003" b="1" i="1">
                                <a:ln w="22225">
                                  <a:solidFill>
                                    <a:schemeClr val="accent2"/>
                                  </a:solidFill>
                                  <a:prstDash val="solid"/>
                                </a:ln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3003" b="1" i="1">
                                <a:ln w="22225">
                                  <a:solidFill>
                                    <a:schemeClr val="accent2"/>
                                  </a:solidFill>
                                  <a:prstDash val="solid"/>
                                </a:ln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sSub>
                          <m:sSubPr>
                            <m:ctrlPr>
                              <a:rPr lang="en-US" sz="3003" b="1" i="1">
                                <a:ln w="22225">
                                  <a:solidFill>
                                    <a:schemeClr val="accent2"/>
                                  </a:solidFill>
                                  <a:prstDash val="solid"/>
                                </a:ln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003" b="1" i="1">
                                <a:ln w="22225">
                                  <a:solidFill>
                                    <a:schemeClr val="accent2"/>
                                  </a:solidFill>
                                  <a:prstDash val="solid"/>
                                </a:ln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sz="3003" b="1" i="1">
                                <a:ln w="22225">
                                  <a:solidFill>
                                    <a:schemeClr val="accent2"/>
                                  </a:solidFill>
                                  <a:prstDash val="solid"/>
                                </a:ln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3003" b="1" i="1">
                                <a:ln w="22225">
                                  <a:solidFill>
                                    <a:schemeClr val="accent2"/>
                                  </a:solidFill>
                                  <a:prstDash val="solid"/>
                                </a:ln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3003" b="1" i="1">
                                <a:ln w="22225">
                                  <a:solidFill>
                                    <a:schemeClr val="accent2"/>
                                  </a:solidFill>
                                  <a:prstDash val="solid"/>
                                </a:ln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3003" b="1" i="1">
                                <a:ln w="22225">
                                  <a:solidFill>
                                    <a:schemeClr val="accent2"/>
                                  </a:solidFill>
                                  <a:prstDash val="solid"/>
                                </a:ln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n-US" sz="3003" b="1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840675" y="2908550"/>
                  <a:ext cx="2429356" cy="73849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5062879" y="2908553"/>
                  <a:ext cx="2429356" cy="738492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003" b="1" i="1">
                                <a:ln w="22225">
                                  <a:solidFill>
                                    <a:schemeClr val="accent2"/>
                                  </a:solidFill>
                                  <a:prstDash val="solid"/>
                                </a:ln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003" b="1" i="1">
                                <a:ln w="22225">
                                  <a:solidFill>
                                    <a:schemeClr val="accent2"/>
                                  </a:solidFill>
                                  <a:prstDash val="solid"/>
                                </a:ln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3003" b="1" i="1">
                                <a:ln w="22225">
                                  <a:solidFill>
                                    <a:schemeClr val="accent2"/>
                                  </a:solidFill>
                                  <a:prstDash val="solid"/>
                                </a:ln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sSub>
                          <m:sSubPr>
                            <m:ctrlPr>
                              <a:rPr lang="en-US" sz="3003" b="1" i="1">
                                <a:ln w="22225">
                                  <a:solidFill>
                                    <a:schemeClr val="accent2"/>
                                  </a:solidFill>
                                  <a:prstDash val="solid"/>
                                </a:ln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003" b="1" i="1">
                                <a:ln w="22225">
                                  <a:solidFill>
                                    <a:schemeClr val="accent2"/>
                                  </a:solidFill>
                                  <a:prstDash val="solid"/>
                                </a:ln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sz="3003" b="1" i="1">
                                <a:ln w="22225">
                                  <a:solidFill>
                                    <a:schemeClr val="accent2"/>
                                  </a:solidFill>
                                  <a:prstDash val="solid"/>
                                </a:ln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3003" b="1" i="1">
                                <a:ln w="22225">
                                  <a:solidFill>
                                    <a:schemeClr val="accent2"/>
                                  </a:solidFill>
                                  <a:prstDash val="solid"/>
                                </a:ln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3003" b="1" i="1">
                                <a:ln w="22225">
                                  <a:solidFill>
                                    <a:schemeClr val="accent2"/>
                                  </a:solidFill>
                                  <a:prstDash val="solid"/>
                                </a:ln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3003" b="1" i="1">
                                <a:ln w="22225">
                                  <a:solidFill>
                                    <a:schemeClr val="accent2"/>
                                  </a:solidFill>
                                  <a:prstDash val="solid"/>
                                </a:ln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en-US" sz="3003" b="1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62879" y="2908553"/>
                  <a:ext cx="2429356" cy="73849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8128810" y="2908551"/>
                  <a:ext cx="2429356" cy="738492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003" b="1" i="1">
                                <a:ln w="22225">
                                  <a:solidFill>
                                    <a:schemeClr val="accent2"/>
                                  </a:solidFill>
                                  <a:prstDash val="solid"/>
                                </a:ln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003" b="1" i="1">
                                <a:ln w="22225">
                                  <a:solidFill>
                                    <a:schemeClr val="accent2"/>
                                  </a:solidFill>
                                  <a:prstDash val="solid"/>
                                </a:ln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3003" b="1" i="1">
                                <a:ln w="22225">
                                  <a:solidFill>
                                    <a:schemeClr val="accent2"/>
                                  </a:solidFill>
                                  <a:prstDash val="solid"/>
                                </a:ln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sSub>
                          <m:sSubPr>
                            <m:ctrlPr>
                              <a:rPr lang="en-US" sz="3003" b="1" i="1">
                                <a:ln w="22225">
                                  <a:solidFill>
                                    <a:schemeClr val="accent2"/>
                                  </a:solidFill>
                                  <a:prstDash val="solid"/>
                                </a:ln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003" b="1" i="1">
                                <a:ln w="22225">
                                  <a:solidFill>
                                    <a:schemeClr val="accent2"/>
                                  </a:solidFill>
                                  <a:prstDash val="solid"/>
                                </a:ln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sz="3003" b="1" i="1">
                                <a:ln w="22225">
                                  <a:solidFill>
                                    <a:schemeClr val="accent2"/>
                                  </a:solidFill>
                                  <a:prstDash val="solid"/>
                                </a:ln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3003" b="1" i="1">
                                <a:ln w="22225">
                                  <a:solidFill>
                                    <a:schemeClr val="accent2"/>
                                  </a:solidFill>
                                  <a:prstDash val="solid"/>
                                </a:ln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3003" b="1" i="1">
                                <a:ln w="22225">
                                  <a:solidFill>
                                    <a:schemeClr val="accent2"/>
                                  </a:solidFill>
                                  <a:prstDash val="solid"/>
                                </a:ln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3003" b="1" i="1">
                                <a:ln w="22225">
                                  <a:solidFill>
                                    <a:schemeClr val="accent2"/>
                                  </a:solidFill>
                                  <a:prstDash val="solid"/>
                                </a:ln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en-US" sz="3003" b="1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28810" y="2908551"/>
                  <a:ext cx="2429356" cy="73849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6" name="TextBox 15"/>
          <p:cNvSpPr txBox="1"/>
          <p:nvPr/>
        </p:nvSpPr>
        <p:spPr>
          <a:xfrm>
            <a:off x="888628" y="3081492"/>
            <a:ext cx="6905536" cy="64697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3604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প্রশ্নঃ  </a:t>
            </a:r>
            <a:r>
              <a:rPr lang="en-US" sz="3604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604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4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কোনটি</a:t>
            </a:r>
            <a:r>
              <a:rPr lang="en-US" sz="3604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4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অ্যালকাইন</a:t>
            </a:r>
            <a:r>
              <a:rPr lang="en-US" sz="3604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4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জাতীয়</a:t>
            </a:r>
            <a:r>
              <a:rPr lang="en-US" sz="3604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4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যৌগ</a:t>
            </a:r>
            <a:r>
              <a:rPr lang="en-US" sz="3604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  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1110738" y="3949977"/>
            <a:ext cx="8852362" cy="616218"/>
            <a:chOff x="1479176" y="2908550"/>
            <a:chExt cx="11790855" cy="820768"/>
          </a:xfrm>
        </p:grpSpPr>
        <p:sp>
          <p:nvSpPr>
            <p:cNvPr id="18" name="Oval 17"/>
            <p:cNvSpPr/>
            <p:nvPr/>
          </p:nvSpPr>
          <p:spPr>
            <a:xfrm>
              <a:off x="4529358" y="2913200"/>
              <a:ext cx="596192" cy="618893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54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খ</a:t>
              </a:r>
            </a:p>
          </p:txBody>
        </p:sp>
        <p:sp>
          <p:nvSpPr>
            <p:cNvPr id="19" name="Oval 18"/>
            <p:cNvSpPr/>
            <p:nvPr/>
          </p:nvSpPr>
          <p:spPr>
            <a:xfrm>
              <a:off x="1479176" y="2913200"/>
              <a:ext cx="573741" cy="618893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54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</a:t>
              </a:r>
            </a:p>
          </p:txBody>
        </p:sp>
        <p:sp>
          <p:nvSpPr>
            <p:cNvPr id="20" name="Oval 19"/>
            <p:cNvSpPr/>
            <p:nvPr/>
          </p:nvSpPr>
          <p:spPr>
            <a:xfrm>
              <a:off x="7555069" y="2916933"/>
              <a:ext cx="573741" cy="618893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54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গ</a:t>
              </a:r>
            </a:p>
          </p:txBody>
        </p:sp>
        <p:sp>
          <p:nvSpPr>
            <p:cNvPr id="21" name="Oval 20"/>
            <p:cNvSpPr/>
            <p:nvPr/>
          </p:nvSpPr>
          <p:spPr>
            <a:xfrm>
              <a:off x="10553805" y="2913200"/>
              <a:ext cx="573741" cy="618893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54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ঘ 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Rectangle 21"/>
                <p:cNvSpPr/>
                <p:nvPr/>
              </p:nvSpPr>
              <p:spPr>
                <a:xfrm>
                  <a:off x="2339788" y="2989563"/>
                  <a:ext cx="2626659" cy="739755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102" i="1">
                                <a:latin typeface="Cambria Math"/>
                              </a:rPr>
                            </m:ctrlPr>
                          </m:sSubPr>
                          <m:e/>
                          <m:sub/>
                        </m:sSub>
                      </m:oMath>
                    </m:oMathPara>
                  </a14:m>
                  <a:endParaRPr lang="en-US" sz="2102" dirty="0"/>
                </a:p>
              </p:txBody>
            </p:sp>
          </mc:Choice>
          <mc:Fallback xmlns="">
            <p:sp>
              <p:nvSpPr>
                <p:cNvPr id="22" name="Rectangle 2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39788" y="2989563"/>
                  <a:ext cx="2626659" cy="739755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/>
                <p:cNvSpPr txBox="1"/>
                <p:nvPr/>
              </p:nvSpPr>
              <p:spPr>
                <a:xfrm>
                  <a:off x="2537092" y="2913200"/>
                  <a:ext cx="1833165" cy="738492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003" b="1" i="1">
                                <a:ln w="22225">
                                  <a:solidFill>
                                    <a:schemeClr val="accent2"/>
                                  </a:solidFill>
                                  <a:prstDash val="solid"/>
                                </a:ln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003" b="1" i="1">
                                <a:ln w="22225">
                                  <a:solidFill>
                                    <a:schemeClr val="accent2"/>
                                  </a:solidFill>
                                  <a:prstDash val="solid"/>
                                </a:ln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3003" b="1" i="1">
                                <a:ln w="22225">
                                  <a:solidFill>
                                    <a:schemeClr val="accent2"/>
                                  </a:solidFill>
                                  <a:prstDash val="solid"/>
                                </a:ln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b>
                        </m:sSub>
                        <m:sSub>
                          <m:sSubPr>
                            <m:ctrlPr>
                              <a:rPr lang="en-US" sz="3003" b="1" i="1">
                                <a:ln w="22225">
                                  <a:solidFill>
                                    <a:schemeClr val="accent2"/>
                                  </a:solidFill>
                                  <a:prstDash val="solid"/>
                                </a:ln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003" b="1" i="1">
                                <a:ln w="22225">
                                  <a:solidFill>
                                    <a:schemeClr val="accent2"/>
                                  </a:solidFill>
                                  <a:prstDash val="solid"/>
                                </a:ln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sz="3003" b="1" i="1">
                                <a:ln w="22225">
                                  <a:solidFill>
                                    <a:schemeClr val="accent2"/>
                                  </a:solidFill>
                                  <a:prstDash val="solid"/>
                                </a:ln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𝟖</m:t>
                            </m:r>
                          </m:sub>
                        </m:sSub>
                      </m:oMath>
                    </m:oMathPara>
                  </a14:m>
                  <a:endParaRPr lang="en-US" sz="3003" b="1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37092" y="2913200"/>
                  <a:ext cx="1833165" cy="738492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/>
                <p:cNvSpPr txBox="1"/>
                <p:nvPr/>
              </p:nvSpPr>
              <p:spPr>
                <a:xfrm>
                  <a:off x="10840675" y="2908550"/>
                  <a:ext cx="2429356" cy="738492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003" b="1" i="1">
                                <a:ln w="22225">
                                  <a:solidFill>
                                    <a:schemeClr val="accent2"/>
                                  </a:solidFill>
                                  <a:prstDash val="solid"/>
                                </a:ln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003" b="1" i="1">
                                <a:ln w="22225">
                                  <a:solidFill>
                                    <a:schemeClr val="accent2"/>
                                  </a:solidFill>
                                  <a:prstDash val="solid"/>
                                </a:ln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3003" b="1" i="1">
                                <a:ln w="22225">
                                  <a:solidFill>
                                    <a:schemeClr val="accent2"/>
                                  </a:solidFill>
                                  <a:prstDash val="solid"/>
                                </a:ln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</m:sub>
                        </m:sSub>
                        <m:sSub>
                          <m:sSubPr>
                            <m:ctrlPr>
                              <a:rPr lang="en-US" sz="3003" b="1" i="1">
                                <a:ln w="22225">
                                  <a:solidFill>
                                    <a:schemeClr val="accent2"/>
                                  </a:solidFill>
                                  <a:prstDash val="solid"/>
                                </a:ln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003" b="1" i="1">
                                <a:ln w="22225">
                                  <a:solidFill>
                                    <a:schemeClr val="accent2"/>
                                  </a:solidFill>
                                  <a:prstDash val="solid"/>
                                </a:ln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sz="3003" b="1" i="1">
                                <a:ln w="22225">
                                  <a:solidFill>
                                    <a:schemeClr val="accent2"/>
                                  </a:solidFill>
                                  <a:prstDash val="solid"/>
                                </a:ln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sub>
                        </m:sSub>
                      </m:oMath>
                    </m:oMathPara>
                  </a14:m>
                  <a:endParaRPr lang="en-US" sz="3003" b="1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840675" y="2908550"/>
                  <a:ext cx="2429356" cy="738492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/>
                <p:cNvSpPr txBox="1"/>
                <p:nvPr/>
              </p:nvSpPr>
              <p:spPr>
                <a:xfrm>
                  <a:off x="5062879" y="2908553"/>
                  <a:ext cx="2429356" cy="738492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003" b="1" i="1" smtClean="0">
                                <a:ln w="22225">
                                  <a:solidFill>
                                    <a:schemeClr val="accent2"/>
                                  </a:solidFill>
                                  <a:prstDash val="solid"/>
                                </a:ln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003" b="1" i="1">
                                <a:ln w="22225">
                                  <a:solidFill>
                                    <a:schemeClr val="accent2"/>
                                  </a:solidFill>
                                  <a:prstDash val="solid"/>
                                </a:ln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3003" b="1" i="1" smtClean="0">
                                <a:ln w="22225">
                                  <a:solidFill>
                                    <a:schemeClr val="accent2"/>
                                  </a:solidFill>
                                  <a:prstDash val="solid"/>
                                </a:ln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𝟔</m:t>
                            </m:r>
                          </m:sub>
                        </m:sSub>
                        <m:sSub>
                          <m:sSubPr>
                            <m:ctrlPr>
                              <a:rPr lang="en-US" sz="3003" b="1" i="1" smtClean="0">
                                <a:ln w="22225">
                                  <a:solidFill>
                                    <a:schemeClr val="accent2"/>
                                  </a:solidFill>
                                  <a:prstDash val="solid"/>
                                </a:ln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003" b="1" i="1">
                                <a:ln w="22225">
                                  <a:solidFill>
                                    <a:schemeClr val="accent2"/>
                                  </a:solidFill>
                                  <a:prstDash val="solid"/>
                                </a:ln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sz="3003" b="1" i="1" smtClean="0">
                                <a:ln w="22225">
                                  <a:solidFill>
                                    <a:schemeClr val="accent2"/>
                                  </a:solidFill>
                                  <a:prstDash val="solid"/>
                                </a:ln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sub>
                        </m:sSub>
                      </m:oMath>
                    </m:oMathPara>
                  </a14:m>
                  <a:endParaRPr lang="en-US" sz="3003" b="1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25" name="Text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62879" y="2908553"/>
                  <a:ext cx="2429356" cy="738492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8128810" y="2908551"/>
                  <a:ext cx="2429356" cy="738492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003" b="1" i="1">
                                <a:ln w="22225">
                                  <a:solidFill>
                                    <a:schemeClr val="accent2"/>
                                  </a:solidFill>
                                  <a:prstDash val="solid"/>
                                </a:ln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003" b="1" i="1">
                                <a:ln w="22225">
                                  <a:solidFill>
                                    <a:schemeClr val="accent2"/>
                                  </a:solidFill>
                                  <a:prstDash val="solid"/>
                                </a:ln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3003" b="1" i="1">
                                <a:ln w="22225">
                                  <a:solidFill>
                                    <a:schemeClr val="accent2"/>
                                  </a:solidFill>
                                  <a:prstDash val="solid"/>
                                </a:ln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sSub>
                          <m:sSubPr>
                            <m:ctrlPr>
                              <a:rPr lang="en-US" sz="3003" b="1" i="1">
                                <a:ln w="22225">
                                  <a:solidFill>
                                    <a:schemeClr val="accent2"/>
                                  </a:solidFill>
                                  <a:prstDash val="solid"/>
                                </a:ln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003" b="1" i="1">
                                <a:ln w="22225">
                                  <a:solidFill>
                                    <a:schemeClr val="accent2"/>
                                  </a:solidFill>
                                  <a:prstDash val="solid"/>
                                </a:ln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sz="3003" b="1" i="1">
                                <a:ln w="22225">
                                  <a:solidFill>
                                    <a:schemeClr val="accent2"/>
                                  </a:solidFill>
                                  <a:prstDash val="solid"/>
                                </a:ln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</m:sub>
                        </m:sSub>
                      </m:oMath>
                    </m:oMathPara>
                  </a14:m>
                  <a:endParaRPr lang="en-US" sz="3003" b="1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2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28810" y="2908551"/>
                  <a:ext cx="2429356" cy="738492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7" name="Oval 26"/>
          <p:cNvSpPr/>
          <p:nvPr/>
        </p:nvSpPr>
        <p:spPr>
          <a:xfrm>
            <a:off x="3415980" y="3970418"/>
            <a:ext cx="420690" cy="43075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28" name="Oval 27"/>
          <p:cNvSpPr/>
          <p:nvPr/>
        </p:nvSpPr>
        <p:spPr>
          <a:xfrm>
            <a:off x="5669012" y="2204129"/>
            <a:ext cx="420690" cy="43075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</p:spTree>
    <p:extLst>
      <p:ext uri="{BB962C8B-B14F-4D97-AF65-F5344CB8AC3E}">
        <p14:creationId xmlns:p14="http://schemas.microsoft.com/office/powerpoint/2010/main" val="18971273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6" grpId="0"/>
      <p:bldP spid="27" grpId="0" animBg="1"/>
      <p:bldP spid="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5043" y="886691"/>
            <a:ext cx="8596668" cy="5112328"/>
          </a:xfrm>
        </p:spPr>
        <p:txBody>
          <a:bodyPr>
            <a:normAutofit fontScale="90000"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dirty="0" err="1" smtClean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অ্যালকাইনের</a:t>
            </a:r>
            <a:r>
              <a:rPr lang="en-US" dirty="0" smtClean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ভৌত</a:t>
            </a:r>
            <a:r>
              <a:rPr lang="en-US" dirty="0" smtClean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ও </a:t>
            </a:r>
            <a:r>
              <a:rPr lang="en-US" dirty="0" err="1" smtClean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রাসায়নিক</a:t>
            </a:r>
            <a:r>
              <a:rPr lang="en-US" dirty="0" smtClean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ধর্মঃ</a:t>
            </a:r>
            <a:r>
              <a:rPr lang="en-US" dirty="0" smtClean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/>
            </a:r>
            <a:br>
              <a:rPr lang="en-US" dirty="0" smtClean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</a:br>
            <a:r>
              <a:rPr lang="en-US" dirty="0" smtClean="0">
                <a:solidFill>
                  <a:srgbClr val="002060"/>
                </a:solidFill>
              </a:rPr>
              <a:t>C</a:t>
            </a:r>
            <a:r>
              <a:rPr lang="en-US" baseline="-25000" dirty="0" smtClean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-C</a:t>
            </a:r>
            <a:r>
              <a:rPr lang="en-US" baseline="-25000" dirty="0" smtClean="0">
                <a:solidFill>
                  <a:srgbClr val="002060"/>
                </a:solidFill>
              </a:rPr>
              <a:t>4 </a:t>
            </a:r>
            <a:r>
              <a:rPr lang="en-US" dirty="0" smtClean="0">
                <a:solidFill>
                  <a:srgbClr val="002060"/>
                </a:solidFill>
              </a:rPr>
              <a:t>= </a:t>
            </a:r>
            <a:r>
              <a:rPr lang="en-US" dirty="0" err="1" smtClean="0">
                <a:solidFill>
                  <a:srgbClr val="002060"/>
                </a:solidFill>
              </a:rPr>
              <a:t>গ্যাস</a:t>
            </a:r>
            <a:r>
              <a:rPr lang="en-US" dirty="0">
                <a:solidFill>
                  <a:srgbClr val="002060"/>
                </a:solidFill>
              </a:rPr>
              <a:t/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C</a:t>
            </a:r>
            <a:r>
              <a:rPr lang="en-US" baseline="-25000" dirty="0" smtClean="0">
                <a:solidFill>
                  <a:srgbClr val="002060"/>
                </a:solidFill>
              </a:rPr>
              <a:t>5</a:t>
            </a:r>
            <a:r>
              <a:rPr lang="en-US" dirty="0" smtClean="0">
                <a:solidFill>
                  <a:srgbClr val="002060"/>
                </a:solidFill>
              </a:rPr>
              <a:t>-C</a:t>
            </a:r>
            <a:r>
              <a:rPr lang="en-US" baseline="-25000" dirty="0" smtClean="0">
                <a:solidFill>
                  <a:srgbClr val="002060"/>
                </a:solidFill>
              </a:rPr>
              <a:t>11</a:t>
            </a:r>
            <a:r>
              <a:rPr lang="en-US" dirty="0" smtClean="0">
                <a:solidFill>
                  <a:srgbClr val="002060"/>
                </a:solidFill>
              </a:rPr>
              <a:t> = </a:t>
            </a:r>
            <a:r>
              <a:rPr lang="en-US" dirty="0" err="1" smtClean="0">
                <a:solidFill>
                  <a:srgbClr val="002060"/>
                </a:solidFill>
              </a:rPr>
              <a:t>তরল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/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C</a:t>
            </a:r>
            <a:r>
              <a:rPr lang="en-US" baseline="-25000" dirty="0" smtClean="0">
                <a:solidFill>
                  <a:srgbClr val="002060"/>
                </a:solidFill>
              </a:rPr>
              <a:t>12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থেকে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কঠিন</a:t>
            </a:r>
            <a:r>
              <a:rPr lang="en-US" dirty="0">
                <a:solidFill>
                  <a:srgbClr val="002060"/>
                </a:solidFill>
              </a:rPr>
              <a:t/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/>
            </a:r>
            <a:br>
              <a:rPr lang="en-US" dirty="0" smtClean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</a:br>
            <a:r>
              <a:rPr lang="en-US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অ্যালকাইন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</a:t>
            </a:r>
            <a:r>
              <a:rPr lang="as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as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ংযোজন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বিক্রিয়ায়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</a:t>
            </a:r>
            <a:r>
              <a:rPr lang="as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as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 </a:t>
            </a:r>
            <a:r>
              <a:rPr lang="en-US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অ্যালকাইনে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কার্ব</a:t>
            </a:r>
            <a:r>
              <a:rPr lang="as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কার্বন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ত্রিবন্</a:t>
            </a:r>
            <a:r>
              <a:rPr lang="as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 </a:t>
            </a:r>
            <a:r>
              <a:rPr lang="en-US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যেখানে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বন্</a:t>
            </a:r>
            <a:r>
              <a:rPr lang="as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 </a:t>
            </a:r>
            <a:r>
              <a:rPr lang="en-US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শক্তিশালী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</a:t>
            </a:r>
            <a:r>
              <a:rPr lang="as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ী </a:t>
            </a:r>
            <a:r>
              <a:rPr lang="as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as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দুর</a:t>
            </a:r>
            <a:r>
              <a:rPr lang="as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as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ইনের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দুর্বল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বন্</a:t>
            </a:r>
            <a:r>
              <a:rPr lang="as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নগুলো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</a:t>
            </a:r>
            <a:r>
              <a:rPr lang="as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as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ংশগ্রহণ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SG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SG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dirty="0">
              <a:solidFill>
                <a:srgbClr val="00206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115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85A45B39-E1C9-4017-AB0D-D85EB7E9B479}"/>
              </a:ext>
            </a:extLst>
          </p:cNvPr>
          <p:cNvSpPr txBox="1"/>
          <p:nvPr/>
        </p:nvSpPr>
        <p:spPr>
          <a:xfrm>
            <a:off x="914400" y="814039"/>
            <a:ext cx="5511452" cy="76944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endParaRPr lang="en-SG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="" xmlns:a16="http://schemas.microsoft.com/office/drawing/2014/main" id="{F0BC1A26-C802-4899-958E-51D0C5F28AA6}"/>
                  </a:ext>
                </a:extLst>
              </p:cNvPr>
              <p:cNvSpPr txBox="1"/>
              <p:nvPr/>
            </p:nvSpPr>
            <p:spPr>
              <a:xfrm>
                <a:off x="400869" y="1716109"/>
                <a:ext cx="11264657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ক্যালসিয়াম </a:t>
                </a:r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কার্বা</a:t>
                </a:r>
                <a:r>
                  <a:rPr lang="as-IN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ই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ড</a:t>
                </a:r>
                <a:r>
                  <a:rPr lang="as-IN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ে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র </a:t>
                </a:r>
                <a:r>
                  <a:rPr lang="as-IN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ম</a:t>
                </a:r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ধ্যে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পানি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যোগ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ক</a:t>
                </a:r>
                <a:r>
                  <a:rPr lang="as-IN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র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ল</a:t>
                </a:r>
                <a:r>
                  <a:rPr lang="as-IN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ে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as-IN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ই</a:t>
                </a:r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থাইন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এবং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ক্যালসিয়াম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হাইড্রোক্সাইড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পাওয়া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যায়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।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SG" sz="3600" i="1" smtClean="0">
                            <a:latin typeface="Cambria Math"/>
                            <a:cs typeface="NikoshBAN" panose="02000000000000000000" pitchFamily="2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CaC</m:t>
                        </m:r>
                      </m:e>
                      <m:sub>
                        <m:r>
                          <a:rPr lang="en-US" sz="3600" b="0" i="0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SG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+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SG" sz="3600" i="1" smtClean="0">
                            <a:latin typeface="Cambria Math"/>
                            <a:cs typeface="NikoshBAN" panose="02000000000000000000" pitchFamily="2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H</m:t>
                        </m:r>
                      </m:e>
                      <m:sub>
                        <m:r>
                          <a:rPr lang="en-US" sz="3600" b="0" i="0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a:rPr lang="en-US" sz="3600" b="0" i="0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O</m:t>
                    </m:r>
                  </m:oMath>
                </a14:m>
                <a:r>
                  <a:rPr lang="en-SG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SG" sz="3600" i="1" smtClean="0">
                            <a:latin typeface="Cambria Math"/>
                            <a:cs typeface="NikoshBAN" panose="02000000000000000000" pitchFamily="2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600" i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C</m:t>
                        </m:r>
                      </m:e>
                      <m:sub>
                        <m:r>
                          <a:rPr lang="en-US" sz="3600" i="0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SG" sz="3600" i="1">
                            <a:latin typeface="Cambria Math"/>
                            <a:cs typeface="NikoshBAN" panose="02000000000000000000" pitchFamily="2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600" i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H</m:t>
                        </m:r>
                      </m:e>
                      <m:sub>
                        <m:r>
                          <a:rPr lang="en-US" sz="3600" i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b>
                    </m:sSub>
                    <m:r>
                      <a:rPr lang="en-US" sz="3600" b="0" i="0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+</m:t>
                    </m:r>
                  </m:oMath>
                </a14:m>
                <a:r>
                  <a:rPr lang="en-SG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Ca(O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SG" sz="3600" i="1">
                            <a:latin typeface="Cambria Math"/>
                            <a:cs typeface="NikoshBAN" panose="02000000000000000000" pitchFamily="2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600" i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H</m:t>
                        </m:r>
                        <m:r>
                          <a:rPr lang="en-US" sz="3600" b="0" i="0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)</m:t>
                        </m:r>
                      </m:e>
                      <m:sub>
                        <m:r>
                          <a:rPr lang="en-US" sz="3600" i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b>
                    </m:sSub>
                  </m:oMath>
                </a14:m>
                <a:endParaRPr lang="en-SG" sz="36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SG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	</a:t>
                </a:r>
                <a:r>
                  <a:rPr lang="en-SG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						</a:t>
                </a:r>
                <a:r>
                  <a:rPr lang="en-SG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ইথাইন</a:t>
                </a:r>
                <a:endParaRPr lang="en-SG" sz="36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0BC1A26-C802-4899-958E-51D0C5F28A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869" y="1716109"/>
                <a:ext cx="11264657" cy="2308324"/>
              </a:xfrm>
              <a:prstGeom prst="rect">
                <a:avLst/>
              </a:prstGeom>
              <a:blipFill>
                <a:blip r:embed="rId2"/>
                <a:stretch>
                  <a:fillRect l="-1677" t="-2910" b="-105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>
            <a:extLst>
              <a:ext uri="{FF2B5EF4-FFF2-40B4-BE49-F238E27FC236}">
                <a16:creationId xmlns="" xmlns:a16="http://schemas.microsoft.com/office/drawing/2014/main" id="{51A2EA31-5E9B-459E-B12C-4918676CF4DA}"/>
              </a:ext>
            </a:extLst>
          </p:cNvPr>
          <p:cNvGrpSpPr/>
          <p:nvPr/>
        </p:nvGrpSpPr>
        <p:grpSpPr>
          <a:xfrm>
            <a:off x="2109005" y="4180246"/>
            <a:ext cx="3405105" cy="1188245"/>
            <a:chOff x="4774017" y="1265273"/>
            <a:chExt cx="3558363" cy="638207"/>
          </a:xfrm>
        </p:grpSpPr>
        <p:sp>
          <p:nvSpPr>
            <p:cNvPr id="6" name="Rectangle 5">
              <a:extLst>
                <a:ext uri="{FF2B5EF4-FFF2-40B4-BE49-F238E27FC236}">
                  <a16:creationId xmlns="" xmlns:a16="http://schemas.microsoft.com/office/drawing/2014/main" id="{209B24AC-BED6-41AD-AE1D-704507854156}"/>
                </a:ext>
              </a:extLst>
            </p:cNvPr>
            <p:cNvSpPr/>
            <p:nvPr/>
          </p:nvSpPr>
          <p:spPr>
            <a:xfrm>
              <a:off x="6248399" y="1558603"/>
              <a:ext cx="595423" cy="24556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accent4"/>
              </a:solidFill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7" name="Rectangle 6">
              <a:extLst>
                <a:ext uri="{FF2B5EF4-FFF2-40B4-BE49-F238E27FC236}">
                  <a16:creationId xmlns="" xmlns:a16="http://schemas.microsoft.com/office/drawing/2014/main" id="{84A554A1-8259-40C5-B6D6-82618E640170}"/>
                </a:ext>
              </a:extLst>
            </p:cNvPr>
            <p:cNvSpPr/>
            <p:nvPr/>
          </p:nvSpPr>
          <p:spPr>
            <a:xfrm>
              <a:off x="6248399" y="1602226"/>
              <a:ext cx="595423" cy="24556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accent4"/>
              </a:solidFill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8" name="Rectangle 7">
              <a:extLst>
                <a:ext uri="{FF2B5EF4-FFF2-40B4-BE49-F238E27FC236}">
                  <a16:creationId xmlns="" xmlns:a16="http://schemas.microsoft.com/office/drawing/2014/main" id="{4CBF830F-C3ED-4F95-A356-62F5EA6B4074}"/>
                </a:ext>
              </a:extLst>
            </p:cNvPr>
            <p:cNvSpPr/>
            <p:nvPr/>
          </p:nvSpPr>
          <p:spPr>
            <a:xfrm>
              <a:off x="6255487" y="1646904"/>
              <a:ext cx="595423" cy="24556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accent4"/>
              </a:solidFill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9" name="Rectangle 8">
              <a:extLst>
                <a:ext uri="{FF2B5EF4-FFF2-40B4-BE49-F238E27FC236}">
                  <a16:creationId xmlns="" xmlns:a16="http://schemas.microsoft.com/office/drawing/2014/main" id="{E73009AC-1451-4322-8D29-C3E5882FCB3F}"/>
                </a:ext>
              </a:extLst>
            </p:cNvPr>
            <p:cNvSpPr/>
            <p:nvPr/>
          </p:nvSpPr>
          <p:spPr>
            <a:xfrm>
              <a:off x="7226595" y="1589457"/>
              <a:ext cx="595423" cy="24556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accent4"/>
              </a:solidFill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0" name="Rectangle 9">
              <a:extLst>
                <a:ext uri="{FF2B5EF4-FFF2-40B4-BE49-F238E27FC236}">
                  <a16:creationId xmlns="" xmlns:a16="http://schemas.microsoft.com/office/drawing/2014/main" id="{0A5B3DBD-5AA0-4F69-9D46-FD83F44CBB89}"/>
                </a:ext>
              </a:extLst>
            </p:cNvPr>
            <p:cNvSpPr/>
            <p:nvPr/>
          </p:nvSpPr>
          <p:spPr>
            <a:xfrm>
              <a:off x="5270203" y="1605769"/>
              <a:ext cx="595423" cy="24556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accent4"/>
              </a:solidFill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1" name="Flowchart: Connector 10">
              <a:extLst>
                <a:ext uri="{FF2B5EF4-FFF2-40B4-BE49-F238E27FC236}">
                  <a16:creationId xmlns="" xmlns:a16="http://schemas.microsoft.com/office/drawing/2014/main" id="{DC3970B7-2152-4CE5-BE8E-624F56351E72}"/>
                </a:ext>
              </a:extLst>
            </p:cNvPr>
            <p:cNvSpPr/>
            <p:nvPr/>
          </p:nvSpPr>
          <p:spPr>
            <a:xfrm>
              <a:off x="4774017" y="1308057"/>
              <a:ext cx="595423" cy="595423"/>
            </a:xfrm>
            <a:prstGeom prst="flowChartConnector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H</a:t>
              </a:r>
              <a:endParaRPr lang="en-SG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2" name="Flowchart: Connector 11">
              <a:extLst>
                <a:ext uri="{FF2B5EF4-FFF2-40B4-BE49-F238E27FC236}">
                  <a16:creationId xmlns="" xmlns:a16="http://schemas.microsoft.com/office/drawing/2014/main" id="{86BD27F0-D2CF-4B82-9DA4-426BFAAD2358}"/>
                </a:ext>
              </a:extLst>
            </p:cNvPr>
            <p:cNvSpPr/>
            <p:nvPr/>
          </p:nvSpPr>
          <p:spPr>
            <a:xfrm>
              <a:off x="5766389" y="1286539"/>
              <a:ext cx="595423" cy="595423"/>
            </a:xfrm>
            <a:prstGeom prst="flowChartConnector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c</a:t>
              </a:r>
              <a:endParaRPr lang="en-SG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3" name="Flowchart: Connector 12">
              <a:extLst>
                <a:ext uri="{FF2B5EF4-FFF2-40B4-BE49-F238E27FC236}">
                  <a16:creationId xmlns="" xmlns:a16="http://schemas.microsoft.com/office/drawing/2014/main" id="{413DA5A9-9783-4F3E-AEEA-6BC565E813FF}"/>
                </a:ext>
              </a:extLst>
            </p:cNvPr>
            <p:cNvSpPr/>
            <p:nvPr/>
          </p:nvSpPr>
          <p:spPr>
            <a:xfrm>
              <a:off x="6744585" y="1265273"/>
              <a:ext cx="595423" cy="595423"/>
            </a:xfrm>
            <a:prstGeom prst="flowChartConnector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c</a:t>
              </a:r>
              <a:endParaRPr lang="en-SG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4" name="Flowchart: Connector 13">
              <a:extLst>
                <a:ext uri="{FF2B5EF4-FFF2-40B4-BE49-F238E27FC236}">
                  <a16:creationId xmlns="" xmlns:a16="http://schemas.microsoft.com/office/drawing/2014/main" id="{4BB5419F-C8D1-43CA-BD5B-D5A71B916491}"/>
                </a:ext>
              </a:extLst>
            </p:cNvPr>
            <p:cNvSpPr/>
            <p:nvPr/>
          </p:nvSpPr>
          <p:spPr>
            <a:xfrm>
              <a:off x="7736957" y="1286539"/>
              <a:ext cx="595423" cy="595423"/>
            </a:xfrm>
            <a:prstGeom prst="flowChartConnector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H</a:t>
              </a:r>
              <a:endParaRPr lang="en-SG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75733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781</TotalTime>
  <Words>654</Words>
  <Application>Microsoft Office PowerPoint</Application>
  <PresentationFormat>Custom</PresentationFormat>
  <Paragraphs>110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Facet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অ্যালকাইনের ভৌত ও রাসায়নিক ধর্মঃ C2-C4 = গ্যাস C5-C11 = তরল  C12 থেকে কঠিন   অ্যালকাইন সাধারণত সংযোজন বিক্রিয়ায় অংশগ্রহণ করে কারণ অ্যালকাইনে কার্বন-কার্বন ত্রিবন্ধন থাকে। যেখানে একটি বন্ধন শক্তিশালী এবং বাকী দুটি বন্ধন দুর্বল থাকে। ফলে অ্যালকাইনের দুর্বল বন্ধনগুলো সংযোজন বিক্রিয়ায় অংশগ্রহণ করে।  </vt:lpstr>
      <vt:lpstr>PowerPoint Presentation</vt:lpstr>
      <vt:lpstr>PowerPoint Presentation</vt:lpstr>
      <vt:lpstr>PowerPoint Presentation</vt:lpstr>
      <vt:lpstr> ব্রোমিন সংযোজনঃ CH≡CH           CH=CH                     CH-CH                                      টেট্রাব্রোমো  ইথেন               অসম্পৃক্ততাঃ এই বিক্রিয়ায় ব্রোমিনের লাল বর্ণ অপসারিত হয়ে যায়। এই জন্য বিক্রিয়া দ্বারা ইথাইন একটি অসম্পৃক্ত যৌগ তা প্রমাণিত হয়।   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Feroz</cp:lastModifiedBy>
  <cp:revision>119</cp:revision>
  <dcterms:created xsi:type="dcterms:W3CDTF">2019-12-25T12:38:55Z</dcterms:created>
  <dcterms:modified xsi:type="dcterms:W3CDTF">2021-01-08T12:36:29Z</dcterms:modified>
</cp:coreProperties>
</file>