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65" r:id="rId4"/>
    <p:sldId id="257" r:id="rId5"/>
    <p:sldId id="264" r:id="rId6"/>
    <p:sldId id="258" r:id="rId7"/>
    <p:sldId id="259" r:id="rId8"/>
    <p:sldId id="260" r:id="rId9"/>
    <p:sldId id="266" r:id="rId10"/>
    <p:sldId id="262" r:id="rId11"/>
    <p:sldId id="26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79" d="100"/>
          <a:sy n="79" d="100"/>
        </p:scale>
        <p:origin x="-34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33832" y="0"/>
            <a:ext cx="3058168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51200" y="3581400"/>
            <a:ext cx="5283200" cy="2133600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3251200" y="1447800"/>
            <a:ext cx="5283200" cy="2133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4777318" y="6426202"/>
            <a:ext cx="3759199" cy="126999"/>
          </a:xfrm>
        </p:spPr>
        <p:txBody>
          <a:bodyPr/>
          <a:lstStyle/>
          <a:p>
            <a:fld id="{83A5DF4B-6350-424A-9B8E-B237CAAC292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>
          <a:xfrm>
            <a:off x="8553301" y="6400800"/>
            <a:ext cx="609600" cy="152400"/>
          </a:xfrm>
        </p:spPr>
        <p:txBody>
          <a:bodyPr/>
          <a:lstStyle>
            <a:lvl1pPr algn="r">
              <a:defRPr/>
            </a:lvl1pPr>
          </a:lstStyle>
          <a:p>
            <a:fld id="{8585E812-D267-4258-BCC5-2A219E59D04E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4775201" y="6296248"/>
            <a:ext cx="3761316" cy="1524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DF4B-6350-424A-9B8E-B237CAAC292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85E812-D267-4258-BCC5-2A219E59D04E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DF4B-6350-424A-9B8E-B237CAAC292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85E812-D267-4258-BCC5-2A219E59D04E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1"/>
            <a:ext cx="4876800" cy="5714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DF4B-6350-424A-9B8E-B237CAAC292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85E812-D267-4258-BCC5-2A219E59D04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phere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0" y="0"/>
            <a:ext cx="3058168" cy="6858000"/>
          </a:xfrm>
          <a:prstGeom prst="rect">
            <a:avLst/>
          </a:prstGeom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1119718" y="6426202"/>
            <a:ext cx="3759199" cy="126999"/>
          </a:xfrm>
        </p:spPr>
        <p:txBody>
          <a:bodyPr/>
          <a:lstStyle/>
          <a:p>
            <a:fld id="{83A5DF4B-6350-424A-9B8E-B237CAAC292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5488517" y="6400800"/>
            <a:ext cx="711200" cy="152400"/>
          </a:xfrm>
        </p:spPr>
        <p:txBody>
          <a:bodyPr/>
          <a:lstStyle/>
          <a:p>
            <a:fld id="{8585E812-D267-4258-BCC5-2A219E59D04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117601" y="6296248"/>
            <a:ext cx="3761316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>
          <a:xfrm>
            <a:off x="609600" y="1828800"/>
            <a:ext cx="4267200" cy="1752600"/>
          </a:xfrm>
        </p:spPr>
        <p:txBody>
          <a:bodyPr anchor="b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609601" y="3578225"/>
            <a:ext cx="4267527" cy="1459767"/>
          </a:xfrm>
        </p:spPr>
        <p:txBody>
          <a:bodyPr anchor="t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Clr>
                <a:schemeClr val="tx1">
                  <a:lumMod val="50000"/>
                  <a:lumOff val="50000"/>
                </a:schemeClr>
              </a:buClr>
              <a:buFont typeface="Wingdings" pitchFamily="2" charset="2"/>
              <a:buNone/>
              <a:defRPr lang="en-US" sz="14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3429000"/>
            <a:ext cx="41656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457200"/>
            <a:ext cx="4165600" cy="2667000"/>
          </a:xfrm>
        </p:spPr>
        <p:txBody>
          <a:bodyPr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502400" y="457201"/>
            <a:ext cx="37592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DF4B-6350-424A-9B8E-B237CAAC292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85E812-D267-4258-BCC5-2A219E59D04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75238"/>
            <a:ext cx="47752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675288"/>
            <a:ext cx="4775200" cy="2525112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 baseline="0"/>
            </a:lvl4pPr>
            <a:lvl5pPr>
              <a:buFont typeface="Wingdings" pitchFamily="2" charset="2"/>
              <a:buChar char="§"/>
              <a:defRPr sz="1400"/>
            </a:lvl5pPr>
            <a:lvl6pPr>
              <a:buFont typeface="Wingdings" pitchFamily="2" charset="2"/>
              <a:buChar char="§"/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599" y="3429000"/>
            <a:ext cx="4775200" cy="411162"/>
          </a:xfrm>
        </p:spPr>
        <p:txBody>
          <a:bodyPr anchor="b">
            <a:noAutofit/>
          </a:bodyPr>
          <a:lstStyle>
            <a:lvl1pPr marL="0" indent="0" algn="ctr">
              <a:buNone/>
              <a:defRPr sz="1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599" y="3840162"/>
            <a:ext cx="4775200" cy="2515198"/>
          </a:xfrm>
        </p:spPr>
        <p:txBody>
          <a:bodyPr anchor="t">
            <a:normAutofit/>
          </a:bodyPr>
          <a:lstStyle>
            <a:lvl1pPr marL="228600" indent="-182880"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502400" y="457201"/>
            <a:ext cx="3759200" cy="57149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DF4B-6350-424A-9B8E-B237CAAC292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85E812-D267-4258-BCC5-2A219E59D04E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8400" y="457200"/>
            <a:ext cx="5283200" cy="571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DF4B-6350-424A-9B8E-B237CAAC292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85E812-D267-4258-BCC5-2A219E59D04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DF4B-6350-424A-9B8E-B237CAAC292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85E812-D267-4258-BCC5-2A219E59D04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8800" y="1676401"/>
            <a:ext cx="3352800" cy="1874837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676400"/>
            <a:ext cx="6266688" cy="3505200"/>
          </a:xfrm>
        </p:spPr>
        <p:txBody>
          <a:bodyPr>
            <a:normAutofit/>
          </a:bodyPr>
          <a:lstStyle>
            <a:lvl1pPr marL="228600" indent="-182880"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00" y="3552372"/>
            <a:ext cx="29464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DF4B-6350-424A-9B8E-B237CAAC292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85E812-D267-4258-BCC5-2A219E59D04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6401" y="1676400"/>
            <a:ext cx="6262623" cy="350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6908800" y="1676400"/>
            <a:ext cx="3352800" cy="1875972"/>
          </a:xfrm>
        </p:spPr>
        <p:txBody>
          <a:bodyPr anchor="b">
            <a:normAutofit/>
          </a:bodyPr>
          <a:lstStyle>
            <a:lvl1pPr algn="r">
              <a:defRPr sz="2000" b="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00" y="3552372"/>
            <a:ext cx="2946400" cy="1629228"/>
          </a:xfrm>
        </p:spPr>
        <p:txBody>
          <a:bodyPr anchor="t">
            <a:normAutofit/>
          </a:bodyPr>
          <a:lstStyle>
            <a:lvl1pPr marL="0" indent="0" algn="r">
              <a:buNone/>
              <a:defRPr sz="12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5DF4B-6350-424A-9B8E-B237CAAC292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85E812-D267-4258-BCC5-2A219E59D04E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phere2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1764925" y="0"/>
            <a:ext cx="427076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02400" y="457200"/>
            <a:ext cx="3759200" cy="571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57201"/>
            <a:ext cx="4876800" cy="5714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10363200" y="6400800"/>
            <a:ext cx="711200" cy="152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585E812-D267-4258-BCC5-2A219E59D04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>
          <a:xfrm>
            <a:off x="6502402" y="6426202"/>
            <a:ext cx="3759199" cy="1269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3A5DF4B-6350-424A-9B8E-B237CAAC292B}" type="datetimeFigureOut">
              <a:rPr lang="en-US" smtClean="0"/>
              <a:t>1/7/2021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6500285" y="6296248"/>
            <a:ext cx="3761316" cy="1524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2800" kern="1200">
          <a:gradFill>
            <a:gsLst>
              <a:gs pos="0">
                <a:schemeClr val="tx1">
                  <a:lumMod val="50000"/>
                </a:schemeClr>
              </a:gs>
              <a:gs pos="61000">
                <a:schemeClr val="tx1"/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59436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77724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960120" indent="-182880" algn="l" defTabSz="9144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14300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32588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50876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691640" indent="-182880" algn="l" defTabSz="914400" rtl="0" eaLnBrk="1" latinLnBrk="0" hangingPunct="1">
        <a:spcBef>
          <a:spcPts val="288"/>
        </a:spcBef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9DCF595A-A778-4603-B8BC-F5AAC5D0E031}"/>
              </a:ext>
            </a:extLst>
          </p:cNvPr>
          <p:cNvSpPr/>
          <p:nvPr/>
        </p:nvSpPr>
        <p:spPr>
          <a:xfrm>
            <a:off x="509856" y="2182113"/>
            <a:ext cx="10671288" cy="29576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700" dirty="0">
              <a:latin typeface="BorhalMJ" pitchFamily="2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2590957" y="523373"/>
            <a:ext cx="5325822" cy="19130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আজকের</a:t>
            </a:r>
            <a:r>
              <a:rPr lang="en-US" dirty="0" smtClean="0"/>
              <a:t> </a:t>
            </a:r>
            <a:r>
              <a:rPr lang="en-US" dirty="0" err="1" smtClean="0"/>
              <a:t>পাঠে</a:t>
            </a:r>
            <a:r>
              <a:rPr lang="en-US" dirty="0" smtClean="0"/>
              <a:t> </a:t>
            </a:r>
            <a:r>
              <a:rPr lang="en-US" dirty="0" err="1" smtClean="0"/>
              <a:t>সবাইকে</a:t>
            </a:r>
            <a:r>
              <a:rPr lang="en-US" dirty="0" smtClean="0"/>
              <a:t> </a:t>
            </a:r>
            <a:r>
              <a:rPr lang="en-US" dirty="0" err="1" smtClean="0"/>
              <a:t>স্বাগতম</a:t>
            </a:r>
            <a:endParaRPr lang="en-US" dirty="0"/>
          </a:p>
        </p:txBody>
      </p:sp>
      <p:sp>
        <p:nvSpPr>
          <p:cNvPr id="6" name="Flowchart: Magnetic Disk 5"/>
          <p:cNvSpPr/>
          <p:nvPr/>
        </p:nvSpPr>
        <p:spPr>
          <a:xfrm flipH="1">
            <a:off x="3092115" y="2923673"/>
            <a:ext cx="4957012" cy="3212431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শ্রেণিঃ</a:t>
            </a:r>
            <a:r>
              <a:rPr lang="en-US" dirty="0" smtClean="0"/>
              <a:t> </a:t>
            </a:r>
            <a:r>
              <a:rPr lang="en-US" dirty="0" err="1" smtClean="0"/>
              <a:t>নবম</a:t>
            </a:r>
            <a:endParaRPr lang="en-US" dirty="0" smtClean="0"/>
          </a:p>
          <a:p>
            <a:pPr algn="ctr"/>
            <a:r>
              <a:rPr lang="en-US" dirty="0" err="1" smtClean="0"/>
              <a:t>বিষয়ঃ</a:t>
            </a:r>
            <a:r>
              <a:rPr lang="en-US" dirty="0" smtClean="0"/>
              <a:t> </a:t>
            </a:r>
            <a:r>
              <a:rPr lang="en-US" dirty="0" err="1" smtClean="0"/>
              <a:t>সাধারণ</a:t>
            </a:r>
            <a:r>
              <a:rPr lang="en-US" dirty="0" smtClean="0"/>
              <a:t> </a:t>
            </a:r>
            <a:r>
              <a:rPr lang="en-US" dirty="0" err="1" smtClean="0"/>
              <a:t>গনিত</a:t>
            </a:r>
            <a:r>
              <a:rPr lang="en-US" dirty="0" smtClean="0"/>
              <a:t> (</a:t>
            </a:r>
            <a:r>
              <a:rPr lang="en-US" dirty="0" err="1" smtClean="0"/>
              <a:t>জ্যামিতি</a:t>
            </a:r>
            <a:r>
              <a:rPr lang="en-US" dirty="0" smtClean="0"/>
              <a:t>)</a:t>
            </a:r>
          </a:p>
          <a:p>
            <a:pPr algn="ctr"/>
            <a:r>
              <a:rPr lang="en-US" dirty="0" err="1" smtClean="0"/>
              <a:t>মূল</a:t>
            </a:r>
            <a:r>
              <a:rPr lang="en-US" dirty="0" smtClean="0"/>
              <a:t> </a:t>
            </a:r>
            <a:r>
              <a:rPr lang="en-US" dirty="0" err="1" smtClean="0"/>
              <a:t>পাঠঃ</a:t>
            </a:r>
            <a:r>
              <a:rPr lang="en-US" dirty="0" smtClean="0"/>
              <a:t> </a:t>
            </a:r>
            <a:r>
              <a:rPr lang="en-US" dirty="0" err="1" smtClean="0"/>
              <a:t>বৃত্তের</a:t>
            </a:r>
            <a:r>
              <a:rPr lang="en-US" dirty="0" smtClean="0"/>
              <a:t> </a:t>
            </a:r>
            <a:r>
              <a:rPr lang="en-US" dirty="0" err="1" smtClean="0"/>
              <a:t>সমান</a:t>
            </a:r>
            <a:r>
              <a:rPr lang="en-US" dirty="0" smtClean="0"/>
              <a:t> </a:t>
            </a:r>
            <a:r>
              <a:rPr lang="en-US" dirty="0" err="1" smtClean="0"/>
              <a:t>সমান</a:t>
            </a:r>
            <a:r>
              <a:rPr lang="en-US" dirty="0" smtClean="0"/>
              <a:t> </a:t>
            </a:r>
            <a:r>
              <a:rPr lang="en-US" dirty="0" err="1" smtClean="0"/>
              <a:t>জ্যা</a:t>
            </a:r>
            <a:r>
              <a:rPr lang="en-US" dirty="0" smtClean="0"/>
              <a:t> </a:t>
            </a:r>
            <a:r>
              <a:rPr lang="en-US" dirty="0" err="1" smtClean="0"/>
              <a:t>কেন্দ্র</a:t>
            </a:r>
            <a:r>
              <a:rPr lang="en-US" dirty="0" smtClean="0"/>
              <a:t> </a:t>
            </a:r>
            <a:r>
              <a:rPr lang="en-US" dirty="0" err="1" smtClean="0"/>
              <a:t>থেকে</a:t>
            </a:r>
            <a:r>
              <a:rPr lang="en-US" dirty="0" smtClean="0"/>
              <a:t> </a:t>
            </a:r>
            <a:r>
              <a:rPr lang="en-US" dirty="0" err="1" smtClean="0"/>
              <a:t>সমদূরবর্তি</a:t>
            </a:r>
            <a:r>
              <a:rPr lang="en-US" dirty="0" smtClean="0"/>
              <a:t>।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63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>
            <a:extLst>
              <a:ext uri="{FF2B5EF4-FFF2-40B4-BE49-F238E27FC236}">
                <a16:creationId xmlns:a16="http://schemas.microsoft.com/office/drawing/2014/main" xmlns="" id="{05981ECB-4E10-4CEC-8C54-24E8BCCD4055}"/>
              </a:ext>
            </a:extLst>
          </p:cNvPr>
          <p:cNvSpPr/>
          <p:nvPr/>
        </p:nvSpPr>
        <p:spPr>
          <a:xfrm>
            <a:off x="2695667" y="0"/>
            <a:ext cx="5475111" cy="1682045"/>
          </a:xfrm>
          <a:prstGeom prst="triangle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</a:rPr>
              <a:t>বাড়ির</a:t>
            </a:r>
            <a:r>
              <a:rPr lang="en-US" sz="36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SutonnyMJ" pitchFamily="2" charset="0"/>
              </a:rPr>
              <a:t>কাজ</a:t>
            </a:r>
            <a:endParaRPr lang="en-US" sz="3600" dirty="0">
              <a:solidFill>
                <a:srgbClr val="FF0000"/>
              </a:solidFill>
              <a:latin typeface="SutonnyMJ" pitchFamily="2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xmlns="" id="{13EBF44F-7265-40CB-836C-EC87F3F05CE8}"/>
              </a:ext>
            </a:extLst>
          </p:cNvPr>
          <p:cNvSpPr/>
          <p:nvPr/>
        </p:nvSpPr>
        <p:spPr>
          <a:xfrm>
            <a:off x="3567289" y="2045368"/>
            <a:ext cx="4169016" cy="402805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SutonnyMJ" pitchFamily="2" charset="0"/>
              </a:rPr>
              <a:t>cÖgvb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</a:rPr>
              <a:t> Ki ‡h, e„‡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</a:rPr>
              <a:t>Ëi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</a:rPr>
              <a:t> †K›`ª †_‡K mg`~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</a:rPr>
              <a:t>ieZ©x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</a:rPr>
              <a:t>mKj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</a:rPr>
              <a:t>R¨v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</a:rPr>
              <a:t>ci¯úi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</a:rPr>
              <a:t>  </a:t>
            </a:r>
            <a:r>
              <a:rPr lang="en-US" sz="3600" dirty="0" err="1">
                <a:solidFill>
                  <a:schemeClr val="tx1"/>
                </a:solidFill>
                <a:latin typeface="SutonnyMJ" pitchFamily="2" charset="0"/>
              </a:rPr>
              <a:t>mgvb</a:t>
            </a:r>
            <a:r>
              <a:rPr lang="en-US" sz="3600" dirty="0">
                <a:solidFill>
                  <a:schemeClr val="tx1"/>
                </a:solidFill>
                <a:latin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9341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19C4881-3099-401F-A978-AD024F04FDE6}"/>
              </a:ext>
            </a:extLst>
          </p:cNvPr>
          <p:cNvSpPr/>
          <p:nvPr/>
        </p:nvSpPr>
        <p:spPr>
          <a:xfrm>
            <a:off x="2291787" y="2916820"/>
            <a:ext cx="6701742" cy="14815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900" dirty="0" err="1">
                <a:solidFill>
                  <a:srgbClr val="FF0000"/>
                </a:solidFill>
                <a:latin typeface="ArhialkhanMJ" pitchFamily="2" charset="0"/>
              </a:rPr>
              <a:t>ab¨ev</a:t>
            </a:r>
            <a:r>
              <a:rPr lang="en-US" sz="19900" dirty="0">
                <a:solidFill>
                  <a:srgbClr val="FF0000"/>
                </a:solidFill>
                <a:latin typeface="ArhialkhanMJ" pitchFamily="2" charset="0"/>
              </a:rPr>
              <a:t>`</a:t>
            </a:r>
          </a:p>
        </p:txBody>
      </p:sp>
    </p:spTree>
    <p:extLst>
      <p:ext uri="{BB962C8B-B14F-4D97-AF65-F5344CB8AC3E}">
        <p14:creationId xmlns:p14="http://schemas.microsoft.com/office/powerpoint/2010/main" val="2987150252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4762750" cy="50773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883442" y="2334125"/>
            <a:ext cx="5017168" cy="2743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মোঃ</a:t>
            </a:r>
            <a:r>
              <a:rPr lang="en-US" dirty="0" smtClean="0"/>
              <a:t> </a:t>
            </a:r>
            <a:r>
              <a:rPr lang="en-US" dirty="0" err="1" smtClean="0"/>
              <a:t>মাসুদুল</a:t>
            </a:r>
            <a:r>
              <a:rPr lang="en-US" dirty="0" smtClean="0"/>
              <a:t> </a:t>
            </a:r>
            <a:r>
              <a:rPr lang="en-US" dirty="0" err="1" smtClean="0"/>
              <a:t>হক</a:t>
            </a:r>
            <a:endParaRPr lang="en-US" dirty="0" smtClean="0"/>
          </a:p>
          <a:p>
            <a:pPr algn="ctr"/>
            <a:r>
              <a:rPr lang="en-US" dirty="0" err="1" smtClean="0"/>
              <a:t>প্রধান</a:t>
            </a:r>
            <a:r>
              <a:rPr lang="en-US" dirty="0" smtClean="0"/>
              <a:t> </a:t>
            </a:r>
            <a:r>
              <a:rPr lang="en-US" dirty="0" err="1" smtClean="0"/>
              <a:t>শিক্ষক</a:t>
            </a:r>
            <a:endParaRPr lang="en-US" dirty="0" smtClean="0"/>
          </a:p>
          <a:p>
            <a:pPr algn="ctr"/>
            <a:r>
              <a:rPr lang="en-US" dirty="0" err="1" smtClean="0"/>
              <a:t>আন্দুলিয়া</a:t>
            </a:r>
            <a:r>
              <a:rPr lang="en-US" dirty="0" smtClean="0"/>
              <a:t> </a:t>
            </a:r>
            <a:r>
              <a:rPr lang="en-US" dirty="0" err="1" smtClean="0"/>
              <a:t>মাধ্যমিক</a:t>
            </a:r>
            <a:r>
              <a:rPr lang="en-US" dirty="0" smtClean="0"/>
              <a:t> </a:t>
            </a:r>
            <a:r>
              <a:rPr lang="en-US" dirty="0" err="1" smtClean="0"/>
              <a:t>বিদ্যালয়</a:t>
            </a:r>
            <a:endParaRPr lang="en-US" dirty="0" smtClean="0"/>
          </a:p>
          <a:p>
            <a:pPr algn="ctr"/>
            <a:r>
              <a:rPr lang="en-US" dirty="0" err="1" smtClean="0"/>
              <a:t>হরিণাকুন্ডু,ঝিনাইদহ</a:t>
            </a:r>
            <a:r>
              <a:rPr lang="en-US" dirty="0" smtClean="0"/>
              <a:t>।</a:t>
            </a:r>
            <a:endParaRPr lang="en-US" dirty="0"/>
          </a:p>
        </p:txBody>
      </p:sp>
      <p:sp>
        <p:nvSpPr>
          <p:cNvPr id="7" name="Block Arc 6"/>
          <p:cNvSpPr/>
          <p:nvPr/>
        </p:nvSpPr>
        <p:spPr>
          <a:xfrm>
            <a:off x="7182852" y="1106904"/>
            <a:ext cx="2189748" cy="914400"/>
          </a:xfrm>
          <a:prstGeom prst="blockArc">
            <a:avLst>
              <a:gd name="adj1" fmla="val 187327"/>
              <a:gd name="adj2" fmla="val 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পরিচিতি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537507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>
            <a:extLst>
              <a:ext uri="{FF2B5EF4-FFF2-40B4-BE49-F238E27FC236}">
                <a16:creationId xmlns:a16="http://schemas.microsoft.com/office/drawing/2014/main" xmlns="" id="{0856CF14-0F44-41BE-9577-133661337BFF}"/>
              </a:ext>
            </a:extLst>
          </p:cNvPr>
          <p:cNvGrpSpPr/>
          <p:nvPr/>
        </p:nvGrpSpPr>
        <p:grpSpPr>
          <a:xfrm>
            <a:off x="2822712" y="344557"/>
            <a:ext cx="5314122" cy="3589560"/>
            <a:chOff x="4214191" y="768626"/>
            <a:chExt cx="5314122" cy="3589560"/>
          </a:xfrm>
        </p:grpSpPr>
        <p:sp>
          <p:nvSpPr>
            <p:cNvPr id="2" name="Oval 1">
              <a:extLst>
                <a:ext uri="{FF2B5EF4-FFF2-40B4-BE49-F238E27FC236}">
                  <a16:creationId xmlns:a16="http://schemas.microsoft.com/office/drawing/2014/main" xmlns="" id="{A9B11AEE-2A20-46F6-95A4-C31BA1136AB2}"/>
                </a:ext>
              </a:extLst>
            </p:cNvPr>
            <p:cNvSpPr/>
            <p:nvPr/>
          </p:nvSpPr>
          <p:spPr>
            <a:xfrm>
              <a:off x="4823791" y="768626"/>
              <a:ext cx="4240695" cy="3101009"/>
            </a:xfrm>
            <a:prstGeom prst="ellipse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>
              <a:extLst>
                <a:ext uri="{FF2B5EF4-FFF2-40B4-BE49-F238E27FC236}">
                  <a16:creationId xmlns:a16="http://schemas.microsoft.com/office/drawing/2014/main" xmlns="" id="{E018D46D-7E21-4AFB-AE79-AEC70CD1D017}"/>
                </a:ext>
              </a:extLst>
            </p:cNvPr>
            <p:cNvSpPr/>
            <p:nvPr/>
          </p:nvSpPr>
          <p:spPr>
            <a:xfrm>
              <a:off x="6851374" y="2199861"/>
              <a:ext cx="119269" cy="79513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xmlns="" id="{EA6CFE26-5F24-48C4-B911-278778E142C6}"/>
                </a:ext>
              </a:extLst>
            </p:cNvPr>
            <p:cNvCxnSpPr>
              <a:cxnSpLocks/>
              <a:stCxn id="2" idx="1"/>
              <a:endCxn id="2" idx="7"/>
            </p:cNvCxnSpPr>
            <p:nvPr/>
          </p:nvCxnSpPr>
          <p:spPr>
            <a:xfrm>
              <a:off x="5444826" y="1222758"/>
              <a:ext cx="299862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xmlns="" id="{51AF8A8D-533E-4356-A8B9-BB10B60AC22C}"/>
                </a:ext>
              </a:extLst>
            </p:cNvPr>
            <p:cNvCxnSpPr>
              <a:cxnSpLocks/>
              <a:stCxn id="2" idx="3"/>
              <a:endCxn id="2" idx="5"/>
            </p:cNvCxnSpPr>
            <p:nvPr/>
          </p:nvCxnSpPr>
          <p:spPr>
            <a:xfrm>
              <a:off x="5444826" y="3415503"/>
              <a:ext cx="2998625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6BE887AA-8485-4D58-8A81-59F535511DED}"/>
                </a:ext>
              </a:extLst>
            </p:cNvPr>
            <p:cNvCxnSpPr>
              <a:cxnSpLocks/>
              <a:stCxn id="2" idx="2"/>
              <a:endCxn id="2" idx="4"/>
            </p:cNvCxnSpPr>
            <p:nvPr/>
          </p:nvCxnSpPr>
          <p:spPr>
            <a:xfrm>
              <a:off x="4823791" y="2319131"/>
              <a:ext cx="2120348" cy="155050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485DC0B6-B6EC-4C88-96CB-8D77938746FD}"/>
                </a:ext>
              </a:extLst>
            </p:cNvPr>
            <p:cNvCxnSpPr>
              <a:cxnSpLocks/>
              <a:stCxn id="2" idx="4"/>
              <a:endCxn id="2" idx="6"/>
            </p:cNvCxnSpPr>
            <p:nvPr/>
          </p:nvCxnSpPr>
          <p:spPr>
            <a:xfrm flipV="1">
              <a:off x="6944139" y="2319131"/>
              <a:ext cx="2120347" cy="155050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2A2B9DF4-AEC3-4553-9E66-A4E49B848FE3}"/>
                </a:ext>
              </a:extLst>
            </p:cNvPr>
            <p:cNvSpPr/>
            <p:nvPr/>
          </p:nvSpPr>
          <p:spPr>
            <a:xfrm>
              <a:off x="4823791" y="993913"/>
              <a:ext cx="291548" cy="33130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EBAF1879-4024-4E62-B4CA-E6FA6618351A}"/>
                </a:ext>
              </a:extLst>
            </p:cNvPr>
            <p:cNvSpPr/>
            <p:nvPr/>
          </p:nvSpPr>
          <p:spPr>
            <a:xfrm>
              <a:off x="8786191" y="993913"/>
              <a:ext cx="291548" cy="33128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xmlns="" id="{674D34B1-43A7-4891-A383-6E2B7F4B2CAB}"/>
                </a:ext>
              </a:extLst>
            </p:cNvPr>
            <p:cNvSpPr/>
            <p:nvPr/>
          </p:nvSpPr>
          <p:spPr>
            <a:xfrm>
              <a:off x="4214191" y="2040835"/>
              <a:ext cx="304800" cy="37106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Q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xmlns="" id="{3B4B628C-4E1A-46AC-BCE6-B0043B122DF3}"/>
                </a:ext>
              </a:extLst>
            </p:cNvPr>
            <p:cNvSpPr/>
            <p:nvPr/>
          </p:nvSpPr>
          <p:spPr>
            <a:xfrm>
              <a:off x="6851374" y="3941232"/>
              <a:ext cx="291548" cy="41695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R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xmlns="" id="{58332034-F61D-4937-A60E-30479A051CAE}"/>
                </a:ext>
              </a:extLst>
            </p:cNvPr>
            <p:cNvSpPr/>
            <p:nvPr/>
          </p:nvSpPr>
          <p:spPr>
            <a:xfrm>
              <a:off x="9210261" y="2040835"/>
              <a:ext cx="318052" cy="37106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xmlns="" id="{EDEE6F19-98BB-4111-99CC-F731D6E7C1F9}"/>
                </a:ext>
              </a:extLst>
            </p:cNvPr>
            <p:cNvSpPr/>
            <p:nvPr/>
          </p:nvSpPr>
          <p:spPr>
            <a:xfrm>
              <a:off x="4896679" y="3254820"/>
              <a:ext cx="291548" cy="3213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O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5628EC03-CE98-4575-8F90-5F664F564098}"/>
                </a:ext>
              </a:extLst>
            </p:cNvPr>
            <p:cNvSpPr/>
            <p:nvPr/>
          </p:nvSpPr>
          <p:spPr>
            <a:xfrm>
              <a:off x="8700050" y="3214829"/>
              <a:ext cx="291548" cy="33128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xmlns="" id="{4434CD6F-A13A-492F-9495-4E0B038D8922}"/>
                </a:ext>
              </a:extLst>
            </p:cNvPr>
            <p:cNvCxnSpPr>
              <a:cxnSpLocks/>
            </p:cNvCxnSpPr>
            <p:nvPr/>
          </p:nvCxnSpPr>
          <p:spPr>
            <a:xfrm>
              <a:off x="6811617" y="1057115"/>
              <a:ext cx="0" cy="33128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xmlns="" id="{9730DFB5-D3B1-427B-9F58-EB2E8AE19479}"/>
                </a:ext>
              </a:extLst>
            </p:cNvPr>
            <p:cNvCxnSpPr>
              <a:cxnSpLocks/>
            </p:cNvCxnSpPr>
            <p:nvPr/>
          </p:nvCxnSpPr>
          <p:spPr>
            <a:xfrm>
              <a:off x="6970643" y="3249859"/>
              <a:ext cx="0" cy="33128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xmlns="" id="{E23D98E4-AA34-4F0A-8233-61346DBEC5D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55951" y="2866023"/>
              <a:ext cx="273488" cy="27592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xmlns="" id="{15031566-1F09-472E-971A-6C010B3A4DEC}"/>
                </a:ext>
              </a:extLst>
            </p:cNvPr>
            <p:cNvCxnSpPr>
              <a:cxnSpLocks/>
            </p:cNvCxnSpPr>
            <p:nvPr/>
          </p:nvCxnSpPr>
          <p:spPr>
            <a:xfrm>
              <a:off x="8039259" y="2773264"/>
              <a:ext cx="263226" cy="331286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xmlns="" id="{692AE7BF-9064-4EE6-83EA-7CFDA2564B32}"/>
              </a:ext>
            </a:extLst>
          </p:cNvPr>
          <p:cNvSpPr/>
          <p:nvPr/>
        </p:nvSpPr>
        <p:spPr>
          <a:xfrm>
            <a:off x="2345635" y="4326844"/>
            <a:ext cx="5141843" cy="5963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1.বৃত্তে </a:t>
            </a:r>
            <a:r>
              <a:rPr lang="en-US" sz="2400" dirty="0" err="1" smtClean="0">
                <a:solidFill>
                  <a:schemeClr val="tx1"/>
                </a:solidFill>
              </a:rPr>
              <a:t>অংকিত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জ্যা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গুলোর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নাম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লিখ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xmlns="" id="{93FC36BB-8BC1-445C-A315-DF6625CE5B46}"/>
              </a:ext>
            </a:extLst>
          </p:cNvPr>
          <p:cNvSpPr/>
          <p:nvPr/>
        </p:nvSpPr>
        <p:spPr>
          <a:xfrm>
            <a:off x="7906737" y="4326844"/>
            <a:ext cx="3607484" cy="54995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উত্তরঃ</a:t>
            </a:r>
            <a:r>
              <a:rPr lang="en-US" sz="2400" dirty="0" smtClean="0">
                <a:solidFill>
                  <a:srgbClr val="FF0000"/>
                </a:solidFill>
              </a:rPr>
              <a:t> MN,QR,OP ও RT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xmlns="" id="{0E888DCB-03F0-4EB9-8F98-A248EF4A930F}"/>
              </a:ext>
            </a:extLst>
          </p:cNvPr>
          <p:cNvSpPr/>
          <p:nvPr/>
        </p:nvSpPr>
        <p:spPr>
          <a:xfrm>
            <a:off x="2345636" y="5115349"/>
            <a:ext cx="5141842" cy="75606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2.জ্যা </a:t>
            </a:r>
            <a:r>
              <a:rPr lang="en-US" sz="2400" dirty="0" err="1" smtClean="0">
                <a:solidFill>
                  <a:schemeClr val="tx1"/>
                </a:solidFill>
              </a:rPr>
              <a:t>গুলো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সম্পর্কে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তোমার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সাধারণ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ধারণা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কি</a:t>
            </a:r>
            <a:r>
              <a:rPr lang="en-US" sz="2400" dirty="0" smtClean="0">
                <a:solidFill>
                  <a:schemeClr val="tx1"/>
                </a:solidFill>
              </a:rPr>
              <a:t>?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xmlns="" id="{990E1EE4-79F9-4193-AB37-BB6D9D8DD644}"/>
              </a:ext>
            </a:extLst>
          </p:cNvPr>
          <p:cNvSpPr/>
          <p:nvPr/>
        </p:nvSpPr>
        <p:spPr>
          <a:xfrm>
            <a:off x="7911546" y="5115350"/>
            <a:ext cx="3602675" cy="5499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rgbClr val="FF0000"/>
                </a:solidFill>
              </a:rPr>
              <a:t>উত্তর</a:t>
            </a:r>
            <a:r>
              <a:rPr lang="en-US" sz="2400" dirty="0">
                <a:solidFill>
                  <a:srgbClr val="FF0000"/>
                </a:solidFill>
              </a:rPr>
              <a:t> : </a:t>
            </a:r>
            <a:r>
              <a:rPr lang="en-US" sz="2400" dirty="0" err="1" smtClean="0">
                <a:solidFill>
                  <a:srgbClr val="FF0000"/>
                </a:solidFill>
              </a:rPr>
              <a:t>সবগুলো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জ্যা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সমান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16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1" grpId="0" animBg="1"/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xmlns="" id="{D638CFF9-62F4-46FB-9FD1-0D76F0BBF7E8}"/>
              </a:ext>
            </a:extLst>
          </p:cNvPr>
          <p:cNvGrpSpPr/>
          <p:nvPr/>
        </p:nvGrpSpPr>
        <p:grpSpPr>
          <a:xfrm>
            <a:off x="2213811" y="-1"/>
            <a:ext cx="6954251" cy="5799220"/>
            <a:chOff x="4204069" y="1269927"/>
            <a:chExt cx="4120443" cy="4665400"/>
          </a:xfrm>
        </p:grpSpPr>
        <p:sp>
          <p:nvSpPr>
            <p:cNvPr id="10" name="Isosceles Triangle 9">
              <a:extLst>
                <a:ext uri="{FF2B5EF4-FFF2-40B4-BE49-F238E27FC236}">
                  <a16:creationId xmlns:a16="http://schemas.microsoft.com/office/drawing/2014/main" xmlns="" id="{2BEDBBF3-9F31-4D82-B8C3-4169124140F4}"/>
                </a:ext>
              </a:extLst>
            </p:cNvPr>
            <p:cNvSpPr/>
            <p:nvPr/>
          </p:nvSpPr>
          <p:spPr>
            <a:xfrm>
              <a:off x="4204069" y="1269927"/>
              <a:ext cx="4120443" cy="1401084"/>
            </a:xfrm>
            <a:prstGeom prst="triangl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err="1" smtClean="0">
                  <a:solidFill>
                    <a:schemeClr val="tx1"/>
                  </a:solidFill>
                  <a:latin typeface="SutonnyMJ" pitchFamily="2" charset="0"/>
                </a:rPr>
                <a:t>এসো</a:t>
              </a:r>
              <a:endParaRPr lang="en-US" sz="3200" dirty="0" smtClean="0">
                <a:solidFill>
                  <a:schemeClr val="tx1"/>
                </a:solidFill>
                <a:latin typeface="SutonnyMJ" pitchFamily="2" charset="0"/>
              </a:endParaRPr>
            </a:p>
            <a:p>
              <a:pPr algn="ctr"/>
              <a:r>
                <a:rPr lang="en-US" sz="3200" dirty="0" err="1" smtClean="0">
                  <a:solidFill>
                    <a:schemeClr val="tx1"/>
                  </a:solidFill>
                  <a:latin typeface="SutonnyMJ" pitchFamily="2" charset="0"/>
                </a:rPr>
                <a:t>প্রমাণ</a:t>
              </a:r>
              <a:r>
                <a:rPr lang="en-US" sz="3200" dirty="0" smtClean="0">
                  <a:solidFill>
                    <a:schemeClr val="tx1"/>
                  </a:solidFill>
                  <a:latin typeface="SutonnyMJ" pitchFamily="2" charset="0"/>
                </a:rPr>
                <a:t> </a:t>
              </a:r>
              <a:r>
                <a:rPr lang="en-US" sz="3200" dirty="0" err="1" smtClean="0">
                  <a:solidFill>
                    <a:schemeClr val="tx1"/>
                  </a:solidFill>
                  <a:latin typeface="SutonnyMJ" pitchFamily="2" charset="0"/>
                </a:rPr>
                <a:t>করি</a:t>
              </a:r>
              <a:r>
                <a:rPr lang="en-US" sz="3200" dirty="0" smtClean="0">
                  <a:solidFill>
                    <a:schemeClr val="tx1"/>
                  </a:solidFill>
                  <a:latin typeface="SutonnyMJ" pitchFamily="2" charset="0"/>
                </a:rPr>
                <a:t> </a:t>
              </a:r>
              <a:r>
                <a:rPr lang="en-US" sz="3200" dirty="0" err="1" smtClean="0">
                  <a:solidFill>
                    <a:schemeClr val="tx1"/>
                  </a:solidFill>
                  <a:latin typeface="SutonnyMJ" pitchFamily="2" charset="0"/>
                </a:rPr>
                <a:t>যে</a:t>
              </a:r>
              <a:r>
                <a:rPr lang="en-US" sz="3200" dirty="0" smtClean="0">
                  <a:solidFill>
                    <a:schemeClr val="tx1"/>
                  </a:solidFill>
                  <a:latin typeface="SutonnyMJ" pitchFamily="2" charset="0"/>
                </a:rPr>
                <a:t>,</a:t>
              </a:r>
              <a:endParaRPr lang="en-US" sz="3200" dirty="0">
                <a:solidFill>
                  <a:schemeClr val="tx1"/>
                </a:solidFill>
                <a:latin typeface="SutonnyMJ" pitchFamily="2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xmlns="" id="{993AD49C-D8EB-48E3-B9EF-7D4F84DBDC7F}"/>
                </a:ext>
              </a:extLst>
            </p:cNvPr>
            <p:cNvSpPr/>
            <p:nvPr/>
          </p:nvSpPr>
          <p:spPr>
            <a:xfrm>
              <a:off x="4463710" y="2671010"/>
              <a:ext cx="3601159" cy="326431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err="1" smtClean="0">
                  <a:solidFill>
                    <a:schemeClr val="tx1"/>
                  </a:solidFill>
                  <a:latin typeface="SutonnyMJ" pitchFamily="2" charset="0"/>
                </a:rPr>
                <a:t>বৃত্তের</a:t>
              </a:r>
              <a:r>
                <a:rPr lang="en-US" sz="4000" dirty="0" smtClean="0">
                  <a:solidFill>
                    <a:schemeClr val="tx1"/>
                  </a:solidFill>
                  <a:latin typeface="SutonnyMJ" pitchFamily="2" charset="0"/>
                </a:rPr>
                <a:t> </a:t>
              </a:r>
              <a:r>
                <a:rPr lang="en-US" sz="4000" dirty="0" err="1" smtClean="0">
                  <a:solidFill>
                    <a:schemeClr val="tx1"/>
                  </a:solidFill>
                  <a:latin typeface="SutonnyMJ" pitchFamily="2" charset="0"/>
                </a:rPr>
                <a:t>সমান</a:t>
              </a:r>
              <a:r>
                <a:rPr lang="en-US" sz="4000" dirty="0" smtClean="0">
                  <a:solidFill>
                    <a:schemeClr val="tx1"/>
                  </a:solidFill>
                  <a:latin typeface="SutonnyMJ" pitchFamily="2" charset="0"/>
                </a:rPr>
                <a:t> </a:t>
              </a:r>
              <a:r>
                <a:rPr lang="en-US" sz="4000" dirty="0" err="1" smtClean="0">
                  <a:solidFill>
                    <a:schemeClr val="tx1"/>
                  </a:solidFill>
                  <a:latin typeface="SutonnyMJ" pitchFamily="2" charset="0"/>
                </a:rPr>
                <a:t>সমান</a:t>
              </a:r>
              <a:r>
                <a:rPr lang="en-US" sz="4000" dirty="0" smtClean="0">
                  <a:solidFill>
                    <a:schemeClr val="tx1"/>
                  </a:solidFill>
                  <a:latin typeface="SutonnyMJ" pitchFamily="2" charset="0"/>
                </a:rPr>
                <a:t> </a:t>
              </a:r>
              <a:r>
                <a:rPr lang="en-US" sz="4000" dirty="0" err="1" smtClean="0">
                  <a:solidFill>
                    <a:schemeClr val="tx1"/>
                  </a:solidFill>
                  <a:latin typeface="SutonnyMJ" pitchFamily="2" charset="0"/>
                </a:rPr>
                <a:t>জ্যা</a:t>
              </a:r>
              <a:r>
                <a:rPr lang="en-US" sz="4000" dirty="0" smtClean="0">
                  <a:solidFill>
                    <a:schemeClr val="tx1"/>
                  </a:solidFill>
                  <a:latin typeface="SutonnyMJ" pitchFamily="2" charset="0"/>
                </a:rPr>
                <a:t> </a:t>
              </a:r>
              <a:r>
                <a:rPr lang="en-US" sz="4000" dirty="0" err="1" smtClean="0">
                  <a:solidFill>
                    <a:schemeClr val="tx1"/>
                  </a:solidFill>
                  <a:latin typeface="SutonnyMJ" pitchFamily="2" charset="0"/>
                </a:rPr>
                <a:t>কেন্দ্র</a:t>
              </a:r>
              <a:r>
                <a:rPr lang="en-US" sz="4000" dirty="0" smtClean="0">
                  <a:solidFill>
                    <a:schemeClr val="tx1"/>
                  </a:solidFill>
                  <a:latin typeface="SutonnyMJ" pitchFamily="2" charset="0"/>
                </a:rPr>
                <a:t> </a:t>
              </a:r>
              <a:r>
                <a:rPr lang="en-US" sz="4000" dirty="0" err="1" smtClean="0">
                  <a:solidFill>
                    <a:schemeClr val="tx1"/>
                  </a:solidFill>
                  <a:latin typeface="SutonnyMJ" pitchFamily="2" charset="0"/>
                </a:rPr>
                <a:t>থেকে</a:t>
              </a:r>
              <a:r>
                <a:rPr lang="en-US" sz="4000" dirty="0" smtClean="0">
                  <a:solidFill>
                    <a:schemeClr val="tx1"/>
                  </a:solidFill>
                  <a:latin typeface="SutonnyMJ" pitchFamily="2" charset="0"/>
                </a:rPr>
                <a:t> </a:t>
              </a:r>
              <a:r>
                <a:rPr lang="en-US" sz="4000" dirty="0" err="1" smtClean="0">
                  <a:solidFill>
                    <a:schemeClr val="tx1"/>
                  </a:solidFill>
                  <a:latin typeface="SutonnyMJ" pitchFamily="2" charset="0"/>
                </a:rPr>
                <a:t>সমদূ্রবর্তি</a:t>
              </a:r>
              <a:r>
                <a:rPr lang="en-US" sz="4000" dirty="0" smtClean="0">
                  <a:solidFill>
                    <a:schemeClr val="tx1"/>
                  </a:solidFill>
                  <a:latin typeface="SutonnyMJ" pitchFamily="2" charset="0"/>
                </a:rPr>
                <a:t>।</a:t>
              </a:r>
              <a:endParaRPr lang="en-US" sz="4000" dirty="0">
                <a:solidFill>
                  <a:schemeClr val="tx1"/>
                </a:solidFill>
                <a:latin typeface="SutonnyMJ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0922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B6D210D0-7C78-4439-A81B-752168660640}"/>
              </a:ext>
            </a:extLst>
          </p:cNvPr>
          <p:cNvSpPr/>
          <p:nvPr/>
        </p:nvSpPr>
        <p:spPr>
          <a:xfrm>
            <a:off x="2771420" y="1429455"/>
            <a:ext cx="6661337" cy="9708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  <a:latin typeface="SutonnyMJ" pitchFamily="2" charset="0"/>
              </a:rPr>
              <a:t>পাঠের</a:t>
            </a:r>
            <a:r>
              <a:rPr lang="en-US" sz="72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SutonnyMJ" pitchFamily="2" charset="0"/>
              </a:rPr>
              <a:t>শিখনফল</a:t>
            </a:r>
            <a:endParaRPr lang="en-US" sz="7200" dirty="0">
              <a:solidFill>
                <a:srgbClr val="FF0000"/>
              </a:solidFill>
              <a:latin typeface="SutonnyMJ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23B19A0-85CE-4AEB-AAAB-86634743CD71}"/>
              </a:ext>
            </a:extLst>
          </p:cNvPr>
          <p:cNvSpPr/>
          <p:nvPr/>
        </p:nvSpPr>
        <p:spPr>
          <a:xfrm>
            <a:off x="2105526" y="2598822"/>
            <a:ext cx="7760370" cy="10587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১।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</a:rPr>
              <a:t>ত্রিভূজের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</a:rPr>
              <a:t>সর্বসমতা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</a:rPr>
              <a:t>প্রমাণ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</a:rPr>
              <a:t>করতে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</a:rPr>
              <a:t>পারবে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।</a:t>
            </a:r>
            <a:endParaRPr lang="en-US" sz="3200" dirty="0">
              <a:solidFill>
                <a:schemeClr val="tx1"/>
              </a:solidFill>
              <a:latin typeface="SutonnyMJ" pitchFamily="2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C412F9B6-7AC4-40FB-A5F4-211AB015478E}"/>
              </a:ext>
            </a:extLst>
          </p:cNvPr>
          <p:cNvSpPr/>
          <p:nvPr/>
        </p:nvSpPr>
        <p:spPr>
          <a:xfrm>
            <a:off x="2105526" y="3851629"/>
            <a:ext cx="7760370" cy="6858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২।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কোনো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রেখাংশের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উপর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লম্ব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আঁকতে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SutonnyMJ" pitchFamily="2" charset="0"/>
              </a:rPr>
              <a:t>পারবে</a:t>
            </a:r>
            <a:r>
              <a:rPr lang="en-US" sz="2800" dirty="0" smtClean="0">
                <a:solidFill>
                  <a:schemeClr val="tx1"/>
                </a:solidFill>
                <a:latin typeface="SutonnyMJ" pitchFamily="2" charset="0"/>
              </a:rPr>
              <a:t> ।    </a:t>
            </a:r>
            <a:endParaRPr lang="en-US" sz="2800" dirty="0">
              <a:solidFill>
                <a:schemeClr val="tx1"/>
              </a:solidFill>
              <a:latin typeface="SutonnyMJ" pitchFamily="2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D873DEF1-80B8-4DC7-BDFE-C366DB7C1075}"/>
              </a:ext>
            </a:extLst>
          </p:cNvPr>
          <p:cNvSpPr/>
          <p:nvPr/>
        </p:nvSpPr>
        <p:spPr>
          <a:xfrm>
            <a:off x="3525254" y="4678567"/>
            <a:ext cx="5257800" cy="685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৩।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</a:rPr>
              <a:t>দূরত্ব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</a:rPr>
              <a:t>নির্ণয়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</a:rPr>
              <a:t>করতে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</a:rPr>
              <a:t>পারবে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।</a:t>
            </a:r>
            <a:endParaRPr lang="en-US" sz="3200" dirty="0">
              <a:solidFill>
                <a:schemeClr val="tx1"/>
              </a:solidFill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30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04F77B4-C9AE-4FD9-A609-B092A90CDD66}"/>
              </a:ext>
            </a:extLst>
          </p:cNvPr>
          <p:cNvSpPr/>
          <p:nvPr/>
        </p:nvSpPr>
        <p:spPr>
          <a:xfrm>
            <a:off x="0" y="16487"/>
            <a:ext cx="11778916" cy="121073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</a:rPr>
              <a:t>বৃত্তের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</a:rPr>
              <a:t>সমান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</a:rPr>
              <a:t>সমান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</a:rPr>
              <a:t>জ্যা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</a:rPr>
              <a:t>কেন্দ্র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</a:rPr>
              <a:t>থেকে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SutonnyMJ" pitchFamily="2" charset="0"/>
              </a:rPr>
              <a:t>সমদূরবর্তি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</a:rPr>
              <a:t>।</a:t>
            </a:r>
            <a:r>
              <a:rPr lang="en-US" sz="4400" dirty="0" smtClean="0">
                <a:solidFill>
                  <a:srgbClr val="FF0000"/>
                </a:solidFill>
                <a:latin typeface="SutonnyMJ" pitchFamily="2" charset="0"/>
              </a:rPr>
              <a:t> </a:t>
            </a:r>
            <a:endParaRPr lang="en-US" sz="4400" dirty="0">
              <a:solidFill>
                <a:srgbClr val="FF0000"/>
              </a:solidFill>
              <a:latin typeface="SutonnyMJ" pitchFamily="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3484F056-F2BE-4635-BDD0-C650ED9B51B7}"/>
              </a:ext>
            </a:extLst>
          </p:cNvPr>
          <p:cNvSpPr/>
          <p:nvPr/>
        </p:nvSpPr>
        <p:spPr>
          <a:xfrm>
            <a:off x="5294489" y="1906049"/>
            <a:ext cx="6328016" cy="8422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কেন্দ্রবিশিষ্ট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বৃত্তে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MN ও PQ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দুইটি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সমান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জ্যা</a:t>
            </a:r>
            <a:endParaRPr lang="en-US" dirty="0">
              <a:solidFill>
                <a:schemeClr val="tx1"/>
              </a:solidFill>
              <a:latin typeface="SutonnyMJ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65EF975-732E-40D3-A51C-907BDF3D0D7C}"/>
              </a:ext>
            </a:extLst>
          </p:cNvPr>
          <p:cNvSpPr/>
          <p:nvPr/>
        </p:nvSpPr>
        <p:spPr>
          <a:xfrm>
            <a:off x="5356013" y="2799144"/>
            <a:ext cx="6266491" cy="19364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  <a:cs typeface="Times New Roman" panose="02020603050405020304" pitchFamily="18" charset="0"/>
              </a:rPr>
              <a:t>‡_‡K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</a:rPr>
              <a:t>I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PQ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</a:rPr>
              <a:t>R¨v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</a:rPr>
              <a:t> Gi `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</a:rPr>
              <a:t>yiZ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</a:rPr>
              <a:t>¡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</a:rPr>
              <a:t>wbY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</a:rPr>
              <a:t>©‡qi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</a:rPr>
              <a:t>Rb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</a:rPr>
              <a:t>¨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</a:rPr>
              <a:t>Dfq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</a:rPr>
              <a:t>R¨v‡qi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</a:rPr>
              <a:t>Dci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</a:rPr>
              <a:t>h_v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</a:rPr>
              <a:t>µ‡g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</a:rPr>
              <a:t>Ges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</a:rPr>
              <a:t> j¤^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</a:rPr>
              <a:t>AvuwK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</a:rPr>
              <a:t>| </a:t>
            </a:r>
            <a:endParaRPr lang="en-US" sz="3200" dirty="0" smtClean="0">
              <a:solidFill>
                <a:schemeClr val="tx1"/>
              </a:solidFill>
              <a:latin typeface="SutonnyMJ" pitchFamily="2" charset="0"/>
            </a:endParaRPr>
          </a:p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SutonnyMJ" pitchFamily="2" charset="0"/>
              </a:rPr>
              <a:t>cÖgvb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</a:rPr>
              <a:t>Ki‡Z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</a:rPr>
              <a:t>n‡e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</a:rPr>
              <a:t> †h,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OE = OF</a:t>
            </a:r>
            <a:endParaRPr lang="en-US" sz="3200" dirty="0">
              <a:solidFill>
                <a:schemeClr val="tx1"/>
              </a:solidFill>
            </a:endParaRP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EDFAD2D3-2ECA-4B1E-92B6-ECC16F7CF25C}"/>
              </a:ext>
            </a:extLst>
          </p:cNvPr>
          <p:cNvGrpSpPr/>
          <p:nvPr/>
        </p:nvGrpSpPr>
        <p:grpSpPr>
          <a:xfrm>
            <a:off x="1350622" y="2673894"/>
            <a:ext cx="3917244" cy="3241702"/>
            <a:chOff x="1343378" y="2388632"/>
            <a:chExt cx="3917244" cy="3241702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xmlns="" id="{F3FF5C22-0731-4304-9B0D-7A973C2952FE}"/>
                </a:ext>
              </a:extLst>
            </p:cNvPr>
            <p:cNvSpPr/>
            <p:nvPr/>
          </p:nvSpPr>
          <p:spPr>
            <a:xfrm>
              <a:off x="1343378" y="2403122"/>
              <a:ext cx="3917244" cy="3227212"/>
            </a:xfrm>
            <a:prstGeom prst="ellipse">
              <a:avLst/>
            </a:prstGeom>
            <a:noFill/>
            <a:ln w="571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xmlns="" id="{94EA89B0-197F-4038-9B8F-33616D2215A8}"/>
                </a:ext>
              </a:extLst>
            </p:cNvPr>
            <p:cNvSpPr/>
            <p:nvPr/>
          </p:nvSpPr>
          <p:spPr>
            <a:xfrm>
              <a:off x="3228622" y="3849510"/>
              <a:ext cx="158044" cy="191911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xmlns="" id="{ED2E3013-86F8-4BE0-B71D-D9ABB9D2A7E6}"/>
                </a:ext>
              </a:extLst>
            </p:cNvPr>
            <p:cNvCxnSpPr>
              <a:cxnSpLocks/>
              <a:stCxn id="6" idx="1"/>
              <a:endCxn id="6" idx="3"/>
            </p:cNvCxnSpPr>
            <p:nvPr/>
          </p:nvCxnSpPr>
          <p:spPr>
            <a:xfrm>
              <a:off x="1917045" y="2875736"/>
              <a:ext cx="0" cy="228198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xmlns="" id="{B47687A1-12F5-464A-9C61-669A0105CC98}"/>
                </a:ext>
              </a:extLst>
            </p:cNvPr>
            <p:cNvCxnSpPr>
              <a:cxnSpLocks/>
              <a:stCxn id="6" idx="7"/>
            </p:cNvCxnSpPr>
            <p:nvPr/>
          </p:nvCxnSpPr>
          <p:spPr>
            <a:xfrm>
              <a:off x="4686955" y="2875736"/>
              <a:ext cx="24643" cy="2226895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xmlns="" id="{D9885896-DADE-4CD4-BDE0-8B6D932D64FB}"/>
                </a:ext>
              </a:extLst>
            </p:cNvPr>
            <p:cNvSpPr/>
            <p:nvPr/>
          </p:nvSpPr>
          <p:spPr>
            <a:xfrm>
              <a:off x="1672825" y="2388632"/>
              <a:ext cx="334532" cy="27929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M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0F70E385-270C-4758-B791-B6B57BD16F0E}"/>
                </a:ext>
              </a:extLst>
            </p:cNvPr>
            <p:cNvSpPr/>
            <p:nvPr/>
          </p:nvSpPr>
          <p:spPr>
            <a:xfrm>
              <a:off x="1343378" y="5157720"/>
              <a:ext cx="372506" cy="27929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N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xmlns="" id="{C3E8A12F-9E5B-4643-81BB-6EFC575082E4}"/>
                </a:ext>
              </a:extLst>
            </p:cNvPr>
            <p:cNvSpPr/>
            <p:nvPr/>
          </p:nvSpPr>
          <p:spPr>
            <a:xfrm>
              <a:off x="4551487" y="2427111"/>
              <a:ext cx="334532" cy="27929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P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xmlns="" id="{602D8911-F61D-41F4-A2CB-A8721E843325}"/>
                </a:ext>
              </a:extLst>
            </p:cNvPr>
            <p:cNvSpPr/>
            <p:nvPr/>
          </p:nvSpPr>
          <p:spPr>
            <a:xfrm>
              <a:off x="4711598" y="5297366"/>
              <a:ext cx="260603" cy="27929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Q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xmlns="" id="{348A4F3A-0F9E-4BA5-B241-E7D7806DB253}"/>
                </a:ext>
              </a:extLst>
            </p:cNvPr>
            <p:cNvSpPr/>
            <p:nvPr/>
          </p:nvSpPr>
          <p:spPr>
            <a:xfrm>
              <a:off x="3025422" y="4199467"/>
              <a:ext cx="361233" cy="29351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O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xmlns="" id="{410234CE-A0DA-407C-ADA0-F65EAC03BAFB}"/>
              </a:ext>
            </a:extLst>
          </p:cNvPr>
          <p:cNvGrpSpPr/>
          <p:nvPr/>
        </p:nvGrpSpPr>
        <p:grpSpPr>
          <a:xfrm>
            <a:off x="1924289" y="3143875"/>
            <a:ext cx="2761819" cy="1154703"/>
            <a:chOff x="1924289" y="3143875"/>
            <a:chExt cx="2761819" cy="1154703"/>
          </a:xfrm>
        </p:grpSpPr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xmlns="" id="{F037157E-2B8E-4324-9C19-E5D3174C2D65}"/>
                </a:ext>
              </a:extLst>
            </p:cNvPr>
            <p:cNvCxnSpPr>
              <a:cxnSpLocks/>
              <a:stCxn id="6" idx="1"/>
              <a:endCxn id="7" idx="5"/>
            </p:cNvCxnSpPr>
            <p:nvPr/>
          </p:nvCxnSpPr>
          <p:spPr>
            <a:xfrm>
              <a:off x="1924289" y="3160998"/>
              <a:ext cx="1446476" cy="113758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xmlns="" id="{3917C5B9-49E1-49E7-B07B-1FA821300E4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397388" y="3143875"/>
              <a:ext cx="1288720" cy="1035805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xmlns="" id="{FCC15196-8F13-4FEC-B745-0CD593BC76F6}"/>
              </a:ext>
            </a:extLst>
          </p:cNvPr>
          <p:cNvGrpSpPr/>
          <p:nvPr/>
        </p:nvGrpSpPr>
        <p:grpSpPr>
          <a:xfrm>
            <a:off x="1563498" y="4069778"/>
            <a:ext cx="3585192" cy="346861"/>
            <a:chOff x="1563498" y="4069778"/>
            <a:chExt cx="3585192" cy="346861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xmlns="" id="{E3C10F98-8F26-4F75-A1AD-31B98CCE87A1}"/>
                </a:ext>
              </a:extLst>
            </p:cNvPr>
            <p:cNvGrpSpPr/>
            <p:nvPr/>
          </p:nvGrpSpPr>
          <p:grpSpPr>
            <a:xfrm>
              <a:off x="1924294" y="4230727"/>
              <a:ext cx="2769905" cy="95956"/>
              <a:chOff x="1924294" y="4230727"/>
              <a:chExt cx="2769905" cy="95956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xmlns="" id="{974AAC54-F879-4013-9365-8EAE2BE89A49}"/>
                  </a:ext>
                </a:extLst>
              </p:cNvPr>
              <p:cNvCxnSpPr>
                <a:cxnSpLocks/>
                <a:stCxn id="7" idx="2"/>
              </p:cNvCxnSpPr>
              <p:nvPr/>
            </p:nvCxnSpPr>
            <p:spPr>
              <a:xfrm flipH="1">
                <a:off x="1924294" y="4230728"/>
                <a:ext cx="1311572" cy="95955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>
                <a:extLst>
                  <a:ext uri="{FF2B5EF4-FFF2-40B4-BE49-F238E27FC236}">
                    <a16:creationId xmlns:a16="http://schemas.microsoft.com/office/drawing/2014/main" xmlns="" id="{43A317F8-C40C-41D6-A989-0657C1F30818}"/>
                  </a:ext>
                </a:extLst>
              </p:cNvPr>
              <p:cNvCxnSpPr>
                <a:stCxn id="7" idx="2"/>
              </p:cNvCxnSpPr>
              <p:nvPr/>
            </p:nvCxnSpPr>
            <p:spPr>
              <a:xfrm flipV="1">
                <a:off x="3235866" y="4230727"/>
                <a:ext cx="1458333" cy="1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xmlns="" id="{D2CC3503-F707-4648-B5A2-FCB38A454D37}"/>
                </a:ext>
              </a:extLst>
            </p:cNvPr>
            <p:cNvSpPr/>
            <p:nvPr/>
          </p:nvSpPr>
          <p:spPr>
            <a:xfrm>
              <a:off x="1563498" y="4137347"/>
              <a:ext cx="252507" cy="27929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xmlns="" id="{54F260AF-AA5C-472A-8CC6-0D3631D9914D}"/>
                </a:ext>
              </a:extLst>
            </p:cNvPr>
            <p:cNvSpPr/>
            <p:nvPr/>
          </p:nvSpPr>
          <p:spPr>
            <a:xfrm>
              <a:off x="4888088" y="4069778"/>
              <a:ext cx="260602" cy="31030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F</a:t>
              </a:r>
            </a:p>
          </p:txBody>
        </p: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xmlns="" id="{B86EF9B1-FC46-4333-B1BD-670011F1036A}"/>
              </a:ext>
            </a:extLst>
          </p:cNvPr>
          <p:cNvSpPr/>
          <p:nvPr/>
        </p:nvSpPr>
        <p:spPr>
          <a:xfrm>
            <a:off x="5356013" y="4896853"/>
            <a:ext cx="6266492" cy="16031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অংকনঃ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OM ও OP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যোগ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করি</a:t>
            </a:r>
            <a:r>
              <a:rPr lang="en-US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073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5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7482CABD-2AE2-44AE-986C-83DAAF2D1587}"/>
              </a:ext>
            </a:extLst>
          </p:cNvPr>
          <p:cNvGrpSpPr/>
          <p:nvPr/>
        </p:nvGrpSpPr>
        <p:grpSpPr>
          <a:xfrm>
            <a:off x="1023244" y="2414250"/>
            <a:ext cx="3917244" cy="3241702"/>
            <a:chOff x="1350622" y="2673894"/>
            <a:chExt cx="3917244" cy="3241702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xmlns="" id="{2D5AACA8-5F08-4E32-9304-B970FF6E0A9A}"/>
                </a:ext>
              </a:extLst>
            </p:cNvPr>
            <p:cNvGrpSpPr/>
            <p:nvPr/>
          </p:nvGrpSpPr>
          <p:grpSpPr>
            <a:xfrm>
              <a:off x="1350622" y="2673894"/>
              <a:ext cx="3917244" cy="3241702"/>
              <a:chOff x="1343378" y="2388632"/>
              <a:chExt cx="3917244" cy="3241702"/>
            </a:xfrm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xmlns="" id="{A999D971-1A00-4212-896A-0CC80BD0F235}"/>
                  </a:ext>
                </a:extLst>
              </p:cNvPr>
              <p:cNvSpPr/>
              <p:nvPr/>
            </p:nvSpPr>
            <p:spPr>
              <a:xfrm>
                <a:off x="1343378" y="2403122"/>
                <a:ext cx="3917244" cy="3227212"/>
              </a:xfrm>
              <a:prstGeom prst="ellipse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xmlns="" id="{DECDE155-BC07-48B4-BED7-6096D712960C}"/>
                  </a:ext>
                </a:extLst>
              </p:cNvPr>
              <p:cNvSpPr/>
              <p:nvPr/>
            </p:nvSpPr>
            <p:spPr>
              <a:xfrm>
                <a:off x="3228622" y="3849510"/>
                <a:ext cx="158044" cy="191911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xmlns="" id="{660D44FA-C891-41CC-B504-4E1570F722B8}"/>
                  </a:ext>
                </a:extLst>
              </p:cNvPr>
              <p:cNvCxnSpPr>
                <a:cxnSpLocks/>
                <a:stCxn id="4" idx="1"/>
                <a:endCxn id="4" idx="3"/>
              </p:cNvCxnSpPr>
              <p:nvPr/>
            </p:nvCxnSpPr>
            <p:spPr>
              <a:xfrm>
                <a:off x="1917045" y="2875736"/>
                <a:ext cx="0" cy="2281984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" name="Straight Connector 6">
                <a:extLst>
                  <a:ext uri="{FF2B5EF4-FFF2-40B4-BE49-F238E27FC236}">
                    <a16:creationId xmlns:a16="http://schemas.microsoft.com/office/drawing/2014/main" xmlns="" id="{ED48D3B7-1537-4D83-8D53-B2D90518F025}"/>
                  </a:ext>
                </a:extLst>
              </p:cNvPr>
              <p:cNvCxnSpPr>
                <a:cxnSpLocks/>
                <a:stCxn id="4" idx="7"/>
              </p:cNvCxnSpPr>
              <p:nvPr/>
            </p:nvCxnSpPr>
            <p:spPr>
              <a:xfrm>
                <a:off x="4686955" y="2875736"/>
                <a:ext cx="24643" cy="2226895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F89F9DC3-9CAD-4F5A-9A20-5AB961799388}"/>
                  </a:ext>
                </a:extLst>
              </p:cNvPr>
              <p:cNvSpPr/>
              <p:nvPr/>
            </p:nvSpPr>
            <p:spPr>
              <a:xfrm>
                <a:off x="1672825" y="2388632"/>
                <a:ext cx="334532" cy="27929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000" dirty="0">
                    <a:solidFill>
                      <a:schemeClr val="tx1"/>
                    </a:solidFill>
                  </a:rPr>
                  <a:t>M</a:t>
                </a:r>
                <a:endParaRPr lang="en-US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xmlns="" id="{7342EBA7-A119-4447-9408-81C097EBB22B}"/>
                  </a:ext>
                </a:extLst>
              </p:cNvPr>
              <p:cNvSpPr/>
              <p:nvPr/>
            </p:nvSpPr>
            <p:spPr>
              <a:xfrm>
                <a:off x="1343378" y="5198841"/>
                <a:ext cx="372506" cy="27929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N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xmlns="" id="{80D0E2B5-4C0D-4455-9FE4-F4FE7AC6D2E7}"/>
                  </a:ext>
                </a:extLst>
              </p:cNvPr>
              <p:cNvSpPr/>
              <p:nvPr/>
            </p:nvSpPr>
            <p:spPr>
              <a:xfrm>
                <a:off x="4551487" y="2427111"/>
                <a:ext cx="334532" cy="27929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P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xmlns="" id="{21DD82F1-138E-4ED1-81CC-EE57312BA1AC}"/>
                  </a:ext>
                </a:extLst>
              </p:cNvPr>
              <p:cNvSpPr/>
              <p:nvPr/>
            </p:nvSpPr>
            <p:spPr>
              <a:xfrm>
                <a:off x="4711598" y="5297366"/>
                <a:ext cx="260603" cy="27929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Q</a:t>
                </a:r>
                <a:endParaRPr 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xmlns="" id="{472C4907-1A8D-40FF-9C15-6582219D1E51}"/>
                  </a:ext>
                </a:extLst>
              </p:cNvPr>
              <p:cNvSpPr/>
              <p:nvPr/>
            </p:nvSpPr>
            <p:spPr>
              <a:xfrm>
                <a:off x="3025422" y="4199467"/>
                <a:ext cx="361233" cy="29351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O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xmlns="" id="{354D5107-DDDE-4CD5-A7A9-A5995BBD35D9}"/>
                </a:ext>
              </a:extLst>
            </p:cNvPr>
            <p:cNvGrpSpPr/>
            <p:nvPr/>
          </p:nvGrpSpPr>
          <p:grpSpPr>
            <a:xfrm>
              <a:off x="1924289" y="3143875"/>
              <a:ext cx="2761819" cy="1154703"/>
              <a:chOff x="1924289" y="3143875"/>
              <a:chExt cx="2761819" cy="1154703"/>
            </a:xfrm>
          </p:grpSpPr>
          <p:cxnSp>
            <p:nvCxnSpPr>
              <p:cNvPr id="14" name="Straight Connector 13">
                <a:extLst>
                  <a:ext uri="{FF2B5EF4-FFF2-40B4-BE49-F238E27FC236}">
                    <a16:creationId xmlns:a16="http://schemas.microsoft.com/office/drawing/2014/main" xmlns="" id="{A7487AE8-FAFE-498A-A6CE-D877F9A2AC0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24289" y="3160998"/>
                <a:ext cx="1446476" cy="1137580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xmlns="" id="{47EB52E8-8C33-49AA-85B9-271D17EE17B5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397388" y="3143875"/>
                <a:ext cx="1288720" cy="1035805"/>
              </a:xfrm>
              <a:prstGeom prst="line">
                <a:avLst/>
              </a:prstGeom>
              <a:ln w="5715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xmlns="" id="{64C46F9D-4130-4B7D-97CC-E28BDE2ED745}"/>
                </a:ext>
              </a:extLst>
            </p:cNvPr>
            <p:cNvGrpSpPr/>
            <p:nvPr/>
          </p:nvGrpSpPr>
          <p:grpSpPr>
            <a:xfrm>
              <a:off x="1563498" y="4069778"/>
              <a:ext cx="3585192" cy="346861"/>
              <a:chOff x="1563498" y="4069778"/>
              <a:chExt cx="3585192" cy="346861"/>
            </a:xfrm>
          </p:grpSpPr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xmlns="" id="{508EAB16-E83C-45B0-9AE8-FFCA3269F7BB}"/>
                  </a:ext>
                </a:extLst>
              </p:cNvPr>
              <p:cNvGrpSpPr/>
              <p:nvPr/>
            </p:nvGrpSpPr>
            <p:grpSpPr>
              <a:xfrm>
                <a:off x="1924294" y="4230727"/>
                <a:ext cx="2769905" cy="95956"/>
                <a:chOff x="1924294" y="4230727"/>
                <a:chExt cx="2769905" cy="95956"/>
              </a:xfrm>
            </p:grpSpPr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xmlns="" id="{BDBFA9B1-F7E8-4789-878C-AE9FA1E00DB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924294" y="4230728"/>
                  <a:ext cx="1311572" cy="95955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xmlns="" id="{2A9B8ECD-5F3C-488A-962A-1D209EAEC6E2}"/>
                    </a:ext>
                  </a:extLst>
                </p:cNvPr>
                <p:cNvCxnSpPr/>
                <p:nvPr/>
              </p:nvCxnSpPr>
              <p:spPr>
                <a:xfrm flipV="1">
                  <a:off x="3235866" y="4230727"/>
                  <a:ext cx="1458333" cy="1"/>
                </a:xfrm>
                <a:prstGeom prst="line">
                  <a:avLst/>
                </a:prstGeom>
                <a:ln w="571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xmlns="" id="{651A39AA-4AEC-4E3E-9317-D7C0144295DB}"/>
                  </a:ext>
                </a:extLst>
              </p:cNvPr>
              <p:cNvSpPr/>
              <p:nvPr/>
            </p:nvSpPr>
            <p:spPr>
              <a:xfrm>
                <a:off x="1563498" y="4137347"/>
                <a:ext cx="252507" cy="279292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E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xmlns="" id="{79157EE4-EA9F-4C90-A3CE-90F7CE3F4773}"/>
                  </a:ext>
                </a:extLst>
              </p:cNvPr>
              <p:cNvSpPr/>
              <p:nvPr/>
            </p:nvSpPr>
            <p:spPr>
              <a:xfrm>
                <a:off x="4888088" y="4069778"/>
                <a:ext cx="260602" cy="310308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/>
                    </a:solidFill>
                  </a:rPr>
                  <a:t>F</a:t>
                </a:r>
              </a:p>
            </p:txBody>
          </p:sp>
        </p:grp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id="{5506BC30-C92F-4B4D-95F2-EB53EC796566}"/>
                  </a:ext>
                </a:extLst>
              </p:cNvPr>
              <p:cNvSpPr/>
              <p:nvPr/>
            </p:nvSpPr>
            <p:spPr>
              <a:xfrm>
                <a:off x="5090152" y="1237411"/>
                <a:ext cx="6171405" cy="824089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/>
                      </a:rPr>
                      <m:t>প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্রমাণঃ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</a:rPr>
                      <m:t> 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𝑂𝐸</m:t>
                    </m:r>
                    <m:r>
                      <a:rPr lang="en-US" sz="28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  <a:ea typeface="Cambria Math" panose="02040503050406030204" pitchFamily="18" charset="0"/>
                      </a:rPr>
                      <m:t>𝑀𝑁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800" dirty="0" err="1">
                    <a:solidFill>
                      <a:schemeClr val="tx1"/>
                    </a:solidFill>
                    <a:latin typeface="SutonnyMJ" pitchFamily="2" charset="0"/>
                  </a:rPr>
                  <a:t>Ges</a:t>
                </a:r>
                <a:r>
                  <a:rPr lang="en-US" sz="2800" dirty="0">
                    <a:solidFill>
                      <a:schemeClr val="tx1"/>
                    </a:solidFill>
                    <a:latin typeface="SutonnyMJ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𝑂𝐹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⊥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  <a:ea typeface="Cambria Math" panose="02040503050406030204" pitchFamily="18" charset="0"/>
                      </a:rPr>
                      <m:t>𝑃𝑄</m:t>
                    </m:r>
                  </m:oMath>
                </a14:m>
                <a:endParaRPr lang="en-US" sz="2800" dirty="0">
                  <a:solidFill>
                    <a:schemeClr val="tx1"/>
                  </a:solidFill>
                  <a:latin typeface="SutonnyMJ" pitchFamily="2" charset="0"/>
                </a:endParaRPr>
              </a:p>
            </p:txBody>
          </p:sp>
        </mc:Choice>
        <mc:Fallback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506BC30-C92F-4B4D-95F2-EB53EC7965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0152" y="1237411"/>
                <a:ext cx="6171405" cy="824089"/>
              </a:xfrm>
              <a:prstGeom prst="rect">
                <a:avLst/>
              </a:prstGeom>
              <a:blipFill rotWithShape="1">
                <a:blip r:embed="rId2"/>
                <a:stretch>
                  <a:fillRect b="-1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E64BF8D8-3665-475A-9267-6DA7E3AEA062}"/>
              </a:ext>
            </a:extLst>
          </p:cNvPr>
          <p:cNvSpPr/>
          <p:nvPr/>
        </p:nvSpPr>
        <p:spPr>
          <a:xfrm>
            <a:off x="5090153" y="2452729"/>
            <a:ext cx="5449510" cy="8559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SutonnyMJ" pitchFamily="2" charset="0"/>
              </a:rPr>
              <a:t>myZivs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SutonnyMJ" pitchFamily="2" charset="0"/>
              </a:rPr>
              <a:t>Ges</a:t>
            </a:r>
            <a:r>
              <a:rPr lang="en-US" sz="3200" dirty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QF</a:t>
            </a:r>
            <a:r>
              <a:rPr lang="en-US" sz="32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endParaRPr lang="en-US" sz="3200" dirty="0">
              <a:solidFill>
                <a:schemeClr val="tx1"/>
              </a:solidFill>
              <a:latin typeface="SutonnyMJ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="" id="{F4C61BFB-4390-4DD4-B291-82A5164E6535}"/>
                  </a:ext>
                </a:extLst>
              </p:cNvPr>
              <p:cNvSpPr/>
              <p:nvPr/>
            </p:nvSpPr>
            <p:spPr>
              <a:xfrm>
                <a:off x="5095321" y="3571469"/>
                <a:ext cx="4793746" cy="94712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3200" dirty="0" smtClean="0">
                    <a:latin typeface="SutonnyMJ" pitchFamily="2" charset="0"/>
                  </a:rPr>
                  <a:t> </a:t>
                </a: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 </a:t>
                </a: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m:rPr>
                        <m:sty m:val="p"/>
                      </m:rPr>
                      <a:rPr lang="en-US" sz="3200" b="0" i="0" smtClean="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</a:rPr>
                      <m:t>MN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SutonnyMJ" pitchFamily="2" charset="0"/>
                  </a:rPr>
                  <a:t> </a:t>
                </a:r>
                <a:r>
                  <a:rPr lang="en-US" sz="3200" dirty="0" err="1">
                    <a:solidFill>
                      <a:schemeClr val="tx1"/>
                    </a:solidFill>
                    <a:latin typeface="SutonnyMJ" pitchFamily="2" charset="0"/>
                  </a:rPr>
                  <a:t>Ges</a:t>
                </a:r>
                <a:r>
                  <a:rPr lang="en-US" sz="3200" dirty="0">
                    <a:solidFill>
                      <a:schemeClr val="tx1"/>
                    </a:solidFill>
                    <a:latin typeface="SutonnyMJ" pitchFamily="2" charset="0"/>
                  </a:rPr>
                  <a:t> </a:t>
                </a: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</a:t>
                </a:r>
                <a:r>
                  <a:rPr lang="en-US" sz="32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  <a:cs typeface="Times New Roman" panose="02020603050405020304" pitchFamily="18" charset="0"/>
                      </a:rPr>
                      <m:t>𝑃𝑄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SutonnyMJ" pitchFamily="2" charset="0"/>
                  </a:rPr>
                  <a:t> </a:t>
                </a:r>
                <a:endParaRPr lang="en-US" sz="3200" dirty="0">
                  <a:latin typeface="SutonnyMJ" pitchFamily="2" charset="0"/>
                </a:endParaRPr>
              </a:p>
            </p:txBody>
          </p:sp>
        </mc:Choice>
        <mc:Fallback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4C61BFB-4390-4DD4-B291-82A5164E65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5321" y="3571469"/>
                <a:ext cx="4793746" cy="947128"/>
              </a:xfrm>
              <a:prstGeom prst="rect">
                <a:avLst/>
              </a:prstGeom>
              <a:blipFill rotWithShape="1">
                <a:blip r:embed="rId3"/>
                <a:stretch>
                  <a:fillRect l="-1267" r="-5450" b="-31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F32B1001-A7FA-4E70-8B1E-27A8FC1E1175}"/>
              </a:ext>
            </a:extLst>
          </p:cNvPr>
          <p:cNvSpPr/>
          <p:nvPr/>
        </p:nvSpPr>
        <p:spPr>
          <a:xfrm>
            <a:off x="5090153" y="4658132"/>
            <a:ext cx="3921500" cy="6648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solidFill>
                  <a:schemeClr val="tx1"/>
                </a:solidFill>
                <a:latin typeface="SutonnyMJ" pitchFamily="2" charset="0"/>
              </a:rPr>
              <a:t>wKš</a:t>
            </a:r>
            <a:r>
              <a:rPr lang="en-US" sz="2800" dirty="0">
                <a:solidFill>
                  <a:schemeClr val="tx1"/>
                </a:solidFill>
                <a:latin typeface="SutonnyMJ" pitchFamily="2" charset="0"/>
              </a:rPr>
              <a:t>‘,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PQ</a:t>
            </a:r>
            <a:endParaRPr lang="en-US" sz="2800" dirty="0">
              <a:solidFill>
                <a:schemeClr val="tx1"/>
              </a:solidFill>
              <a:latin typeface="SutonnyMJ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xmlns="" id="{365FDC55-8FBF-4C2E-AA96-278D9EDC41A9}"/>
                  </a:ext>
                </a:extLst>
              </p:cNvPr>
              <p:cNvSpPr/>
              <p:nvPr/>
            </p:nvSpPr>
            <p:spPr>
              <a:xfrm>
                <a:off x="5090153" y="5451449"/>
                <a:ext cx="3259763" cy="774263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US" sz="3200" dirty="0">
                    <a:solidFill>
                      <a:srgbClr val="FF0000"/>
                    </a:solidFill>
                  </a:rPr>
                  <a:t>  </a:t>
                </a:r>
                <a:r>
                  <a:rPr lang="en-US" sz="3200" dirty="0" smtClean="0">
                    <a:solidFill>
                      <a:srgbClr val="FF0000"/>
                    </a:solidFill>
                  </a:rPr>
                  <a:t>ME </a:t>
                </a:r>
                <a:r>
                  <a:rPr lang="en-US" sz="3200" dirty="0">
                    <a:solidFill>
                      <a:srgbClr val="FF0000"/>
                    </a:solidFill>
                  </a:rPr>
                  <a:t>= </a:t>
                </a:r>
                <a:r>
                  <a:rPr lang="en-US" sz="3200" dirty="0" smtClean="0">
                    <a:solidFill>
                      <a:srgbClr val="FF0000"/>
                    </a:solidFill>
                  </a:rPr>
                  <a:t>PF</a:t>
                </a:r>
                <a:endParaRPr lang="en-US" sz="3200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365FDC55-8FBF-4C2E-AA96-278D9EDC41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0153" y="5451449"/>
                <a:ext cx="3259763" cy="774263"/>
              </a:xfrm>
              <a:prstGeom prst="rect">
                <a:avLst/>
              </a:prstGeom>
              <a:blipFill rotWithShape="1">
                <a:blip r:embed="rId4"/>
                <a:stretch>
                  <a:fillRect b="-12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562032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6" grpId="0" animBg="1"/>
      <p:bldP spid="29" grpId="0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="" id="{58F99FAF-A11C-422C-86EA-D1D6AE5745D1}"/>
                  </a:ext>
                </a:extLst>
              </p:cNvPr>
              <p:cNvSpPr/>
              <p:nvPr/>
            </p:nvSpPr>
            <p:spPr>
              <a:xfrm>
                <a:off x="3201257" y="927922"/>
                <a:ext cx="6357964" cy="81291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/>
                        <a:ea typeface="Cambria Math" panose="02040503050406030204" pitchFamily="18" charset="0"/>
                      </a:rPr>
                      <m:t>এ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  <a:ea typeface="Cambria Math" panose="02040503050406030204" pitchFamily="18" charset="0"/>
                      </a:rPr>
                      <m:t>খন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  <a:ea typeface="Cambria Math" panose="02040503050406030204" pitchFamily="18" charset="0"/>
                      </a:rPr>
                      <m:t>,∆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  <a:ea typeface="Cambria Math" panose="02040503050406030204" pitchFamily="18" charset="0"/>
                      </a:rPr>
                      <m:t>𝑀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US" sz="2800" dirty="0" err="1">
                    <a:solidFill>
                      <a:schemeClr val="tx1"/>
                    </a:solidFill>
                    <a:latin typeface="SutonnyMJ" pitchFamily="2" charset="0"/>
                  </a:rPr>
                  <a:t>Ges</a:t>
                </a:r>
                <a:r>
                  <a:rPr lang="en-US" sz="2800" dirty="0">
                    <a:solidFill>
                      <a:schemeClr val="tx1"/>
                    </a:solidFill>
                    <a:latin typeface="SutonnyMJ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  <a:ea typeface="Cambria Math" panose="02040503050406030204" pitchFamily="18" charset="0"/>
                      </a:rPr>
                      <m:t>𝑃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SutonnyMJ" pitchFamily="2" charset="0"/>
                  </a:rPr>
                  <a:t>  </a:t>
                </a:r>
                <a:r>
                  <a:rPr lang="en-US" sz="2800" dirty="0" err="1">
                    <a:solidFill>
                      <a:schemeClr val="tx1"/>
                    </a:solidFill>
                    <a:latin typeface="SutonnyMJ" pitchFamily="2" charset="0"/>
                  </a:rPr>
                  <a:t>mg‡Kvbx</a:t>
                </a:r>
                <a:r>
                  <a:rPr lang="en-US" sz="2800" dirty="0">
                    <a:solidFill>
                      <a:schemeClr val="tx1"/>
                    </a:solidFill>
                    <a:latin typeface="SutonnyMJ" pitchFamily="2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SutonnyMJ" pitchFamily="2" charset="0"/>
                  </a:rPr>
                  <a:t>wÎfz‡Ri</a:t>
                </a:r>
                <a:r>
                  <a:rPr lang="en-US" sz="2800" dirty="0">
                    <a:solidFill>
                      <a:schemeClr val="tx1"/>
                    </a:solidFill>
                    <a:latin typeface="SutonnyMJ" pitchFamily="2" charset="0"/>
                  </a:rPr>
                  <a:t> </a:t>
                </a:r>
                <a:r>
                  <a:rPr lang="en-US" sz="2800" dirty="0" err="1">
                    <a:solidFill>
                      <a:schemeClr val="tx1"/>
                    </a:solidFill>
                    <a:latin typeface="SutonnyMJ" pitchFamily="2" charset="0"/>
                  </a:rPr>
                  <a:t>g‡a</a:t>
                </a:r>
                <a:r>
                  <a:rPr lang="en-US" sz="2800" dirty="0">
                    <a:solidFill>
                      <a:schemeClr val="tx1"/>
                    </a:solidFill>
                    <a:latin typeface="SutonnyMJ" pitchFamily="2" charset="0"/>
                  </a:rPr>
                  <a:t>¨</a:t>
                </a:r>
              </a:p>
            </p:txBody>
          </p:sp>
        </mc:Choice>
        <mc:Fallback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58F99FAF-A11C-422C-86EA-D1D6AE5745D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1257" y="927922"/>
                <a:ext cx="6357964" cy="812910"/>
              </a:xfrm>
              <a:prstGeom prst="rect">
                <a:avLst/>
              </a:prstGeom>
              <a:blipFill rotWithShape="1">
                <a:blip r:embed="rId2"/>
                <a:stretch>
                  <a:fillRect r="-2677" b="-14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B9589A81-FDFD-45C4-905E-65263AB1E898}"/>
              </a:ext>
            </a:extLst>
          </p:cNvPr>
          <p:cNvSpPr/>
          <p:nvPr/>
        </p:nvSpPr>
        <p:spPr>
          <a:xfrm>
            <a:off x="3201257" y="1910388"/>
            <a:ext cx="3801960" cy="6747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SutonnyMJ" pitchFamily="2" charset="0"/>
              </a:rPr>
              <a:t>AwZfzR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</a:rPr>
              <a:t> = </a:t>
            </a:r>
            <a:r>
              <a:rPr lang="en-US" sz="2400" dirty="0" err="1">
                <a:solidFill>
                  <a:schemeClr val="tx1"/>
                </a:solidFill>
                <a:latin typeface="SutonnyMJ" pitchFamily="2" charset="0"/>
              </a:rPr>
              <a:t>AwZf‚R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</a:t>
            </a:r>
            <a:r>
              <a:rPr lang="en-US" sz="2400" dirty="0">
                <a:solidFill>
                  <a:schemeClr val="tx1"/>
                </a:solidFill>
                <a:latin typeface="SutonnyMJ" pitchFamily="2" charset="0"/>
              </a:rPr>
              <a:t> 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0A3BD21D-F9A7-4062-995F-7DAF925A3A94}"/>
              </a:ext>
            </a:extLst>
          </p:cNvPr>
          <p:cNvSpPr/>
          <p:nvPr/>
        </p:nvSpPr>
        <p:spPr>
          <a:xfrm>
            <a:off x="3201257" y="2977833"/>
            <a:ext cx="3056003" cy="5533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M</a:t>
            </a:r>
            <a:r>
              <a:rPr lang="en-US" sz="3200" dirty="0" smtClean="0">
                <a:solidFill>
                  <a:schemeClr val="tx1"/>
                </a:solidFill>
              </a:rPr>
              <a:t>E </a:t>
            </a:r>
            <a:r>
              <a:rPr lang="en-US" sz="3200" dirty="0">
                <a:solidFill>
                  <a:schemeClr val="tx1"/>
                </a:solidFill>
              </a:rPr>
              <a:t>= </a:t>
            </a:r>
            <a:r>
              <a:rPr lang="en-US" sz="3200" dirty="0" smtClean="0">
                <a:solidFill>
                  <a:schemeClr val="tx1"/>
                </a:solidFill>
              </a:rPr>
              <a:t>PF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F0767AD8-A471-4113-97F6-2DBA4114547D}"/>
              </a:ext>
            </a:extLst>
          </p:cNvPr>
          <p:cNvSpPr/>
          <p:nvPr/>
        </p:nvSpPr>
        <p:spPr>
          <a:xfrm>
            <a:off x="7051343" y="2006885"/>
            <a:ext cx="2683041" cy="48173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SutonnyMJ" pitchFamily="2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SutonnyMJ" pitchFamily="2" charset="0"/>
              </a:rPr>
              <a:t>Df‡q</a:t>
            </a:r>
            <a:r>
              <a:rPr lang="en-US" sz="2000" dirty="0" smtClean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latin typeface="SutonnyMJ" pitchFamily="2" charset="0"/>
              </a:rPr>
              <a:t>GKB e„‡</a:t>
            </a:r>
            <a:r>
              <a:rPr lang="en-US" sz="2000" dirty="0" err="1">
                <a:solidFill>
                  <a:schemeClr val="tx1"/>
                </a:solidFill>
                <a:latin typeface="SutonnyMJ" pitchFamily="2" charset="0"/>
              </a:rPr>
              <a:t>Ëi</a:t>
            </a:r>
            <a:r>
              <a:rPr lang="en-US" sz="2000" dirty="0">
                <a:solidFill>
                  <a:schemeClr val="tx1"/>
                </a:solidFill>
                <a:latin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SutonnyMJ" pitchFamily="2" charset="0"/>
              </a:rPr>
              <a:t>e¨vmva</a:t>
            </a:r>
            <a:r>
              <a:rPr lang="en-US" sz="2000" dirty="0" smtClean="0">
                <a:solidFill>
                  <a:schemeClr val="tx1"/>
                </a:solidFill>
                <a:latin typeface="SutonnyMJ" pitchFamily="2" charset="0"/>
              </a:rPr>
              <a:t>)</a:t>
            </a:r>
            <a:endParaRPr lang="en-US" sz="2000" dirty="0">
              <a:solidFill>
                <a:schemeClr val="tx1"/>
              </a:solidFill>
              <a:latin typeface="SutonnyMJ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="" id="{2C6D344C-657C-4CD2-A9F9-93E4A1CD5864}"/>
                  </a:ext>
                </a:extLst>
              </p:cNvPr>
              <p:cNvSpPr/>
              <p:nvPr/>
            </p:nvSpPr>
            <p:spPr>
              <a:xfrm>
                <a:off x="3211764" y="3728037"/>
                <a:ext cx="3168475" cy="67442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𝑂𝐴𝐸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</m:oMath>
                </a14:m>
                <a:r>
                  <a:rPr lang="en-US" sz="2800" dirty="0">
                    <a:solidFill>
                      <a:schemeClr val="tx1"/>
                    </a:solidFill>
                    <a:latin typeface="SutonnyMJ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𝑂𝐶𝐹</m:t>
                    </m:r>
                  </m:oMath>
                </a14:m>
                <a:endParaRPr lang="en-US" sz="2800" dirty="0">
                  <a:solidFill>
                    <a:schemeClr val="tx1"/>
                  </a:solidFill>
                  <a:latin typeface="SutonnyMJ" pitchFamily="2" charset="0"/>
                </a:endParaRPr>
              </a:p>
            </p:txBody>
          </p:sp>
        </mc:Choice>
        <mc:Fallback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2C6D344C-657C-4CD2-A9F9-93E4A1CD586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1764" y="3728037"/>
                <a:ext cx="3168475" cy="674420"/>
              </a:xfrm>
              <a:prstGeom prst="rect">
                <a:avLst/>
              </a:prstGeom>
              <a:blipFill rotWithShape="1">
                <a:blip r:embed="rId3"/>
                <a:stretch>
                  <a:fillRect b="-12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xmlns="" id="{FDE5C616-D043-4754-95B1-3AB7FC0B699E}"/>
                  </a:ext>
                </a:extLst>
              </p:cNvPr>
              <p:cNvSpPr/>
              <p:nvPr/>
            </p:nvSpPr>
            <p:spPr>
              <a:xfrm>
                <a:off x="3211764" y="4737054"/>
                <a:ext cx="3056003" cy="55330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sz="40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US" sz="4000" dirty="0">
                    <a:solidFill>
                      <a:schemeClr val="tx1"/>
                    </a:solidFill>
                  </a:rPr>
                  <a:t> OE = OF</a:t>
                </a:r>
              </a:p>
            </p:txBody>
          </p:sp>
        </mc:Choice>
        <mc:Fallback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xmlns:a14="http://schemas.microsoft.com/office/drawing/2010/main" xmlns="" id="{FDE5C616-D043-4754-95B1-3AB7FC0B699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1764" y="4737054"/>
                <a:ext cx="3056003" cy="553308"/>
              </a:xfrm>
              <a:prstGeom prst="rect">
                <a:avLst/>
              </a:prstGeom>
              <a:blipFill rotWithShape="1">
                <a:blip r:embed="rId4"/>
                <a:stretch>
                  <a:fillRect t="-30851" b="-563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54A5B724-F40D-4072-A854-33E7A0B74970}"/>
              </a:ext>
            </a:extLst>
          </p:cNvPr>
          <p:cNvSpPr/>
          <p:nvPr/>
        </p:nvSpPr>
        <p:spPr>
          <a:xfrm>
            <a:off x="7886864" y="5759596"/>
            <a:ext cx="2140842" cy="5533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>(</a:t>
            </a:r>
            <a:r>
              <a:rPr lang="en-US" sz="3600" dirty="0" err="1" smtClean="0">
                <a:solidFill>
                  <a:srgbClr val="FF0000"/>
                </a:solidFill>
              </a:rPr>
              <a:t>প্রমাণিত</a:t>
            </a:r>
            <a:r>
              <a:rPr lang="en-US" sz="3600" dirty="0" smtClean="0">
                <a:solidFill>
                  <a:srgbClr val="FF0000"/>
                </a:solidFill>
              </a:rPr>
              <a:t>)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86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/>
      <p:bldP spid="29" grpId="0" animBg="1"/>
      <p:bldP spid="30" grpId="0" animBg="1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642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osit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mposit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mpos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5000"/>
                <a:satMod val="300000"/>
              </a:schemeClr>
            </a:gs>
            <a:gs pos="12000">
              <a:schemeClr val="phClr">
                <a:tint val="50000"/>
                <a:shade val="90000"/>
                <a:satMod val="250000"/>
              </a:schemeClr>
            </a:gs>
            <a:gs pos="100000">
              <a:schemeClr val="phClr">
                <a:tint val="85000"/>
                <a:shade val="7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75000"/>
                <a:shade val="95000"/>
                <a:satMod val="175000"/>
              </a:schemeClr>
            </a:gs>
            <a:gs pos="12000">
              <a:schemeClr val="phClr">
                <a:tint val="90000"/>
                <a:shade val="90000"/>
                <a:satMod val="150000"/>
              </a:schemeClr>
            </a:gs>
            <a:gs pos="100000">
              <a:schemeClr val="phClr">
                <a:tint val="100000"/>
                <a:shade val="75000"/>
                <a:satMod val="15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freezing" dir="t">
              <a:rot lat="0" lon="0" rev="6000000"/>
            </a:lightRig>
          </a:scene3d>
          <a:sp3d contourW="12700" prstMaterial="dkEdge">
            <a:bevelT w="44450" h="254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10000"/>
                <a:lumMod val="80000"/>
              </a:schemeClr>
            </a:gs>
            <a:gs pos="79000">
              <a:schemeClr val="phClr">
                <a:tint val="100000"/>
                <a:shade val="90000"/>
                <a:satMod val="105000"/>
                <a:lumMod val="10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1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hade val="100000"/>
                <a:satMod val="100000"/>
                <a:lumMod val="110000"/>
              </a:schemeClr>
            </a:gs>
            <a:gs pos="83000">
              <a:schemeClr val="phClr">
                <a:shade val="75000"/>
                <a:satMod val="200000"/>
              </a:schemeClr>
            </a:gs>
            <a:gs pos="100000">
              <a:schemeClr val="phClr">
                <a:shade val="90000"/>
                <a:satMod val="200000"/>
              </a:schemeClr>
            </a:gs>
          </a:gsLst>
          <a:path path="circle">
            <a:fillToRect l="75000" t="100000" b="3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370</TotalTime>
  <Words>285</Words>
  <Application>Microsoft Office PowerPoint</Application>
  <PresentationFormat>Custom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Composite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ICT_LAB</cp:lastModifiedBy>
  <cp:revision>64</cp:revision>
  <dcterms:created xsi:type="dcterms:W3CDTF">2020-05-07T09:57:30Z</dcterms:created>
  <dcterms:modified xsi:type="dcterms:W3CDTF">2021-01-07T18:29:51Z</dcterms:modified>
</cp:coreProperties>
</file>