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6089" autoAdjust="0"/>
  </p:normalViewPr>
  <p:slideViewPr>
    <p:cSldViewPr>
      <p:cViewPr varScale="1">
        <p:scale>
          <a:sx n="78" d="100"/>
          <a:sy n="78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DDC1C-F396-4416-ADE1-A333823BAF8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730CC4-8515-4F78-A86C-CAE7C9BCA1AB}">
      <dgm:prSet/>
      <dgm:spPr/>
      <dgm:t>
        <a:bodyPr/>
        <a:lstStyle/>
        <a:p>
          <a:pPr rtl="0"/>
          <a:r>
            <a:rPr lang="bn-BD" b="1" dirty="0" smtClean="0"/>
            <a:t>? </a:t>
          </a:r>
          <a:endParaRPr lang="en-US" dirty="0"/>
        </a:p>
      </dgm:t>
    </dgm:pt>
    <dgm:pt modelId="{DDED0484-3113-4E43-89B9-41BB970F7713}" type="parTrans" cxnId="{973EDD07-77D6-4F7D-A410-A576B20877FC}">
      <dgm:prSet/>
      <dgm:spPr/>
      <dgm:t>
        <a:bodyPr/>
        <a:lstStyle/>
        <a:p>
          <a:endParaRPr lang="en-US"/>
        </a:p>
      </dgm:t>
    </dgm:pt>
    <dgm:pt modelId="{E87C5CC3-E2AC-4DF7-8920-35C701BEE250}" type="sibTrans" cxnId="{973EDD07-77D6-4F7D-A410-A576B20877FC}">
      <dgm:prSet/>
      <dgm:spPr/>
      <dgm:t>
        <a:bodyPr/>
        <a:lstStyle/>
        <a:p>
          <a:endParaRPr lang="en-US"/>
        </a:p>
      </dgm:t>
    </dgm:pt>
    <dgm:pt modelId="{44D6E316-C9EB-4FE4-A643-668F5A306923}" type="pres">
      <dgm:prSet presAssocID="{A81DDC1C-F396-4416-ADE1-A333823BAF8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7DFA50-F92A-42BE-B465-6A07810DDABF}" type="pres">
      <dgm:prSet presAssocID="{24730CC4-8515-4F78-A86C-CAE7C9BCA1AB}" presName="circ1TxSh" presStyleLbl="vennNode1" presStyleIdx="0" presStyleCnt="1" custScaleX="99999" custScaleY="93043" custLinFactNeighborX="-26393" custLinFactNeighborY="-32474"/>
      <dgm:spPr/>
      <dgm:t>
        <a:bodyPr/>
        <a:lstStyle/>
        <a:p>
          <a:endParaRPr lang="en-US"/>
        </a:p>
      </dgm:t>
    </dgm:pt>
  </dgm:ptLst>
  <dgm:cxnLst>
    <dgm:cxn modelId="{973EDD07-77D6-4F7D-A410-A576B20877FC}" srcId="{A81DDC1C-F396-4416-ADE1-A333823BAF82}" destId="{24730CC4-8515-4F78-A86C-CAE7C9BCA1AB}" srcOrd="0" destOrd="0" parTransId="{DDED0484-3113-4E43-89B9-41BB970F7713}" sibTransId="{E87C5CC3-E2AC-4DF7-8920-35C701BEE250}"/>
    <dgm:cxn modelId="{890194F6-51D4-4B19-A036-B7AB33D46B2C}" type="presOf" srcId="{A81DDC1C-F396-4416-ADE1-A333823BAF82}" destId="{44D6E316-C9EB-4FE4-A643-668F5A306923}" srcOrd="0" destOrd="0" presId="urn:microsoft.com/office/officeart/2005/8/layout/venn1"/>
    <dgm:cxn modelId="{C5F1A897-312D-410B-A437-8FA7F68DBBE6}" type="presOf" srcId="{24730CC4-8515-4F78-A86C-CAE7C9BCA1AB}" destId="{857DFA50-F92A-42BE-B465-6A07810DDABF}" srcOrd="0" destOrd="0" presId="urn:microsoft.com/office/officeart/2005/8/layout/venn1"/>
    <dgm:cxn modelId="{8A6AA8D5-AA35-4BF6-A77B-CBA764B7241F}" type="presParOf" srcId="{44D6E316-C9EB-4FE4-A643-668F5A306923}" destId="{857DFA50-F92A-42BE-B465-6A07810DDAB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DFA50-F92A-42BE-B465-6A07810DDABF}">
      <dsp:nvSpPr>
        <dsp:cNvPr id="0" name=""/>
        <dsp:cNvSpPr/>
      </dsp:nvSpPr>
      <dsp:spPr>
        <a:xfrm>
          <a:off x="0" y="0"/>
          <a:ext cx="2173971" cy="20227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b="1" kern="1200" dirty="0" smtClean="0"/>
            <a:t>? </a:t>
          </a:r>
          <a:endParaRPr lang="en-US" sz="6500" kern="1200" dirty="0"/>
        </a:p>
      </dsp:txBody>
      <dsp:txXfrm>
        <a:off x="318371" y="296225"/>
        <a:ext cx="1537229" cy="1430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6BD5D-80C4-46DA-B6F6-8D47AEC61FD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A058E-7B2D-4B67-A0B6-97C35D40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B1F15-B727-482B-9609-5E36860153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কুরবানি কখন</a:t>
            </a:r>
            <a:r>
              <a:rPr lang="bn-BD" baseline="0" dirty="0" smtClean="0"/>
              <a:t> করা যাবে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B1F15-B727-482B-9609-5E36860153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jpg"/><Relationship Id="rId7" Type="http://schemas.openxmlformats.org/officeDocument/2006/relationships/diagramLayout" Target="../diagrams/layou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7.jpg"/><Relationship Id="rId10" Type="http://schemas.microsoft.com/office/2007/relationships/diagramDrawing" Target="../diagrams/drawing1.xml"/><Relationship Id="rId4" Type="http://schemas.openxmlformats.org/officeDocument/2006/relationships/image" Target="../media/image6.jp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924800" cy="1600199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স্বাগতম</a:t>
            </a:r>
            <a:endParaRPr lang="en-US" sz="13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7" t="9091" r="4849" b="5454"/>
          <a:stretch/>
        </p:blipFill>
        <p:spPr>
          <a:xfrm>
            <a:off x="609600" y="1828800"/>
            <a:ext cx="7924800" cy="434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2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5486400"/>
            <a:ext cx="660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৩।নিজের পুশু নিজে জবেহ করা   উত্তম ।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2735"/>
            <a:ext cx="8763000" cy="467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060" y="5038725"/>
            <a:ext cx="8130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</a:rPr>
              <a:t>ঈদুল আযহার নামাযের পর থেকে পরবর্তী দুই দিন আছর নামাজ পর্যন্ত কুরবানী করা বৈধ।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76200"/>
            <a:ext cx="900112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1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</a:rPr>
              <a:t>কুরবানীর গোশত কারা খেতে পারবে? </a:t>
            </a:r>
            <a:r>
              <a:rPr lang="bn-BD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3" y="3124200"/>
            <a:ext cx="8777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কুরবানীর গোশ্‌ত নিজে, </a:t>
            </a:r>
            <a:r>
              <a:rPr lang="bn-BD" sz="3600" dirty="0" smtClean="0">
                <a:solidFill>
                  <a:srgbClr val="00B050"/>
                </a:solidFill>
              </a:rPr>
              <a:t>আত্বীয়, </a:t>
            </a:r>
            <a:r>
              <a:rPr lang="bn-BD" sz="3600" dirty="0" smtClean="0">
                <a:solidFill>
                  <a:srgbClr val="FFC000"/>
                </a:solidFill>
              </a:rPr>
              <a:t>ধনী,</a:t>
            </a:r>
            <a:r>
              <a:rPr lang="bn-BD" sz="3600" dirty="0" smtClean="0"/>
              <a:t> </a:t>
            </a:r>
            <a:r>
              <a:rPr lang="bn-BD" sz="3600" dirty="0" smtClean="0">
                <a:solidFill>
                  <a:srgbClr val="00B0F0"/>
                </a:solidFill>
              </a:rPr>
              <a:t>গরিব</a:t>
            </a:r>
            <a:r>
              <a:rPr lang="bn-BD" sz="3600" dirty="0" smtClean="0"/>
              <a:t>      </a:t>
            </a:r>
            <a:r>
              <a:rPr lang="bn-BD" sz="3600" dirty="0" smtClean="0">
                <a:solidFill>
                  <a:srgbClr val="7030A0"/>
                </a:solidFill>
              </a:rPr>
              <a:t>সকলেই খেতে পারবে।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62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</a:rPr>
              <a:t>১। কুরবানী কার উপর ওয়াজিব ?</a:t>
            </a:r>
          </a:p>
          <a:p>
            <a:r>
              <a:rPr lang="bn-BD" sz="3600" dirty="0" smtClean="0">
                <a:solidFill>
                  <a:srgbClr val="7030A0"/>
                </a:solidFill>
              </a:rPr>
              <a:t>২। কোন কোন পশু কুরবানী করা যায় ? </a:t>
            </a:r>
          </a:p>
          <a:p>
            <a:r>
              <a:rPr lang="bn-BD" sz="3600" dirty="0" smtClean="0">
                <a:solidFill>
                  <a:srgbClr val="7030A0"/>
                </a:solidFill>
              </a:rPr>
              <a:t>৩। কোন কোন পশু কুরবানী করা বৈধ নয়? </a:t>
            </a:r>
          </a:p>
          <a:p>
            <a:r>
              <a:rPr lang="bn-BD" sz="3600" dirty="0" smtClean="0">
                <a:solidFill>
                  <a:srgbClr val="7030A0"/>
                </a:solidFill>
              </a:rPr>
              <a:t>৪। কুরবানীর পশু কার জবেহ করা উত্তম ?  </a:t>
            </a:r>
          </a:p>
          <a:p>
            <a:r>
              <a:rPr lang="bn-BD" sz="3600" dirty="0" smtClean="0">
                <a:solidFill>
                  <a:srgbClr val="7030A0"/>
                </a:solidFill>
              </a:rPr>
              <a:t>৫। কখন কুরবানী করা যাবে ? </a:t>
            </a:r>
          </a:p>
          <a:p>
            <a:r>
              <a:rPr lang="bn-BD" sz="3600" dirty="0" smtClean="0">
                <a:solidFill>
                  <a:srgbClr val="7030A0"/>
                </a:solidFill>
              </a:rPr>
              <a:t>৬। কুরবানীর গোশত কারা খেতে পারবে ?</a:t>
            </a:r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52400"/>
            <a:ext cx="5410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0070C0"/>
                </a:solidFill>
              </a:rPr>
              <a:t>মুল্যায়ন </a:t>
            </a:r>
            <a:endParaRPr lang="en-US" sz="1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4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2945" y="538162"/>
            <a:ext cx="6705600" cy="144655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6">
                    <a:lumMod val="75000"/>
                  </a:schemeClr>
                </a:solidFill>
              </a:rPr>
              <a:t> বাড়ীর কাজ </a:t>
            </a:r>
            <a:endParaRPr lang="en-US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657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</a:rPr>
              <a:t>যে সমস্ত পশু কুরবানী করা বৈধ নয়, সে সমস্ত  পশুর একটি তালিকা লিখে আনবে।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2200"/>
            <a:ext cx="6705600" cy="4151309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</p:pic>
      <p:sp>
        <p:nvSpPr>
          <p:cNvPr id="3" name="TextBox 2"/>
          <p:cNvSpPr txBox="1"/>
          <p:nvPr/>
        </p:nvSpPr>
        <p:spPr>
          <a:xfrm>
            <a:off x="1371600" y="56737"/>
            <a:ext cx="6705600" cy="221599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 </a:t>
            </a:r>
            <a:r>
              <a:rPr lang="en-US" sz="13800" dirty="0" err="1" smtClean="0"/>
              <a:t>ধন্যবাদ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77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99" y="74323"/>
            <a:ext cx="2692401" cy="20955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810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</a:rPr>
              <a:t>শিক্ষক পরিচিতি 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860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মোঃ ইব্রাহিম সেক </a:t>
            </a:r>
          </a:p>
          <a:p>
            <a:r>
              <a:rPr lang="bn-BD" sz="4400" dirty="0" smtClean="0"/>
              <a:t>সহ-সুপার </a:t>
            </a:r>
          </a:p>
          <a:p>
            <a:r>
              <a:rPr lang="bn-BD" sz="4400" dirty="0" smtClean="0"/>
              <a:t>মঙ্গলপুর মহিলা দাখিল মাদরাসা </a:t>
            </a:r>
          </a:p>
          <a:p>
            <a:r>
              <a:rPr lang="bn-BD" sz="4400" dirty="0" smtClean="0"/>
              <a:t>গোয়ালন্দ, রাজবাড়ী। </a:t>
            </a:r>
          </a:p>
          <a:p>
            <a:r>
              <a:rPr lang="bn-BD" sz="4400" dirty="0" smtClean="0"/>
              <a:t>মোবাইল নম্বর-০১৭৯৯৫৩৭২৮৫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070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673" y="2286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  </a:t>
            </a:r>
            <a:r>
              <a:rPr lang="bn-BD" sz="7200" dirty="0" smtClean="0">
                <a:solidFill>
                  <a:srgbClr val="FF0000"/>
                </a:solidFill>
              </a:rPr>
              <a:t>পাঠ পরিচিতি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399" y="1463252"/>
            <a:ext cx="54794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</a:rPr>
              <a:t>শ্রেনীঃ নবম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অধ্যায়ঃ২য়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পরিচ্ছেদঃ৪র্থ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সময়ঃ৫০মিনিট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তারিখঃ১৬/০৩/১৫ইং 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2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5" y="91346"/>
            <a:ext cx="8947354" cy="6118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44" y="6226985"/>
            <a:ext cx="894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                     </a:t>
            </a:r>
            <a:r>
              <a:rPr lang="bn-BD" sz="2800" dirty="0" smtClean="0">
                <a:solidFill>
                  <a:srgbClr val="0070C0"/>
                </a:solidFill>
              </a:rPr>
              <a:t>ঈদুল আযহার সালাত  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0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58" y="331039"/>
            <a:ext cx="3549226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668" y="430749"/>
            <a:ext cx="3334132" cy="22389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45" y="3770635"/>
            <a:ext cx="3429000" cy="2564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7" y="3297382"/>
            <a:ext cx="3222048" cy="2782678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66094364"/>
              </p:ext>
            </p:extLst>
          </p:nvPr>
        </p:nvGraphicFramePr>
        <p:xfrm>
          <a:off x="3276600" y="1981200"/>
          <a:ext cx="2173993" cy="315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1031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       </a:t>
            </a:r>
            <a:r>
              <a:rPr lang="bn-BD" sz="6600" dirty="0" smtClean="0">
                <a:solidFill>
                  <a:srgbClr val="00B050"/>
                </a:solidFill>
              </a:rPr>
              <a:t>আজকের পাঠ</a:t>
            </a:r>
          </a:p>
          <a:p>
            <a:r>
              <a:rPr lang="bn-BD" sz="66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bn-BD" sz="6600" dirty="0"/>
              <a:t> </a:t>
            </a:r>
            <a:r>
              <a:rPr lang="bn-BD" sz="6600" dirty="0" smtClean="0"/>
              <a:t>        </a:t>
            </a:r>
            <a:r>
              <a:rPr lang="bn-BD" sz="8800" dirty="0" smtClean="0">
                <a:solidFill>
                  <a:srgbClr val="FF0000"/>
                </a:solidFill>
              </a:rPr>
              <a:t>কুরবানী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1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১। কুরবানী কার উপর ওয়াজিব তা বলতে পারবে । </a:t>
            </a:r>
          </a:p>
          <a:p>
            <a:endParaRPr lang="bn-BD" sz="2800" dirty="0" smtClean="0">
              <a:solidFill>
                <a:srgbClr val="002060"/>
              </a:solidFill>
            </a:endParaRPr>
          </a:p>
          <a:p>
            <a:r>
              <a:rPr lang="bn-BD" sz="2800" dirty="0" smtClean="0">
                <a:solidFill>
                  <a:srgbClr val="002060"/>
                </a:solidFill>
              </a:rPr>
              <a:t>২। কোন কোন পশু দ্বারা কুরবানী করা যায় তা বর্ণনা করতে পারবে। </a:t>
            </a:r>
          </a:p>
          <a:p>
            <a:r>
              <a:rPr lang="bn-BD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BD" sz="2800" dirty="0" smtClean="0">
                <a:solidFill>
                  <a:srgbClr val="002060"/>
                </a:solidFill>
              </a:rPr>
              <a:t>৩। কোন কোন পশু কুরবানী করা বৈধ নয় তা উল্লেখ করতে পারবে।</a:t>
            </a:r>
          </a:p>
          <a:p>
            <a:r>
              <a:rPr lang="bn-BD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BD" sz="2800" dirty="0" smtClean="0">
                <a:solidFill>
                  <a:srgbClr val="002060"/>
                </a:solidFill>
              </a:rPr>
              <a:t>৪। কখন কুরবানী করতে হয় তা বলতে পারবে ।</a:t>
            </a:r>
          </a:p>
          <a:p>
            <a:r>
              <a:rPr lang="bn-BD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BD" sz="2800" dirty="0" smtClean="0">
                <a:solidFill>
                  <a:srgbClr val="002060"/>
                </a:solidFill>
              </a:rPr>
              <a:t>৫।কুরবানীর পশু কার জবেহ করা উত্তম তা জানতে পারবে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533400"/>
            <a:ext cx="4724400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7200" b="1" smtClean="0">
                <a:solidFill>
                  <a:srgbClr val="0070C0"/>
                </a:solidFill>
              </a:rPr>
              <a:t> </a:t>
            </a:r>
            <a:r>
              <a:rPr lang="bn-BD" sz="7200" b="1" smtClean="0">
                <a:solidFill>
                  <a:srgbClr val="0070C0"/>
                </a:solidFill>
              </a:rPr>
              <a:t>শিখনফল </a:t>
            </a:r>
            <a:endParaRPr lang="en-US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671" y="4648200"/>
            <a:ext cx="87679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১। প্রত্যেক স্বাধীন মুসলমান , স্থায়ীভাবে বসবাস কারির উপর কুরবানী করা ওয়াজিব , যিনি  ঈদের দিন নিসাব পরিমান সম্পদের মালিক হবেন । </a:t>
            </a:r>
          </a:p>
          <a:p>
            <a:endParaRPr lang="bn-BD" sz="3200" dirty="0" smtClean="0"/>
          </a:p>
        </p:txBody>
      </p:sp>
      <p:sp>
        <p:nvSpPr>
          <p:cNvPr id="5" name="Wave 4"/>
          <p:cNvSpPr/>
          <p:nvPr/>
        </p:nvSpPr>
        <p:spPr>
          <a:xfrm rot="166959" flipV="1">
            <a:off x="450273" y="-13855"/>
            <a:ext cx="7924800" cy="25908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619825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উপস্থাপন </a:t>
            </a:r>
            <a:endParaRPr lang="en-US" sz="8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9" t="587" r="40479" b="5564"/>
          <a:stretch/>
        </p:blipFill>
        <p:spPr>
          <a:xfrm>
            <a:off x="4572000" y="2197511"/>
            <a:ext cx="409718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94" y="4113550"/>
            <a:ext cx="3429000" cy="1990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94" y="240268"/>
            <a:ext cx="3598606" cy="1752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39" y="4113550"/>
            <a:ext cx="2590800" cy="19028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8293"/>
            <a:ext cx="3748953" cy="16383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62800" y="6157656"/>
            <a:ext cx="847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উট 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99286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 গরু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1968742"/>
            <a:ext cx="1961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ছাগল 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4871" y="6357711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/>
              <a:t>দুম্বা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2667000"/>
            <a:ext cx="8305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tx2"/>
                </a:solidFill>
              </a:rPr>
              <a:t>২। উট , </a:t>
            </a:r>
            <a:r>
              <a:rPr lang="bn-BD" sz="4400" dirty="0" smtClean="0">
                <a:solidFill>
                  <a:schemeClr val="tx2"/>
                </a:solidFill>
              </a:rPr>
              <a:t>গরু , ছাগল ও দুম্বা দ্বারা কুরবানী করা যায় ।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266</Words>
  <Application>Microsoft Office PowerPoint</Application>
  <PresentationFormat>On-screen Show (4:3)</PresentationFormat>
  <Paragraphs>52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Vrinda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ASUS-PC</cp:lastModifiedBy>
  <cp:revision>37</cp:revision>
  <dcterms:created xsi:type="dcterms:W3CDTF">2006-08-16T00:00:00Z</dcterms:created>
  <dcterms:modified xsi:type="dcterms:W3CDTF">2021-01-08T16:29:45Z</dcterms:modified>
</cp:coreProperties>
</file>