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74" r:id="rId13"/>
    <p:sldId id="275" r:id="rId14"/>
    <p:sldId id="273" r:id="rId15"/>
    <p:sldId id="267" r:id="rId16"/>
    <p:sldId id="268" r:id="rId17"/>
    <p:sldId id="269" r:id="rId18"/>
    <p:sldId id="270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55619"/>
    <a:srgbClr val="FDF333"/>
    <a:srgbClr val="58EC44"/>
    <a:srgbClr val="F5EC3B"/>
    <a:srgbClr val="F87D38"/>
    <a:srgbClr val="99CCFF"/>
    <a:srgbClr val="339933"/>
    <a:srgbClr val="FF7C8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7D4AE-0359-4A07-A988-9AEFC2AE02A4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2175-737C-48E4-86B4-8B4493A023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178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2175-737C-48E4-86B4-8B4493A0236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77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hialkhan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A2175-737C-48E4-86B4-8B4493A0236A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95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624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308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2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749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12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04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61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65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240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79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44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F2F6E-3FE0-41B7-BA7D-EEA3231F7497}" type="datetimeFigureOut">
              <a:rPr lang="en-AU" smtClean="0"/>
              <a:t>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D1AD-729C-45A7-B71C-A5BF7EA1D3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890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6880225" cy="2193925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algn="ctr"/>
            <a:r>
              <a:rPr lang="bn-BD" sz="8000" dirty="0">
                <a:solidFill>
                  <a:srgbClr val="FF0000"/>
                </a:solidFill>
              </a:rPr>
              <a:t>স্বাগতম</a:t>
            </a:r>
            <a:endParaRPr lang="en-AU" sz="80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D2A27C-2921-4B77-9406-E0686FDF5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2" y="2600324"/>
            <a:ext cx="6639951" cy="373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0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br>
              <a:rPr lang="bn-BD" dirty="0"/>
            </a:b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612525" y="6244965"/>
            <a:ext cx="4495156" cy="52322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ছয় দফা কর্মসূচি</a:t>
            </a:r>
            <a:endParaRPr lang="en-AU" sz="2800" dirty="0"/>
          </a:p>
        </p:txBody>
      </p:sp>
      <p:sp>
        <p:nvSpPr>
          <p:cNvPr id="7" name="Rectangle 6"/>
          <p:cNvSpPr/>
          <p:nvPr/>
        </p:nvSpPr>
        <p:spPr>
          <a:xfrm>
            <a:off x="838201" y="695460"/>
            <a:ext cx="10366420" cy="92333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চিত্রগুলি লক্ষ্য কর  </a:t>
            </a:r>
            <a:endParaRPr lang="en-US" sz="5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53727"/>
            <a:ext cx="5181600" cy="44193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19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411163"/>
            <a:ext cx="9647238" cy="976312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BD" dirty="0"/>
              <a:t>চিত্রগুলি লক্ষ্য কর </a:t>
            </a:r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8077200" y="1767840"/>
            <a:ext cx="3810000" cy="418052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B628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320040" y="1783079"/>
            <a:ext cx="3535680" cy="416528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D40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3009900" y="6058673"/>
            <a:ext cx="583692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/>
              <a:t>বাংলাদেশের বিজয় </a:t>
            </a:r>
            <a:endParaRPr lang="en-AU" sz="4000" dirty="0"/>
          </a:p>
        </p:txBody>
      </p:sp>
      <p:sp>
        <p:nvSpPr>
          <p:cNvPr id="2" name="Rectangle 1"/>
          <p:cNvSpPr/>
          <p:nvPr/>
        </p:nvSpPr>
        <p:spPr>
          <a:xfrm rot="10800000" flipH="1" flipV="1">
            <a:off x="4091942" y="1783078"/>
            <a:ext cx="3665220" cy="4165285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BE20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17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657601" y="515157"/>
            <a:ext cx="4662153" cy="11719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786389" y="2208628"/>
            <a:ext cx="4533363" cy="32215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গদ্য থেকে কিছু অংশ পড়া </a:t>
            </a:r>
            <a:endParaRPr lang="en-AU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856937" y="548641"/>
            <a:ext cx="8721969" cy="4979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rgbClr val="FF0000"/>
                </a:solidFill>
              </a:rPr>
              <a:t>সরব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পাঠ</a:t>
            </a:r>
            <a:r>
              <a:rPr lang="bn-BD" sz="7200" dirty="0">
                <a:solidFill>
                  <a:srgbClr val="FF0000"/>
                </a:solidFill>
              </a:rPr>
              <a:t> </a:t>
            </a:r>
            <a:endParaRPr lang="en-A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0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415" y="119126"/>
            <a:ext cx="5576552" cy="7727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 </a:t>
            </a:r>
            <a:endParaRPr lang="en-AU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1879" y="1619083"/>
            <a:ext cx="1777285" cy="11977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সুপ্রিমকোর্ট 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43522" y="1614150"/>
            <a:ext cx="2427668" cy="1098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সর্বোচ্চ আদালত</a:t>
            </a:r>
            <a:endParaRPr lang="en-AU" sz="3200" dirty="0"/>
          </a:p>
        </p:txBody>
      </p:sp>
      <p:sp>
        <p:nvSpPr>
          <p:cNvPr id="6" name="Rectangle 5"/>
          <p:cNvSpPr/>
          <p:nvPr/>
        </p:nvSpPr>
        <p:spPr>
          <a:xfrm>
            <a:off x="1179275" y="3024387"/>
            <a:ext cx="1845971" cy="100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ওয়াপদা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000" y="5567967"/>
            <a:ext cx="1777285" cy="10775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/>
              <a:t>ন্যাশনাল অ্যাসেম্বলি</a:t>
            </a:r>
            <a:endParaRPr lang="en-AU" sz="2400" dirty="0"/>
          </a:p>
        </p:txBody>
      </p:sp>
      <p:sp>
        <p:nvSpPr>
          <p:cNvPr id="8" name="Rectangle 7"/>
          <p:cNvSpPr/>
          <p:nvPr/>
        </p:nvSpPr>
        <p:spPr>
          <a:xfrm>
            <a:off x="9004482" y="4256467"/>
            <a:ext cx="2455575" cy="914400"/>
          </a:xfrm>
          <a:prstGeom prst="rect">
            <a:avLst/>
          </a:prstGeom>
          <a:solidFill>
            <a:srgbClr val="C556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সামরিক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89243" y="2910625"/>
            <a:ext cx="2438404" cy="10281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পানি ও বিদ্যুৎ ঊন্নয়ন বোর্ড </a:t>
            </a:r>
            <a:endParaRPr lang="en-AU" sz="3200" dirty="0"/>
          </a:p>
        </p:txBody>
      </p:sp>
      <p:sp>
        <p:nvSpPr>
          <p:cNvPr id="10" name="Rectangle 9"/>
          <p:cNvSpPr/>
          <p:nvPr/>
        </p:nvSpPr>
        <p:spPr>
          <a:xfrm>
            <a:off x="8986669" y="5488545"/>
            <a:ext cx="2427667" cy="112690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জাতীয় পরিষদ 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24033" y="5488546"/>
            <a:ext cx="2481321" cy="112690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12" name="Rectangle 11"/>
          <p:cNvSpPr/>
          <p:nvPr/>
        </p:nvSpPr>
        <p:spPr>
          <a:xfrm>
            <a:off x="4924033" y="4256467"/>
            <a:ext cx="2481321" cy="9144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4932613" y="2910625"/>
            <a:ext cx="2472740" cy="1028163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14" name="Rectangle 13"/>
          <p:cNvSpPr/>
          <p:nvPr/>
        </p:nvSpPr>
        <p:spPr>
          <a:xfrm>
            <a:off x="4932613" y="1614148"/>
            <a:ext cx="2472740" cy="1197736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15" name="Rectangle 14"/>
          <p:cNvSpPr/>
          <p:nvPr/>
        </p:nvSpPr>
        <p:spPr>
          <a:xfrm>
            <a:off x="1220055" y="4256467"/>
            <a:ext cx="1805191" cy="101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মার্শাল-ল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89659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rgbClr val="339933">
                <a:tint val="44500"/>
                <a:satMod val="160000"/>
              </a:srgb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pPr algn="ctr"/>
            <a:r>
              <a:rPr lang="bn-BD" dirty="0"/>
              <a:t>১৯৪৭ থেকে ১৯৭১ সাল পর্যন্ত গুরুত্বপূর্ণ ধাপঃ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620895"/>
          </a:xfrm>
          <a:gradFill flip="none" rotWithShape="1">
            <a:gsLst>
              <a:gs pos="0">
                <a:srgbClr val="339933">
                  <a:tint val="66000"/>
                  <a:satMod val="160000"/>
                </a:srgbClr>
              </a:gs>
              <a:gs pos="50000">
                <a:srgbClr val="339933">
                  <a:tint val="44500"/>
                  <a:satMod val="160000"/>
                </a:srgbClr>
              </a:gs>
              <a:gs pos="100000">
                <a:srgbClr val="33993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১৯৪৭ এর দেশ বিভাগ।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১৯৫২ সালের ভাষা-আন্দোলন।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১৯৫৪ সালের নির্বাচন 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১৯৫৮ সালের মার্শাল-ল।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১৯৬৬ এর ৬ দফা।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১৯৬৯ এর গণভ্যুত্থান।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১৯৭০ সালের নির্বাচন।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১৯৭১ সালের ৭ই মার্চ। 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9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27100"/>
            <a:ext cx="4946650" cy="1014413"/>
          </a:xfr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bn-BD" dirty="0"/>
              <a:t>দলগত কাজ 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0" y="2147887"/>
            <a:ext cx="4777838" cy="3783013"/>
          </a:xfrm>
          <a:solidFill>
            <a:srgbClr val="99CCFF"/>
          </a:solidFill>
        </p:spPr>
        <p:txBody>
          <a:bodyPr anchor="ctr">
            <a:normAutofit/>
          </a:bodyPr>
          <a:lstStyle/>
          <a:p>
            <a:r>
              <a:rPr lang="bn-BD" sz="3200" dirty="0"/>
              <a:t>বঙ্গবন্ধুর ৭ই মার্চের ভাষণের কারণ</a:t>
            </a:r>
            <a:r>
              <a:rPr lang="en-US" sz="3200" dirty="0"/>
              <a:t> </a:t>
            </a:r>
            <a:r>
              <a:rPr lang="en-US" sz="4400" dirty="0">
                <a:latin typeface="AnandaMJ" pitchFamily="2" charset="0"/>
              </a:rPr>
              <a:t>3</a:t>
            </a:r>
            <a:r>
              <a:rPr lang="bn-BD" sz="3200" dirty="0"/>
              <a:t>টি বাক্যে ব্যাখ্যা কর। </a:t>
            </a:r>
            <a:endParaRPr lang="en-AU" sz="3200" dirty="0"/>
          </a:p>
        </p:txBody>
      </p:sp>
      <p:sp>
        <p:nvSpPr>
          <p:cNvPr id="8" name="Rectangle 7"/>
          <p:cNvSpPr/>
          <p:nvPr/>
        </p:nvSpPr>
        <p:spPr>
          <a:xfrm>
            <a:off x="5795493" y="927100"/>
            <a:ext cx="4211392" cy="4941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E08474-678B-472F-A2EA-335856F0C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469" y="927100"/>
            <a:ext cx="5641144" cy="494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3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/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9866" y="2552980"/>
            <a:ext cx="6684135" cy="23847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C556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44" indent="-285744">
              <a:buFont typeface="Wingdings" panose="05000000000000000000" pitchFamily="2" charset="2"/>
              <a:buChar char="v"/>
            </a:pPr>
            <a:r>
              <a:rPr lang="bn-BD" sz="3200" dirty="0"/>
              <a:t>ছয় দফা কর্মসূচি কত সালে ঘোষণা করা হয়েছিল?</a:t>
            </a:r>
          </a:p>
          <a:p>
            <a:pPr marL="285744" indent="-285744">
              <a:buFont typeface="Wingdings" panose="05000000000000000000" pitchFamily="2" charset="2"/>
              <a:buChar char="v"/>
            </a:pPr>
            <a:r>
              <a:rPr lang="bn-BD" sz="3200" dirty="0"/>
              <a:t>শেখ মুজিবুর রহমানকে জাতির জনক বলা হয় কেন? </a:t>
            </a:r>
            <a:endParaRPr lang="en-AU" sz="3200" dirty="0"/>
          </a:p>
        </p:txBody>
      </p:sp>
      <p:sp>
        <p:nvSpPr>
          <p:cNvPr id="5" name="Horizontal Scroll 4"/>
          <p:cNvSpPr/>
          <p:nvPr/>
        </p:nvSpPr>
        <p:spPr>
          <a:xfrm>
            <a:off x="3515933" y="373489"/>
            <a:ext cx="4816699" cy="1429555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/>
              <a:t>মূল্যায়ণ</a:t>
            </a:r>
            <a:r>
              <a:rPr lang="bn-BD" dirty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74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807720" y="548640"/>
            <a:ext cx="3550920" cy="16306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বাড়ির</a:t>
            </a:r>
            <a:r>
              <a:rPr lang="en-US" sz="5400" dirty="0"/>
              <a:t> </a:t>
            </a:r>
            <a:r>
              <a:rPr lang="en-US" sz="5400" dirty="0" err="1"/>
              <a:t>কাজ</a:t>
            </a:r>
            <a:r>
              <a:rPr lang="bn-BD" sz="5400" dirty="0"/>
              <a:t> </a:t>
            </a:r>
            <a:endParaRPr lang="en-AU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807721" y="2179321"/>
            <a:ext cx="4190999" cy="4488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sz="3200" dirty="0"/>
              <a:t>পাকিস্তানি  শাসকগোষ্ঠী বাঙালিদের ক্ষমতা হস্তান্তর করতে চায়নি কেন ? ব্যাখ্যা কর ।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(১৫/১৬ লাইনে লিখে আনবে।) </a:t>
            </a:r>
          </a:p>
          <a:p>
            <a:pPr algn="ctr"/>
            <a:endParaRPr lang="en-AU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8B293B-219D-4CB8-8803-8EB6BD6EF6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146" y="1181686"/>
            <a:ext cx="5641143" cy="471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8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430006-3CAC-4583-81A8-51D967F91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33" y="3429000"/>
            <a:ext cx="5828714" cy="2602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8F046CC-0156-4F43-9B07-AB17E0FF992C}"/>
              </a:ext>
            </a:extLst>
          </p:cNvPr>
          <p:cNvSpPr/>
          <p:nvPr/>
        </p:nvSpPr>
        <p:spPr>
          <a:xfrm>
            <a:off x="2897945" y="826477"/>
            <a:ext cx="5659902" cy="2328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AnandaMJ" pitchFamily="2" charset="0"/>
              </a:rPr>
              <a:t>Avjøvn</a:t>
            </a:r>
            <a:r>
              <a:rPr lang="en-US" sz="5400" dirty="0">
                <a:latin typeface="AnandaMJ" pitchFamily="2" charset="0"/>
              </a:rPr>
              <a:t> </a:t>
            </a:r>
            <a:r>
              <a:rPr lang="en-US" sz="5400" dirty="0" err="1">
                <a:latin typeface="AnandaMJ" pitchFamily="2" charset="0"/>
              </a:rPr>
              <a:t>nv‡dR</a:t>
            </a:r>
            <a:endParaRPr lang="en-US" sz="5400" dirty="0">
              <a:latin typeface="Anand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1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9" y="243841"/>
            <a:ext cx="9371012" cy="1446848"/>
          </a:xfrm>
        </p:spPr>
        <p:txBody>
          <a:bodyPr>
            <a:norm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</a:rPr>
              <a:t>পরিচিতি</a:t>
            </a:r>
            <a:r>
              <a:rPr lang="bn-BD" sz="7200" dirty="0">
                <a:solidFill>
                  <a:srgbClr val="FF0000"/>
                </a:solidFill>
              </a:rPr>
              <a:t> </a:t>
            </a:r>
            <a:endParaRPr lang="en-AU" sz="72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7829" y="1681163"/>
            <a:ext cx="5157787" cy="823912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উপস্থাপনায়</a:t>
            </a:r>
            <a:r>
              <a:rPr lang="bn-BD" sz="4000" dirty="0">
                <a:solidFill>
                  <a:srgbClr val="FF0000"/>
                </a:solidFill>
              </a:rPr>
              <a:t> </a:t>
            </a:r>
            <a:endParaRPr lang="en-AU" sz="40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17029" y="2505075"/>
            <a:ext cx="4249200" cy="284064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মোহাম্মদ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হারিছুল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হক</a:t>
            </a:r>
            <a:endParaRPr lang="bn-BD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সহকারী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শিক্ষক</a:t>
            </a:r>
            <a:endParaRPr lang="bn-BD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কৃষ্ণপুর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আলিম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মাদ্রাসা</a:t>
            </a:r>
            <a:r>
              <a:rPr lang="en-US" dirty="0">
                <a:solidFill>
                  <a:srgbClr val="FF0000"/>
                </a:solidFill>
              </a:rPr>
              <a:t>।</a:t>
            </a:r>
            <a:endParaRPr lang="bn-BD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খালিয়াজুরী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নেত্রকোণা্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474722" y="1681163"/>
            <a:ext cx="7880668" cy="82296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শ্রেণি</a:t>
            </a:r>
            <a:r>
              <a:rPr lang="en-US" sz="4000" dirty="0">
                <a:solidFill>
                  <a:srgbClr val="FF0000"/>
                </a:solidFill>
              </a:rPr>
              <a:t> ও </a:t>
            </a:r>
            <a:r>
              <a:rPr lang="en-US" sz="4000" dirty="0" err="1">
                <a:solidFill>
                  <a:srgbClr val="FF0000"/>
                </a:solidFill>
              </a:rPr>
              <a:t>বিষয়</a:t>
            </a:r>
            <a:endParaRPr lang="en-AU" sz="4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99075" cy="26717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শ্রেণিঃ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দাখিল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অষ্টম</a:t>
            </a:r>
            <a:endParaRPr lang="bn-BD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বিষয়ঃ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বাংলা</a:t>
            </a:r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>
                <a:solidFill>
                  <a:srgbClr val="FF0000"/>
                </a:solidFill>
                <a:latin typeface="AnandaMJ" pitchFamily="2" charset="0"/>
              </a:rPr>
              <a:t>M`¨)</a:t>
            </a:r>
            <a:endParaRPr lang="bn-BD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পাঠঃ</a:t>
            </a:r>
            <a:r>
              <a:rPr lang="bn-BD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এবারের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সংগ্রাম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স্বাধীনতার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সংগ্রাম</a:t>
            </a:r>
            <a:endParaRPr lang="bn-BD" dirty="0">
              <a:solidFill>
                <a:srgbClr val="FF0000"/>
              </a:solidFill>
            </a:endParaRPr>
          </a:p>
          <a:p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8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08295" y="234463"/>
            <a:ext cx="9523828" cy="1195752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bn-BD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13456"/>
            <a:ext cx="8170985" cy="4873832"/>
          </a:xfrm>
        </p:spPr>
      </p:pic>
    </p:spTree>
    <p:extLst>
      <p:ext uri="{BB962C8B-B14F-4D97-AF65-F5344CB8AC3E}">
        <p14:creationId xmlns:p14="http://schemas.microsoft.com/office/powerpoint/2010/main" val="250313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515" y="365125"/>
            <a:ext cx="7920111" cy="1126051"/>
          </a:xfrm>
          <a:ln w="38100">
            <a:solidFill>
              <a:srgbClr val="92D050"/>
            </a:solidFill>
          </a:ln>
          <a:scene3d>
            <a:camera prst="perspectiveRelaxedModerately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>
                <a:solidFill>
                  <a:srgbClr val="00B050"/>
                </a:solidFill>
              </a:rPr>
              <a:t>চিত্রটি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লক্ষ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কর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04547" y="1863970"/>
            <a:ext cx="8947639" cy="4312993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tx1"/>
            </a:solidFill>
          </a:ln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924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0560"/>
            <a:ext cx="10515600" cy="1447800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600" dirty="0"/>
              <a:t> </a:t>
            </a:r>
            <a:endParaRPr lang="en-AU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484120"/>
            <a:ext cx="10515601" cy="3169920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 err="1">
                <a:solidFill>
                  <a:srgbClr val="FF0000"/>
                </a:solidFill>
              </a:rPr>
              <a:t>এবারের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সংগ্রাম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স্বাধীনতার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সংগ্রাম</a:t>
            </a:r>
            <a:endParaRPr lang="bn-BD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AU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1737360" y="803286"/>
            <a:ext cx="8290560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পাঠ ঘোষণা </a:t>
            </a:r>
            <a:endParaRPr lang="en-AU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19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3255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5400" dirty="0"/>
              <a:t>শিখনফল </a:t>
            </a:r>
            <a:endParaRPr lang="en-AU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2191"/>
            <a:ext cx="10515600" cy="4474772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অধ্যায় পাঠ শেষে শিক্ষার্থীরা-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chemeClr val="bg1"/>
                </a:solidFill>
              </a:rPr>
              <a:t>লেখক ব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ঙ্গবন্ধু শেখ মুজিবুর রহমান সম্পর্কে বলতে পারবে।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মার্চের ভাষণের গুরুত্ব উপলব্ধি করতে পারবে।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মুজিবুর রহমানের ছয় দফা কর্মসূচি ঘোষণা সম্পর্কে বলতে পারবে।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 বাংলাদেশ প্রতিষ্ঠায় বঙ্গবন্ধুর ভূমিকা সম্পর্কে বলতে পারবে ।</a:t>
            </a:r>
          </a:p>
          <a:p>
            <a:pPr marL="0" indent="0">
              <a:buNone/>
            </a:pP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4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779520" y="1691640"/>
            <a:ext cx="5242560" cy="394716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810000" y="5897880"/>
            <a:ext cx="5212080" cy="7467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শেখ মুজিবুর রহমান </a:t>
            </a:r>
            <a:endParaRPr lang="en-AU" sz="4000" dirty="0"/>
          </a:p>
        </p:txBody>
      </p:sp>
      <p:sp>
        <p:nvSpPr>
          <p:cNvPr id="10" name="Rectangle 9"/>
          <p:cNvSpPr/>
          <p:nvPr/>
        </p:nvSpPr>
        <p:spPr>
          <a:xfrm>
            <a:off x="4023360" y="487680"/>
            <a:ext cx="5135880" cy="7467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/>
              <a:t>চিত্রটি</a:t>
            </a:r>
            <a:r>
              <a:rPr lang="en-US" sz="6000" dirty="0"/>
              <a:t> </a:t>
            </a:r>
            <a:r>
              <a:rPr lang="en-US" sz="6000" dirty="0" err="1"/>
              <a:t>লক্ষ</a:t>
            </a:r>
            <a:r>
              <a:rPr lang="en-US" sz="6000" dirty="0"/>
              <a:t> </a:t>
            </a:r>
            <a:r>
              <a:rPr lang="en-US" sz="6000" dirty="0" err="1"/>
              <a:t>কর</a:t>
            </a:r>
            <a:r>
              <a:rPr lang="bn-BD" sz="6000" dirty="0"/>
              <a:t> </a:t>
            </a:r>
            <a:endParaRPr lang="en-AU" sz="6000" dirty="0"/>
          </a:p>
        </p:txBody>
      </p:sp>
    </p:spTree>
    <p:extLst>
      <p:ext uri="{BB962C8B-B14F-4D97-AF65-F5344CB8AC3E}">
        <p14:creationId xmlns:p14="http://schemas.microsoft.com/office/powerpoint/2010/main" val="335975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47160" y="0"/>
            <a:ext cx="3322320" cy="173736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472440" y="1874520"/>
            <a:ext cx="2301240" cy="9601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জন্মঃ </a:t>
            </a:r>
            <a:endParaRPr lang="en-AU" sz="4000" dirty="0"/>
          </a:p>
        </p:txBody>
      </p:sp>
      <p:sp>
        <p:nvSpPr>
          <p:cNvPr id="6" name="Rectangle 5"/>
          <p:cNvSpPr/>
          <p:nvPr/>
        </p:nvSpPr>
        <p:spPr>
          <a:xfrm>
            <a:off x="3657600" y="1874520"/>
            <a:ext cx="3611880" cy="97536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বার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8869680" y="1874520"/>
            <a:ext cx="2941320" cy="9753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১৯২০সাল ১৭ই মার্চ</a:t>
            </a:r>
            <a:endParaRPr lang="en-AU" sz="3200" dirty="0"/>
          </a:p>
        </p:txBody>
      </p:sp>
      <p:sp>
        <p:nvSpPr>
          <p:cNvPr id="8" name="Rectangle 7"/>
          <p:cNvSpPr/>
          <p:nvPr/>
        </p:nvSpPr>
        <p:spPr>
          <a:xfrm>
            <a:off x="472440" y="3610167"/>
            <a:ext cx="2301240" cy="10210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/>
              <a:t>মাতা ও পিতা </a:t>
            </a:r>
            <a:endParaRPr lang="en-AU" sz="3600" dirty="0"/>
          </a:p>
        </p:txBody>
      </p:sp>
      <p:sp>
        <p:nvSpPr>
          <p:cNvPr id="9" name="Rectangle 8"/>
          <p:cNvSpPr/>
          <p:nvPr/>
        </p:nvSpPr>
        <p:spPr>
          <a:xfrm>
            <a:off x="3657600" y="3610167"/>
            <a:ext cx="3611880" cy="102108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8869680" y="3588917"/>
            <a:ext cx="2941320" cy="104748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sz="2800" dirty="0"/>
              <a:t>শেখ লুৎফর রহমান</a:t>
            </a:r>
          </a:p>
          <a:p>
            <a:pPr algn="ctr"/>
            <a:r>
              <a:rPr lang="bn-BD" sz="2800" dirty="0"/>
              <a:t>মোছাঃ ফয়জুন্নেছা বেগম</a:t>
            </a:r>
          </a:p>
          <a:p>
            <a:pPr algn="ctr"/>
            <a:endParaRPr lang="en-AU" sz="2800" dirty="0"/>
          </a:p>
        </p:txBody>
      </p:sp>
      <p:sp>
        <p:nvSpPr>
          <p:cNvPr id="2" name="Rectangle 1"/>
          <p:cNvSpPr/>
          <p:nvPr/>
        </p:nvSpPr>
        <p:spPr>
          <a:xfrm>
            <a:off x="472440" y="5417282"/>
            <a:ext cx="2301240" cy="104555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মৃত্যুঃ </a:t>
            </a:r>
            <a:endParaRPr lang="en-AU" sz="4000" dirty="0"/>
          </a:p>
        </p:txBody>
      </p:sp>
      <p:sp>
        <p:nvSpPr>
          <p:cNvPr id="3" name="Rectangle 2"/>
          <p:cNvSpPr/>
          <p:nvPr/>
        </p:nvSpPr>
        <p:spPr>
          <a:xfrm>
            <a:off x="3670050" y="5241699"/>
            <a:ext cx="3599431" cy="1105223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8869680" y="5314250"/>
            <a:ext cx="2941320" cy="11052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১৯৭৫সাল ১৫ আগষ্ট</a:t>
            </a:r>
            <a:endParaRPr lang="en-A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2" y="2987041"/>
            <a:ext cx="359943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গোপালগঞ্জ এর টুঙ্গিপাড়ার মানচিত্র </a:t>
            </a:r>
            <a:endParaRPr lang="en-A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4715423"/>
            <a:ext cx="361188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/>
              <a:t>পিতা ও মাতার ছবি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2" y="6398438"/>
            <a:ext cx="359943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বঙ্গবনধুর মাজার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76970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" grpId="0" animBg="1"/>
      <p:bldP spid="3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216" y="294786"/>
            <a:ext cx="10515600" cy="1325563"/>
          </a:xfr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BD" dirty="0">
                <a:solidFill>
                  <a:schemeClr val="bg1"/>
                </a:solidFill>
              </a:rPr>
              <a:t>চিত্রগুলি লক্ষ্য কর 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tx1"/>
            </a:solidFill>
          </a:ln>
        </p:spPr>
        <p:txBody>
          <a:bodyPr/>
          <a:lstStyle/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tx1"/>
            </a:solidFill>
          </a:ln>
        </p:spPr>
        <p:txBody>
          <a:bodyPr/>
          <a:lstStyle/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142445" y="6176965"/>
            <a:ext cx="408260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৭ই মার্চের ভাষণ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build="p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278</Words>
  <Application>Microsoft Office PowerPoint</Application>
  <PresentationFormat>Widescreen</PresentationFormat>
  <Paragraphs>80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AnandaMJ</vt:lpstr>
      <vt:lpstr>ArhialkhanMJ</vt:lpstr>
      <vt:lpstr>Arial</vt:lpstr>
      <vt:lpstr>Calibri</vt:lpstr>
      <vt:lpstr>Calibri Light</vt:lpstr>
      <vt:lpstr>NikoshBAN</vt:lpstr>
      <vt:lpstr>Wingdings</vt:lpstr>
      <vt:lpstr>Office Theme</vt:lpstr>
      <vt:lpstr>স্বাগতম</vt:lpstr>
      <vt:lpstr>পরিচিতি </vt:lpstr>
      <vt:lpstr>ছবিতে কি দেখা যাচ্ছে ?  </vt:lpstr>
      <vt:lpstr>চিত্রটি লক্ষ কর</vt:lpstr>
      <vt:lpstr> </vt:lpstr>
      <vt:lpstr>শিখনফল </vt:lpstr>
      <vt:lpstr>PowerPoint Presentation</vt:lpstr>
      <vt:lpstr>PowerPoint Presentation</vt:lpstr>
      <vt:lpstr>চিত্রগুলি লক্ষ্য কর </vt:lpstr>
      <vt:lpstr>   </vt:lpstr>
      <vt:lpstr>চিত্রগুলি লক্ষ্য কর </vt:lpstr>
      <vt:lpstr>PowerPoint Presentation</vt:lpstr>
      <vt:lpstr>PowerPoint Presentation</vt:lpstr>
      <vt:lpstr>PowerPoint Presentation</vt:lpstr>
      <vt:lpstr>১৯৪৭ থেকে ১৯৭১ সাল পর্যন্ত গুরুত্বপূর্ণ ধাপঃ</vt:lpstr>
      <vt:lpstr>দলগত কাজ 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DOEL</cp:lastModifiedBy>
  <cp:revision>156</cp:revision>
  <dcterms:created xsi:type="dcterms:W3CDTF">2016-03-12T08:53:33Z</dcterms:created>
  <dcterms:modified xsi:type="dcterms:W3CDTF">2021-01-08T02:53:38Z</dcterms:modified>
</cp:coreProperties>
</file>