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84" r:id="rId2"/>
    <p:sldId id="285" r:id="rId3"/>
    <p:sldId id="264" r:id="rId4"/>
    <p:sldId id="283" r:id="rId5"/>
    <p:sldId id="266" r:id="rId6"/>
    <p:sldId id="267" r:id="rId7"/>
    <p:sldId id="265" r:id="rId8"/>
    <p:sldId id="256" r:id="rId9"/>
    <p:sldId id="277" r:id="rId10"/>
    <p:sldId id="270" r:id="rId11"/>
    <p:sldId id="288" r:id="rId12"/>
    <p:sldId id="291" r:id="rId13"/>
    <p:sldId id="289" r:id="rId14"/>
    <p:sldId id="279" r:id="rId15"/>
    <p:sldId id="286" r:id="rId16"/>
    <p:sldId id="271"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3785"/>
    <a:srgbClr val="9F12AA"/>
    <a:srgbClr val="9933FF"/>
    <a:srgbClr val="3215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86911" autoAdjust="0"/>
  </p:normalViewPr>
  <p:slideViewPr>
    <p:cSldViewPr>
      <p:cViewPr varScale="1">
        <p:scale>
          <a:sx n="76" d="100"/>
          <a:sy n="76" d="100"/>
        </p:scale>
        <p:origin x="1642"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6B7E36-2477-426E-84B6-B096CB31BA0A}" type="datetimeFigureOut">
              <a:rPr lang="en-US" smtClean="0"/>
              <a:pPr/>
              <a:t>04-Jan-21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D23431-008F-4482-9940-A6045B4F62FE}" type="slidenum">
              <a:rPr lang="en-US" smtClean="0"/>
              <a:pPr/>
              <a:t>‹#›</a:t>
            </a:fld>
            <a:endParaRPr lang="en-US"/>
          </a:p>
        </p:txBody>
      </p:sp>
    </p:spTree>
    <p:extLst>
      <p:ext uri="{BB962C8B-B14F-4D97-AF65-F5344CB8AC3E}">
        <p14:creationId xmlns:p14="http://schemas.microsoft.com/office/powerpoint/2010/main" val="22926151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dirty="0"/>
              <a:t>শিক্ষার্থীদের</a:t>
            </a:r>
            <a:r>
              <a:rPr lang="bn-IN" baseline="0" dirty="0"/>
              <a:t> স্বাগতম, ক্লাসের প্রতি মনোযোগ আকর্ষণ</a:t>
            </a:r>
            <a:r>
              <a:rPr lang="en-US" baseline="0" dirty="0"/>
              <a:t> </a:t>
            </a:r>
            <a:r>
              <a:rPr lang="bn-IN" baseline="0" dirty="0"/>
              <a:t>এবং পাঠে আবহ সৃষ্টির জন্য চিত্রটি দেওয়া হয়েছে।</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১জন</a:t>
            </a:r>
            <a:r>
              <a:rPr lang="bn-BD" baseline="0" dirty="0"/>
              <a:t> শিক্ষার্থীকে ১টি </a:t>
            </a:r>
            <a:r>
              <a:rPr lang="bn-IN" baseline="0" dirty="0"/>
              <a:t> করে </a:t>
            </a:r>
            <a:r>
              <a:rPr lang="bn-BD" baseline="0" dirty="0"/>
              <a:t>প্রশ্নের উত্তর বোর্ডে লিখতে বলা যেতে পারে। অন্যান্য শিক্ষার্থীদের সহায়তা করতে এবং খাতায় লিখতে বলা যেতে পারে।  </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12</a:t>
            </a:fld>
            <a:endParaRPr lang="en-US"/>
          </a:p>
        </p:txBody>
      </p:sp>
    </p:spTree>
    <p:extLst>
      <p:ext uri="{BB962C8B-B14F-4D97-AF65-F5344CB8AC3E}">
        <p14:creationId xmlns:p14="http://schemas.microsoft.com/office/powerpoint/2010/main" val="26548099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baseline="0" dirty="0"/>
              <a:t>বৃত্তে ক্লিকের পুর্বেই শিক্ষার্থীর কাজ থেকে সম্ভাব্য উত্তর বের করে উত্তর মিলানো যেতে পারে।</a:t>
            </a:r>
            <a:endParaRPr lang="en-US" dirty="0"/>
          </a:p>
        </p:txBody>
      </p:sp>
      <p:sp>
        <p:nvSpPr>
          <p:cNvPr id="4" name="Slide Number Placeholder 3"/>
          <p:cNvSpPr>
            <a:spLocks noGrp="1"/>
          </p:cNvSpPr>
          <p:nvPr>
            <p:ph type="sldNum" sz="quarter" idx="10"/>
          </p:nvPr>
        </p:nvSpPr>
        <p:spPr/>
        <p:txBody>
          <a:bodyPr/>
          <a:lstStyle/>
          <a:p>
            <a:fld id="{75EFBA06-131C-4859-9C39-A0BB73E6E75A}" type="slidenum">
              <a:rPr lang="en-US" smtClean="0"/>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প্রশ্নের</a:t>
            </a:r>
            <a:r>
              <a:rPr lang="bn-BD" baseline="0" dirty="0"/>
              <a:t> উত্তরে শিক্ষার্থীদের সহায়তা করা যেতে পারে।</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a:t>শিক্ষার্থীরা</a:t>
            </a:r>
            <a:r>
              <a:rPr lang="bn-BD" baseline="0"/>
              <a:t> </a:t>
            </a:r>
            <a:r>
              <a:rPr lang="bn-BD" baseline="0" dirty="0"/>
              <a:t>শব্দগুলো খাতায় লিখে নিতে পারে।</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BD" dirty="0"/>
              <a:t>ছকটি বোডে লিখে দেয়া যেতে পারে।</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কন্টেন্টটি মান</a:t>
            </a:r>
            <a:r>
              <a:rPr lang="bn-BD" baseline="0" dirty="0"/>
              <a:t>সম্মত করার জন্য মতামত দিলে কৃতজ্ঞ থাকবো।</a:t>
            </a:r>
            <a:r>
              <a:rPr lang="en-US" baseline="0" dirty="0"/>
              <a:t> </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পাঠ</a:t>
            </a:r>
            <a:r>
              <a:rPr lang="bn-BD" baseline="0" dirty="0"/>
              <a:t> শিরোনাম ঘোষনা </a:t>
            </a:r>
            <a:r>
              <a:rPr lang="en-US" baseline="0" dirty="0" err="1"/>
              <a:t>করার</a:t>
            </a:r>
            <a:r>
              <a:rPr lang="en-US" baseline="0" dirty="0"/>
              <a:t> </a:t>
            </a:r>
            <a:r>
              <a:rPr lang="en-US" baseline="0" dirty="0" err="1"/>
              <a:t>জন্য</a:t>
            </a:r>
            <a:r>
              <a:rPr lang="en-US" baseline="0" dirty="0"/>
              <a:t> </a:t>
            </a:r>
            <a:r>
              <a:rPr lang="en-US" baseline="0" dirty="0" err="1"/>
              <a:t>প্রথমে</a:t>
            </a:r>
            <a:r>
              <a:rPr lang="en-US" baseline="0" dirty="0"/>
              <a:t> </a:t>
            </a:r>
            <a:r>
              <a:rPr lang="en-US" baseline="0" dirty="0" err="1"/>
              <a:t>চিত্র</a:t>
            </a:r>
            <a:r>
              <a:rPr lang="en-US" baseline="0" dirty="0"/>
              <a:t> </a:t>
            </a:r>
            <a:r>
              <a:rPr lang="en-US" baseline="0" dirty="0" err="1"/>
              <a:t>দেখিয়ে</a:t>
            </a:r>
            <a:r>
              <a:rPr lang="en-US" baseline="0" dirty="0"/>
              <a:t> </a:t>
            </a:r>
            <a:r>
              <a:rPr lang="en-US" baseline="0" dirty="0" err="1"/>
              <a:t>শিক্ষার্থীদের</a:t>
            </a:r>
            <a:r>
              <a:rPr lang="en-US" baseline="0" dirty="0"/>
              <a:t> </a:t>
            </a:r>
            <a:r>
              <a:rPr lang="bn-BD" sz="1200" b="0" dirty="0">
                <a:solidFill>
                  <a:schemeClr val="tx1"/>
                </a:solidFill>
                <a:latin typeface="NikoshBAN" pitchFamily="2" charset="0"/>
                <a:cs typeface="NikoshBAN" pitchFamily="2" charset="0"/>
              </a:rPr>
              <a:t>চার্জের উৎপত্তি</a:t>
            </a:r>
            <a:r>
              <a:rPr lang="en-US" sz="1200" b="0" baseline="0" dirty="0">
                <a:solidFill>
                  <a:schemeClr val="tx1"/>
                </a:solidFill>
                <a:latin typeface="NikoshBAN" pitchFamily="2" charset="0"/>
                <a:cs typeface="NikoshBAN" pitchFamily="2" charset="0"/>
              </a:rPr>
              <a:t> </a:t>
            </a:r>
            <a:r>
              <a:rPr lang="en-US" b="0" baseline="0" dirty="0"/>
              <a:t> </a:t>
            </a:r>
            <a:r>
              <a:rPr lang="en-US" baseline="0" dirty="0" err="1"/>
              <a:t>সম্পর্কে</a:t>
            </a:r>
            <a:r>
              <a:rPr lang="en-US" baseline="0" dirty="0"/>
              <a:t> </a:t>
            </a:r>
            <a:r>
              <a:rPr lang="en-US" baseline="0" dirty="0" err="1"/>
              <a:t>প্রাসঙ্গিক</a:t>
            </a:r>
            <a:r>
              <a:rPr lang="en-US" baseline="0" dirty="0"/>
              <a:t> </a:t>
            </a:r>
            <a:r>
              <a:rPr lang="en-US" baseline="0" dirty="0" err="1"/>
              <a:t>প্র</a:t>
            </a:r>
            <a:r>
              <a:rPr lang="bn-BD" baseline="0" dirty="0"/>
              <a:t>শ্ন</a:t>
            </a:r>
            <a:r>
              <a:rPr lang="en-US" baseline="0" dirty="0"/>
              <a:t> </a:t>
            </a:r>
            <a:r>
              <a:rPr lang="bn-BD" baseline="0" dirty="0"/>
              <a:t>করা যেতে পারে</a:t>
            </a:r>
            <a:r>
              <a:rPr lang="en-US" baseline="0" dirty="0"/>
              <a:t> </a:t>
            </a:r>
            <a:r>
              <a:rPr lang="bn-IN" baseline="0" dirty="0"/>
              <a:t>এবং তাদের উত্তরের মাধ্যমে পাঠ ঘোষনা করা যেতে পারে।</a:t>
            </a:r>
            <a:endParaRPr lang="en-US" baseline="0" dirty="0"/>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BD" sz="1200" dirty="0">
                <a:solidFill>
                  <a:schemeClr val="tx1"/>
                </a:solidFill>
                <a:latin typeface="NikoshBAN" pitchFamily="2" charset="0"/>
                <a:cs typeface="NikoshBAN" pitchFamily="2" charset="0"/>
              </a:rPr>
              <a:t>সুইচ দিলে </a:t>
            </a:r>
            <a:r>
              <a:rPr lang="bn-IN" sz="1200" dirty="0">
                <a:solidFill>
                  <a:schemeClr val="tx1"/>
                </a:solidFill>
                <a:latin typeface="NikoshBAN" pitchFamily="2" charset="0"/>
                <a:cs typeface="NikoshBAN" pitchFamily="2" charset="0"/>
              </a:rPr>
              <a:t>ব্যাটরিী</a:t>
            </a:r>
            <a:r>
              <a:rPr lang="bn-IN" sz="1200" baseline="0" dirty="0">
                <a:solidFill>
                  <a:schemeClr val="tx1"/>
                </a:solidFill>
                <a:latin typeface="NikoshBAN" pitchFamily="2" charset="0"/>
                <a:cs typeface="NikoshBAN" pitchFamily="2" charset="0"/>
              </a:rPr>
              <a:t> চালিত খেলনা গাড়ি চলে </a:t>
            </a:r>
            <a:r>
              <a:rPr lang="bn-BD" sz="1200" dirty="0">
                <a:solidFill>
                  <a:schemeClr val="tx1"/>
                </a:solidFill>
                <a:latin typeface="NikoshBAN" pitchFamily="2" charset="0"/>
                <a:cs typeface="NikoshBAN" pitchFamily="2" charset="0"/>
              </a:rPr>
              <a:t>কেন</a:t>
            </a:r>
            <a:r>
              <a:rPr lang="bn-IN" sz="1200" dirty="0">
                <a:solidFill>
                  <a:schemeClr val="tx1"/>
                </a:solidFill>
                <a:latin typeface="NikoshBAN" pitchFamily="2" charset="0"/>
                <a:cs typeface="NikoshBAN" pitchFamily="2" charset="0"/>
              </a:rPr>
              <a:t>?  উত্তরঃ কারণ</a:t>
            </a:r>
            <a:r>
              <a:rPr lang="en-US" baseline="0" dirty="0"/>
              <a:t> </a:t>
            </a:r>
            <a:r>
              <a:rPr lang="bn-IN" sz="1200" baseline="0" dirty="0">
                <a:solidFill>
                  <a:schemeClr val="tx1"/>
                </a:solidFill>
                <a:latin typeface="NikoshBAN" pitchFamily="2" charset="0"/>
                <a:cs typeface="NikoshBAN" pitchFamily="2" charset="0"/>
              </a:rPr>
              <a:t>খেলনা </a:t>
            </a:r>
            <a:r>
              <a:rPr lang="bn-IN" sz="1200" baseline="0">
                <a:solidFill>
                  <a:schemeClr val="tx1"/>
                </a:solidFill>
                <a:latin typeface="NikoshBAN" pitchFamily="2" charset="0"/>
                <a:cs typeface="NikoshBAN" pitchFamily="2" charset="0"/>
              </a:rPr>
              <a:t>গাড়ির</a:t>
            </a:r>
            <a:r>
              <a:rPr lang="bn-IN" sz="1200">
                <a:solidFill>
                  <a:schemeClr val="tx1"/>
                </a:solidFill>
                <a:latin typeface="NikoshBAN" pitchFamily="2" charset="0"/>
                <a:cs typeface="NikoshBAN" pitchFamily="2" charset="0"/>
              </a:rPr>
              <a:t> ব্যাটারীতে চার্জ</a:t>
            </a:r>
            <a:r>
              <a:rPr lang="bn-IN" sz="1200" baseline="0">
                <a:solidFill>
                  <a:schemeClr val="tx1"/>
                </a:solidFill>
                <a:latin typeface="NikoshBAN" pitchFamily="2" charset="0"/>
                <a:cs typeface="NikoshBAN" pitchFamily="2" charset="0"/>
              </a:rPr>
              <a:t> আছে।</a:t>
            </a:r>
          </a:p>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
              <a:tabLst/>
              <a:defRPr/>
            </a:pPr>
            <a:r>
              <a:rPr lang="bn-IN" sz="1200" baseline="0">
                <a:solidFill>
                  <a:schemeClr val="tx1"/>
                </a:solidFill>
                <a:latin typeface="NikoshBAN" pitchFamily="2" charset="0"/>
                <a:cs typeface="NikoshBAN" pitchFamily="2" charset="0"/>
              </a:rPr>
              <a:t>আবার</a:t>
            </a:r>
            <a:r>
              <a:rPr lang="bn-IN" baseline="0"/>
              <a:t> </a:t>
            </a:r>
            <a:r>
              <a:rPr lang="bn-BD" sz="1200" dirty="0">
                <a:solidFill>
                  <a:schemeClr val="tx1"/>
                </a:solidFill>
                <a:latin typeface="NikoshBAN" pitchFamily="2" charset="0"/>
                <a:cs typeface="NikoshBAN" pitchFamily="2" charset="0"/>
              </a:rPr>
              <a:t>সুইচ দিলেও</a:t>
            </a:r>
            <a:r>
              <a:rPr lang="bn-IN" sz="1200" baseline="0" dirty="0">
                <a:solidFill>
                  <a:schemeClr val="tx1"/>
                </a:solidFill>
                <a:latin typeface="NikoshBAN" pitchFamily="2" charset="0"/>
                <a:cs typeface="NikoshBAN" pitchFamily="2" charset="0"/>
              </a:rPr>
              <a:t> খেলনা গাড়ি চলে</a:t>
            </a:r>
            <a:r>
              <a:rPr lang="bn-BD" sz="1200" dirty="0">
                <a:solidFill>
                  <a:schemeClr val="tx1"/>
                </a:solidFill>
                <a:latin typeface="NikoshBAN" pitchFamily="2" charset="0"/>
                <a:cs typeface="NikoshBAN" pitchFamily="2" charset="0"/>
              </a:rPr>
              <a:t> না</a:t>
            </a:r>
            <a:r>
              <a:rPr lang="en-US" sz="1200" dirty="0">
                <a:solidFill>
                  <a:schemeClr val="tx1"/>
                </a:solidFill>
                <a:latin typeface="NikoshBAN" pitchFamily="2" charset="0"/>
                <a:cs typeface="NikoshBAN" pitchFamily="2" charset="0"/>
              </a:rPr>
              <a:t> </a:t>
            </a:r>
            <a:r>
              <a:rPr lang="bn-IN" sz="1200" dirty="0">
                <a:solidFill>
                  <a:schemeClr val="tx1"/>
                </a:solidFill>
                <a:latin typeface="NikoshBAN" pitchFamily="2" charset="0"/>
                <a:cs typeface="NikoshBAN" pitchFamily="2" charset="0"/>
              </a:rPr>
              <a:t>কেন?</a:t>
            </a:r>
            <a:r>
              <a:rPr lang="bn-BD" sz="1200" dirty="0">
                <a:solidFill>
                  <a:schemeClr val="tx1"/>
                </a:solidFill>
                <a:latin typeface="NikoshBAN" pitchFamily="2" charset="0"/>
                <a:cs typeface="NikoshBAN" pitchFamily="2" charset="0"/>
              </a:rPr>
              <a:t> </a:t>
            </a:r>
            <a:r>
              <a:rPr lang="bn-IN" sz="1200" dirty="0">
                <a:solidFill>
                  <a:schemeClr val="tx1"/>
                </a:solidFill>
                <a:latin typeface="NikoshBAN" pitchFamily="2" charset="0"/>
                <a:cs typeface="NikoshBAN" pitchFamily="2" charset="0"/>
              </a:rPr>
              <a:t>উত্তরঃ</a:t>
            </a:r>
            <a:r>
              <a:rPr lang="bn-IN" sz="1200" baseline="0" dirty="0">
                <a:solidFill>
                  <a:schemeClr val="tx1"/>
                </a:solidFill>
                <a:latin typeface="NikoshBAN" pitchFamily="2" charset="0"/>
                <a:cs typeface="NikoshBAN" pitchFamily="2" charset="0"/>
              </a:rPr>
              <a:t> </a:t>
            </a:r>
            <a:r>
              <a:rPr lang="bn-IN" sz="1200" dirty="0">
                <a:solidFill>
                  <a:schemeClr val="tx1"/>
                </a:solidFill>
                <a:latin typeface="NikoshBAN" pitchFamily="2" charset="0"/>
                <a:cs typeface="NikoshBAN" pitchFamily="2" charset="0"/>
              </a:rPr>
              <a:t>কারণ</a:t>
            </a:r>
            <a:r>
              <a:rPr lang="en-US" baseline="0" dirty="0"/>
              <a:t> </a:t>
            </a:r>
            <a:r>
              <a:rPr lang="bn-IN" sz="1200" baseline="0" dirty="0">
                <a:solidFill>
                  <a:schemeClr val="tx1"/>
                </a:solidFill>
                <a:latin typeface="NikoshBAN" pitchFamily="2" charset="0"/>
                <a:cs typeface="NikoshBAN" pitchFamily="2" charset="0"/>
              </a:rPr>
              <a:t>খেলনা গাড়ির</a:t>
            </a:r>
            <a:r>
              <a:rPr lang="bn-IN" sz="1200" dirty="0">
                <a:solidFill>
                  <a:schemeClr val="tx1"/>
                </a:solidFill>
                <a:latin typeface="NikoshBAN" pitchFamily="2" charset="0"/>
                <a:cs typeface="NikoshBAN" pitchFamily="2" charset="0"/>
              </a:rPr>
              <a:t> ব্যাটারীর চার্জ</a:t>
            </a:r>
            <a:r>
              <a:rPr lang="bn-IN" sz="1200" baseline="0" dirty="0">
                <a:solidFill>
                  <a:schemeClr val="tx1"/>
                </a:solidFill>
                <a:latin typeface="NikoshBAN" pitchFamily="2" charset="0"/>
                <a:cs typeface="NikoshBAN" pitchFamily="2" charset="0"/>
              </a:rPr>
              <a:t> শেষ হয়েছে।</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bn-IN" baseline="0" dirty="0"/>
              <a:t>আজেকর পাঠের প্রথম শিখনফলের উদেশ্যে চিত্রগুলি দেওয়া হয়েছে</a:t>
            </a:r>
            <a:r>
              <a:rPr lang="en-US" baseline="0" dirty="0"/>
              <a:t>। </a:t>
            </a:r>
            <a:r>
              <a:rPr lang="en-US" baseline="0" dirty="0" err="1"/>
              <a:t>সৌরজগতের</a:t>
            </a:r>
            <a:r>
              <a:rPr lang="en-US" baseline="0" dirty="0"/>
              <a:t> </a:t>
            </a:r>
            <a:r>
              <a:rPr lang="en-US" baseline="0" dirty="0" err="1"/>
              <a:t>গঠনের</a:t>
            </a:r>
            <a:r>
              <a:rPr lang="en-US" baseline="0" dirty="0"/>
              <a:t> </a:t>
            </a:r>
            <a:r>
              <a:rPr lang="en-US" baseline="0" dirty="0" err="1"/>
              <a:t>সঙ্গে</a:t>
            </a:r>
            <a:r>
              <a:rPr lang="en-US" baseline="0" dirty="0"/>
              <a:t> </a:t>
            </a:r>
            <a:r>
              <a:rPr lang="en-US" baseline="0" dirty="0" err="1"/>
              <a:t>পরমানুর</a:t>
            </a:r>
            <a:r>
              <a:rPr lang="en-US" baseline="0" dirty="0"/>
              <a:t> </a:t>
            </a:r>
            <a:r>
              <a:rPr lang="en-US" baseline="0" dirty="0" err="1"/>
              <a:t>গঠনের</a:t>
            </a:r>
            <a:r>
              <a:rPr lang="en-US" baseline="0" dirty="0"/>
              <a:t> </a:t>
            </a:r>
            <a:r>
              <a:rPr lang="en-US" baseline="0" dirty="0" err="1"/>
              <a:t>তুলনা</a:t>
            </a:r>
            <a:r>
              <a:rPr lang="en-US" baseline="0" dirty="0"/>
              <a:t> </a:t>
            </a:r>
            <a:r>
              <a:rPr lang="en-US" baseline="0" dirty="0" err="1"/>
              <a:t>করা</a:t>
            </a:r>
            <a:r>
              <a:rPr lang="en-US" baseline="0" dirty="0"/>
              <a:t> </a:t>
            </a:r>
            <a:r>
              <a:rPr lang="en-US" baseline="0" dirty="0" err="1"/>
              <a:t>হয়েছে</a:t>
            </a:r>
            <a:r>
              <a:rPr lang="en-US" baseline="0" dirty="0"/>
              <a:t>।</a:t>
            </a:r>
            <a:r>
              <a:rPr lang="bn-IN" baseline="0" dirty="0"/>
              <a:t> </a:t>
            </a:r>
            <a:r>
              <a:rPr lang="en-US" sz="1200" dirty="0" err="1">
                <a:solidFill>
                  <a:schemeClr val="tx1"/>
                </a:solidFill>
                <a:latin typeface="NikoshBAN" pitchFamily="2" charset="0"/>
                <a:cs typeface="NikoshBAN" pitchFamily="2" charset="0"/>
              </a:rPr>
              <a:t>সূর্যকে</a:t>
            </a:r>
            <a:r>
              <a:rPr lang="en-US" sz="1200" dirty="0">
                <a:solidFill>
                  <a:schemeClr val="tx1"/>
                </a:solidFill>
                <a:latin typeface="NikoshBAN" pitchFamily="2" charset="0"/>
                <a:cs typeface="NikoshBAN" pitchFamily="2" charset="0"/>
              </a:rPr>
              <a:t> </a:t>
            </a:r>
            <a:r>
              <a:rPr lang="en-US" sz="1200" dirty="0" err="1">
                <a:solidFill>
                  <a:schemeClr val="tx1"/>
                </a:solidFill>
                <a:latin typeface="NikoshBAN" pitchFamily="2" charset="0"/>
                <a:cs typeface="NikoshBAN" pitchFamily="2" charset="0"/>
              </a:rPr>
              <a:t>কেন্দ্র</a:t>
            </a:r>
            <a:r>
              <a:rPr lang="en-US" sz="1200" dirty="0">
                <a:solidFill>
                  <a:schemeClr val="tx1"/>
                </a:solidFill>
                <a:latin typeface="NikoshBAN" pitchFamily="2" charset="0"/>
                <a:cs typeface="NikoshBAN" pitchFamily="2" charset="0"/>
              </a:rPr>
              <a:t> </a:t>
            </a:r>
            <a:r>
              <a:rPr lang="en-US" sz="1200" dirty="0" err="1">
                <a:solidFill>
                  <a:schemeClr val="tx1"/>
                </a:solidFill>
                <a:latin typeface="NikoshBAN" pitchFamily="2" charset="0"/>
                <a:cs typeface="NikoshBAN" pitchFamily="2" charset="0"/>
              </a:rPr>
              <a:t>করে</a:t>
            </a:r>
            <a:r>
              <a:rPr lang="en-US" sz="1200" dirty="0">
                <a:solidFill>
                  <a:schemeClr val="tx1"/>
                </a:solidFill>
                <a:latin typeface="NikoshBAN" pitchFamily="2" charset="0"/>
                <a:cs typeface="NikoshBAN" pitchFamily="2" charset="0"/>
              </a:rPr>
              <a:t> </a:t>
            </a:r>
            <a:r>
              <a:rPr lang="bn-IN" sz="1200" dirty="0">
                <a:solidFill>
                  <a:schemeClr val="tx1"/>
                </a:solidFill>
                <a:latin typeface="NikoshBAN" pitchFamily="2" charset="0"/>
                <a:cs typeface="NikoshBAN" pitchFamily="2" charset="0"/>
              </a:rPr>
              <a:t>যেমন</a:t>
            </a:r>
            <a:r>
              <a:rPr lang="bn-IN" sz="1200" baseline="0" dirty="0">
                <a:solidFill>
                  <a:schemeClr val="tx1"/>
                </a:solidFill>
                <a:latin typeface="NikoshBAN" pitchFamily="2" charset="0"/>
                <a:cs typeface="NikoshBAN" pitchFamily="2" charset="0"/>
              </a:rPr>
              <a:t> </a:t>
            </a:r>
            <a:r>
              <a:rPr lang="en-US" sz="1200" dirty="0" err="1">
                <a:solidFill>
                  <a:schemeClr val="tx1"/>
                </a:solidFill>
                <a:latin typeface="NikoshBAN" pitchFamily="2" charset="0"/>
                <a:cs typeface="NikoshBAN" pitchFamily="2" charset="0"/>
              </a:rPr>
              <a:t>গ্রহ-উপগ্রহ</a:t>
            </a:r>
            <a:r>
              <a:rPr lang="en-US" sz="1200" dirty="0">
                <a:solidFill>
                  <a:schemeClr val="tx1"/>
                </a:solidFill>
                <a:latin typeface="NikoshBAN" pitchFamily="2" charset="0"/>
                <a:cs typeface="NikoshBAN" pitchFamily="2" charset="0"/>
              </a:rPr>
              <a:t> </a:t>
            </a:r>
            <a:r>
              <a:rPr lang="en-US" sz="1200" dirty="0" err="1">
                <a:solidFill>
                  <a:schemeClr val="tx1"/>
                </a:solidFill>
                <a:latin typeface="NikoshBAN" pitchFamily="2" charset="0"/>
                <a:cs typeface="NikoshBAN" pitchFamily="2" charset="0"/>
              </a:rPr>
              <a:t>ঘুরছে</a:t>
            </a:r>
            <a:r>
              <a:rPr lang="bn-IN" sz="1200" dirty="0">
                <a:solidFill>
                  <a:schemeClr val="tx1"/>
                </a:solidFill>
                <a:latin typeface="NikoshBAN" pitchFamily="2" charset="0"/>
                <a:cs typeface="NikoshBAN" pitchFamily="2" charset="0"/>
              </a:rPr>
              <a:t> ঠিক</a:t>
            </a:r>
            <a:r>
              <a:rPr lang="bn-IN" sz="1200" baseline="0" dirty="0">
                <a:solidFill>
                  <a:schemeClr val="tx1"/>
                </a:solidFill>
                <a:latin typeface="NikoshBAN" pitchFamily="2" charset="0"/>
                <a:cs typeface="NikoshBAN" pitchFamily="2" charset="0"/>
              </a:rPr>
              <a:t> অনুরুপভাবে </a:t>
            </a:r>
            <a:r>
              <a:rPr lang="en-US" sz="1200" dirty="0" err="1">
                <a:solidFill>
                  <a:schemeClr val="tx1"/>
                </a:solidFill>
                <a:latin typeface="NikoshBAN" pitchFamily="2" charset="0"/>
                <a:cs typeface="NikoshBAN" pitchFamily="2" charset="0"/>
              </a:rPr>
              <a:t>নিউক্লিয়াসকে</a:t>
            </a:r>
            <a:r>
              <a:rPr lang="bn-IN" sz="1200" dirty="0">
                <a:solidFill>
                  <a:schemeClr val="tx1"/>
                </a:solidFill>
                <a:latin typeface="NikoshBAN" pitchFamily="2" charset="0"/>
                <a:cs typeface="NikoshBAN" pitchFamily="2" charset="0"/>
              </a:rPr>
              <a:t> </a:t>
            </a:r>
            <a:r>
              <a:rPr lang="en-US" sz="1200" dirty="0" err="1">
                <a:solidFill>
                  <a:schemeClr val="tx1"/>
                </a:solidFill>
                <a:latin typeface="NikoshBAN" pitchFamily="2" charset="0"/>
                <a:cs typeface="NikoshBAN" pitchFamily="2" charset="0"/>
              </a:rPr>
              <a:t>কেন্দ্র</a:t>
            </a:r>
            <a:r>
              <a:rPr lang="en-US" sz="1200" dirty="0">
                <a:solidFill>
                  <a:schemeClr val="tx1"/>
                </a:solidFill>
                <a:latin typeface="NikoshBAN" pitchFamily="2" charset="0"/>
                <a:cs typeface="NikoshBAN" pitchFamily="2" charset="0"/>
              </a:rPr>
              <a:t> </a:t>
            </a:r>
            <a:r>
              <a:rPr lang="en-US" sz="1200" dirty="0" err="1">
                <a:solidFill>
                  <a:schemeClr val="tx1"/>
                </a:solidFill>
                <a:latin typeface="NikoshBAN" pitchFamily="2" charset="0"/>
                <a:cs typeface="NikoshBAN" pitchFamily="2" charset="0"/>
              </a:rPr>
              <a:t>করে</a:t>
            </a:r>
            <a:r>
              <a:rPr lang="en-US" sz="1200" dirty="0">
                <a:solidFill>
                  <a:schemeClr val="tx1"/>
                </a:solidFill>
                <a:latin typeface="NikoshBAN" pitchFamily="2" charset="0"/>
                <a:cs typeface="NikoshBAN" pitchFamily="2" charset="0"/>
              </a:rPr>
              <a:t> </a:t>
            </a:r>
            <a:r>
              <a:rPr lang="en-US" sz="1200" dirty="0" err="1">
                <a:solidFill>
                  <a:schemeClr val="tx1"/>
                </a:solidFill>
                <a:latin typeface="NikoshBAN" pitchFamily="2" charset="0"/>
                <a:cs typeface="NikoshBAN" pitchFamily="2" charset="0"/>
              </a:rPr>
              <a:t>ইলেকট্রন</a:t>
            </a:r>
            <a:r>
              <a:rPr lang="en-US" sz="1200" dirty="0">
                <a:solidFill>
                  <a:schemeClr val="tx1"/>
                </a:solidFill>
                <a:latin typeface="NikoshBAN" pitchFamily="2" charset="0"/>
                <a:cs typeface="NikoshBAN" pitchFamily="2" charset="0"/>
              </a:rPr>
              <a:t> </a:t>
            </a:r>
            <a:r>
              <a:rPr lang="en-US" sz="1200" dirty="0" err="1">
                <a:solidFill>
                  <a:schemeClr val="tx1"/>
                </a:solidFill>
                <a:latin typeface="NikoshBAN" pitchFamily="2" charset="0"/>
                <a:cs typeface="NikoshBAN" pitchFamily="2" charset="0"/>
              </a:rPr>
              <a:t>ঘুরছে</a:t>
            </a:r>
            <a:r>
              <a:rPr lang="en-US" sz="1200" dirty="0">
                <a:solidFill>
                  <a:schemeClr val="tx1"/>
                </a:solidFill>
                <a:latin typeface="NikoshBAN" pitchFamily="2" charset="0"/>
                <a:cs typeface="NikoshBAN" pitchFamily="2" charset="0"/>
              </a:rPr>
              <a:t>।</a:t>
            </a:r>
          </a:p>
          <a:p>
            <a:pPr algn="l"/>
            <a:endParaRPr lang="en-US" sz="1200" dirty="0">
              <a:solidFill>
                <a:schemeClr val="tx1"/>
              </a:solidFill>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IN" baseline="0" dirty="0"/>
              <a:t>আজেকর পাঠের প্রথম শিখনফলের উদেশ্যে এ চিত্রটিও দেওয়া হয়েছে</a:t>
            </a:r>
            <a:r>
              <a:rPr lang="en-US" baseline="0" dirty="0"/>
              <a:t>। </a:t>
            </a:r>
            <a:r>
              <a:rPr lang="bn-IN" baseline="0" dirty="0"/>
              <a:t>ইলেকট্রন, প্রোটন ও নিউক্লিয়াস নিয়ে </a:t>
            </a:r>
            <a:r>
              <a:rPr lang="en-US" baseline="0" dirty="0" err="1"/>
              <a:t>পরমানু</a:t>
            </a:r>
            <a:r>
              <a:rPr lang="en-US" baseline="0" dirty="0"/>
              <a:t> গ</a:t>
            </a:r>
            <a:r>
              <a:rPr lang="bn-IN" baseline="0" dirty="0"/>
              <a:t>ঠিত, ইলেকট্রন নিউক্লিয়াসের চর্তুদিকে ঘুরে, ইলেকট্রন ঋনাত্বক ও প্রোটন ধনাত্বক এবং প্রোটন ও নিউট্রন নিয়ে নিউক্লিয়াস গঠিত তা ব্যাখ্যা করার পর প্রশ্নগুলির উত্তর খাতায় লিথতে বলা যেতে পারে।</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bn-IN" baseline="0" dirty="0"/>
              <a:t>আজেকর পাঠের ২য় শিখনফলের উদেশ্যে চিত্রটি দেওয়া হয়েছে</a:t>
            </a:r>
            <a:r>
              <a:rPr lang="en-US" baseline="0" dirty="0"/>
              <a:t>।</a:t>
            </a:r>
            <a:r>
              <a:rPr lang="bn-IN" baseline="0" dirty="0"/>
              <a:t> স্বাভাবিক অবস্থায় পরমানুতে সমান সংথ্যক </a:t>
            </a:r>
            <a:r>
              <a:rPr lang="bn-BD" sz="1200" dirty="0">
                <a:solidFill>
                  <a:schemeClr val="tx1"/>
                </a:solidFill>
                <a:latin typeface="NikoshBAN" pitchFamily="2" charset="0"/>
                <a:cs typeface="NikoshBAN" pitchFamily="2" charset="0"/>
              </a:rPr>
              <a:t>ইলেকট্রন</a:t>
            </a:r>
            <a:r>
              <a:rPr lang="en-US" sz="1200" dirty="0">
                <a:solidFill>
                  <a:schemeClr val="tx1"/>
                </a:solidFill>
                <a:latin typeface="NikoshBAN" pitchFamily="2" charset="0"/>
                <a:cs typeface="NikoshBAN" pitchFamily="2" charset="0"/>
              </a:rPr>
              <a:t> ও </a:t>
            </a:r>
            <a:r>
              <a:rPr lang="bn-BD" sz="1200" dirty="0">
                <a:solidFill>
                  <a:schemeClr val="tx1"/>
                </a:solidFill>
                <a:latin typeface="NikoshBAN" pitchFamily="2" charset="0"/>
                <a:cs typeface="NikoshBAN" pitchFamily="2" charset="0"/>
              </a:rPr>
              <a:t>প্রোটন</a:t>
            </a:r>
            <a:r>
              <a:rPr lang="bn-IN" sz="1200" dirty="0">
                <a:solidFill>
                  <a:schemeClr val="tx1"/>
                </a:solidFill>
                <a:latin typeface="NikoshBAN" pitchFamily="2" charset="0"/>
                <a:cs typeface="NikoshBAN" pitchFamily="2" charset="0"/>
              </a:rPr>
              <a:t> থাকে</a:t>
            </a:r>
            <a:r>
              <a:rPr lang="bn-IN" sz="1200" baseline="0" dirty="0">
                <a:solidFill>
                  <a:schemeClr val="tx1"/>
                </a:solidFill>
                <a:latin typeface="NikoshBAN" pitchFamily="2" charset="0"/>
                <a:cs typeface="NikoshBAN" pitchFamily="2" charset="0"/>
              </a:rPr>
              <a:t> বলে পরমানু আধান নিরপেক্ষ এবং প্রোটনের তুলনায় ইলেকট্রনের সংখ্যা কম বা বেশি হলে পরমানু চার্জিত হয়।</a:t>
            </a:r>
            <a:r>
              <a:rPr lang="bn-BD" sz="1200" dirty="0">
                <a:solidFill>
                  <a:schemeClr val="tx1"/>
                </a:solidFill>
                <a:latin typeface="NikoshBAN" pitchFamily="2" charset="0"/>
                <a:cs typeface="NikoshBAN" pitchFamily="2" charset="0"/>
              </a:rPr>
              <a:t> </a:t>
            </a:r>
            <a:r>
              <a:rPr lang="bn-IN" sz="1200" dirty="0">
                <a:solidFill>
                  <a:schemeClr val="tx1"/>
                </a:solidFill>
                <a:latin typeface="NikoshBAN" pitchFamily="2" charset="0"/>
                <a:cs typeface="NikoshBAN" pitchFamily="2" charset="0"/>
              </a:rPr>
              <a:t>তাই</a:t>
            </a:r>
            <a:r>
              <a:rPr lang="bn-IN" sz="1200" baseline="0" dirty="0">
                <a:solidFill>
                  <a:schemeClr val="tx1"/>
                </a:solidFill>
                <a:latin typeface="NikoshBAN" pitchFamily="2" charset="0"/>
                <a:cs typeface="NikoshBAN" pitchFamily="2" charset="0"/>
              </a:rPr>
              <a:t> ইলেকট্রন অন্য পরমানুতে গেলে দাতা পরমানুটি ধনাত্বক চার্জে চার্জিত হবে এবং গ্রাহক পরমানুটি ঋনাত্ক চার্জে চার্জিত হবে।</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bn-BD" dirty="0"/>
              <a:t>বলপেন মাথায় ঘষে ছোট ছোট কাগজের টুকরার কাজে ধরে বিষয়টি ব্যাখ্যা করা যেতে পারে।</a:t>
            </a:r>
            <a:r>
              <a:rPr lang="bn-IN" dirty="0"/>
              <a:t>বলপেন</a:t>
            </a:r>
            <a:r>
              <a:rPr lang="bn-IN" baseline="0" dirty="0"/>
              <a:t> মাথায় ঘষলে বলপেন ইলেকট্রন গ্রহন করে ঋনাত্বক চার্জে চার্জিত হয় ফলে কাগজের টুকরাকে আকর্ষণ করে </a:t>
            </a:r>
            <a:r>
              <a:rPr lang="bn-BD" baseline="0" dirty="0"/>
              <a:t>(আদ্র আবহাওয়ায় </a:t>
            </a:r>
            <a:r>
              <a:rPr lang="bn-IN" baseline="0" dirty="0"/>
              <a:t>স্লাইডটি </a:t>
            </a:r>
            <a:r>
              <a:rPr lang="bn-BD" baseline="0" dirty="0"/>
              <a:t>প্রদর্শণের মাধ্যমে বুঝানো যেতে পারে) </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r>
              <a:rPr lang="bn-IN" baseline="0" dirty="0"/>
              <a:t>চিরুনি দুটিকে পশমি কাপড় দ্বারা ঘষলে উভয় চিরুনি ঋণাত্বক চার্জগ্রস্থ হয় ফলে উভয়কে কাছে ধরলে পরস্পর বিকষণ করে</a:t>
            </a:r>
            <a:r>
              <a:rPr lang="bn-BD" baseline="0" dirty="0"/>
              <a:t>।</a:t>
            </a:r>
            <a:r>
              <a:rPr lang="bn-IN" baseline="0" dirty="0"/>
              <a:t> আবার পশমি কাপড় ইলেকট্রন দিয়ে ধনাত্বক চার্জগ্রস্ত হয় বলে ঋণাত্বক চার্জে চার্জিত চিরুটিকে আকর্ষণ করে। </a:t>
            </a:r>
            <a:r>
              <a:rPr lang="bn-BD" baseline="0" dirty="0"/>
              <a:t>(আদ্র আবহাওয়ায় প্রদর্শণের মাধ্যমে বুঝানো যেতে পারে) </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n-BD" dirty="0"/>
              <a:t>শিক্ষার্থীদের</a:t>
            </a:r>
            <a:r>
              <a:rPr lang="bn-BD" baseline="0" dirty="0"/>
              <a:t> খাতা দেখার পর উত্তর মিলিয়ে নিতে বলা যেতে পারে।</a:t>
            </a:r>
            <a:endParaRPr lang="en-US" dirty="0"/>
          </a:p>
        </p:txBody>
      </p:sp>
      <p:sp>
        <p:nvSpPr>
          <p:cNvPr id="4" name="Slide Number Placeholder 3"/>
          <p:cNvSpPr>
            <a:spLocks noGrp="1"/>
          </p:cNvSpPr>
          <p:nvPr>
            <p:ph type="sldNum" sz="quarter" idx="10"/>
          </p:nvPr>
        </p:nvSpPr>
        <p:spPr/>
        <p:txBody>
          <a:bodyPr/>
          <a:lstStyle/>
          <a:p>
            <a:fld id="{6DD23431-008F-4482-9940-A6045B4F62FE}" type="slidenum">
              <a:rPr lang="en-US" smtClean="0"/>
              <a:pPr/>
              <a:t>11</a:t>
            </a:fld>
            <a:endParaRPr lang="en-US"/>
          </a:p>
        </p:txBody>
      </p:sp>
    </p:spTree>
    <p:extLst>
      <p:ext uri="{BB962C8B-B14F-4D97-AF65-F5344CB8AC3E}">
        <p14:creationId xmlns:p14="http://schemas.microsoft.com/office/powerpoint/2010/main" val="1185534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04-Jan-21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04-Jan-21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04-Jan-21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04-Jan-21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04-Jan-21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04-Jan-21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04-Jan-21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04-Jan-21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04-Jan-21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image" Target="../media/image14.wmf"/><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8.gif"/></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Statik-elektrik-çarpması-nasıl-önlenir.jpg"/>
          <p:cNvPicPr>
            <a:picLocks noChangeAspect="1"/>
          </p:cNvPicPr>
          <p:nvPr/>
        </p:nvPicPr>
        <p:blipFill>
          <a:blip r:embed="rId3"/>
          <a:stretch>
            <a:fillRect/>
          </a:stretch>
        </p:blipFill>
        <p:spPr>
          <a:xfrm>
            <a:off x="0" y="0"/>
            <a:ext cx="9144000" cy="6858000"/>
          </a:xfrm>
          <a:prstGeom prst="rect">
            <a:avLst/>
          </a:prstGeom>
        </p:spPr>
      </p:pic>
      <p:sp>
        <p:nvSpPr>
          <p:cNvPr id="7" name="Rectangle 6"/>
          <p:cNvSpPr/>
          <p:nvPr/>
        </p:nvSpPr>
        <p:spPr>
          <a:xfrm>
            <a:off x="1388533" y="990600"/>
            <a:ext cx="663786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err="1">
                <a:solidFill>
                  <a:schemeClr val="bg1"/>
                </a:solidFill>
                <a:latin typeface="NikoshBAN" pitchFamily="2" charset="0"/>
                <a:cs typeface="NikoshBAN" pitchFamily="2" charset="0"/>
              </a:rPr>
              <a:t>আজকের</a:t>
            </a:r>
            <a:r>
              <a:rPr lang="en-US" sz="4800" dirty="0">
                <a:solidFill>
                  <a:schemeClr val="bg1"/>
                </a:solidFill>
                <a:latin typeface="NikoshBAN" pitchFamily="2" charset="0"/>
                <a:cs typeface="NikoshBAN" pitchFamily="2" charset="0"/>
              </a:rPr>
              <a:t> </a:t>
            </a:r>
            <a:r>
              <a:rPr lang="en-US" sz="4800" dirty="0" err="1">
                <a:solidFill>
                  <a:schemeClr val="bg1"/>
                </a:solidFill>
                <a:latin typeface="NikoshBAN" pitchFamily="2" charset="0"/>
                <a:cs typeface="NikoshBAN" pitchFamily="2" charset="0"/>
              </a:rPr>
              <a:t>ক্লাসে</a:t>
            </a:r>
            <a:r>
              <a:rPr lang="en-US" sz="4800" dirty="0">
                <a:solidFill>
                  <a:schemeClr val="bg1"/>
                </a:solidFill>
                <a:latin typeface="NikoshBAN" pitchFamily="2" charset="0"/>
                <a:cs typeface="NikoshBAN" pitchFamily="2" charset="0"/>
              </a:rPr>
              <a:t> </a:t>
            </a:r>
            <a:r>
              <a:rPr lang="en-US" sz="4800" dirty="0" err="1">
                <a:solidFill>
                  <a:schemeClr val="bg1"/>
                </a:solidFill>
                <a:latin typeface="NikoshBAN" pitchFamily="2" charset="0"/>
                <a:cs typeface="NikoshBAN" pitchFamily="2" charset="0"/>
              </a:rPr>
              <a:t>সবাইকে</a:t>
            </a:r>
            <a:r>
              <a:rPr lang="en-US" sz="4800" dirty="0">
                <a:solidFill>
                  <a:schemeClr val="bg1"/>
                </a:solidFill>
                <a:latin typeface="NikoshBAN" pitchFamily="2" charset="0"/>
                <a:cs typeface="NikoshBAN" pitchFamily="2" charset="0"/>
              </a:rPr>
              <a:t> </a:t>
            </a:r>
            <a:r>
              <a:rPr lang="en-US" sz="4800" dirty="0" err="1">
                <a:solidFill>
                  <a:schemeClr val="bg1"/>
                </a:solidFill>
                <a:latin typeface="NikoshBAN" pitchFamily="2" charset="0"/>
                <a:cs typeface="NikoshBAN" pitchFamily="2" charset="0"/>
              </a:rPr>
              <a:t>স্বাগতম</a:t>
            </a:r>
            <a:endParaRPr lang="en-US" sz="4800" dirty="0">
              <a:solidFill>
                <a:schemeClr val="bg1"/>
              </a:solidFill>
              <a:latin typeface="NikoshBAN" pitchFamily="2" charset="0"/>
              <a:cs typeface="NikoshBAN" pitchFamily="2" charset="0"/>
            </a:endParaRPr>
          </a:p>
        </p:txBody>
      </p:sp>
      <p:pic>
        <p:nvPicPr>
          <p:cNvPr id="4" name="Picture 3" descr="FB_IMG_1598423164525.jpg">
            <a:extLst>
              <a:ext uri="{FF2B5EF4-FFF2-40B4-BE49-F238E27FC236}">
                <a16:creationId xmlns:a16="http://schemas.microsoft.com/office/drawing/2014/main" id="{68EC914C-EDAD-4922-8DD6-BC5123A75E7B}"/>
              </a:ext>
            </a:extLst>
          </p:cNvPr>
          <p:cNvPicPr>
            <a:picLocks noChangeAspect="1"/>
          </p:cNvPicPr>
          <p:nvPr/>
        </p:nvPicPr>
        <p:blipFill>
          <a:blip r:embed="rId4" cstate="print"/>
          <a:stretch>
            <a:fillRect/>
          </a:stretch>
        </p:blipFill>
        <p:spPr>
          <a:xfrm>
            <a:off x="0" y="0"/>
            <a:ext cx="1041400" cy="9719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05"/>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 calcmode="lin" valueType="num">
                                      <p:cBhvr>
                                        <p:cTn id="9" dur="1000" fill="hold"/>
                                        <p:tgtEl>
                                          <p:spTgt spid="7"/>
                                        </p:tgtEl>
                                        <p:attrNameLst>
                                          <p:attrName>ppt_x</p:attrName>
                                        </p:attrNameLst>
                                      </p:cBhvr>
                                      <p:tavLst>
                                        <p:tav tm="0">
                                          <p:val>
                                            <p:strVal val="#ppt_x-.2"/>
                                          </p:val>
                                        </p:tav>
                                        <p:tav tm="100000">
                                          <p:val>
                                            <p:strVal val="#ppt_x"/>
                                          </p:val>
                                        </p:tav>
                                      </p:tavLst>
                                    </p:anim>
                                    <p:anim calcmode="lin" valueType="num">
                                      <p:cBhvr>
                                        <p:cTn id="10" dur="1000" fill="hold"/>
                                        <p:tgtEl>
                                          <p:spTgt spid="7"/>
                                        </p:tgtEl>
                                        <p:attrNameLst>
                                          <p:attrName>ppt_y</p:attrName>
                                        </p:attrNameLst>
                                      </p:cBhvr>
                                      <p:tavLst>
                                        <p:tav tm="0">
                                          <p:val>
                                            <p:strVal val="#ppt_y"/>
                                          </p:val>
                                        </p:tav>
                                        <p:tav tm="100000">
                                          <p:val>
                                            <p:strVal val="#ppt_y"/>
                                          </p:val>
                                        </p:tav>
                                      </p:tavLst>
                                    </p:anim>
                                    <p:animEffect transition="in" filter="fade">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791200" y="2133600"/>
            <a:ext cx="2895600" cy="1905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১টি চিরুনি সুতায় বেধে ঝুলায়ে  পশমী কাপড় দিয়ে ঘর্ষণ কর।  ২য় চিরুনিটিও পশমী কাপড় দিয়ে ঘষে ১ম চিরুনীর কাছে ধর। এবার পশমী কাপড় ১ম চিরুনির কাছে ধর এবং নিচের ছকটি পুরণ কর।</a:t>
            </a:r>
            <a:endParaRPr lang="en-US" sz="2000" dirty="0">
              <a:solidFill>
                <a:schemeClr val="tx1"/>
              </a:solidFill>
              <a:latin typeface="NikoshBAN" pitchFamily="2" charset="0"/>
              <a:cs typeface="NikoshBAN" pitchFamily="2" charset="0"/>
            </a:endParaRPr>
          </a:p>
        </p:txBody>
      </p:sp>
      <p:graphicFrame>
        <p:nvGraphicFramePr>
          <p:cNvPr id="7" name="Table 6"/>
          <p:cNvGraphicFramePr>
            <a:graphicFrameLocks noGrp="1"/>
          </p:cNvGraphicFramePr>
          <p:nvPr/>
        </p:nvGraphicFramePr>
        <p:xfrm>
          <a:off x="838200" y="4572000"/>
          <a:ext cx="7696200" cy="1545772"/>
        </p:xfrm>
        <a:graphic>
          <a:graphicData uri="http://schemas.openxmlformats.org/drawingml/2006/table">
            <a:tbl>
              <a:tblPr firstRow="1" bandRow="1">
                <a:tableStyleId>{5C22544A-7EE6-4342-B048-85BDC9FD1C3A}</a:tableStyleId>
              </a:tblPr>
              <a:tblGrid>
                <a:gridCol w="1546925">
                  <a:extLst>
                    <a:ext uri="{9D8B030D-6E8A-4147-A177-3AD203B41FA5}">
                      <a16:colId xmlns:a16="http://schemas.microsoft.com/office/drawing/2014/main" val="20000"/>
                    </a:ext>
                  </a:extLst>
                </a:gridCol>
                <a:gridCol w="1998516">
                  <a:extLst>
                    <a:ext uri="{9D8B030D-6E8A-4147-A177-3AD203B41FA5}">
                      <a16:colId xmlns:a16="http://schemas.microsoft.com/office/drawing/2014/main" val="20001"/>
                    </a:ext>
                  </a:extLst>
                </a:gridCol>
                <a:gridCol w="2161848">
                  <a:extLst>
                    <a:ext uri="{9D8B030D-6E8A-4147-A177-3AD203B41FA5}">
                      <a16:colId xmlns:a16="http://schemas.microsoft.com/office/drawing/2014/main" val="20002"/>
                    </a:ext>
                  </a:extLst>
                </a:gridCol>
                <a:gridCol w="1988911">
                  <a:extLst>
                    <a:ext uri="{9D8B030D-6E8A-4147-A177-3AD203B41FA5}">
                      <a16:colId xmlns:a16="http://schemas.microsoft.com/office/drawing/2014/main" val="20003"/>
                    </a:ext>
                  </a:extLst>
                </a:gridCol>
              </a:tblGrid>
              <a:tr h="0">
                <a:tc>
                  <a:txBody>
                    <a:bodyPr/>
                    <a:lstStyle/>
                    <a:p>
                      <a:pPr algn="ctr"/>
                      <a:r>
                        <a:rPr lang="bn-BD" sz="2400" b="0" dirty="0">
                          <a:solidFill>
                            <a:schemeClr val="bg1"/>
                          </a:solidFill>
                          <a:latin typeface="NikoshBAN" pitchFamily="2" charset="0"/>
                          <a:cs typeface="NikoshBAN" pitchFamily="2" charset="0"/>
                        </a:rPr>
                        <a:t>ঝুলানো</a:t>
                      </a:r>
                      <a:endParaRPr lang="en-US" sz="2400" b="0" dirty="0">
                        <a:solidFill>
                          <a:schemeClr val="bg1"/>
                        </a:solidFill>
                        <a:latin typeface="NikoshBAN" pitchFamily="2" charset="0"/>
                        <a:cs typeface="NikoshBAN" pitchFamily="2" charset="0"/>
                      </a:endParaRPr>
                    </a:p>
                  </a:txBody>
                  <a:tcPr marL="81280" marR="81280"/>
                </a:tc>
                <a:tc>
                  <a:txBody>
                    <a:bodyPr/>
                    <a:lstStyle/>
                    <a:p>
                      <a:pPr algn="ctr"/>
                      <a:r>
                        <a:rPr lang="bn-BD" sz="2400" dirty="0">
                          <a:solidFill>
                            <a:schemeClr val="bg1"/>
                          </a:solidFill>
                          <a:latin typeface="NikoshBAN" pitchFamily="2" charset="0"/>
                          <a:cs typeface="NikoshBAN" pitchFamily="2" charset="0"/>
                        </a:rPr>
                        <a:t>হাতে</a:t>
                      </a:r>
                      <a:endParaRPr lang="en-US" sz="2400" dirty="0">
                        <a:solidFill>
                          <a:schemeClr val="bg1"/>
                        </a:solidFill>
                        <a:latin typeface="NikoshBAN" pitchFamily="2" charset="0"/>
                        <a:cs typeface="NikoshBAN" pitchFamily="2" charset="0"/>
                      </a:endParaRPr>
                    </a:p>
                  </a:txBody>
                  <a:tcPr marL="81280" marR="81280"/>
                </a:tc>
                <a:tc>
                  <a:txBody>
                    <a:bodyPr/>
                    <a:lstStyle/>
                    <a:p>
                      <a:pPr algn="ctr"/>
                      <a:r>
                        <a:rPr lang="bn-BD" sz="2400" dirty="0">
                          <a:solidFill>
                            <a:schemeClr val="bg1"/>
                          </a:solidFill>
                          <a:latin typeface="NikoshBAN" pitchFamily="2" charset="0"/>
                          <a:cs typeface="NikoshBAN" pitchFamily="2" charset="0"/>
                        </a:rPr>
                        <a:t>কী ঘটছে?</a:t>
                      </a:r>
                      <a:endParaRPr lang="en-US" sz="2400" dirty="0">
                        <a:solidFill>
                          <a:schemeClr val="bg1"/>
                        </a:solidFill>
                        <a:latin typeface="NikoshBAN" pitchFamily="2" charset="0"/>
                        <a:cs typeface="NikoshBAN" pitchFamily="2" charset="0"/>
                      </a:endParaRPr>
                    </a:p>
                  </a:txBody>
                  <a:tcPr marL="81280" marR="81280"/>
                </a:tc>
                <a:tc>
                  <a:txBody>
                    <a:bodyPr/>
                    <a:lstStyle/>
                    <a:p>
                      <a:pPr algn="ctr"/>
                      <a:r>
                        <a:rPr lang="bn-BD" sz="2400" dirty="0">
                          <a:solidFill>
                            <a:schemeClr val="bg1"/>
                          </a:solidFill>
                          <a:latin typeface="NikoshBAN" pitchFamily="2" charset="0"/>
                          <a:cs typeface="NikoshBAN" pitchFamily="2" charset="0"/>
                        </a:rPr>
                        <a:t>চার্জের</a:t>
                      </a:r>
                      <a:r>
                        <a:rPr lang="bn-BD" sz="2400" baseline="0" dirty="0">
                          <a:solidFill>
                            <a:schemeClr val="bg1"/>
                          </a:solidFill>
                          <a:latin typeface="NikoshBAN" pitchFamily="2" charset="0"/>
                          <a:cs typeface="NikoshBAN" pitchFamily="2" charset="0"/>
                        </a:rPr>
                        <a:t> ধর্ম</a:t>
                      </a:r>
                      <a:endParaRPr lang="en-US" sz="2400" dirty="0">
                        <a:solidFill>
                          <a:schemeClr val="bg1"/>
                        </a:solidFill>
                        <a:latin typeface="NikoshBAN" pitchFamily="2" charset="0"/>
                        <a:cs typeface="NikoshBAN" pitchFamily="2" charset="0"/>
                      </a:endParaRPr>
                    </a:p>
                  </a:txBody>
                  <a:tcPr marL="81280" marR="81280"/>
                </a:tc>
                <a:extLst>
                  <a:ext uri="{0D108BD9-81ED-4DB2-BD59-A6C34878D82A}">
                    <a16:rowId xmlns:a16="http://schemas.microsoft.com/office/drawing/2014/main" val="10000"/>
                  </a:ext>
                </a:extLst>
              </a:tr>
              <a:tr h="544286">
                <a:tc>
                  <a:txBody>
                    <a:bodyPr/>
                    <a:lstStyle/>
                    <a:p>
                      <a:pPr algn="ctr"/>
                      <a:endParaRPr lang="en-US" sz="2400" dirty="0">
                        <a:solidFill>
                          <a:schemeClr val="tx1"/>
                        </a:solidFill>
                        <a:latin typeface="NikoshBAN" pitchFamily="2" charset="0"/>
                        <a:cs typeface="NikoshBAN" pitchFamily="2" charset="0"/>
                      </a:endParaRPr>
                    </a:p>
                  </a:txBody>
                  <a:tcPr marL="81280" marR="81280" anchor="ct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endParaRPr lang="en-US" sz="2400" dirty="0">
                        <a:solidFill>
                          <a:schemeClr val="tx1"/>
                        </a:solidFill>
                        <a:latin typeface="NikoshBAN" pitchFamily="2" charset="0"/>
                        <a:cs typeface="NikoshBAN" pitchFamily="2" charset="0"/>
                      </a:endParaRPr>
                    </a:p>
                  </a:txBody>
                  <a:tcPr marL="81280" marR="81280">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endParaRPr lang="en-US" sz="2400" dirty="0">
                        <a:solidFill>
                          <a:schemeClr val="tx1"/>
                        </a:solidFill>
                        <a:latin typeface="NikoshBAN" pitchFamily="2" charset="0"/>
                        <a:cs typeface="NikoshBAN" pitchFamily="2" charset="0"/>
                      </a:endParaRPr>
                    </a:p>
                  </a:txBody>
                  <a:tcPr marL="81280" marR="81280" anchor="ct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endParaRPr lang="en-US" sz="2400" dirty="0">
                        <a:solidFill>
                          <a:schemeClr val="tx1"/>
                        </a:solidFill>
                        <a:latin typeface="NikoshBAN" pitchFamily="2" charset="0"/>
                        <a:cs typeface="NikoshBAN" pitchFamily="2" charset="0"/>
                      </a:endParaRPr>
                    </a:p>
                  </a:txBody>
                  <a:tcPr marL="81280" marR="81280" anchor="ctr">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544286">
                <a:tc>
                  <a:txBody>
                    <a:bodyPr/>
                    <a:lstStyle/>
                    <a:p>
                      <a:pPr algn="ctr"/>
                      <a:endParaRPr lang="en-US" sz="2400" dirty="0">
                        <a:solidFill>
                          <a:schemeClr val="tx1"/>
                        </a:solidFill>
                        <a:latin typeface="NikoshBAN" pitchFamily="2" charset="0"/>
                        <a:cs typeface="NikoshBAN" pitchFamily="2" charset="0"/>
                      </a:endParaRPr>
                    </a:p>
                  </a:txBody>
                  <a:tcPr marL="81280" marR="81280"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endParaRPr lang="en-US" sz="2400" dirty="0">
                        <a:solidFill>
                          <a:schemeClr val="tx1"/>
                        </a:solidFill>
                        <a:latin typeface="NikoshBAN" pitchFamily="2" charset="0"/>
                        <a:cs typeface="NikoshBAN" pitchFamily="2" charset="0"/>
                      </a:endParaRPr>
                    </a:p>
                  </a:txBody>
                  <a:tcPr marL="81280" marR="81280">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endParaRPr lang="en-US" sz="2400" dirty="0">
                        <a:solidFill>
                          <a:schemeClr val="tx1"/>
                        </a:solidFill>
                        <a:latin typeface="NikoshBAN" pitchFamily="2" charset="0"/>
                        <a:cs typeface="NikoshBAN" pitchFamily="2" charset="0"/>
                      </a:endParaRPr>
                    </a:p>
                  </a:txBody>
                  <a:tcPr marL="81280" marR="81280"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endParaRPr lang="en-US" sz="2400" dirty="0">
                        <a:solidFill>
                          <a:schemeClr val="tx1"/>
                        </a:solidFill>
                        <a:latin typeface="NikoshBAN" pitchFamily="2" charset="0"/>
                        <a:cs typeface="NikoshBAN" pitchFamily="2" charset="0"/>
                      </a:endParaRPr>
                    </a:p>
                  </a:txBody>
                  <a:tcPr marL="81280" marR="81280" anchor="ct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
        <p:nvSpPr>
          <p:cNvPr id="13" name="Rectangle 12"/>
          <p:cNvSpPr/>
          <p:nvPr/>
        </p:nvSpPr>
        <p:spPr>
          <a:xfrm>
            <a:off x="685800" y="914400"/>
            <a:ext cx="2980267" cy="4572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bn-BD" sz="2800" dirty="0">
                <a:solidFill>
                  <a:schemeClr val="tx1"/>
                </a:solidFill>
                <a:latin typeface="NikoshBAN" pitchFamily="2" charset="0"/>
                <a:cs typeface="NikoshBAN" pitchFamily="2" charset="0"/>
              </a:rPr>
              <a:t>চ</a:t>
            </a:r>
            <a:r>
              <a:rPr lang="en-US" sz="2800" dirty="0" err="1">
                <a:solidFill>
                  <a:schemeClr val="tx1"/>
                </a:solidFill>
                <a:latin typeface="NikoshBAN" pitchFamily="2" charset="0"/>
                <a:cs typeface="NikoshBAN" pitchFamily="2" charset="0"/>
              </a:rPr>
              <a:t>ার্জের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ধর্ম</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জানা</a:t>
            </a:r>
            <a:endParaRPr lang="en-US" sz="2800" dirty="0">
              <a:solidFill>
                <a:schemeClr val="tx1"/>
              </a:solidFill>
              <a:latin typeface="NikoshBAN" pitchFamily="2" charset="0"/>
              <a:cs typeface="NikoshBAN" pitchFamily="2" charset="0"/>
            </a:endParaRPr>
          </a:p>
        </p:txBody>
      </p:sp>
      <p:sp>
        <p:nvSpPr>
          <p:cNvPr id="14" name="Rectangle 13"/>
          <p:cNvSpPr/>
          <p:nvPr/>
        </p:nvSpPr>
        <p:spPr>
          <a:xfrm>
            <a:off x="685800" y="1524000"/>
            <a:ext cx="4605867" cy="4572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প্রয়োজনীয় উপকরণঃ ২টি চিরুনি, পশমী কাপড় </a:t>
            </a:r>
            <a:endParaRPr lang="en-US" sz="2400" dirty="0">
              <a:solidFill>
                <a:schemeClr val="tx1"/>
              </a:solidFill>
              <a:latin typeface="NikoshBAN" pitchFamily="2" charset="0"/>
              <a:cs typeface="NikoshBAN" pitchFamily="2" charset="0"/>
            </a:endParaRPr>
          </a:p>
        </p:txBody>
      </p:sp>
      <p:sp>
        <p:nvSpPr>
          <p:cNvPr id="15" name="Rectangle 14"/>
          <p:cNvSpPr/>
          <p:nvPr/>
        </p:nvSpPr>
        <p:spPr>
          <a:xfrm>
            <a:off x="2878667" y="304800"/>
            <a:ext cx="2980267" cy="457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দলীয় কাজ</a:t>
            </a:r>
            <a:endParaRPr lang="en-US" sz="2800" dirty="0">
              <a:solidFill>
                <a:schemeClr val="tx1"/>
              </a:solidFill>
              <a:latin typeface="NikoshBAN" pitchFamily="2" charset="0"/>
              <a:cs typeface="NikoshBAN" pitchFamily="2" charset="0"/>
            </a:endParaRPr>
          </a:p>
        </p:txBody>
      </p:sp>
      <p:sp>
        <p:nvSpPr>
          <p:cNvPr id="20" name="Rectangle 19"/>
          <p:cNvSpPr/>
          <p:nvPr/>
        </p:nvSpPr>
        <p:spPr>
          <a:xfrm>
            <a:off x="7281333" y="990600"/>
            <a:ext cx="1398140"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pPr algn="ctr"/>
            <a:r>
              <a:rPr lang="bn-BD" dirty="0">
                <a:latin typeface="NikoshBAN" pitchFamily="2" charset="0"/>
                <a:cs typeface="NikoshBAN" pitchFamily="2" charset="0"/>
              </a:rPr>
              <a:t>সময়ঃ ১৫ মিনিটি</a:t>
            </a:r>
            <a:endParaRPr lang="en-US" dirty="0">
              <a:latin typeface="NikoshBAN" pitchFamily="2" charset="0"/>
              <a:cs typeface="NikoshBAN" pitchFamily="2" charset="0"/>
            </a:endParaRPr>
          </a:p>
        </p:txBody>
      </p:sp>
      <p:grpSp>
        <p:nvGrpSpPr>
          <p:cNvPr id="27" name="Group 26"/>
          <p:cNvGrpSpPr/>
          <p:nvPr/>
        </p:nvGrpSpPr>
        <p:grpSpPr>
          <a:xfrm>
            <a:off x="838200" y="2264562"/>
            <a:ext cx="2061707" cy="1774038"/>
            <a:chOff x="1062493" y="2264562"/>
            <a:chExt cx="2370813" cy="1947876"/>
          </a:xfrm>
        </p:grpSpPr>
        <p:pic>
          <p:nvPicPr>
            <p:cNvPr id="23" name="Picture 22" descr="violet-comb-2503413.jpg"/>
            <p:cNvPicPr>
              <a:picLocks noChangeAspect="1"/>
            </p:cNvPicPr>
            <p:nvPr/>
          </p:nvPicPr>
          <p:blipFill>
            <a:blip r:embed="rId3" cstate="print"/>
            <a:srcRect l="6923" t="14472" r="6923" b="20742"/>
            <a:stretch>
              <a:fillRect/>
            </a:stretch>
          </p:blipFill>
          <p:spPr>
            <a:xfrm rot="767110">
              <a:off x="1071106" y="2264562"/>
              <a:ext cx="2362200" cy="914400"/>
            </a:xfrm>
            <a:prstGeom prst="rect">
              <a:avLst/>
            </a:prstGeom>
          </p:spPr>
        </p:pic>
        <p:pic>
          <p:nvPicPr>
            <p:cNvPr id="25" name="Picture 24" descr="violet-comb-2503413.jpg"/>
            <p:cNvPicPr>
              <a:picLocks noChangeAspect="1"/>
            </p:cNvPicPr>
            <p:nvPr/>
          </p:nvPicPr>
          <p:blipFill>
            <a:blip r:embed="rId3" cstate="print"/>
            <a:srcRect l="6923" t="14472" r="6923" b="20742"/>
            <a:stretch>
              <a:fillRect/>
            </a:stretch>
          </p:blipFill>
          <p:spPr>
            <a:xfrm rot="767110">
              <a:off x="1062493" y="3298038"/>
              <a:ext cx="2362200" cy="914400"/>
            </a:xfrm>
            <a:prstGeom prst="rect">
              <a:avLst/>
            </a:prstGeom>
          </p:spPr>
        </p:pic>
      </p:grpSp>
      <p:pic>
        <p:nvPicPr>
          <p:cNvPr id="26" name="Picture 25" descr="white-wool-cloth-29136979.jpg"/>
          <p:cNvPicPr>
            <a:picLocks noChangeAspect="1"/>
          </p:cNvPicPr>
          <p:nvPr/>
        </p:nvPicPr>
        <p:blipFill>
          <a:blip r:embed="rId4"/>
          <a:srcRect l="45833" t="28492" b="19436"/>
          <a:stretch>
            <a:fillRect/>
          </a:stretch>
        </p:blipFill>
        <p:spPr>
          <a:xfrm>
            <a:off x="3276600" y="2286000"/>
            <a:ext cx="1905000" cy="1676400"/>
          </a:xfrm>
          <a:prstGeom prst="rect">
            <a:avLst/>
          </a:prstGeom>
          <a:effectLst>
            <a:glow rad="139700">
              <a:schemeClr val="accent2">
                <a:satMod val="175000"/>
                <a:alpha val="40000"/>
              </a:schemeClr>
            </a:glow>
          </a:effectLst>
        </p:spPr>
      </p:pic>
      <p:pic>
        <p:nvPicPr>
          <p:cNvPr id="12" name="Picture 11" descr="FB_IMG_1598423164525.jpg">
            <a:extLst>
              <a:ext uri="{FF2B5EF4-FFF2-40B4-BE49-F238E27FC236}">
                <a16:creationId xmlns:a16="http://schemas.microsoft.com/office/drawing/2014/main" id="{9BA0FFBC-0765-4C64-8E99-469114612685}"/>
              </a:ext>
            </a:extLst>
          </p:cNvPr>
          <p:cNvPicPr>
            <a:picLocks noChangeAspect="1"/>
          </p:cNvPicPr>
          <p:nvPr/>
        </p:nvPicPr>
        <p:blipFill>
          <a:blip r:embed="rId5" cstate="print"/>
          <a:stretch>
            <a:fillRect/>
          </a:stretch>
        </p:blipFill>
        <p:spPr>
          <a:xfrm>
            <a:off x="0" y="0"/>
            <a:ext cx="1041400" cy="9719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1"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strips(downRight)">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strips(downRight)">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strips(downRigh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wipe(up)">
                                      <p:cBhvr>
                                        <p:cTn id="4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1" animBg="1"/>
      <p:bldP spid="14" grpId="0" animBg="1"/>
      <p:bldP spid="15" grpId="0" animBg="1"/>
      <p:bldP spid="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486537546"/>
              </p:ext>
            </p:extLst>
          </p:nvPr>
        </p:nvGraphicFramePr>
        <p:xfrm>
          <a:off x="762000" y="3498668"/>
          <a:ext cx="7543799" cy="1606732"/>
        </p:xfrm>
        <a:graphic>
          <a:graphicData uri="http://schemas.openxmlformats.org/drawingml/2006/table">
            <a:tbl>
              <a:tblPr firstRow="1" bandRow="1">
                <a:tableStyleId>{5C22544A-7EE6-4342-B048-85BDC9FD1C3A}</a:tableStyleId>
              </a:tblPr>
              <a:tblGrid>
                <a:gridCol w="1516292">
                  <a:extLst>
                    <a:ext uri="{9D8B030D-6E8A-4147-A177-3AD203B41FA5}">
                      <a16:colId xmlns:a16="http://schemas.microsoft.com/office/drawing/2014/main" val="20000"/>
                    </a:ext>
                  </a:extLst>
                </a:gridCol>
                <a:gridCol w="1958941">
                  <a:extLst>
                    <a:ext uri="{9D8B030D-6E8A-4147-A177-3AD203B41FA5}">
                      <a16:colId xmlns:a16="http://schemas.microsoft.com/office/drawing/2014/main" val="20001"/>
                    </a:ext>
                  </a:extLst>
                </a:gridCol>
                <a:gridCol w="2119040">
                  <a:extLst>
                    <a:ext uri="{9D8B030D-6E8A-4147-A177-3AD203B41FA5}">
                      <a16:colId xmlns:a16="http://schemas.microsoft.com/office/drawing/2014/main" val="20002"/>
                    </a:ext>
                  </a:extLst>
                </a:gridCol>
                <a:gridCol w="1949526">
                  <a:extLst>
                    <a:ext uri="{9D8B030D-6E8A-4147-A177-3AD203B41FA5}">
                      <a16:colId xmlns:a16="http://schemas.microsoft.com/office/drawing/2014/main" val="20003"/>
                    </a:ext>
                  </a:extLst>
                </a:gridCol>
              </a:tblGrid>
              <a:tr h="0">
                <a:tc>
                  <a:txBody>
                    <a:bodyPr/>
                    <a:lstStyle/>
                    <a:p>
                      <a:pPr algn="ctr"/>
                      <a:r>
                        <a:rPr lang="bn-BD" sz="2800" b="0" dirty="0">
                          <a:solidFill>
                            <a:schemeClr val="bg1"/>
                          </a:solidFill>
                          <a:latin typeface="NikoshBAN" pitchFamily="2" charset="0"/>
                          <a:cs typeface="NikoshBAN" pitchFamily="2" charset="0"/>
                        </a:rPr>
                        <a:t>ঝুলানো</a:t>
                      </a:r>
                      <a:endParaRPr lang="en-US" sz="2800" b="0" dirty="0">
                        <a:solidFill>
                          <a:schemeClr val="bg1"/>
                        </a:solidFill>
                        <a:latin typeface="NikoshBAN" pitchFamily="2" charset="0"/>
                        <a:cs typeface="NikoshBAN" pitchFamily="2" charset="0"/>
                      </a:endParaRPr>
                    </a:p>
                  </a:txBody>
                  <a:tcPr marL="81280" marR="81280"/>
                </a:tc>
                <a:tc>
                  <a:txBody>
                    <a:bodyPr/>
                    <a:lstStyle/>
                    <a:p>
                      <a:pPr algn="ctr"/>
                      <a:r>
                        <a:rPr lang="bn-BD" sz="2800" dirty="0">
                          <a:solidFill>
                            <a:schemeClr val="bg1"/>
                          </a:solidFill>
                          <a:latin typeface="NikoshBAN" pitchFamily="2" charset="0"/>
                          <a:cs typeface="NikoshBAN" pitchFamily="2" charset="0"/>
                        </a:rPr>
                        <a:t>হাতে</a:t>
                      </a:r>
                      <a:endParaRPr lang="en-US" sz="2800" dirty="0">
                        <a:solidFill>
                          <a:schemeClr val="bg1"/>
                        </a:solidFill>
                        <a:latin typeface="NikoshBAN" pitchFamily="2" charset="0"/>
                        <a:cs typeface="NikoshBAN" pitchFamily="2" charset="0"/>
                      </a:endParaRPr>
                    </a:p>
                  </a:txBody>
                  <a:tcPr marL="81280" marR="81280"/>
                </a:tc>
                <a:tc>
                  <a:txBody>
                    <a:bodyPr/>
                    <a:lstStyle/>
                    <a:p>
                      <a:pPr algn="ctr"/>
                      <a:r>
                        <a:rPr lang="bn-BD" sz="2800" dirty="0">
                          <a:solidFill>
                            <a:schemeClr val="bg1"/>
                          </a:solidFill>
                          <a:latin typeface="NikoshBAN" pitchFamily="2" charset="0"/>
                          <a:cs typeface="NikoshBAN" pitchFamily="2" charset="0"/>
                        </a:rPr>
                        <a:t>কী ঘটেছে?</a:t>
                      </a:r>
                      <a:endParaRPr lang="en-US" sz="2800" dirty="0">
                        <a:solidFill>
                          <a:schemeClr val="bg1"/>
                        </a:solidFill>
                        <a:latin typeface="NikoshBAN" pitchFamily="2" charset="0"/>
                        <a:cs typeface="NikoshBAN" pitchFamily="2" charset="0"/>
                      </a:endParaRPr>
                    </a:p>
                  </a:txBody>
                  <a:tcPr marL="81280" marR="81280"/>
                </a:tc>
                <a:tc>
                  <a:txBody>
                    <a:bodyPr/>
                    <a:lstStyle/>
                    <a:p>
                      <a:pPr algn="ctr"/>
                      <a:r>
                        <a:rPr lang="bn-BD" sz="2800" dirty="0">
                          <a:solidFill>
                            <a:schemeClr val="bg1"/>
                          </a:solidFill>
                          <a:latin typeface="NikoshBAN" pitchFamily="2" charset="0"/>
                          <a:cs typeface="NikoshBAN" pitchFamily="2" charset="0"/>
                        </a:rPr>
                        <a:t>চার্জের</a:t>
                      </a:r>
                      <a:r>
                        <a:rPr lang="bn-BD" sz="2800" baseline="0" dirty="0">
                          <a:solidFill>
                            <a:schemeClr val="bg1"/>
                          </a:solidFill>
                          <a:latin typeface="NikoshBAN" pitchFamily="2" charset="0"/>
                          <a:cs typeface="NikoshBAN" pitchFamily="2" charset="0"/>
                        </a:rPr>
                        <a:t> ধর্ম</a:t>
                      </a:r>
                      <a:endParaRPr lang="en-US" sz="2800" dirty="0">
                        <a:solidFill>
                          <a:schemeClr val="bg1"/>
                        </a:solidFill>
                        <a:latin typeface="NikoshBAN" pitchFamily="2" charset="0"/>
                        <a:cs typeface="NikoshBAN" pitchFamily="2" charset="0"/>
                      </a:endParaRPr>
                    </a:p>
                  </a:txBody>
                  <a:tcPr marL="81280" marR="81280"/>
                </a:tc>
                <a:extLst>
                  <a:ext uri="{0D108BD9-81ED-4DB2-BD59-A6C34878D82A}">
                    <a16:rowId xmlns:a16="http://schemas.microsoft.com/office/drawing/2014/main" val="10000"/>
                  </a:ext>
                </a:extLst>
              </a:tr>
              <a:tr h="544286">
                <a:tc>
                  <a:txBody>
                    <a:bodyPr/>
                    <a:lstStyle/>
                    <a:p>
                      <a:pPr algn="ctr"/>
                      <a:endParaRPr lang="en-US" sz="2800" dirty="0">
                        <a:solidFill>
                          <a:schemeClr val="tx1"/>
                        </a:solidFill>
                        <a:latin typeface="NikoshBAN" pitchFamily="2" charset="0"/>
                        <a:cs typeface="NikoshBAN" pitchFamily="2" charset="0"/>
                      </a:endParaRPr>
                    </a:p>
                  </a:txBody>
                  <a:tcPr marL="81280" marR="81280" anchor="ct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nchor="ctr">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nchor="ctr">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1"/>
                  </a:ext>
                </a:extLst>
              </a:tr>
              <a:tr h="544286">
                <a:tc>
                  <a:txBody>
                    <a:bodyPr/>
                    <a:lstStyle/>
                    <a:p>
                      <a:pPr algn="ctr"/>
                      <a:endParaRPr lang="en-US" sz="2800" dirty="0">
                        <a:solidFill>
                          <a:schemeClr val="tx1"/>
                        </a:solidFill>
                        <a:latin typeface="NikoshBAN" pitchFamily="2" charset="0"/>
                        <a:cs typeface="NikoshBAN" pitchFamily="2" charset="0"/>
                      </a:endParaRPr>
                    </a:p>
                  </a:txBody>
                  <a:tcPr marL="81280" marR="81280"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nchor="ctr">
                    <a:lnT w="12700" cap="flat" cmpd="sng" algn="ctr">
                      <a:solidFill>
                        <a:schemeClr val="tx1"/>
                      </a:solidFill>
                      <a:prstDash val="solid"/>
                      <a:round/>
                      <a:headEnd type="none" w="med" len="med"/>
                      <a:tailEnd type="none" w="med" len="med"/>
                    </a:lnT>
                    <a:solidFill>
                      <a:schemeClr val="accent6">
                        <a:lumMod val="60000"/>
                        <a:lumOff val="40000"/>
                      </a:schemeClr>
                    </a:solidFill>
                  </a:tcPr>
                </a:tc>
                <a:tc>
                  <a:txBody>
                    <a:bodyPr/>
                    <a:lstStyle/>
                    <a:p>
                      <a:pPr algn="ctr"/>
                      <a:endParaRPr lang="en-US" sz="2800" dirty="0">
                        <a:solidFill>
                          <a:schemeClr val="tx1"/>
                        </a:solidFill>
                        <a:latin typeface="NikoshBAN" pitchFamily="2" charset="0"/>
                        <a:cs typeface="NikoshBAN" pitchFamily="2" charset="0"/>
                      </a:endParaRPr>
                    </a:p>
                  </a:txBody>
                  <a:tcPr marL="81280" marR="81280" anchor="ctr">
                    <a:lnT w="12700" cap="flat" cmpd="sng" algn="ctr">
                      <a:solidFill>
                        <a:schemeClr val="tx1"/>
                      </a:solidFill>
                      <a:prstDash val="solid"/>
                      <a:round/>
                      <a:headEnd type="none" w="med" len="med"/>
                      <a:tailEnd type="none" w="med" len="med"/>
                    </a:lnT>
                    <a:solidFill>
                      <a:schemeClr val="accent6">
                        <a:lumMod val="60000"/>
                        <a:lumOff val="40000"/>
                      </a:schemeClr>
                    </a:solidFill>
                  </a:tcPr>
                </a:tc>
                <a:extLst>
                  <a:ext uri="{0D108BD9-81ED-4DB2-BD59-A6C34878D82A}">
                    <a16:rowId xmlns:a16="http://schemas.microsoft.com/office/drawing/2014/main" val="10002"/>
                  </a:ext>
                </a:extLst>
              </a:tr>
            </a:tbl>
          </a:graphicData>
        </a:graphic>
      </p:graphicFrame>
      <p:sp>
        <p:nvSpPr>
          <p:cNvPr id="3" name="Rectangle 2"/>
          <p:cNvSpPr/>
          <p:nvPr/>
        </p:nvSpPr>
        <p:spPr>
          <a:xfrm>
            <a:off x="4800600" y="4114800"/>
            <a:ext cx="108373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বিকর্ষণ</a:t>
            </a:r>
            <a:endParaRPr lang="en-US" sz="2800" dirty="0">
              <a:solidFill>
                <a:schemeClr val="tx1"/>
              </a:solidFill>
              <a:latin typeface="NikoshBAN" pitchFamily="2" charset="0"/>
              <a:cs typeface="NikoshBAN" pitchFamily="2" charset="0"/>
            </a:endParaRPr>
          </a:p>
        </p:txBody>
      </p:sp>
      <p:sp>
        <p:nvSpPr>
          <p:cNvPr id="4" name="Rectangle 3"/>
          <p:cNvSpPr/>
          <p:nvPr/>
        </p:nvSpPr>
        <p:spPr>
          <a:xfrm>
            <a:off x="4724400" y="4648200"/>
            <a:ext cx="108373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আকর্ষণ</a:t>
            </a:r>
            <a:endParaRPr lang="en-US" sz="2800" dirty="0">
              <a:solidFill>
                <a:schemeClr val="tx1"/>
              </a:solidFill>
              <a:latin typeface="NikoshBAN" pitchFamily="2" charset="0"/>
              <a:cs typeface="NikoshBAN" pitchFamily="2" charset="0"/>
            </a:endParaRPr>
          </a:p>
        </p:txBody>
      </p:sp>
      <p:sp>
        <p:nvSpPr>
          <p:cNvPr id="5" name="Rectangle 4"/>
          <p:cNvSpPr/>
          <p:nvPr/>
        </p:nvSpPr>
        <p:spPr>
          <a:xfrm>
            <a:off x="6841067" y="4114800"/>
            <a:ext cx="108373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সমচার্জ</a:t>
            </a:r>
            <a:endParaRPr lang="en-US" sz="2800" dirty="0">
              <a:solidFill>
                <a:schemeClr val="tx1"/>
              </a:solidFill>
              <a:latin typeface="NikoshBAN" pitchFamily="2" charset="0"/>
              <a:cs typeface="NikoshBAN" pitchFamily="2" charset="0"/>
            </a:endParaRPr>
          </a:p>
        </p:txBody>
      </p:sp>
      <p:sp>
        <p:nvSpPr>
          <p:cNvPr id="6" name="Rectangle 5"/>
          <p:cNvSpPr/>
          <p:nvPr/>
        </p:nvSpPr>
        <p:spPr>
          <a:xfrm>
            <a:off x="6485467" y="4648200"/>
            <a:ext cx="174413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বিপরীত চার্জ</a:t>
            </a:r>
            <a:endParaRPr lang="en-US" sz="2800" dirty="0">
              <a:solidFill>
                <a:schemeClr val="tx1"/>
              </a:solidFill>
              <a:latin typeface="NikoshBAN" pitchFamily="2" charset="0"/>
              <a:cs typeface="NikoshBAN" pitchFamily="2" charset="0"/>
            </a:endParaRPr>
          </a:p>
        </p:txBody>
      </p:sp>
      <p:sp>
        <p:nvSpPr>
          <p:cNvPr id="7" name="Rectangle 6"/>
          <p:cNvSpPr/>
          <p:nvPr/>
        </p:nvSpPr>
        <p:spPr>
          <a:xfrm>
            <a:off x="1066800" y="4038600"/>
            <a:ext cx="9906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চিরুনি</a:t>
            </a:r>
            <a:endParaRPr lang="en-US" sz="2800" dirty="0">
              <a:solidFill>
                <a:schemeClr val="tx1"/>
              </a:solidFill>
              <a:latin typeface="NikoshBAN" pitchFamily="2" charset="0"/>
              <a:cs typeface="NikoshBAN" pitchFamily="2" charset="0"/>
            </a:endParaRPr>
          </a:p>
        </p:txBody>
      </p:sp>
      <p:sp>
        <p:nvSpPr>
          <p:cNvPr id="8" name="Rectangle 7"/>
          <p:cNvSpPr/>
          <p:nvPr/>
        </p:nvSpPr>
        <p:spPr>
          <a:xfrm>
            <a:off x="2514600" y="4114800"/>
            <a:ext cx="151553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চিরুনি</a:t>
            </a:r>
            <a:endParaRPr lang="en-US" sz="2800" dirty="0">
              <a:solidFill>
                <a:schemeClr val="tx1"/>
              </a:solidFill>
              <a:latin typeface="NikoshBAN" pitchFamily="2" charset="0"/>
              <a:cs typeface="NikoshBAN" pitchFamily="2" charset="0"/>
            </a:endParaRPr>
          </a:p>
        </p:txBody>
      </p:sp>
      <p:sp>
        <p:nvSpPr>
          <p:cNvPr id="9" name="Rectangle 8"/>
          <p:cNvSpPr/>
          <p:nvPr/>
        </p:nvSpPr>
        <p:spPr>
          <a:xfrm>
            <a:off x="1066800" y="4648200"/>
            <a:ext cx="105833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চিরুনি</a:t>
            </a:r>
            <a:endParaRPr lang="en-US" sz="2800" dirty="0">
              <a:solidFill>
                <a:schemeClr val="tx1"/>
              </a:solidFill>
              <a:latin typeface="NikoshBAN" pitchFamily="2" charset="0"/>
              <a:cs typeface="NikoshBAN" pitchFamily="2" charset="0"/>
            </a:endParaRPr>
          </a:p>
        </p:txBody>
      </p:sp>
      <p:sp>
        <p:nvSpPr>
          <p:cNvPr id="10" name="Rectangle 9"/>
          <p:cNvSpPr/>
          <p:nvPr/>
        </p:nvSpPr>
        <p:spPr>
          <a:xfrm>
            <a:off x="2286000" y="4648200"/>
            <a:ext cx="1896533"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tx1"/>
                </a:solidFill>
                <a:latin typeface="NikoshBAN" pitchFamily="2" charset="0"/>
                <a:cs typeface="NikoshBAN" pitchFamily="2" charset="0"/>
              </a:rPr>
              <a:t>পশমী কাপড়</a:t>
            </a:r>
            <a:endParaRPr lang="en-US" sz="2800" dirty="0">
              <a:solidFill>
                <a:schemeClr val="tx1"/>
              </a:solidFill>
              <a:latin typeface="NikoshBAN" pitchFamily="2" charset="0"/>
              <a:cs typeface="NikoshBAN" pitchFamily="2" charset="0"/>
            </a:endParaRPr>
          </a:p>
        </p:txBody>
      </p:sp>
      <p:sp>
        <p:nvSpPr>
          <p:cNvPr id="11" name="Rectangle 10"/>
          <p:cNvSpPr/>
          <p:nvPr/>
        </p:nvSpPr>
        <p:spPr>
          <a:xfrm>
            <a:off x="2971800" y="1447800"/>
            <a:ext cx="3657600" cy="6858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তোমার ছকটি মিলিয়ে নাও</a:t>
            </a:r>
            <a:endParaRPr lang="en-US" sz="2800" dirty="0">
              <a:solidFill>
                <a:schemeClr val="tx1"/>
              </a:solidFill>
              <a:latin typeface="NikoshBAN" pitchFamily="2" charset="0"/>
              <a:cs typeface="NikoshBAN" pitchFamily="2" charset="0"/>
            </a:endParaRPr>
          </a:p>
        </p:txBody>
      </p:sp>
      <p:pic>
        <p:nvPicPr>
          <p:cNvPr id="12" name="Picture 11" descr="FB_IMG_1598423164525.jpg">
            <a:extLst>
              <a:ext uri="{FF2B5EF4-FFF2-40B4-BE49-F238E27FC236}">
                <a16:creationId xmlns:a16="http://schemas.microsoft.com/office/drawing/2014/main" id="{F3B9E160-C491-46C9-947E-D6ED4A35D5B8}"/>
              </a:ext>
            </a:extLst>
          </p:cNvPr>
          <p:cNvPicPr>
            <a:picLocks noChangeAspect="1"/>
          </p:cNvPicPr>
          <p:nvPr/>
        </p:nvPicPr>
        <p:blipFill>
          <a:blip r:embed="rId3" cstate="print"/>
          <a:stretch>
            <a:fillRect/>
          </a:stretch>
        </p:blipFill>
        <p:spPr>
          <a:xfrm>
            <a:off x="0" y="0"/>
            <a:ext cx="1041400" cy="9719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4800600"/>
            <a:ext cx="7239000" cy="6096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প্রশ্নঃ চিরুনি এবং পশমী কাপড় পরস্পরকে আকর্ষণ করছে কেন?</a:t>
            </a:r>
            <a:endParaRPr lang="en-US" sz="2400" dirty="0">
              <a:solidFill>
                <a:schemeClr val="tx1"/>
              </a:solidFill>
              <a:latin typeface="NikoshBAN" pitchFamily="2" charset="0"/>
              <a:cs typeface="NikoshBAN" pitchFamily="2" charset="0"/>
            </a:endParaRPr>
          </a:p>
        </p:txBody>
      </p:sp>
      <p:sp>
        <p:nvSpPr>
          <p:cNvPr id="4" name="Rectangle 3"/>
          <p:cNvSpPr/>
          <p:nvPr/>
        </p:nvSpPr>
        <p:spPr>
          <a:xfrm>
            <a:off x="990600" y="2514600"/>
            <a:ext cx="7239000" cy="609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bn-BD" sz="2400" dirty="0">
                <a:solidFill>
                  <a:schemeClr val="tx1"/>
                </a:solidFill>
                <a:latin typeface="NikoshBAN" pitchFamily="2" charset="0"/>
                <a:cs typeface="NikoshBAN" pitchFamily="2" charset="0"/>
              </a:rPr>
              <a:t>প্রশ্নঃ উভয় চিরুনি পশমী কাপড় দ্বারা ঘষে কাছে ধরলে বিকর্ষণ করছে কেন?</a:t>
            </a:r>
            <a:endParaRPr lang="en-US" sz="2400" dirty="0">
              <a:solidFill>
                <a:schemeClr val="tx1"/>
              </a:solidFill>
              <a:latin typeface="NikoshBAN" pitchFamily="2" charset="0"/>
              <a:cs typeface="NikoshBAN" pitchFamily="2" charset="0"/>
            </a:endParaRPr>
          </a:p>
        </p:txBody>
      </p:sp>
      <p:sp>
        <p:nvSpPr>
          <p:cNvPr id="6" name="Rectangle 5"/>
          <p:cNvSpPr/>
          <p:nvPr/>
        </p:nvSpPr>
        <p:spPr>
          <a:xfrm>
            <a:off x="762000" y="304800"/>
            <a:ext cx="320040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2800" dirty="0">
                <a:latin typeface="NikoshBAN" pitchFamily="2" charset="0"/>
                <a:cs typeface="NikoshBAN" pitchFamily="2" charset="0"/>
              </a:rPr>
              <a:t>বোর্ডের</a:t>
            </a:r>
            <a:r>
              <a:rPr lang="en-US" sz="2800" dirty="0">
                <a:latin typeface="NikoshBAN" pitchFamily="2" charset="0"/>
                <a:cs typeface="NikoshBAN" pitchFamily="2" charset="0"/>
              </a:rPr>
              <a:t> কাজ</a:t>
            </a:r>
            <a:endParaRPr lang="en-US" sz="2800" dirty="0"/>
          </a:p>
        </p:txBody>
      </p:sp>
      <p:sp>
        <p:nvSpPr>
          <p:cNvPr id="7" name="Rectangle 6"/>
          <p:cNvSpPr/>
          <p:nvPr/>
        </p:nvSpPr>
        <p:spPr>
          <a:xfrm>
            <a:off x="6096000" y="381000"/>
            <a:ext cx="2362201" cy="52322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bn-BD" sz="2800" dirty="0">
                <a:latin typeface="NikoshBAN" pitchFamily="2" charset="0"/>
                <a:cs typeface="NikoshBAN" pitchFamily="2" charset="0"/>
              </a:rPr>
              <a:t>সময়ঃ ৪মিনিট</a:t>
            </a:r>
            <a:endParaRPr lang="en-US" sz="2800" dirty="0"/>
          </a:p>
        </p:txBody>
      </p:sp>
      <p:pic>
        <p:nvPicPr>
          <p:cNvPr id="8" name="Picture 7" descr="FB_IMG_1598423164525.jpg">
            <a:extLst>
              <a:ext uri="{FF2B5EF4-FFF2-40B4-BE49-F238E27FC236}">
                <a16:creationId xmlns:a16="http://schemas.microsoft.com/office/drawing/2014/main" id="{84855A35-9011-400D-B3A3-16E9B6BFB799}"/>
              </a:ext>
            </a:extLst>
          </p:cNvPr>
          <p:cNvPicPr>
            <a:picLocks noChangeAspect="1"/>
          </p:cNvPicPr>
          <p:nvPr/>
        </p:nvPicPr>
        <p:blipFill>
          <a:blip r:embed="rId3" cstate="print"/>
          <a:stretch>
            <a:fillRect/>
          </a:stretch>
        </p:blipFill>
        <p:spPr>
          <a:xfrm>
            <a:off x="0" y="1"/>
            <a:ext cx="489857" cy="457200"/>
          </a:xfrm>
          <a:prstGeom prst="rect">
            <a:avLst/>
          </a:prstGeom>
        </p:spPr>
      </p:pic>
    </p:spTree>
    <p:extLst>
      <p:ext uri="{BB962C8B-B14F-4D97-AF65-F5344CB8AC3E}">
        <p14:creationId xmlns:p14="http://schemas.microsoft.com/office/powerpoint/2010/main" val="144309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strips(downRigh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Right)">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8"/>
          <p:cNvSpPr/>
          <p:nvPr/>
        </p:nvSpPr>
        <p:spPr>
          <a:xfrm>
            <a:off x="4267200" y="2514602"/>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dirty="0">
                <a:solidFill>
                  <a:schemeClr val="tx1"/>
                </a:solidFill>
                <a:latin typeface="NikoshBAN" pitchFamily="2" charset="0"/>
                <a:cs typeface="NikoshBAN" pitchFamily="2" charset="0"/>
              </a:rPr>
              <a:t>(গ) প্রেটন</a:t>
            </a:r>
            <a:endParaRPr lang="en-US" sz="2000" dirty="0"/>
          </a:p>
        </p:txBody>
      </p:sp>
      <p:sp>
        <p:nvSpPr>
          <p:cNvPr id="65" name="Oval 64"/>
          <p:cNvSpPr/>
          <p:nvPr/>
        </p:nvSpPr>
        <p:spPr>
          <a:xfrm>
            <a:off x="6781800" y="5943600"/>
            <a:ext cx="270933" cy="304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6781800" y="5943600"/>
            <a:ext cx="304801"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905000" y="990600"/>
            <a:ext cx="6781803" cy="533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ধনাত্বক আধানের ধারক কোনটি</a:t>
            </a:r>
            <a:r>
              <a:rPr lang="en-US" sz="2000" dirty="0">
                <a:solidFill>
                  <a:schemeClr val="tx1"/>
                </a:solidFill>
                <a:latin typeface="NikoshBAN" pitchFamily="2" charset="0"/>
                <a:cs typeface="NikoshBAN" pitchFamily="2" charset="0"/>
              </a:rPr>
              <a:t> </a:t>
            </a:r>
            <a:r>
              <a:rPr lang="bn-BD" sz="2000" dirty="0">
                <a:solidFill>
                  <a:schemeClr val="tx1"/>
                </a:solidFill>
                <a:latin typeface="NikoshBAN" pitchFamily="2" charset="0"/>
                <a:cs typeface="NikoshBAN" pitchFamily="2" charset="0"/>
              </a:rPr>
              <a:t>?</a:t>
            </a:r>
            <a:endParaRPr lang="en-US" sz="2000" dirty="0">
              <a:solidFill>
                <a:schemeClr val="tx1"/>
              </a:solidFill>
              <a:latin typeface="NikoshBAN" pitchFamily="2" charset="0"/>
              <a:cs typeface="NikoshBAN" pitchFamily="2" charset="0"/>
            </a:endParaRPr>
          </a:p>
        </p:txBody>
      </p:sp>
      <p:sp>
        <p:nvSpPr>
          <p:cNvPr id="19" name="Right Arrow 18"/>
          <p:cNvSpPr/>
          <p:nvPr/>
        </p:nvSpPr>
        <p:spPr>
          <a:xfrm>
            <a:off x="381000" y="914400"/>
            <a:ext cx="1371600" cy="685800"/>
          </a:xfrm>
          <a:prstGeom prst="rightArrow">
            <a:avLst/>
          </a:prstGeom>
          <a:ln/>
        </p:spPr>
        <p:style>
          <a:lnRef idx="1">
            <a:schemeClr val="accent5"/>
          </a:lnRef>
          <a:fillRef idx="2">
            <a:schemeClr val="accent5"/>
          </a:fillRef>
          <a:effectRef idx="1">
            <a:schemeClr val="accent5"/>
          </a:effectRef>
          <a:fontRef idx="minor">
            <a:schemeClr val="dk1"/>
          </a:fontRef>
        </p:style>
        <p:txBody>
          <a:bodyPr lIns="105491" tIns="52746" rIns="105491" bIns="52746" rtlCol="0" anchor="ctr"/>
          <a:lstStyle/>
          <a:p>
            <a:pPr algn="ctr"/>
            <a:r>
              <a:rPr lang="bn-BD" sz="2000" dirty="0">
                <a:solidFill>
                  <a:schemeClr val="tx1"/>
                </a:solidFill>
                <a:latin typeface="NikoshBAN" pitchFamily="2" charset="0"/>
                <a:cs typeface="NikoshBAN" pitchFamily="2" charset="0"/>
              </a:rPr>
              <a:t>প্রশ্নঃ ১</a:t>
            </a:r>
            <a:endParaRPr lang="en-US" sz="2000" dirty="0">
              <a:solidFill>
                <a:schemeClr val="tx1"/>
              </a:solidFill>
              <a:latin typeface="NikoshBAN" pitchFamily="2" charset="0"/>
              <a:cs typeface="NikoshBAN" pitchFamily="2" charset="0"/>
            </a:endParaRPr>
          </a:p>
        </p:txBody>
      </p:sp>
      <p:sp>
        <p:nvSpPr>
          <p:cNvPr id="20" name="Oval 19"/>
          <p:cNvSpPr/>
          <p:nvPr/>
        </p:nvSpPr>
        <p:spPr>
          <a:xfrm>
            <a:off x="3733801" y="1905000"/>
            <a:ext cx="304799"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5494618" y="1826557"/>
            <a:ext cx="372783" cy="4594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00801" y="1905000"/>
            <a:ext cx="304801" cy="3048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8124016" y="1828800"/>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3733800" y="2590800"/>
            <a:ext cx="304800" cy="304800"/>
          </a:xfrm>
          <a:prstGeom prst="ellipse">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Half Frame 24"/>
          <p:cNvSpPr/>
          <p:nvPr/>
        </p:nvSpPr>
        <p:spPr>
          <a:xfrm rot="14014148">
            <a:off x="5815237" y="2402743"/>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Oval 25"/>
          <p:cNvSpPr/>
          <p:nvPr/>
        </p:nvSpPr>
        <p:spPr>
          <a:xfrm>
            <a:off x="6400801" y="2590800"/>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8229601" y="2590800"/>
            <a:ext cx="338667"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Arrow 27"/>
          <p:cNvSpPr/>
          <p:nvPr/>
        </p:nvSpPr>
        <p:spPr>
          <a:xfrm>
            <a:off x="457200" y="2057401"/>
            <a:ext cx="3276600" cy="685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সঠিক উত্তর জানতে </a:t>
            </a:r>
            <a:r>
              <a:rPr lang="en-US" sz="2000" dirty="0" err="1">
                <a:solidFill>
                  <a:schemeClr val="tx1"/>
                </a:solidFill>
                <a:latin typeface="NikoshBAN" pitchFamily="2" charset="0"/>
                <a:cs typeface="NikoshBAN" pitchFamily="2" charset="0"/>
              </a:rPr>
              <a:t>বৃত্তে</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ক্লিক</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করি</a:t>
            </a:r>
            <a:endParaRPr lang="en-US" sz="2000" dirty="0">
              <a:solidFill>
                <a:schemeClr val="tx1"/>
              </a:solidFill>
              <a:latin typeface="NikoshBAN" pitchFamily="2" charset="0"/>
              <a:cs typeface="NikoshBAN" pitchFamily="2" charset="0"/>
            </a:endParaRPr>
          </a:p>
        </p:txBody>
      </p:sp>
      <p:sp>
        <p:nvSpPr>
          <p:cNvPr id="30" name="Rectangle 29"/>
          <p:cNvSpPr/>
          <p:nvPr/>
        </p:nvSpPr>
        <p:spPr>
          <a:xfrm>
            <a:off x="4250268" y="1864659"/>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(ক) ইলেকট্রন </a:t>
            </a:r>
            <a:endParaRPr lang="en-US" dirty="0"/>
          </a:p>
        </p:txBody>
      </p:sp>
      <p:sp>
        <p:nvSpPr>
          <p:cNvPr id="33" name="Rectangle 32"/>
          <p:cNvSpPr/>
          <p:nvPr/>
        </p:nvSpPr>
        <p:spPr>
          <a:xfrm>
            <a:off x="6917268" y="1864659"/>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(খ) নিউট্রন </a:t>
            </a:r>
            <a:endParaRPr lang="en-US" dirty="0"/>
          </a:p>
        </p:txBody>
      </p:sp>
      <p:sp>
        <p:nvSpPr>
          <p:cNvPr id="36" name="Rectangle 35"/>
          <p:cNvSpPr/>
          <p:nvPr/>
        </p:nvSpPr>
        <p:spPr>
          <a:xfrm>
            <a:off x="6858000" y="2590802"/>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(ঘ) পজিট্রন  </a:t>
            </a:r>
            <a:endParaRPr lang="en-US" dirty="0"/>
          </a:p>
        </p:txBody>
      </p:sp>
      <p:sp>
        <p:nvSpPr>
          <p:cNvPr id="37" name="Oval 36"/>
          <p:cNvSpPr/>
          <p:nvPr/>
        </p:nvSpPr>
        <p:spPr>
          <a:xfrm>
            <a:off x="3733801" y="2590800"/>
            <a:ext cx="304801" cy="304800"/>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3081867" y="304800"/>
            <a:ext cx="2844800" cy="381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বহুনির্বাচনী প্রশ্ন </a:t>
            </a:r>
            <a:endParaRPr lang="en-US" sz="3200" dirty="0">
              <a:solidFill>
                <a:schemeClr val="tx1"/>
              </a:solidFill>
              <a:latin typeface="NikoshBAN" pitchFamily="2" charset="0"/>
              <a:cs typeface="NikoshBAN" pitchFamily="2" charset="0"/>
            </a:endParaRPr>
          </a:p>
        </p:txBody>
      </p:sp>
      <p:sp>
        <p:nvSpPr>
          <p:cNvPr id="29" name="Rectangle 28"/>
          <p:cNvSpPr/>
          <p:nvPr/>
        </p:nvSpPr>
        <p:spPr>
          <a:xfrm>
            <a:off x="1981201" y="3352800"/>
            <a:ext cx="6781803" cy="16002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bn-BD" sz="2000" dirty="0">
                <a:solidFill>
                  <a:schemeClr val="tx1"/>
                </a:solidFill>
                <a:latin typeface="NikoshBAN" pitchFamily="2" charset="0"/>
                <a:cs typeface="NikoshBAN" pitchFamily="2" charset="0"/>
              </a:rPr>
              <a:t>স্বাভাবিক অবস্থায় পদার্থের পরমানুতে-</a:t>
            </a:r>
          </a:p>
          <a:p>
            <a:r>
              <a:rPr lang="bn-BD"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i</a:t>
            </a:r>
            <a:r>
              <a:rPr lang="en-US" sz="2000" dirty="0">
                <a:solidFill>
                  <a:schemeClr val="tx1"/>
                </a:solidFill>
                <a:latin typeface="NikoshBAN" pitchFamily="2" charset="0"/>
                <a:cs typeface="NikoshBAN" pitchFamily="2" charset="0"/>
              </a:rPr>
              <a:t>.</a:t>
            </a:r>
            <a:r>
              <a:rPr lang="bn-BD" sz="2000" dirty="0">
                <a:solidFill>
                  <a:schemeClr val="tx1"/>
                </a:solidFill>
                <a:latin typeface="NikoshBAN" pitchFamily="2" charset="0"/>
                <a:cs typeface="NikoshBAN" pitchFamily="2" charset="0"/>
              </a:rPr>
              <a:t> ইলেকট্রন ও নিউট্রন সমান থাকে।</a:t>
            </a:r>
            <a:r>
              <a:rPr lang="en-US" sz="2000" dirty="0">
                <a:solidFill>
                  <a:schemeClr val="tx1"/>
                </a:solidFill>
                <a:latin typeface="NikoshBAN" pitchFamily="2" charset="0"/>
                <a:cs typeface="NikoshBAN" pitchFamily="2" charset="0"/>
              </a:rPr>
              <a:t> </a:t>
            </a:r>
            <a:endParaRPr lang="bn-BD" sz="2000" dirty="0">
              <a:solidFill>
                <a:schemeClr val="tx1"/>
              </a:solidFill>
              <a:latin typeface="NikoshBAN" pitchFamily="2" charset="0"/>
              <a:cs typeface="NikoshBAN" pitchFamily="2" charset="0"/>
            </a:endParaRPr>
          </a:p>
          <a:p>
            <a:r>
              <a:rPr lang="bn-BD" sz="2000" dirty="0">
                <a:solidFill>
                  <a:schemeClr val="tx1"/>
                </a:solidFill>
                <a:latin typeface="NikoshBAN" pitchFamily="2" charset="0"/>
                <a:cs typeface="NikoshBAN" pitchFamily="2" charset="0"/>
              </a:rPr>
              <a:t>	</a:t>
            </a:r>
            <a:r>
              <a:rPr lang="en-US" sz="2000" dirty="0">
                <a:solidFill>
                  <a:schemeClr val="tx1"/>
                </a:solidFill>
                <a:latin typeface="NikoshBAN" pitchFamily="2" charset="0"/>
                <a:cs typeface="NikoshBAN" pitchFamily="2" charset="0"/>
              </a:rPr>
              <a:t>ii. </a:t>
            </a:r>
            <a:r>
              <a:rPr lang="bn-BD" sz="2000" dirty="0">
                <a:solidFill>
                  <a:schemeClr val="tx1"/>
                </a:solidFill>
                <a:latin typeface="NikoshBAN" pitchFamily="2" charset="0"/>
                <a:cs typeface="NikoshBAN" pitchFamily="2" charset="0"/>
              </a:rPr>
              <a:t>ইলেকট্রন ও প্রোটন সমান থাকে। </a:t>
            </a:r>
          </a:p>
          <a:p>
            <a:r>
              <a:rPr lang="bn-BD" sz="2000" dirty="0">
                <a:solidFill>
                  <a:schemeClr val="tx1"/>
                </a:solidFill>
                <a:latin typeface="NikoshBAN" pitchFamily="2" charset="0"/>
                <a:cs typeface="NikoshBAN" pitchFamily="2" charset="0"/>
              </a:rPr>
              <a:t>	</a:t>
            </a:r>
            <a:r>
              <a:rPr lang="en-US" sz="2000" dirty="0">
                <a:solidFill>
                  <a:schemeClr val="tx1"/>
                </a:solidFill>
                <a:latin typeface="NikoshBAN" pitchFamily="2" charset="0"/>
                <a:cs typeface="NikoshBAN" pitchFamily="2" charset="0"/>
              </a:rPr>
              <a:t>iii</a:t>
            </a:r>
            <a:r>
              <a:rPr lang="bn-BD" sz="2000" dirty="0">
                <a:solidFill>
                  <a:schemeClr val="tx1"/>
                </a:solidFill>
                <a:latin typeface="NikoshBAN" pitchFamily="2" charset="0"/>
                <a:cs typeface="NikoshBAN" pitchFamily="2" charset="0"/>
              </a:rPr>
              <a:t>. প্রোটন ও নিউট্রন সমান থাকে ।</a:t>
            </a:r>
            <a:endParaRPr lang="en-US" sz="2000" dirty="0">
              <a:solidFill>
                <a:schemeClr val="tx1"/>
              </a:solidFill>
              <a:latin typeface="NikoshBAN" pitchFamily="2" charset="0"/>
              <a:cs typeface="NikoshBAN" pitchFamily="2" charset="0"/>
            </a:endParaRPr>
          </a:p>
          <a:p>
            <a:r>
              <a:rPr lang="bn-IN" sz="2000" dirty="0">
                <a:solidFill>
                  <a:schemeClr val="tx1"/>
                </a:solidFill>
                <a:latin typeface="NikoshBAN" pitchFamily="2" charset="0"/>
                <a:cs typeface="NikoshBAN" pitchFamily="2" charset="0"/>
              </a:rPr>
              <a:t>নিচের কোনটি সঠিক?</a:t>
            </a:r>
            <a:endParaRPr lang="en-US" sz="2000" dirty="0">
              <a:solidFill>
                <a:schemeClr val="tx1"/>
              </a:solidFill>
              <a:latin typeface="NikoshBAN" pitchFamily="2" charset="0"/>
              <a:cs typeface="NikoshBAN" pitchFamily="2" charset="0"/>
            </a:endParaRPr>
          </a:p>
        </p:txBody>
      </p:sp>
      <p:sp>
        <p:nvSpPr>
          <p:cNvPr id="38" name="Right Arrow 37"/>
          <p:cNvSpPr/>
          <p:nvPr/>
        </p:nvSpPr>
        <p:spPr>
          <a:xfrm>
            <a:off x="457201" y="3429000"/>
            <a:ext cx="1371600" cy="685800"/>
          </a:xfrm>
          <a:prstGeom prst="rightArrow">
            <a:avLst/>
          </a:prstGeom>
          <a:ln/>
        </p:spPr>
        <p:style>
          <a:lnRef idx="1">
            <a:schemeClr val="accent1"/>
          </a:lnRef>
          <a:fillRef idx="2">
            <a:schemeClr val="accent1"/>
          </a:fillRef>
          <a:effectRef idx="1">
            <a:schemeClr val="accent1"/>
          </a:effectRef>
          <a:fontRef idx="minor">
            <a:schemeClr val="dk1"/>
          </a:fontRef>
        </p:style>
        <p:txBody>
          <a:bodyPr lIns="105491" tIns="52746" rIns="105491" bIns="52746" rtlCol="0" anchor="ctr"/>
          <a:lstStyle/>
          <a:p>
            <a:pPr algn="ctr"/>
            <a:r>
              <a:rPr lang="bn-BD" sz="2000" dirty="0">
                <a:solidFill>
                  <a:schemeClr val="tx1"/>
                </a:solidFill>
                <a:latin typeface="NikoshBAN" pitchFamily="2" charset="0"/>
                <a:cs typeface="NikoshBAN" pitchFamily="2" charset="0"/>
              </a:rPr>
              <a:t>প্রশ্নঃ ২</a:t>
            </a:r>
            <a:endParaRPr lang="en-US" sz="2000" dirty="0">
              <a:solidFill>
                <a:schemeClr val="tx1"/>
              </a:solidFill>
              <a:latin typeface="NikoshBAN" pitchFamily="2" charset="0"/>
              <a:cs typeface="NikoshBAN" pitchFamily="2" charset="0"/>
            </a:endParaRPr>
          </a:p>
        </p:txBody>
      </p:sp>
      <p:sp>
        <p:nvSpPr>
          <p:cNvPr id="43" name="Right Arrow 42"/>
          <p:cNvSpPr/>
          <p:nvPr/>
        </p:nvSpPr>
        <p:spPr>
          <a:xfrm>
            <a:off x="533400" y="5334000"/>
            <a:ext cx="3276600" cy="685800"/>
          </a:xfrm>
          <a:prstGeom prst="rightArrow">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2000" dirty="0">
                <a:solidFill>
                  <a:schemeClr val="tx1"/>
                </a:solidFill>
                <a:latin typeface="NikoshBAN" pitchFamily="2" charset="0"/>
                <a:cs typeface="NikoshBAN" pitchFamily="2" charset="0"/>
              </a:rPr>
              <a:t>সঠিক উত্তর জানতে </a:t>
            </a:r>
            <a:r>
              <a:rPr lang="en-US" sz="2000" dirty="0" err="1">
                <a:solidFill>
                  <a:schemeClr val="tx1"/>
                </a:solidFill>
                <a:latin typeface="NikoshBAN" pitchFamily="2" charset="0"/>
                <a:cs typeface="NikoshBAN" pitchFamily="2" charset="0"/>
              </a:rPr>
              <a:t>বৃত্তে</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ক্লিক</a:t>
            </a:r>
            <a:r>
              <a:rPr lang="en-US" sz="2000" dirty="0">
                <a:solidFill>
                  <a:schemeClr val="tx1"/>
                </a:solidFill>
                <a:latin typeface="NikoshBAN" pitchFamily="2" charset="0"/>
                <a:cs typeface="NikoshBAN" pitchFamily="2" charset="0"/>
              </a:rPr>
              <a:t> </a:t>
            </a:r>
            <a:r>
              <a:rPr lang="en-US" sz="2000" dirty="0" err="1">
                <a:solidFill>
                  <a:schemeClr val="tx1"/>
                </a:solidFill>
                <a:latin typeface="NikoshBAN" pitchFamily="2" charset="0"/>
                <a:cs typeface="NikoshBAN" pitchFamily="2" charset="0"/>
              </a:rPr>
              <a:t>করি</a:t>
            </a:r>
            <a:endParaRPr lang="en-US" sz="2000" dirty="0">
              <a:solidFill>
                <a:schemeClr val="tx1"/>
              </a:solidFill>
              <a:latin typeface="NikoshBAN" pitchFamily="2" charset="0"/>
              <a:cs typeface="NikoshBAN" pitchFamily="2" charset="0"/>
            </a:endParaRPr>
          </a:p>
        </p:txBody>
      </p:sp>
      <p:sp>
        <p:nvSpPr>
          <p:cNvPr id="55" name="Rectangle 54"/>
          <p:cNvSpPr/>
          <p:nvPr/>
        </p:nvSpPr>
        <p:spPr>
          <a:xfrm>
            <a:off x="4343400" y="5181602"/>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(ক)  </a:t>
            </a:r>
            <a:r>
              <a:rPr lang="en-US" dirty="0" err="1">
                <a:solidFill>
                  <a:schemeClr val="tx1"/>
                </a:solidFill>
                <a:latin typeface="NikoshBAN" pitchFamily="2" charset="0"/>
                <a:cs typeface="NikoshBAN" pitchFamily="2" charset="0"/>
              </a:rPr>
              <a:t>i</a:t>
            </a:r>
            <a:r>
              <a:rPr lang="bn-BD" dirty="0">
                <a:solidFill>
                  <a:schemeClr val="tx1"/>
                </a:solidFill>
                <a:latin typeface="NikoshBAN" pitchFamily="2" charset="0"/>
                <a:cs typeface="NikoshBAN" pitchFamily="2" charset="0"/>
              </a:rPr>
              <a:t> </a:t>
            </a:r>
            <a:endParaRPr lang="en-US" dirty="0"/>
          </a:p>
        </p:txBody>
      </p:sp>
      <p:sp>
        <p:nvSpPr>
          <p:cNvPr id="56" name="Oval 55"/>
          <p:cNvSpPr/>
          <p:nvPr/>
        </p:nvSpPr>
        <p:spPr>
          <a:xfrm>
            <a:off x="3877984" y="5183843"/>
            <a:ext cx="304799"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Multiply 56"/>
          <p:cNvSpPr/>
          <p:nvPr/>
        </p:nvSpPr>
        <p:spPr>
          <a:xfrm>
            <a:off x="5638801" y="5105402"/>
            <a:ext cx="372783" cy="459443"/>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p:cNvSpPr/>
          <p:nvPr/>
        </p:nvSpPr>
        <p:spPr>
          <a:xfrm>
            <a:off x="7162800" y="5181602"/>
            <a:ext cx="1693333" cy="34514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(খ) </a:t>
            </a:r>
            <a:r>
              <a:rPr lang="en-US" dirty="0">
                <a:solidFill>
                  <a:schemeClr val="tx1"/>
                </a:solidFill>
                <a:latin typeface="NikoshBAN" pitchFamily="2" charset="0"/>
                <a:cs typeface="NikoshBAN" pitchFamily="2" charset="0"/>
              </a:rPr>
              <a:t> </a:t>
            </a:r>
            <a:r>
              <a:rPr lang="en-US" dirty="0" err="1">
                <a:solidFill>
                  <a:schemeClr val="tx1"/>
                </a:solidFill>
                <a:latin typeface="NikoshBAN" pitchFamily="2" charset="0"/>
                <a:cs typeface="NikoshBAN" pitchFamily="2" charset="0"/>
              </a:rPr>
              <a:t>i</a:t>
            </a:r>
            <a:r>
              <a:rPr lang="en-US" dirty="0">
                <a:solidFill>
                  <a:schemeClr val="tx1"/>
                </a:solidFill>
                <a:latin typeface="NikoshBAN" pitchFamily="2" charset="0"/>
                <a:cs typeface="NikoshBAN" pitchFamily="2" charset="0"/>
              </a:rPr>
              <a:t>, ii</a:t>
            </a:r>
            <a:endParaRPr lang="en-US" dirty="0"/>
          </a:p>
        </p:txBody>
      </p:sp>
      <p:sp>
        <p:nvSpPr>
          <p:cNvPr id="59" name="Oval 58"/>
          <p:cNvSpPr/>
          <p:nvPr/>
        </p:nvSpPr>
        <p:spPr>
          <a:xfrm>
            <a:off x="6781800" y="5181600"/>
            <a:ext cx="304801" cy="304800"/>
          </a:xfrm>
          <a:prstGeom prst="ellipse">
            <a:avLst/>
          </a:prstGeom>
          <a:solidFill>
            <a:schemeClr val="bg1">
              <a:lumMod val="95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ultiply 59"/>
          <p:cNvSpPr/>
          <p:nvPr/>
        </p:nvSpPr>
        <p:spPr>
          <a:xfrm>
            <a:off x="8382000" y="5105400"/>
            <a:ext cx="410384"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p:nvPr/>
        </p:nvSpPr>
        <p:spPr>
          <a:xfrm>
            <a:off x="7162800" y="5867402"/>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dirty="0">
                <a:solidFill>
                  <a:schemeClr val="tx1"/>
                </a:solidFill>
                <a:latin typeface="NikoshBAN" pitchFamily="2" charset="0"/>
                <a:cs typeface="NikoshBAN" pitchFamily="2" charset="0"/>
              </a:rPr>
              <a:t>(গ) </a:t>
            </a:r>
            <a:r>
              <a:rPr lang="en-US" dirty="0">
                <a:solidFill>
                  <a:schemeClr val="tx1"/>
                </a:solidFill>
                <a:latin typeface="NikoshBAN" pitchFamily="2" charset="0"/>
                <a:cs typeface="NikoshBAN" pitchFamily="2" charset="0"/>
              </a:rPr>
              <a:t>  ii, </a:t>
            </a:r>
            <a:r>
              <a:rPr lang="bn-BD" dirty="0">
                <a:solidFill>
                  <a:schemeClr val="tx1"/>
                </a:solidFill>
                <a:latin typeface="NikoshBAN" pitchFamily="2" charset="0"/>
                <a:cs typeface="NikoshBAN" pitchFamily="2" charset="0"/>
              </a:rPr>
              <a:t> </a:t>
            </a:r>
            <a:endParaRPr lang="en-US" dirty="0"/>
          </a:p>
        </p:txBody>
      </p:sp>
      <p:sp>
        <p:nvSpPr>
          <p:cNvPr id="62" name="Oval 61"/>
          <p:cNvSpPr/>
          <p:nvPr/>
        </p:nvSpPr>
        <p:spPr>
          <a:xfrm>
            <a:off x="3886201" y="5943600"/>
            <a:ext cx="304801"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Multiply 62"/>
          <p:cNvSpPr/>
          <p:nvPr/>
        </p:nvSpPr>
        <p:spPr>
          <a:xfrm>
            <a:off x="5562601" y="5867400"/>
            <a:ext cx="338667"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343400" y="5867402"/>
            <a:ext cx="1693333" cy="416111"/>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000" dirty="0">
                <a:solidFill>
                  <a:schemeClr val="tx1"/>
                </a:solidFill>
                <a:latin typeface="NikoshBAN" pitchFamily="2" charset="0"/>
                <a:cs typeface="NikoshBAN" pitchFamily="2" charset="0"/>
              </a:rPr>
              <a:t>(ঘ) </a:t>
            </a:r>
            <a:r>
              <a:rPr lang="en-US" sz="2000" dirty="0" err="1">
                <a:solidFill>
                  <a:schemeClr val="tx1"/>
                </a:solidFill>
                <a:latin typeface="NikoshBAN" pitchFamily="2" charset="0"/>
                <a:cs typeface="NikoshBAN" pitchFamily="2" charset="0"/>
              </a:rPr>
              <a:t>i</a:t>
            </a:r>
            <a:r>
              <a:rPr lang="en-US" sz="2000" dirty="0">
                <a:solidFill>
                  <a:schemeClr val="tx1"/>
                </a:solidFill>
                <a:latin typeface="NikoshBAN" pitchFamily="2" charset="0"/>
                <a:cs typeface="NikoshBAN" pitchFamily="2" charset="0"/>
              </a:rPr>
              <a:t>, iii</a:t>
            </a:r>
          </a:p>
        </p:txBody>
      </p:sp>
      <p:sp>
        <p:nvSpPr>
          <p:cNvPr id="66" name="Half Frame 65"/>
          <p:cNvSpPr/>
          <p:nvPr/>
        </p:nvSpPr>
        <p:spPr>
          <a:xfrm rot="14014148">
            <a:off x="8482236" y="5755543"/>
            <a:ext cx="178156" cy="528515"/>
          </a:xfrm>
          <a:prstGeom prst="halfFram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5" name="Picture 34" descr="FB_IMG_1598423164525.jpg">
            <a:extLst>
              <a:ext uri="{FF2B5EF4-FFF2-40B4-BE49-F238E27FC236}">
                <a16:creationId xmlns:a16="http://schemas.microsoft.com/office/drawing/2014/main" id="{0AC8702F-1089-48ED-AB4C-FEDB3848C15E}"/>
              </a:ext>
            </a:extLst>
          </p:cNvPr>
          <p:cNvPicPr>
            <a:picLocks noChangeAspect="1"/>
          </p:cNvPicPr>
          <p:nvPr/>
        </p:nvPicPr>
        <p:blipFill>
          <a:blip r:embed="rId4" cstate="print"/>
          <a:stretch>
            <a:fillRect/>
          </a:stretch>
        </p:blipFill>
        <p:spPr>
          <a:xfrm>
            <a:off x="0" y="0"/>
            <a:ext cx="1041400" cy="971973"/>
          </a:xfrm>
          <a:prstGeom prst="rect">
            <a:avLst/>
          </a:prstGeom>
        </p:spPr>
      </p:pic>
    </p:spTree>
    <p:extLst>
      <p:ext uri="{BB962C8B-B14F-4D97-AF65-F5344CB8AC3E}">
        <p14:creationId xmlns:p14="http://schemas.microsoft.com/office/powerpoint/2010/main" val="35309683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0-#ppt_w/2"/>
                                          </p:val>
                                        </p:tav>
                                        <p:tav tm="100000">
                                          <p:val>
                                            <p:strVal val="#ppt_x"/>
                                          </p:val>
                                        </p:tav>
                                      </p:tavLst>
                                    </p:anim>
                                    <p:anim calcmode="lin" valueType="num">
                                      <p:cBhvr additive="base">
                                        <p:cTn id="14" dur="500" fill="hold"/>
                                        <p:tgtEl>
                                          <p:spTgt spid="19"/>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1+#ppt_w/2"/>
                                          </p:val>
                                        </p:tav>
                                        <p:tav tm="100000">
                                          <p:val>
                                            <p:strVal val="#ppt_x"/>
                                          </p:val>
                                        </p:tav>
                                      </p:tavLst>
                                    </p:anim>
                                    <p:anim calcmode="lin" valueType="num">
                                      <p:cBhvr additive="base">
                                        <p:cTn id="18" dur="500" fill="hold"/>
                                        <p:tgtEl>
                                          <p:spTgt spid="17"/>
                                        </p:tgtEl>
                                        <p:attrNameLst>
                                          <p:attrName>ppt_y</p:attrName>
                                        </p:attrNameLst>
                                      </p:cBhvr>
                                      <p:tavLst>
                                        <p:tav tm="0">
                                          <p:val>
                                            <p:strVal val="#ppt_y"/>
                                          </p:val>
                                        </p:tav>
                                        <p:tav tm="100000">
                                          <p:val>
                                            <p:strVal val="#ppt_y"/>
                                          </p:val>
                                        </p:tav>
                                      </p:tavLst>
                                    </p:anim>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500"/>
                                        <p:tgtEl>
                                          <p:spTgt spid="33"/>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500"/>
                                        <p:tgtEl>
                                          <p:spTgt spid="3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fade">
                                      <p:cBhvr>
                                        <p:cTn id="35" dur="1000"/>
                                        <p:tgtEl>
                                          <p:spTgt spid="2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0-#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additive="base">
                                        <p:cTn id="56" dur="500" fill="hold"/>
                                        <p:tgtEl>
                                          <p:spTgt spid="29"/>
                                        </p:tgtEl>
                                        <p:attrNameLst>
                                          <p:attrName>ppt_x</p:attrName>
                                        </p:attrNameLst>
                                      </p:cBhvr>
                                      <p:tavLst>
                                        <p:tav tm="0">
                                          <p:val>
                                            <p:strVal val="1+#ppt_w/2"/>
                                          </p:val>
                                        </p:tav>
                                        <p:tav tm="100000">
                                          <p:val>
                                            <p:strVal val="#ppt_x"/>
                                          </p:val>
                                        </p:tav>
                                      </p:tavLst>
                                    </p:anim>
                                    <p:anim calcmode="lin" valueType="num">
                                      <p:cBhvr additive="base">
                                        <p:cTn id="57" dur="500" fill="hold"/>
                                        <p:tgtEl>
                                          <p:spTgt spid="29"/>
                                        </p:tgtEl>
                                        <p:attrNameLst>
                                          <p:attrName>ppt_y</p:attrName>
                                        </p:attrNameLst>
                                      </p:cBhvr>
                                      <p:tavLst>
                                        <p:tav tm="0">
                                          <p:val>
                                            <p:strVal val="#ppt_y"/>
                                          </p:val>
                                        </p:tav>
                                        <p:tav tm="100000">
                                          <p:val>
                                            <p:strVal val="#ppt_y"/>
                                          </p:val>
                                        </p:tav>
                                      </p:tavLst>
                                    </p:anim>
                                  </p:childTnLst>
                                </p:cTn>
                              </p:par>
                              <p:par>
                                <p:cTn id="58" presetID="10" presetClass="entr" presetSubtype="0" fill="hold" grpId="0" nodeType="with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fade">
                                      <p:cBhvr>
                                        <p:cTn id="63" dur="500"/>
                                        <p:tgtEl>
                                          <p:spTgt spid="58"/>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4"/>
                                        </p:tgtEl>
                                        <p:attrNameLst>
                                          <p:attrName>style.visibility</p:attrName>
                                        </p:attrNameLst>
                                      </p:cBhvr>
                                      <p:to>
                                        <p:strVal val="visible"/>
                                      </p:to>
                                    </p:set>
                                    <p:animEffect transition="in" filter="fade">
                                      <p:cBhvr>
                                        <p:cTn id="66" dur="500"/>
                                        <p:tgtEl>
                                          <p:spTgt spid="64"/>
                                        </p:tgtEl>
                                      </p:cBhvr>
                                    </p:animEffect>
                                  </p:childTnLst>
                                </p:cTn>
                              </p:par>
                              <p:par>
                                <p:cTn id="67" presetID="10" presetClass="entr" presetSubtype="0" fill="hold" grpId="1" nodeType="withEffect">
                                  <p:stCondLst>
                                    <p:cond delay="0"/>
                                  </p:stCondLst>
                                  <p:childTnLst>
                                    <p:set>
                                      <p:cBhvr>
                                        <p:cTn id="68" dur="1" fill="hold">
                                          <p:stCondLst>
                                            <p:cond delay="0"/>
                                          </p:stCondLst>
                                        </p:cTn>
                                        <p:tgtEl>
                                          <p:spTgt spid="61"/>
                                        </p:tgtEl>
                                        <p:attrNameLst>
                                          <p:attrName>style.visibility</p:attrName>
                                        </p:attrNameLst>
                                      </p:cBhvr>
                                      <p:to>
                                        <p:strVal val="visible"/>
                                      </p:to>
                                    </p:set>
                                    <p:animEffect transition="in" filter="fade">
                                      <p:cBhvr>
                                        <p:cTn id="69" dur="500"/>
                                        <p:tgtEl>
                                          <p:spTgt spid="61"/>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3"/>
                                        </p:tgtEl>
                                        <p:attrNameLst>
                                          <p:attrName>style.visibility</p:attrName>
                                        </p:attrNameLst>
                                      </p:cBhvr>
                                      <p:to>
                                        <p:strVal val="visible"/>
                                      </p:to>
                                    </p:set>
                                    <p:animEffect transition="in" filter="fade">
                                      <p:cBhvr>
                                        <p:cTn id="74" dur="1000"/>
                                        <p:tgtEl>
                                          <p:spTgt spid="43"/>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animEffect transition="in" filter="fade">
                                      <p:cBhvr>
                                        <p:cTn id="77" dur="500"/>
                                        <p:tgtEl>
                                          <p:spTgt spid="6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fade">
                                      <p:cBhvr>
                                        <p:cTn id="80" dur="500"/>
                                        <p:tgtEl>
                                          <p:spTgt spid="5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fade">
                                      <p:cBhvr>
                                        <p:cTn id="83" dur="500"/>
                                        <p:tgtEl>
                                          <p:spTgt spid="56"/>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7" restart="whenNotActive" fill="hold" evtFilter="cancelBubble" nodeType="interactiveSeq">
                <p:stCondLst>
                  <p:cond evt="onClick" delay="0">
                    <p:tgtEl>
                      <p:spTgt spid="20"/>
                    </p:tgtEl>
                  </p:cond>
                </p:stCondLst>
                <p:endSync evt="end" delay="0">
                  <p:rtn val="all"/>
                </p:endSync>
                <p:childTnLst>
                  <p:par>
                    <p:cTn id="88" fill="hold">
                      <p:stCondLst>
                        <p:cond delay="0"/>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500"/>
                                        <p:tgtEl>
                                          <p:spTgt spid="21"/>
                                        </p:tgtEl>
                                      </p:cBhvr>
                                    </p:animEffect>
                                  </p:childTnLst>
                                </p:cTn>
                              </p:par>
                            </p:childTnLst>
                          </p:cTn>
                        </p:par>
                      </p:childTnLst>
                    </p:cTn>
                  </p:par>
                </p:childTnLst>
              </p:cTn>
              <p:nextCondLst>
                <p:cond evt="onClick" delay="0">
                  <p:tgtEl>
                    <p:spTgt spid="20"/>
                  </p:tgtEl>
                </p:cond>
              </p:nextCondLst>
            </p:seq>
            <p:seq concurrent="1" nextAc="seek">
              <p:cTn id="93" restart="whenNotActive" fill="hold" evtFilter="cancelBubble" nodeType="interactiveSeq">
                <p:stCondLst>
                  <p:cond evt="onClick" delay="0">
                    <p:tgtEl>
                      <p:spTgt spid="22"/>
                    </p:tgtEl>
                  </p:cond>
                </p:stCondLst>
                <p:endSync evt="end" delay="0">
                  <p:rtn val="all"/>
                </p:endSync>
                <p:childTnLst>
                  <p:par>
                    <p:cTn id="94" fill="hold">
                      <p:stCondLst>
                        <p:cond delay="0"/>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500"/>
                                        <p:tgtEl>
                                          <p:spTgt spid="23"/>
                                        </p:tgtEl>
                                      </p:cBhvr>
                                    </p:animEffect>
                                  </p:childTnLst>
                                </p:cTn>
                              </p:par>
                            </p:childTnLst>
                          </p:cTn>
                        </p:par>
                      </p:childTnLst>
                    </p:cTn>
                  </p:par>
                </p:childTnLst>
              </p:cTn>
              <p:nextCondLst>
                <p:cond evt="onClick" delay="0">
                  <p:tgtEl>
                    <p:spTgt spid="22"/>
                  </p:tgtEl>
                </p:cond>
              </p:nextCondLst>
            </p:seq>
            <p:seq concurrent="1" nextAc="seek">
              <p:cTn id="99" restart="whenNotActive" fill="hold" evtFilter="cancelBubble" nodeType="interactiveSeq">
                <p:stCondLst>
                  <p:cond evt="onClick" delay="0">
                    <p:tgtEl>
                      <p:spTgt spid="24"/>
                    </p:tgtEl>
                  </p:cond>
                </p:stCondLst>
                <p:endSync evt="end" delay="0">
                  <p:rtn val="all"/>
                </p:endSync>
                <p:childTnLst>
                  <p:par>
                    <p:cTn id="100" fill="hold">
                      <p:stCondLst>
                        <p:cond delay="0"/>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25"/>
                                        </p:tgtEl>
                                        <p:attrNameLst>
                                          <p:attrName>style.visibility</p:attrName>
                                        </p:attrNameLst>
                                      </p:cBhvr>
                                      <p:to>
                                        <p:strVal val="visible"/>
                                      </p:to>
                                    </p:set>
                                    <p:animEffect transition="in" filter="fade">
                                      <p:cBhvr>
                                        <p:cTn id="104" dur="500"/>
                                        <p:tgtEl>
                                          <p:spTgt spid="25"/>
                                        </p:tgtEl>
                                      </p:cBhvr>
                                    </p:animEffect>
                                  </p:childTnLst>
                                  <p:subTnLst>
                                    <p:audio>
                                      <p:cMediaNode>
                                        <p:cTn display="0" masterRel="sameClick">
                                          <p:stCondLst>
                                            <p:cond evt="begin" delay="0">
                                              <p:tn val="102"/>
                                            </p:cond>
                                          </p:stCondLst>
                                          <p:endCondLst>
                                            <p:cond evt="onStopAudio" delay="0">
                                              <p:tgtEl>
                                                <p:sldTgt/>
                                              </p:tgtEl>
                                            </p:cond>
                                          </p:endCondLst>
                                        </p:cTn>
                                        <p:tgtEl>
                                          <p:sndTgt r:embed="rId3" name="applause.wav"/>
                                        </p:tgtEl>
                                      </p:cMediaNode>
                                    </p:audio>
                                  </p:subTnLst>
                                </p:cTn>
                              </p:par>
                              <p:par>
                                <p:cTn id="105" presetID="10" presetClass="entr" presetSubtype="0"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fade">
                                      <p:cBhvr>
                                        <p:cTn id="107" dur="2000"/>
                                        <p:tgtEl>
                                          <p:spTgt spid="37"/>
                                        </p:tgtEl>
                                      </p:cBhvr>
                                    </p:animEffect>
                                  </p:childTnLst>
                                </p:cTn>
                              </p:par>
                              <p:par>
                                <p:cTn id="108" presetID="1" presetClass="emph" presetSubtype="2" fill="hold" grpId="1" nodeType="withEffect">
                                  <p:stCondLst>
                                    <p:cond delay="0"/>
                                  </p:stCondLst>
                                  <p:childTnLst>
                                    <p:animClr clrSpc="rgb" dir="cw">
                                      <p:cBhvr>
                                        <p:cTn id="109" dur="2000" fill="hold"/>
                                        <p:tgtEl>
                                          <p:spTgt spid="39"/>
                                        </p:tgtEl>
                                        <p:attrNameLst>
                                          <p:attrName>fillcolor</p:attrName>
                                        </p:attrNameLst>
                                      </p:cBhvr>
                                      <p:to>
                                        <a:schemeClr val="accent2"/>
                                      </p:to>
                                    </p:animClr>
                                    <p:set>
                                      <p:cBhvr>
                                        <p:cTn id="110" dur="2000" fill="hold"/>
                                        <p:tgtEl>
                                          <p:spTgt spid="39"/>
                                        </p:tgtEl>
                                        <p:attrNameLst>
                                          <p:attrName>fill.type</p:attrName>
                                        </p:attrNameLst>
                                      </p:cBhvr>
                                      <p:to>
                                        <p:strVal val="solid"/>
                                      </p:to>
                                    </p:set>
                                    <p:set>
                                      <p:cBhvr>
                                        <p:cTn id="111" dur="2000" fill="hold"/>
                                        <p:tgtEl>
                                          <p:spTgt spid="39"/>
                                        </p:tgtEl>
                                        <p:attrNameLst>
                                          <p:attrName>fill.on</p:attrName>
                                        </p:attrNameLst>
                                      </p:cBhvr>
                                      <p:to>
                                        <p:strVal val="true"/>
                                      </p:to>
                                    </p:set>
                                  </p:childTnLst>
                                </p:cTn>
                              </p:par>
                            </p:childTnLst>
                          </p:cTn>
                        </p:par>
                      </p:childTnLst>
                    </p:cTn>
                  </p:par>
                </p:childTnLst>
              </p:cTn>
              <p:nextCondLst>
                <p:cond evt="onClick" delay="0">
                  <p:tgtEl>
                    <p:spTgt spid="24"/>
                  </p:tgtEl>
                </p:cond>
              </p:nextCondLst>
            </p:seq>
            <p:seq concurrent="1" nextAc="seek">
              <p:cTn id="112" restart="whenNotActive" fill="hold" evtFilter="cancelBubble" nodeType="interactiveSeq">
                <p:stCondLst>
                  <p:cond evt="onClick" delay="0">
                    <p:tgtEl>
                      <p:spTgt spid="26"/>
                    </p:tgtEl>
                  </p:cond>
                </p:stCondLst>
                <p:endSync evt="end" delay="0">
                  <p:rtn val="all"/>
                </p:endSync>
                <p:childTnLst>
                  <p:par>
                    <p:cTn id="113" fill="hold">
                      <p:stCondLst>
                        <p:cond delay="0"/>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childTnLst>
              </p:cTn>
              <p:nextCondLst>
                <p:cond evt="onClick" delay="0">
                  <p:tgtEl>
                    <p:spTgt spid="26"/>
                  </p:tgtEl>
                </p:cond>
              </p:nextCondLst>
            </p:seq>
            <p:seq concurrent="1" nextAc="seek">
              <p:cTn id="118" restart="whenNotActive" fill="hold" evtFilter="cancelBubble" nodeType="interactiveSeq">
                <p:stCondLst>
                  <p:cond evt="onClick" delay="0">
                    <p:tgtEl>
                      <p:spTgt spid="56"/>
                    </p:tgtEl>
                  </p:cond>
                </p:stCondLst>
                <p:endSync evt="end" delay="0">
                  <p:rtn val="all"/>
                </p:endSync>
                <p:childTnLst>
                  <p:par>
                    <p:cTn id="119" fill="hold">
                      <p:stCondLst>
                        <p:cond delay="0"/>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57"/>
                                        </p:tgtEl>
                                        <p:attrNameLst>
                                          <p:attrName>style.visibility</p:attrName>
                                        </p:attrNameLst>
                                      </p:cBhvr>
                                      <p:to>
                                        <p:strVal val="visible"/>
                                      </p:to>
                                    </p:set>
                                    <p:animEffect transition="in" filter="fade">
                                      <p:cBhvr>
                                        <p:cTn id="123" dur="500"/>
                                        <p:tgtEl>
                                          <p:spTgt spid="57"/>
                                        </p:tgtEl>
                                      </p:cBhvr>
                                    </p:animEffect>
                                  </p:childTnLst>
                                </p:cTn>
                              </p:par>
                            </p:childTnLst>
                          </p:cTn>
                        </p:par>
                      </p:childTnLst>
                    </p:cTn>
                  </p:par>
                </p:childTnLst>
              </p:cTn>
              <p:nextCondLst>
                <p:cond evt="onClick" delay="0">
                  <p:tgtEl>
                    <p:spTgt spid="56"/>
                  </p:tgtEl>
                </p:cond>
              </p:nextCondLst>
            </p:seq>
            <p:seq concurrent="1" nextAc="seek">
              <p:cTn id="124" restart="whenNotActive" fill="hold" evtFilter="cancelBubble" nodeType="interactiveSeq">
                <p:stCondLst>
                  <p:cond evt="onClick" delay="0">
                    <p:tgtEl>
                      <p:spTgt spid="59"/>
                    </p:tgtEl>
                  </p:cond>
                </p:stCondLst>
                <p:endSync evt="end" delay="0">
                  <p:rtn val="all"/>
                </p:endSync>
                <p:childTnLst>
                  <p:par>
                    <p:cTn id="125" fill="hold">
                      <p:stCondLst>
                        <p:cond delay="0"/>
                      </p:stCondLst>
                      <p:childTnLst>
                        <p:par>
                          <p:cTn id="126" fill="hold">
                            <p:stCondLst>
                              <p:cond delay="0"/>
                            </p:stCondLst>
                            <p:childTnLst>
                              <p:par>
                                <p:cTn id="127" presetID="10" presetClass="entr" presetSubtype="0" fill="hold" grpId="0"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fade">
                                      <p:cBhvr>
                                        <p:cTn id="129" dur="500"/>
                                        <p:tgtEl>
                                          <p:spTgt spid="60"/>
                                        </p:tgtEl>
                                      </p:cBhvr>
                                    </p:animEffect>
                                  </p:childTnLst>
                                </p:cTn>
                              </p:par>
                            </p:childTnLst>
                          </p:cTn>
                        </p:par>
                      </p:childTnLst>
                    </p:cTn>
                  </p:par>
                </p:childTnLst>
              </p:cTn>
              <p:nextCondLst>
                <p:cond evt="onClick" delay="0">
                  <p:tgtEl>
                    <p:spTgt spid="59"/>
                  </p:tgtEl>
                </p:cond>
              </p:nextCondLst>
            </p:seq>
            <p:seq concurrent="1" nextAc="seek">
              <p:cTn id="130" restart="whenNotActive" fill="hold" evtFilter="cancelBubble" nodeType="interactiveSeq">
                <p:stCondLst>
                  <p:cond evt="onClick" delay="0">
                    <p:tgtEl>
                      <p:spTgt spid="62"/>
                    </p:tgtEl>
                  </p:cond>
                </p:stCondLst>
                <p:endSync evt="end" delay="0">
                  <p:rtn val="all"/>
                </p:endSync>
                <p:childTnLst>
                  <p:par>
                    <p:cTn id="131" fill="hold">
                      <p:stCondLst>
                        <p:cond delay="0"/>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63"/>
                                        </p:tgtEl>
                                        <p:attrNameLst>
                                          <p:attrName>style.visibility</p:attrName>
                                        </p:attrNameLst>
                                      </p:cBhvr>
                                      <p:to>
                                        <p:strVal val="visible"/>
                                      </p:to>
                                    </p:set>
                                    <p:animEffect transition="in" filter="fade">
                                      <p:cBhvr>
                                        <p:cTn id="135" dur="500"/>
                                        <p:tgtEl>
                                          <p:spTgt spid="63"/>
                                        </p:tgtEl>
                                      </p:cBhvr>
                                    </p:animEffect>
                                  </p:childTnLst>
                                </p:cTn>
                              </p:par>
                            </p:childTnLst>
                          </p:cTn>
                        </p:par>
                      </p:childTnLst>
                    </p:cTn>
                  </p:par>
                </p:childTnLst>
              </p:cTn>
              <p:nextCondLst>
                <p:cond evt="onClick" delay="0">
                  <p:tgtEl>
                    <p:spTgt spid="62"/>
                  </p:tgtEl>
                </p:cond>
              </p:nextCondLst>
            </p:seq>
            <p:seq concurrent="1" nextAc="seek">
              <p:cTn id="136" restart="whenNotActive" fill="hold" evtFilter="cancelBubble" nodeType="interactiveSeq">
                <p:stCondLst>
                  <p:cond evt="onClick" delay="0">
                    <p:tgtEl>
                      <p:spTgt spid="65"/>
                    </p:tgtEl>
                  </p:cond>
                </p:stCondLst>
                <p:endSync evt="end" delay="0">
                  <p:rtn val="all"/>
                </p:endSync>
                <p:childTnLst>
                  <p:par>
                    <p:cTn id="137" fill="hold">
                      <p:stCondLst>
                        <p:cond delay="0"/>
                      </p:stCondLst>
                      <p:childTnLst>
                        <p:par>
                          <p:cTn id="138" fill="hold">
                            <p:stCondLst>
                              <p:cond delay="0"/>
                            </p:stCondLst>
                            <p:childTnLst>
                              <p:par>
                                <p:cTn id="139" presetID="10" presetClass="entr" presetSubtype="0" fill="hold" grpId="0" nodeType="clickEffect">
                                  <p:stCondLst>
                                    <p:cond delay="0"/>
                                  </p:stCondLst>
                                  <p:childTnLst>
                                    <p:set>
                                      <p:cBhvr>
                                        <p:cTn id="140" dur="1" fill="hold">
                                          <p:stCondLst>
                                            <p:cond delay="0"/>
                                          </p:stCondLst>
                                        </p:cTn>
                                        <p:tgtEl>
                                          <p:spTgt spid="66"/>
                                        </p:tgtEl>
                                        <p:attrNameLst>
                                          <p:attrName>style.visibility</p:attrName>
                                        </p:attrNameLst>
                                      </p:cBhvr>
                                      <p:to>
                                        <p:strVal val="visible"/>
                                      </p:to>
                                    </p:set>
                                    <p:animEffect transition="in" filter="fade">
                                      <p:cBhvr>
                                        <p:cTn id="141" dur="500"/>
                                        <p:tgtEl>
                                          <p:spTgt spid="66"/>
                                        </p:tgtEl>
                                      </p:cBhvr>
                                    </p:animEffect>
                                  </p:childTnLst>
                                  <p:subTnLst>
                                    <p:audio>
                                      <p:cMediaNode>
                                        <p:cTn display="0" masterRel="sameClick">
                                          <p:stCondLst>
                                            <p:cond evt="begin" delay="0">
                                              <p:tn val="139"/>
                                            </p:cond>
                                          </p:stCondLst>
                                          <p:endCondLst>
                                            <p:cond evt="onStopAudio" delay="0">
                                              <p:tgtEl>
                                                <p:sldTgt/>
                                              </p:tgtEl>
                                            </p:cond>
                                          </p:endCondLst>
                                        </p:cTn>
                                        <p:tgtEl>
                                          <p:sndTgt r:embed="rId3" name="applause.wav"/>
                                        </p:tgtEl>
                                      </p:cMediaNode>
                                    </p:audio>
                                  </p:subTnLst>
                                </p:cTn>
                              </p:par>
                              <p:par>
                                <p:cTn id="142" presetID="10" presetClass="entr" presetSubtype="0" fill="hold" grpId="0" nodeType="with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500"/>
                                        <p:tgtEl>
                                          <p:spTgt spid="67"/>
                                        </p:tgtEl>
                                      </p:cBhvr>
                                    </p:animEffect>
                                  </p:childTnLst>
                                </p:cTn>
                              </p:par>
                              <p:par>
                                <p:cTn id="145" presetID="1" presetClass="emph" presetSubtype="2" fill="hold" grpId="0" nodeType="withEffect">
                                  <p:stCondLst>
                                    <p:cond delay="0"/>
                                  </p:stCondLst>
                                  <p:childTnLst>
                                    <p:animClr clrSpc="rgb" dir="cw">
                                      <p:cBhvr>
                                        <p:cTn id="146" dur="2000" fill="hold"/>
                                        <p:tgtEl>
                                          <p:spTgt spid="61"/>
                                        </p:tgtEl>
                                        <p:attrNameLst>
                                          <p:attrName>fillcolor</p:attrName>
                                        </p:attrNameLst>
                                      </p:cBhvr>
                                      <p:to>
                                        <a:schemeClr val="accent2"/>
                                      </p:to>
                                    </p:animClr>
                                    <p:set>
                                      <p:cBhvr>
                                        <p:cTn id="147" dur="2000" fill="hold"/>
                                        <p:tgtEl>
                                          <p:spTgt spid="61"/>
                                        </p:tgtEl>
                                        <p:attrNameLst>
                                          <p:attrName>fill.type</p:attrName>
                                        </p:attrNameLst>
                                      </p:cBhvr>
                                      <p:to>
                                        <p:strVal val="solid"/>
                                      </p:to>
                                    </p:set>
                                    <p:set>
                                      <p:cBhvr>
                                        <p:cTn id="148" dur="2000" fill="hold"/>
                                        <p:tgtEl>
                                          <p:spTgt spid="61"/>
                                        </p:tgtEl>
                                        <p:attrNameLst>
                                          <p:attrName>fill.on</p:attrName>
                                        </p:attrNameLst>
                                      </p:cBhvr>
                                      <p:to>
                                        <p:strVal val="true"/>
                                      </p:to>
                                    </p:set>
                                  </p:childTnLst>
                                </p:cTn>
                              </p:par>
                            </p:childTnLst>
                          </p:cTn>
                        </p:par>
                      </p:childTnLst>
                    </p:cTn>
                  </p:par>
                </p:childTnLst>
              </p:cTn>
              <p:nextCondLst>
                <p:cond evt="onClick" delay="0">
                  <p:tgtEl>
                    <p:spTgt spid="65"/>
                  </p:tgtEl>
                </p:cond>
              </p:nextCondLst>
            </p:seq>
          </p:childTnLst>
        </p:cTn>
      </p:par>
    </p:tnLst>
    <p:bldLst>
      <p:bldP spid="39" grpId="0" animBg="1"/>
      <p:bldP spid="39" grpId="1" animBg="1"/>
      <p:bldP spid="65" grpId="0" animBg="1"/>
      <p:bldP spid="67"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30" grpId="0" animBg="1"/>
      <p:bldP spid="33" grpId="0" animBg="1"/>
      <p:bldP spid="36" grpId="0" animBg="1"/>
      <p:bldP spid="37" grpId="0" animBg="1"/>
      <p:bldP spid="40" grpId="0" animBg="1"/>
      <p:bldP spid="29" grpId="0" animBg="1"/>
      <p:bldP spid="38" grpId="0" animBg="1"/>
      <p:bldP spid="43" grpId="0" animBg="1"/>
      <p:bldP spid="55" grpId="0" animBg="1"/>
      <p:bldP spid="56" grpId="0" animBg="1"/>
      <p:bldP spid="57" grpId="0" animBg="1"/>
      <p:bldP spid="58" grpId="0" animBg="1"/>
      <p:bldP spid="59" grpId="0" animBg="1"/>
      <p:bldP spid="60" grpId="0" animBg="1"/>
      <p:bldP spid="61" grpId="0" animBg="1"/>
      <p:bldP spid="61" grpId="1" animBg="1"/>
      <p:bldP spid="62" grpId="0" animBg="1"/>
      <p:bldP spid="63" grpId="0" animBg="1"/>
      <p:bldP spid="64" grpId="0" animBg="1"/>
      <p:bldP spid="6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own Arrow Callout 15"/>
          <p:cNvSpPr/>
          <p:nvPr/>
        </p:nvSpPr>
        <p:spPr>
          <a:xfrm>
            <a:off x="2971800" y="762000"/>
            <a:ext cx="2819400" cy="990600"/>
          </a:xfrm>
          <a:prstGeom prst="downArrowCallou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4000" dirty="0" err="1">
                <a:solidFill>
                  <a:schemeClr val="tx1"/>
                </a:solidFill>
                <a:latin typeface="NikoshBAN" pitchFamily="2" charset="0"/>
                <a:cs typeface="NikoshBAN" pitchFamily="2" charset="0"/>
              </a:rPr>
              <a:t>মূল্যায়ণ</a:t>
            </a:r>
            <a:endParaRPr lang="en-US" sz="4000" dirty="0">
              <a:solidFill>
                <a:schemeClr val="tx1"/>
              </a:solidFill>
              <a:latin typeface="NikoshBAN" pitchFamily="2" charset="0"/>
              <a:cs typeface="NikoshBAN" pitchFamily="2" charset="0"/>
            </a:endParaRPr>
          </a:p>
        </p:txBody>
      </p:sp>
      <p:sp>
        <p:nvSpPr>
          <p:cNvPr id="17" name="Rectangle 16"/>
          <p:cNvSpPr/>
          <p:nvPr/>
        </p:nvSpPr>
        <p:spPr>
          <a:xfrm>
            <a:off x="2209800" y="2286000"/>
            <a:ext cx="4800600" cy="7620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600" dirty="0">
                <a:solidFill>
                  <a:schemeClr val="tx1"/>
                </a:solidFill>
                <a:latin typeface="NikoshBAN" pitchFamily="2" charset="0"/>
                <a:cs typeface="NikoshBAN" pitchFamily="2" charset="0"/>
              </a:rPr>
              <a:t>আধান বা চার্জ</a:t>
            </a:r>
            <a:r>
              <a:rPr lang="en-US" sz="3600" dirty="0">
                <a:solidFill>
                  <a:schemeClr val="tx1"/>
                </a:solidFill>
                <a:latin typeface="NikoshBAN" pitchFamily="2" charset="0"/>
                <a:cs typeface="NikoshBAN" pitchFamily="2" charset="0"/>
              </a:rPr>
              <a:t> </a:t>
            </a:r>
            <a:r>
              <a:rPr lang="bn-BD" sz="3600" dirty="0">
                <a:solidFill>
                  <a:schemeClr val="tx1"/>
                </a:solidFill>
                <a:latin typeface="NikoshBAN" pitchFamily="2" charset="0"/>
                <a:cs typeface="NikoshBAN" pitchFamily="2" charset="0"/>
              </a:rPr>
              <a:t>কী ?</a:t>
            </a:r>
            <a:endParaRPr lang="en-US" sz="3600" dirty="0">
              <a:solidFill>
                <a:schemeClr val="tx1"/>
              </a:solidFill>
              <a:latin typeface="NikoshBAN" pitchFamily="2" charset="0"/>
              <a:cs typeface="NikoshBAN" pitchFamily="2" charset="0"/>
            </a:endParaRPr>
          </a:p>
        </p:txBody>
      </p:sp>
      <p:sp>
        <p:nvSpPr>
          <p:cNvPr id="20" name="Rectangle 19"/>
          <p:cNvSpPr/>
          <p:nvPr/>
        </p:nvSpPr>
        <p:spPr>
          <a:xfrm>
            <a:off x="2133600" y="5029200"/>
            <a:ext cx="4876800" cy="7620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600" dirty="0">
                <a:solidFill>
                  <a:schemeClr val="tx1"/>
                </a:solidFill>
                <a:latin typeface="NikoshBAN" pitchFamily="2" charset="0"/>
                <a:cs typeface="NikoshBAN" pitchFamily="2" charset="0"/>
              </a:rPr>
              <a:t>পরমানু চার্জ নিরপেক্ষ কেন ?</a:t>
            </a:r>
            <a:endParaRPr lang="en-US" sz="3600" dirty="0">
              <a:solidFill>
                <a:schemeClr val="tx1"/>
              </a:solidFill>
              <a:latin typeface="NikoshBAN" pitchFamily="2" charset="0"/>
              <a:cs typeface="NikoshBAN" pitchFamily="2" charset="0"/>
            </a:endParaRPr>
          </a:p>
        </p:txBody>
      </p:sp>
      <p:sp>
        <p:nvSpPr>
          <p:cNvPr id="22" name="Rectangle 21"/>
          <p:cNvSpPr/>
          <p:nvPr/>
        </p:nvSpPr>
        <p:spPr>
          <a:xfrm>
            <a:off x="2209800" y="3657600"/>
            <a:ext cx="4800600" cy="762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a:solidFill>
                  <a:schemeClr val="tx1"/>
                </a:solidFill>
                <a:latin typeface="NikoshBAN" pitchFamily="2" charset="0"/>
                <a:cs typeface="NikoshBAN" pitchFamily="2" charset="0"/>
              </a:rPr>
              <a:t>আধান কত প্রকার ও কি কি ?</a:t>
            </a:r>
            <a:endParaRPr lang="en-US" sz="3600" dirty="0">
              <a:solidFill>
                <a:schemeClr val="tx1"/>
              </a:solidFill>
              <a:latin typeface="NikoshBAN" pitchFamily="2" charset="0"/>
              <a:cs typeface="NikoshBAN" pitchFamily="2" charset="0"/>
            </a:endParaRPr>
          </a:p>
        </p:txBody>
      </p:sp>
      <p:pic>
        <p:nvPicPr>
          <p:cNvPr id="6" name="Picture 5" descr="FB_IMG_1598423164525.jpg">
            <a:extLst>
              <a:ext uri="{FF2B5EF4-FFF2-40B4-BE49-F238E27FC236}">
                <a16:creationId xmlns:a16="http://schemas.microsoft.com/office/drawing/2014/main" id="{683E1911-8E3B-40B8-80B2-31FFB8AB0BE2}"/>
              </a:ext>
            </a:extLst>
          </p:cNvPr>
          <p:cNvPicPr>
            <a:picLocks noChangeAspect="1"/>
          </p:cNvPicPr>
          <p:nvPr/>
        </p:nvPicPr>
        <p:blipFill>
          <a:blip r:embed="rId3" cstate="print"/>
          <a:stretch>
            <a:fillRect/>
          </a:stretch>
        </p:blipFill>
        <p:spPr>
          <a:xfrm>
            <a:off x="0" y="0"/>
            <a:ext cx="1041400" cy="971973"/>
          </a:xfrm>
          <a:prstGeom prst="rect">
            <a:avLst/>
          </a:prstGeom>
        </p:spPr>
      </p:pic>
    </p:spTree>
    <p:extLst>
      <p:ext uri="{BB962C8B-B14F-4D97-AF65-F5344CB8AC3E}">
        <p14:creationId xmlns:p14="http://schemas.microsoft.com/office/powerpoint/2010/main" val="19610520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strips(downRight)">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strips(downRight)">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downRight)">
                                      <p:cBhvr>
                                        <p:cTn id="2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0" grpId="0" animBg="1"/>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762000"/>
            <a:ext cx="2506133" cy="9144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গুরুত্বপূর্ণ শব্দসমূহ</a:t>
            </a:r>
            <a:endParaRPr lang="en-US" sz="3200" dirty="0">
              <a:solidFill>
                <a:schemeClr val="tx1"/>
              </a:solidFill>
              <a:latin typeface="NikoshBAN" pitchFamily="2" charset="0"/>
              <a:cs typeface="NikoshBAN" pitchFamily="2" charset="0"/>
            </a:endParaRPr>
          </a:p>
        </p:txBody>
      </p:sp>
      <p:sp>
        <p:nvSpPr>
          <p:cNvPr id="4" name="Rectangle 3"/>
          <p:cNvSpPr/>
          <p:nvPr/>
        </p:nvSpPr>
        <p:spPr>
          <a:xfrm>
            <a:off x="2201333" y="5181600"/>
            <a:ext cx="2294467" cy="762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Font typeface="Wingdings" pitchFamily="2" charset="2"/>
              <a:buChar char="Ø"/>
            </a:pPr>
            <a:r>
              <a:rPr lang="bn-BD" sz="3200" dirty="0">
                <a:solidFill>
                  <a:schemeClr val="tx1"/>
                </a:solidFill>
                <a:latin typeface="NikoshBAN" pitchFamily="2" charset="0"/>
                <a:cs typeface="NikoshBAN" pitchFamily="2" charset="0"/>
              </a:rPr>
              <a:t>নিউট্রন</a:t>
            </a:r>
            <a:endParaRPr lang="en-US" sz="3200" dirty="0"/>
          </a:p>
        </p:txBody>
      </p:sp>
      <p:sp>
        <p:nvSpPr>
          <p:cNvPr id="5" name="Rectangle 4"/>
          <p:cNvSpPr/>
          <p:nvPr/>
        </p:nvSpPr>
        <p:spPr>
          <a:xfrm>
            <a:off x="2209800" y="3200400"/>
            <a:ext cx="2286000" cy="762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buFont typeface="Wingdings" pitchFamily="2" charset="2"/>
              <a:buChar char="Ø"/>
            </a:pPr>
            <a:r>
              <a:rPr lang="bn-BD" sz="3200" dirty="0">
                <a:solidFill>
                  <a:schemeClr val="tx1"/>
                </a:solidFill>
                <a:latin typeface="NikoshBAN" pitchFamily="2" charset="0"/>
                <a:cs typeface="NikoshBAN" pitchFamily="2" charset="0"/>
              </a:rPr>
              <a:t> ইলেকট্রন</a:t>
            </a:r>
            <a:endParaRPr lang="en-US" sz="3200" dirty="0"/>
          </a:p>
        </p:txBody>
      </p:sp>
      <p:sp>
        <p:nvSpPr>
          <p:cNvPr id="6" name="Rectangle 5"/>
          <p:cNvSpPr/>
          <p:nvPr/>
        </p:nvSpPr>
        <p:spPr>
          <a:xfrm>
            <a:off x="5105400" y="3200400"/>
            <a:ext cx="2362200" cy="7620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buFont typeface="Wingdings" pitchFamily="2" charset="2"/>
              <a:buChar char="Ø"/>
            </a:pPr>
            <a:r>
              <a:rPr lang="bn-BD" sz="3200" dirty="0">
                <a:solidFill>
                  <a:schemeClr val="tx1"/>
                </a:solidFill>
                <a:latin typeface="NikoshBAN" pitchFamily="2" charset="0"/>
                <a:cs typeface="NikoshBAN" pitchFamily="2" charset="0"/>
              </a:rPr>
              <a:t> প্রোটন</a:t>
            </a:r>
            <a:endParaRPr lang="en-US" sz="3200" dirty="0"/>
          </a:p>
        </p:txBody>
      </p:sp>
      <p:sp>
        <p:nvSpPr>
          <p:cNvPr id="7" name="Rectangle 6"/>
          <p:cNvSpPr/>
          <p:nvPr/>
        </p:nvSpPr>
        <p:spPr>
          <a:xfrm>
            <a:off x="2209800" y="4191000"/>
            <a:ext cx="2277533" cy="762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buFont typeface="Wingdings" pitchFamily="2" charset="2"/>
              <a:buChar char="Ø"/>
            </a:pPr>
            <a:r>
              <a:rPr lang="bn-BD" sz="3200" dirty="0">
                <a:solidFill>
                  <a:schemeClr val="tx1"/>
                </a:solidFill>
                <a:latin typeface="NikoshBAN" pitchFamily="2" charset="0"/>
                <a:cs typeface="NikoshBAN" pitchFamily="2" charset="0"/>
              </a:rPr>
              <a:t> ধনাত্বক চার্জ</a:t>
            </a:r>
            <a:endParaRPr lang="en-US" sz="3200" dirty="0"/>
          </a:p>
        </p:txBody>
      </p:sp>
      <p:sp>
        <p:nvSpPr>
          <p:cNvPr id="8" name="Rectangle 7"/>
          <p:cNvSpPr/>
          <p:nvPr/>
        </p:nvSpPr>
        <p:spPr>
          <a:xfrm>
            <a:off x="5139267" y="2209800"/>
            <a:ext cx="2328333" cy="762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buFont typeface="Wingdings" pitchFamily="2" charset="2"/>
              <a:buChar char="Ø"/>
            </a:pPr>
            <a:r>
              <a:rPr lang="bn-BD" sz="3200" dirty="0">
                <a:solidFill>
                  <a:schemeClr val="tx1"/>
                </a:solidFill>
                <a:latin typeface="NikoshBAN" pitchFamily="2" charset="0"/>
                <a:cs typeface="NikoshBAN" pitchFamily="2" charset="0"/>
              </a:rPr>
              <a:t> চার্জ</a:t>
            </a:r>
            <a:endParaRPr lang="en-US" sz="3200" dirty="0"/>
          </a:p>
        </p:txBody>
      </p:sp>
      <p:sp>
        <p:nvSpPr>
          <p:cNvPr id="9" name="Rectangle 8"/>
          <p:cNvSpPr/>
          <p:nvPr/>
        </p:nvSpPr>
        <p:spPr>
          <a:xfrm>
            <a:off x="5113867" y="4191000"/>
            <a:ext cx="2353733" cy="7620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buFont typeface="Wingdings" pitchFamily="2" charset="2"/>
              <a:buChar char="Ø"/>
            </a:pPr>
            <a:r>
              <a:rPr lang="bn-BD" sz="3200" dirty="0">
                <a:solidFill>
                  <a:schemeClr val="tx1"/>
                </a:solidFill>
                <a:latin typeface="NikoshBAN" pitchFamily="2" charset="0"/>
                <a:cs typeface="NikoshBAN" pitchFamily="2" charset="0"/>
              </a:rPr>
              <a:t> ঋণাত্বক চার্জ</a:t>
            </a:r>
            <a:endParaRPr lang="en-US" sz="3200" dirty="0"/>
          </a:p>
        </p:txBody>
      </p:sp>
      <p:sp>
        <p:nvSpPr>
          <p:cNvPr id="10" name="Rectangle 9"/>
          <p:cNvSpPr/>
          <p:nvPr/>
        </p:nvSpPr>
        <p:spPr>
          <a:xfrm>
            <a:off x="2286000" y="2209800"/>
            <a:ext cx="2218267" cy="762000"/>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algn="ctr">
              <a:buFont typeface="Wingdings" pitchFamily="2" charset="2"/>
              <a:buChar char="Ø"/>
            </a:pPr>
            <a:r>
              <a:rPr lang="bn-BD" sz="3200" dirty="0">
                <a:solidFill>
                  <a:schemeClr val="tx1"/>
                </a:solidFill>
                <a:latin typeface="NikoshBAN" pitchFamily="2" charset="0"/>
                <a:cs typeface="NikoshBAN" pitchFamily="2" charset="0"/>
              </a:rPr>
              <a:t> পরমানু</a:t>
            </a:r>
            <a:endParaRPr lang="en-US" sz="3200" dirty="0"/>
          </a:p>
        </p:txBody>
      </p:sp>
      <p:sp>
        <p:nvSpPr>
          <p:cNvPr id="11" name="Rectangle 10"/>
          <p:cNvSpPr/>
          <p:nvPr/>
        </p:nvSpPr>
        <p:spPr>
          <a:xfrm>
            <a:off x="5105400" y="5181600"/>
            <a:ext cx="2362200" cy="7620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buFont typeface="Wingdings" pitchFamily="2" charset="2"/>
              <a:buChar char="Ø"/>
            </a:pPr>
            <a:r>
              <a:rPr lang="bn-BD" sz="3200" dirty="0">
                <a:solidFill>
                  <a:schemeClr val="tx1"/>
                </a:solidFill>
                <a:latin typeface="NikoshBAN" pitchFamily="2" charset="0"/>
                <a:cs typeface="NikoshBAN" pitchFamily="2" charset="0"/>
              </a:rPr>
              <a:t> চার্জ নিরপেক্ষ</a:t>
            </a:r>
            <a:endParaRPr lang="en-US" sz="3200" dirty="0"/>
          </a:p>
        </p:txBody>
      </p:sp>
      <p:pic>
        <p:nvPicPr>
          <p:cNvPr id="12" name="Picture 11" descr="FB_IMG_1598423164525.jpg">
            <a:extLst>
              <a:ext uri="{FF2B5EF4-FFF2-40B4-BE49-F238E27FC236}">
                <a16:creationId xmlns:a16="http://schemas.microsoft.com/office/drawing/2014/main" id="{90CE8BD4-804D-472C-976B-27AFC2698F83}"/>
              </a:ext>
            </a:extLst>
          </p:cNvPr>
          <p:cNvPicPr>
            <a:picLocks noChangeAspect="1"/>
          </p:cNvPicPr>
          <p:nvPr/>
        </p:nvPicPr>
        <p:blipFill>
          <a:blip r:embed="rId3" cstate="print"/>
          <a:stretch>
            <a:fillRect/>
          </a:stretch>
        </p:blipFill>
        <p:spPr>
          <a:xfrm>
            <a:off x="0" y="1"/>
            <a:ext cx="838200" cy="78232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strips(downRight)">
                                      <p:cBhvr>
                                        <p:cTn id="13" dur="500"/>
                                        <p:tgtEl>
                                          <p:spTgt spid="10"/>
                                        </p:tgtEl>
                                      </p:cBhvr>
                                    </p:animEffect>
                                  </p:childTnLst>
                                </p:cTn>
                              </p:par>
                              <p:par>
                                <p:cTn id="14" presetID="18" presetClass="entr" presetSubtype="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strips(downRight)">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6"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strips(downRight)">
                                      <p:cBhvr>
                                        <p:cTn id="21" dur="500"/>
                                        <p:tgtEl>
                                          <p:spTgt spid="5"/>
                                        </p:tgtEl>
                                      </p:cBhvr>
                                    </p:animEffect>
                                  </p:childTnLst>
                                </p:cTn>
                              </p:par>
                              <p:par>
                                <p:cTn id="22" presetID="18" presetClass="entr" presetSubtype="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strips(downRigh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Right)">
                                      <p:cBhvr>
                                        <p:cTn id="29" dur="500"/>
                                        <p:tgtEl>
                                          <p:spTgt spid="7"/>
                                        </p:tgtEl>
                                      </p:cBhvr>
                                    </p:animEffect>
                                  </p:childTnLst>
                                </p:cTn>
                              </p:par>
                              <p:par>
                                <p:cTn id="30" presetID="18" presetClass="entr" presetSubtype="6"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strips(downRigh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Right)">
                                      <p:cBhvr>
                                        <p:cTn id="37" dur="500"/>
                                        <p:tgtEl>
                                          <p:spTgt spid="4"/>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strips(downRight)">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42"/>
          <p:cNvGrpSpPr/>
          <p:nvPr/>
        </p:nvGrpSpPr>
        <p:grpSpPr>
          <a:xfrm>
            <a:off x="304800" y="381000"/>
            <a:ext cx="8534400" cy="5410200"/>
            <a:chOff x="0" y="381000"/>
            <a:chExt cx="10096499" cy="5638800"/>
          </a:xfrm>
        </p:grpSpPr>
        <p:grpSp>
          <p:nvGrpSpPr>
            <p:cNvPr id="20" name="Group 46"/>
            <p:cNvGrpSpPr/>
            <p:nvPr/>
          </p:nvGrpSpPr>
          <p:grpSpPr>
            <a:xfrm>
              <a:off x="0" y="381000"/>
              <a:ext cx="10096499" cy="5638800"/>
              <a:chOff x="0" y="381000"/>
              <a:chExt cx="10096499" cy="5638800"/>
            </a:xfrm>
          </p:grpSpPr>
          <p:grpSp>
            <p:nvGrpSpPr>
              <p:cNvPr id="26" name="Group 43"/>
              <p:cNvGrpSpPr/>
              <p:nvPr/>
            </p:nvGrpSpPr>
            <p:grpSpPr>
              <a:xfrm>
                <a:off x="0" y="381000"/>
                <a:ext cx="10096499" cy="5638800"/>
                <a:chOff x="0" y="381000"/>
                <a:chExt cx="10096499" cy="5638800"/>
              </a:xfrm>
            </p:grpSpPr>
            <p:grpSp>
              <p:nvGrpSpPr>
                <p:cNvPr id="28" name="Group 4"/>
                <p:cNvGrpSpPr/>
                <p:nvPr/>
              </p:nvGrpSpPr>
              <p:grpSpPr>
                <a:xfrm>
                  <a:off x="0" y="381000"/>
                  <a:ext cx="10096499" cy="4648200"/>
                  <a:chOff x="677779" y="325056"/>
                  <a:chExt cx="6298011" cy="3713544"/>
                </a:xfrm>
                <a:solidFill>
                  <a:srgbClr val="0070C0"/>
                </a:solidFill>
              </p:grpSpPr>
              <p:sp>
                <p:nvSpPr>
                  <p:cNvPr id="30" name="Rectangle 29"/>
                  <p:cNvSpPr/>
                  <p:nvPr/>
                </p:nvSpPr>
                <p:spPr>
                  <a:xfrm>
                    <a:off x="1271930" y="1447800"/>
                    <a:ext cx="5228539" cy="2590800"/>
                  </a:xfrm>
                  <a:prstGeom prst="rect">
                    <a:avLst/>
                  </a:prstGeom>
                  <a:solidFill>
                    <a:schemeClr val="accent3">
                      <a:lumMod val="40000"/>
                      <a:lumOff val="6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1" name="Isosceles Triangle 30"/>
                  <p:cNvSpPr/>
                  <p:nvPr/>
                </p:nvSpPr>
                <p:spPr>
                  <a:xfrm>
                    <a:off x="677779" y="325056"/>
                    <a:ext cx="6298011" cy="1157468"/>
                  </a:xfrm>
                  <a:prstGeom prst="triangle">
                    <a:avLst/>
                  </a:prstGeom>
                  <a:solidFill>
                    <a:schemeClr val="bg1">
                      <a:lumMod val="85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grpSp>
            <p:sp>
              <p:nvSpPr>
                <p:cNvPr id="29" name="Cube 28"/>
                <p:cNvSpPr/>
                <p:nvPr/>
              </p:nvSpPr>
              <p:spPr>
                <a:xfrm>
                  <a:off x="723900" y="5029200"/>
                  <a:ext cx="8610600" cy="990600"/>
                </a:xfrm>
                <a:prstGeom prst="cube">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grpSp>
          <p:sp>
            <p:nvSpPr>
              <p:cNvPr id="27" name="Rectangle 26"/>
              <p:cNvSpPr/>
              <p:nvPr/>
            </p:nvSpPr>
            <p:spPr>
              <a:xfrm>
                <a:off x="3467099" y="1136914"/>
                <a:ext cx="3047999" cy="673641"/>
              </a:xfrm>
              <a:prstGeom prst="rect">
                <a:avLst/>
              </a:prstGeom>
              <a:noFill/>
            </p:spPr>
            <p:txBody>
              <a:bodyPr wrap="square">
                <a:spAutoFit/>
              </a:bodyPr>
              <a:lstStyle/>
              <a:p>
                <a:pPr algn="ctr"/>
                <a:r>
                  <a:rPr lang="bn-IN" sz="3600" dirty="0">
                    <a:latin typeface="NikoshBAN" pitchFamily="2" charset="0"/>
                    <a:cs typeface="NikoshBAN" pitchFamily="2" charset="0"/>
                  </a:rPr>
                  <a:t>বাড়ির কাজ</a:t>
                </a:r>
                <a:endParaRPr lang="en-US" sz="3600" dirty="0">
                  <a:latin typeface="NikoshBAN" pitchFamily="2" charset="0"/>
                  <a:cs typeface="NikoshBAN" pitchFamily="2" charset="0"/>
                </a:endParaRPr>
              </a:p>
            </p:txBody>
          </p:sp>
        </p:grpSp>
        <p:sp>
          <p:nvSpPr>
            <p:cNvPr id="23" name="Rectangle 22"/>
            <p:cNvSpPr/>
            <p:nvPr/>
          </p:nvSpPr>
          <p:spPr>
            <a:xfrm>
              <a:off x="1826983" y="2922431"/>
              <a:ext cx="1250044" cy="13166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NikoshBAN" pitchFamily="2" charset="0"/>
                <a:cs typeface="NikoshBAN" pitchFamily="2" charset="0"/>
              </a:endParaRPr>
            </a:p>
          </p:txBody>
        </p:sp>
        <p:sp>
          <p:nvSpPr>
            <p:cNvPr id="24" name="Rectangle 23"/>
            <p:cNvSpPr/>
            <p:nvPr/>
          </p:nvSpPr>
          <p:spPr>
            <a:xfrm>
              <a:off x="4407202" y="2843011"/>
              <a:ext cx="1682749" cy="21861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n-BD" sz="2400" dirty="0">
                <a:solidFill>
                  <a:schemeClr val="tx1"/>
                </a:solidFill>
                <a:latin typeface="NikoshBAN" pitchFamily="2" charset="0"/>
                <a:cs typeface="NikoshBAN" pitchFamily="2" charset="0"/>
              </a:endParaRPr>
            </a:p>
          </p:txBody>
        </p:sp>
        <p:sp>
          <p:nvSpPr>
            <p:cNvPr id="25" name="Rectangle 24"/>
            <p:cNvSpPr/>
            <p:nvPr/>
          </p:nvSpPr>
          <p:spPr>
            <a:xfrm>
              <a:off x="7307942" y="2922431"/>
              <a:ext cx="1250043" cy="131669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NikoshBAN" pitchFamily="2" charset="0"/>
                <a:cs typeface="NikoshBAN" pitchFamily="2" charset="0"/>
              </a:endParaRPr>
            </a:p>
          </p:txBody>
        </p:sp>
      </p:grpSp>
      <p:graphicFrame>
        <p:nvGraphicFramePr>
          <p:cNvPr id="21507" name="Object 3">
            <a:hlinkClick r:id="" action="ppaction://ole?verb=0"/>
          </p:cNvPr>
          <p:cNvGraphicFramePr>
            <a:graphicFrameLocks noChangeAspect="1"/>
          </p:cNvGraphicFramePr>
          <p:nvPr/>
        </p:nvGraphicFramePr>
        <p:xfrm>
          <a:off x="4030133" y="2743200"/>
          <a:ext cx="1422400" cy="2057400"/>
        </p:xfrm>
        <a:graphic>
          <a:graphicData uri="http://schemas.openxmlformats.org/presentationml/2006/ole">
            <mc:AlternateContent xmlns:mc="http://schemas.openxmlformats.org/markup-compatibility/2006">
              <mc:Choice xmlns:v="urn:schemas-microsoft-com:vml" Requires="v">
                <p:oleObj name="Packager Shell Object" showAsIcon="1" r:id="rId4" imgW="914400" imgH="771480" progId="Package">
                  <p:embed/>
                </p:oleObj>
              </mc:Choice>
              <mc:Fallback>
                <p:oleObj name="Packager Shell Object" showAsIcon="1" r:id="rId4" imgW="914400" imgH="771480" progId="Package">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0133" y="2743200"/>
                        <a:ext cx="1422400" cy="20574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1"/>
          <p:cNvSpPr/>
          <p:nvPr/>
        </p:nvSpPr>
        <p:spPr>
          <a:xfrm>
            <a:off x="1185334" y="5191780"/>
            <a:ext cx="6620723" cy="461665"/>
          </a:xfrm>
          <a:prstGeom prst="rect">
            <a:avLst/>
          </a:prstGeom>
        </p:spPr>
        <p:txBody>
          <a:bodyPr wrap="none">
            <a:spAutoFit/>
          </a:bodyPr>
          <a:lstStyle/>
          <a:p>
            <a:pPr algn="ctr"/>
            <a:r>
              <a:rPr lang="bn-BD" sz="2400">
                <a:latin typeface="NikoshBAN" pitchFamily="2" charset="0"/>
                <a:cs typeface="NikoshBAN" pitchFamily="2" charset="0"/>
              </a:rPr>
              <a:t>ভিডিওটির অনুরূপ </a:t>
            </a:r>
            <a:r>
              <a:rPr lang="bn-BD" sz="2400" dirty="0">
                <a:latin typeface="NikoshBAN" pitchFamily="2" charset="0"/>
                <a:cs typeface="NikoshBAN" pitchFamily="2" charset="0"/>
              </a:rPr>
              <a:t>পরীক্ষা করে পর্যবেক্ষণ খাতায় ছক আকারে লিখ।</a:t>
            </a:r>
            <a:endParaRPr lang="en-US" sz="2400" dirty="0">
              <a:latin typeface="NikoshBAN" pitchFamily="2" charset="0"/>
              <a:cs typeface="NikoshBAN" pitchFamily="2" charset="0"/>
            </a:endParaRPr>
          </a:p>
        </p:txBody>
      </p:sp>
      <p:sp>
        <p:nvSpPr>
          <p:cNvPr id="33" name="TextBox 32"/>
          <p:cNvSpPr txBox="1"/>
          <p:nvPr/>
        </p:nvSpPr>
        <p:spPr>
          <a:xfrm>
            <a:off x="3488267" y="2057401"/>
            <a:ext cx="2573867" cy="584775"/>
          </a:xfrm>
          <a:prstGeom prst="rect">
            <a:avLst/>
          </a:prstGeom>
          <a:noFill/>
        </p:spPr>
        <p:txBody>
          <a:bodyPr wrap="square" rtlCol="0">
            <a:spAutoFit/>
          </a:bodyPr>
          <a:lstStyle/>
          <a:p>
            <a:r>
              <a:rPr lang="en-US" sz="3200" dirty="0" err="1">
                <a:latin typeface="NikoshBAN" pitchFamily="2" charset="0"/>
                <a:cs typeface="NikoshBAN" pitchFamily="2" charset="0"/>
              </a:rPr>
              <a:t>ভিডিওটি</a:t>
            </a:r>
            <a:r>
              <a:rPr lang="en-US" sz="3200" dirty="0">
                <a:latin typeface="NikoshBAN" pitchFamily="2" charset="0"/>
                <a:cs typeface="NikoshBAN" pitchFamily="2" charset="0"/>
              </a:rPr>
              <a:t> </a:t>
            </a:r>
            <a:r>
              <a:rPr lang="en-US" sz="3200" dirty="0" err="1">
                <a:latin typeface="NikoshBAN" pitchFamily="2" charset="0"/>
                <a:cs typeface="NikoshBAN" pitchFamily="2" charset="0"/>
              </a:rPr>
              <a:t>লক্ষ্য</a:t>
            </a:r>
            <a:r>
              <a:rPr lang="en-US" sz="3200" dirty="0">
                <a:latin typeface="NikoshBAN" pitchFamily="2" charset="0"/>
                <a:cs typeface="NikoshBAN" pitchFamily="2" charset="0"/>
              </a:rPr>
              <a:t> </a:t>
            </a:r>
            <a:r>
              <a:rPr lang="en-US" sz="3200" dirty="0" err="1">
                <a:latin typeface="NikoshBAN" pitchFamily="2" charset="0"/>
                <a:cs typeface="NikoshBAN" pitchFamily="2" charset="0"/>
              </a:rPr>
              <a:t>কর</a:t>
            </a:r>
            <a:endParaRPr lang="en-US" sz="3200" dirty="0">
              <a:latin typeface="NikoshBAN" pitchFamily="2" charset="0"/>
              <a:cs typeface="NikoshBAN" pitchFamily="2" charset="0"/>
            </a:endParaRPr>
          </a:p>
        </p:txBody>
      </p:sp>
      <p:pic>
        <p:nvPicPr>
          <p:cNvPr id="16" name="Picture 15" descr="FB_IMG_1598423164525.jpg">
            <a:extLst>
              <a:ext uri="{FF2B5EF4-FFF2-40B4-BE49-F238E27FC236}">
                <a16:creationId xmlns:a16="http://schemas.microsoft.com/office/drawing/2014/main" id="{4CF98CD9-03AA-42AE-909D-CB764C10103E}"/>
              </a:ext>
            </a:extLst>
          </p:cNvPr>
          <p:cNvPicPr>
            <a:picLocks noChangeAspect="1"/>
          </p:cNvPicPr>
          <p:nvPr/>
        </p:nvPicPr>
        <p:blipFill>
          <a:blip r:embed="rId6" cstate="print"/>
          <a:stretch>
            <a:fillRect/>
          </a:stretch>
        </p:blipFill>
        <p:spPr>
          <a:xfrm>
            <a:off x="0" y="0"/>
            <a:ext cx="1041400" cy="9719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fade">
                                      <p:cBhvr>
                                        <p:cTn id="12" dur="500"/>
                                        <p:tgtEl>
                                          <p:spTgt spid="33"/>
                                        </p:tgtEl>
                                      </p:cBhvr>
                                    </p:animEffect>
                                  </p:childTnLst>
                                </p:cTn>
                              </p:par>
                              <p:par>
                                <p:cTn id="13" presetID="10" presetClass="entr" presetSubtype="0" fill="hold" nodeType="withEffect">
                                  <p:stCondLst>
                                    <p:cond delay="0"/>
                                  </p:stCondLst>
                                  <p:childTnLst>
                                    <p:set>
                                      <p:cBhvr>
                                        <p:cTn id="14" dur="1" fill="hold">
                                          <p:stCondLst>
                                            <p:cond delay="0"/>
                                          </p:stCondLst>
                                        </p:cTn>
                                        <p:tgtEl>
                                          <p:spTgt spid="21507"/>
                                        </p:tgtEl>
                                        <p:attrNameLst>
                                          <p:attrName>style.visibility</p:attrName>
                                        </p:attrNameLst>
                                      </p:cBhvr>
                                      <p:to>
                                        <p:strVal val="visible"/>
                                      </p:to>
                                    </p:set>
                                    <p:animEffect transition="in" filter="fade">
                                      <p:cBhvr>
                                        <p:cTn id="15" dur="500"/>
                                        <p:tgtEl>
                                          <p:spTgt spid="21507"/>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strips(downRight)">
                                      <p:cBhvr>
                                        <p:cTn id="2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tornadoc.gif"/>
          <p:cNvPicPr>
            <a:picLocks noChangeAspect="1"/>
          </p:cNvPicPr>
          <p:nvPr/>
        </p:nvPicPr>
        <p:blipFill>
          <a:blip r:embed="rId2"/>
          <a:stretch>
            <a:fillRect/>
          </a:stretch>
        </p:blipFill>
        <p:spPr>
          <a:xfrm>
            <a:off x="372533" y="381000"/>
            <a:ext cx="8331200" cy="6172200"/>
          </a:xfrm>
          <a:prstGeom prst="rect">
            <a:avLst/>
          </a:prstGeom>
        </p:spPr>
      </p:pic>
      <p:sp>
        <p:nvSpPr>
          <p:cNvPr id="13" name="Rounded Rectangle 12"/>
          <p:cNvSpPr/>
          <p:nvPr/>
        </p:nvSpPr>
        <p:spPr>
          <a:xfrm>
            <a:off x="1828801" y="533400"/>
            <a:ext cx="5867400" cy="8382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bodyPr>
          <a:lstStyle/>
          <a:p>
            <a:pPr algn="ctr"/>
            <a:r>
              <a:rPr lang="bn-BD" sz="4400" dirty="0">
                <a:solidFill>
                  <a:schemeClr val="tx1"/>
                </a:solidFill>
                <a:latin typeface="NikoshBAN" pitchFamily="2" charset="0"/>
                <a:cs typeface="NikoshBAN" pitchFamily="2" charset="0"/>
              </a:rPr>
              <a:t>আর কোনো প্রশ্ন ? ?</a:t>
            </a:r>
            <a:endParaRPr lang="en-US" sz="4400" dirty="0">
              <a:solidFill>
                <a:schemeClr val="tx1"/>
              </a:solidFill>
              <a:latin typeface="NikoshBAN" pitchFamily="2" charset="0"/>
              <a:cs typeface="NikoshBAN" pitchFamily="2" charset="0"/>
            </a:endParaRPr>
          </a:p>
        </p:txBody>
      </p:sp>
      <p:sp>
        <p:nvSpPr>
          <p:cNvPr id="14" name="Rounded Rectangle 13"/>
          <p:cNvSpPr/>
          <p:nvPr/>
        </p:nvSpPr>
        <p:spPr>
          <a:xfrm>
            <a:off x="5461000" y="5334000"/>
            <a:ext cx="2844800" cy="914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DoubleWave1">
              <a:avLst/>
            </a:prstTxWarp>
          </a:bodyPr>
          <a:lstStyle/>
          <a:p>
            <a:pPr algn="ctr"/>
            <a:r>
              <a:rPr lang="bn-BD" sz="8000" dirty="0">
                <a:solidFill>
                  <a:schemeClr val="tx1"/>
                </a:solidFill>
                <a:latin typeface="NikoshBAN" pitchFamily="2" charset="0"/>
                <a:cs typeface="NikoshBAN" pitchFamily="2" charset="0"/>
              </a:rPr>
              <a:t>ধন্যবাদ</a:t>
            </a:r>
            <a:endParaRPr lang="en-US" sz="8000" dirty="0">
              <a:solidFill>
                <a:schemeClr val="tx1"/>
              </a:solidFill>
              <a:latin typeface="NikoshBAN" pitchFamily="2" charset="0"/>
              <a:cs typeface="NikoshBAN" pitchFamily="2" charset="0"/>
            </a:endParaRPr>
          </a:p>
        </p:txBody>
      </p:sp>
      <p:pic>
        <p:nvPicPr>
          <p:cNvPr id="5" name="Picture 4" descr="FB_IMG_1598423164525.jpg">
            <a:extLst>
              <a:ext uri="{FF2B5EF4-FFF2-40B4-BE49-F238E27FC236}">
                <a16:creationId xmlns:a16="http://schemas.microsoft.com/office/drawing/2014/main" id="{23E257E0-4183-4C86-BB74-5B70B0B495BB}"/>
              </a:ext>
            </a:extLst>
          </p:cNvPr>
          <p:cNvPicPr>
            <a:picLocks noChangeAspect="1"/>
          </p:cNvPicPr>
          <p:nvPr/>
        </p:nvPicPr>
        <p:blipFill>
          <a:blip r:embed="rId3" cstate="print"/>
          <a:stretch>
            <a:fillRect/>
          </a:stretch>
        </p:blipFill>
        <p:spPr>
          <a:xfrm>
            <a:off x="0" y="1"/>
            <a:ext cx="609600" cy="56896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own Arrow Callout 4"/>
          <p:cNvSpPr/>
          <p:nvPr/>
        </p:nvSpPr>
        <p:spPr>
          <a:xfrm>
            <a:off x="3149600" y="762000"/>
            <a:ext cx="2641600" cy="990600"/>
          </a:xfrm>
          <a:prstGeom prst="down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3600" dirty="0">
                <a:solidFill>
                  <a:schemeClr val="tx1"/>
                </a:solidFill>
                <a:latin typeface="NikoshBAN" pitchFamily="2" charset="0"/>
                <a:cs typeface="NikoshBAN" pitchFamily="2" charset="0"/>
              </a:rPr>
              <a:t> পরিচিতি</a:t>
            </a:r>
            <a:endParaRPr lang="en-US" sz="3600" dirty="0">
              <a:solidFill>
                <a:schemeClr val="tx1"/>
              </a:solidFill>
              <a:latin typeface="NikoshBAN" pitchFamily="2" charset="0"/>
              <a:cs typeface="NikoshBAN" pitchFamily="2" charset="0"/>
            </a:endParaRPr>
          </a:p>
        </p:txBody>
      </p:sp>
      <p:sp>
        <p:nvSpPr>
          <p:cNvPr id="16" name="Rounded Rectangle 15"/>
          <p:cNvSpPr/>
          <p:nvPr/>
        </p:nvSpPr>
        <p:spPr>
          <a:xfrm>
            <a:off x="228600" y="3057526"/>
            <a:ext cx="4648200" cy="326707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a:ln>
                  <a:solidFill>
                    <a:schemeClr val="tx1"/>
                  </a:solidFill>
                  <a:prstDash val="solid"/>
                </a:ln>
                <a:solidFill>
                  <a:schemeClr val="accent3"/>
                </a:solidFill>
                <a:latin typeface="NikoshBAN" pitchFamily="2" charset="0"/>
                <a:cs typeface="NikoshBAN" pitchFamily="2" charset="0"/>
              </a:rPr>
              <a:t>ম</a:t>
            </a:r>
            <a:r>
              <a:rPr lang="as-IN" sz="2800" dirty="0">
                <a:ln>
                  <a:solidFill>
                    <a:schemeClr val="tx1"/>
                  </a:solidFill>
                  <a:prstDash val="solid"/>
                </a:ln>
                <a:solidFill>
                  <a:schemeClr val="accent3"/>
                </a:solidFill>
                <a:latin typeface="NikoshBAN" pitchFamily="2" charset="0"/>
                <a:cs typeface="NikoshBAN" pitchFamily="2" charset="0"/>
              </a:rPr>
              <a:t>ো</a:t>
            </a:r>
            <a:r>
              <a:rPr lang="en-US" sz="2800" dirty="0">
                <a:ln>
                  <a:solidFill>
                    <a:schemeClr val="tx1"/>
                  </a:solidFill>
                  <a:prstDash val="solid"/>
                </a:ln>
                <a:solidFill>
                  <a:schemeClr val="accent3"/>
                </a:solidFill>
                <a:latin typeface="NikoshBAN" pitchFamily="2" charset="0"/>
                <a:cs typeface="NikoshBAN" pitchFamily="2" charset="0"/>
              </a:rPr>
              <a:t>ঃ </a:t>
            </a:r>
            <a:r>
              <a:rPr lang="en-US" sz="2800" dirty="0" err="1">
                <a:ln>
                  <a:solidFill>
                    <a:schemeClr val="tx1"/>
                  </a:solidFill>
                  <a:prstDash val="solid"/>
                </a:ln>
                <a:solidFill>
                  <a:schemeClr val="accent3"/>
                </a:solidFill>
                <a:latin typeface="NikoshBAN" pitchFamily="2" charset="0"/>
                <a:cs typeface="NikoshBAN" pitchFamily="2" charset="0"/>
              </a:rPr>
              <a:t>আব</a:t>
            </a:r>
            <a:r>
              <a:rPr lang="as-IN" sz="2800" dirty="0">
                <a:ln>
                  <a:solidFill>
                    <a:schemeClr val="tx1"/>
                  </a:solidFill>
                  <a:prstDash val="solid"/>
                </a:ln>
                <a:solidFill>
                  <a:schemeClr val="accent3"/>
                </a:solidFill>
                <a:latin typeface="NikoshBAN" pitchFamily="2" charset="0"/>
                <a:cs typeface="NikoshBAN" pitchFamily="2" charset="0"/>
              </a:rPr>
              <a:t>দ</a:t>
            </a:r>
            <a:r>
              <a:rPr lang="en-US" sz="2800" dirty="0">
                <a:ln>
                  <a:solidFill>
                    <a:schemeClr val="tx1"/>
                  </a:solidFill>
                  <a:prstDash val="solid"/>
                </a:ln>
                <a:solidFill>
                  <a:schemeClr val="accent3"/>
                </a:solidFill>
                <a:latin typeface="NikoshBAN" pitchFamily="2" charset="0"/>
                <a:cs typeface="NikoshBAN" pitchFamily="2" charset="0"/>
              </a:rPr>
              <a:t>ু</a:t>
            </a:r>
            <a:r>
              <a:rPr lang="as-IN" sz="2800" dirty="0">
                <a:ln>
                  <a:solidFill>
                    <a:schemeClr val="tx1"/>
                  </a:solidFill>
                  <a:prstDash val="solid"/>
                </a:ln>
                <a:solidFill>
                  <a:schemeClr val="accent3"/>
                </a:solidFill>
                <a:latin typeface="NikoshBAN" pitchFamily="2" charset="0"/>
                <a:cs typeface="NikoshBAN" pitchFamily="2" charset="0"/>
              </a:rPr>
              <a:t>ল</a:t>
            </a:r>
            <a:r>
              <a:rPr lang="en-US" sz="2800" dirty="0">
                <a:ln>
                  <a:solidFill>
                    <a:schemeClr val="tx1"/>
                  </a:solidFill>
                  <a:prstDash val="solid"/>
                </a:ln>
                <a:solidFill>
                  <a:schemeClr val="accent3"/>
                </a:solidFill>
                <a:latin typeface="NikoshBAN" pitchFamily="2" charset="0"/>
                <a:cs typeface="NikoshBAN" pitchFamily="2" charset="0"/>
              </a:rPr>
              <a:t> </a:t>
            </a:r>
            <a:r>
              <a:rPr lang="as-IN" sz="2800" dirty="0">
                <a:ln>
                  <a:solidFill>
                    <a:schemeClr val="tx1"/>
                  </a:solidFill>
                  <a:prstDash val="solid"/>
                </a:ln>
                <a:solidFill>
                  <a:schemeClr val="accent3"/>
                </a:solidFill>
                <a:latin typeface="NikoshBAN" pitchFamily="2" charset="0"/>
                <a:cs typeface="NikoshBAN" pitchFamily="2" charset="0"/>
              </a:rPr>
              <a:t>ক</a:t>
            </a:r>
            <a:r>
              <a:rPr lang="en-US" sz="2800" dirty="0">
                <a:ln>
                  <a:solidFill>
                    <a:schemeClr val="tx1"/>
                  </a:solidFill>
                  <a:prstDash val="solid"/>
                </a:ln>
                <a:solidFill>
                  <a:schemeClr val="accent3"/>
                </a:solidFill>
                <a:latin typeface="NikoshBAN" pitchFamily="2" charset="0"/>
                <a:cs typeface="NikoshBAN" pitchFamily="2" charset="0"/>
              </a:rPr>
              <a:t>া</a:t>
            </a:r>
            <a:r>
              <a:rPr lang="as-IN" sz="2800" dirty="0">
                <a:ln>
                  <a:solidFill>
                    <a:schemeClr val="tx1"/>
                  </a:solidFill>
                  <a:prstDash val="solid"/>
                </a:ln>
                <a:solidFill>
                  <a:schemeClr val="accent3"/>
                </a:solidFill>
                <a:latin typeface="NikoshBAN" pitchFamily="2" charset="0"/>
                <a:cs typeface="NikoshBAN" pitchFamily="2" charset="0"/>
              </a:rPr>
              <a:t>র</a:t>
            </a:r>
            <a:r>
              <a:rPr lang="en-US" sz="2800" dirty="0">
                <a:ln>
                  <a:solidFill>
                    <a:schemeClr val="tx1"/>
                  </a:solidFill>
                  <a:prstDash val="solid"/>
                </a:ln>
                <a:solidFill>
                  <a:schemeClr val="accent3"/>
                </a:solidFill>
                <a:latin typeface="NikoshBAN" pitchFamily="2" charset="0"/>
                <a:cs typeface="NikoshBAN" pitchFamily="2" charset="0"/>
              </a:rPr>
              <a:t>ী </a:t>
            </a:r>
            <a:endParaRPr lang="bn-BD" sz="2800" dirty="0">
              <a:ln>
                <a:solidFill>
                  <a:schemeClr val="tx1"/>
                </a:solidFill>
                <a:prstDash val="solid"/>
              </a:ln>
              <a:solidFill>
                <a:schemeClr val="accent3"/>
              </a:solidFill>
              <a:latin typeface="NikoshBAN" pitchFamily="2" charset="0"/>
              <a:cs typeface="NikoshBAN" pitchFamily="2" charset="0"/>
            </a:endParaRPr>
          </a:p>
          <a:p>
            <a:pPr algn="ctr"/>
            <a:r>
              <a:rPr lang="en-US" sz="2800" dirty="0">
                <a:ln>
                  <a:solidFill>
                    <a:schemeClr val="tx1"/>
                  </a:solidFill>
                  <a:prstDash val="solid"/>
                </a:ln>
                <a:solidFill>
                  <a:schemeClr val="accent3"/>
                </a:solidFill>
                <a:latin typeface="NikoshBAN" pitchFamily="2" charset="0"/>
                <a:cs typeface="NikoshBAN" pitchFamily="2" charset="0"/>
              </a:rPr>
              <a:t> </a:t>
            </a:r>
            <a:r>
              <a:rPr lang="as-IN" sz="2800" dirty="0">
                <a:ln>
                  <a:solidFill>
                    <a:schemeClr val="tx1"/>
                  </a:solidFill>
                  <a:prstDash val="solid"/>
                </a:ln>
                <a:solidFill>
                  <a:schemeClr val="accent3"/>
                </a:solidFill>
                <a:latin typeface="NikoshBAN" pitchFamily="2" charset="0"/>
                <a:cs typeface="NikoshBAN" pitchFamily="2" charset="0"/>
              </a:rPr>
              <a:t>স</a:t>
            </a:r>
            <a:r>
              <a:rPr lang="en-US" sz="2800" dirty="0" err="1">
                <a:ln>
                  <a:solidFill>
                    <a:schemeClr val="tx1"/>
                  </a:solidFill>
                  <a:prstDash val="solid"/>
                </a:ln>
                <a:solidFill>
                  <a:schemeClr val="accent3"/>
                </a:solidFill>
                <a:latin typeface="NikoshBAN" pitchFamily="2" charset="0"/>
                <a:cs typeface="NikoshBAN" pitchFamily="2" charset="0"/>
              </a:rPr>
              <a:t>হকারি</a:t>
            </a:r>
            <a:r>
              <a:rPr lang="en-US" sz="2800" dirty="0">
                <a:ln>
                  <a:solidFill>
                    <a:schemeClr val="tx1"/>
                  </a:solidFill>
                  <a:prstDash val="solid"/>
                </a:ln>
                <a:solidFill>
                  <a:schemeClr val="accent3"/>
                </a:solidFill>
                <a:latin typeface="NikoshBAN" pitchFamily="2" charset="0"/>
                <a:cs typeface="NikoshBAN" pitchFamily="2" charset="0"/>
              </a:rPr>
              <a:t> </a:t>
            </a:r>
            <a:r>
              <a:rPr lang="en-US" sz="2800" dirty="0" err="1">
                <a:ln>
                  <a:solidFill>
                    <a:schemeClr val="tx1"/>
                  </a:solidFill>
                  <a:prstDash val="solid"/>
                </a:ln>
                <a:solidFill>
                  <a:schemeClr val="accent3"/>
                </a:solidFill>
                <a:latin typeface="NikoshBAN" pitchFamily="2" charset="0"/>
                <a:cs typeface="NikoshBAN" pitchFamily="2" charset="0"/>
              </a:rPr>
              <a:t>শিক্ষক</a:t>
            </a:r>
            <a:endParaRPr lang="en-US" sz="2800" dirty="0">
              <a:ln>
                <a:solidFill>
                  <a:schemeClr val="tx1"/>
                </a:solidFill>
                <a:prstDash val="solid"/>
              </a:ln>
              <a:solidFill>
                <a:schemeClr val="accent3"/>
              </a:solidFill>
              <a:latin typeface="NikoshBAN" pitchFamily="2" charset="0"/>
              <a:cs typeface="NikoshBAN" pitchFamily="2" charset="0"/>
            </a:endParaRPr>
          </a:p>
          <a:p>
            <a:pPr algn="ctr"/>
            <a:r>
              <a:rPr lang="en-US" sz="2800" dirty="0">
                <a:ln>
                  <a:solidFill>
                    <a:schemeClr val="tx1"/>
                  </a:solidFill>
                  <a:prstDash val="solid"/>
                </a:ln>
                <a:solidFill>
                  <a:schemeClr val="accent3"/>
                </a:solidFill>
                <a:latin typeface="NikoshBAN" pitchFamily="2" charset="0"/>
                <a:cs typeface="NikoshBAN" pitchFamily="2" charset="0"/>
              </a:rPr>
              <a:t> </a:t>
            </a:r>
            <a:r>
              <a:rPr lang="as-IN" sz="2800" dirty="0">
                <a:ln>
                  <a:solidFill>
                    <a:schemeClr val="tx1"/>
                  </a:solidFill>
                  <a:prstDash val="solid"/>
                </a:ln>
                <a:solidFill>
                  <a:schemeClr val="accent3"/>
                </a:solidFill>
                <a:latin typeface="NikoshBAN" pitchFamily="2" charset="0"/>
                <a:cs typeface="NikoshBAN" pitchFamily="2" charset="0"/>
              </a:rPr>
              <a:t>স</a:t>
            </a:r>
            <a:r>
              <a:rPr lang="en-US" sz="2800" dirty="0">
                <a:ln>
                  <a:solidFill>
                    <a:schemeClr val="tx1"/>
                  </a:solidFill>
                  <a:prstDash val="solid"/>
                </a:ln>
                <a:solidFill>
                  <a:schemeClr val="accent3"/>
                </a:solidFill>
                <a:latin typeface="NikoshBAN" pitchFamily="2" charset="0"/>
                <a:cs typeface="NikoshBAN" pitchFamily="2" charset="0"/>
              </a:rPr>
              <a:t>ফ</a:t>
            </a:r>
            <a:r>
              <a:rPr lang="as-IN" sz="2800" dirty="0">
                <a:ln>
                  <a:solidFill>
                    <a:schemeClr val="tx1"/>
                  </a:solidFill>
                  <a:prstDash val="solid"/>
                </a:ln>
                <a:solidFill>
                  <a:schemeClr val="accent3"/>
                </a:solidFill>
                <a:latin typeface="NikoshBAN" pitchFamily="2" charset="0"/>
                <a:cs typeface="NikoshBAN" pitchFamily="2" charset="0"/>
              </a:rPr>
              <a:t>ি</a:t>
            </a:r>
            <a:r>
              <a:rPr lang="en-US" sz="2800" dirty="0">
                <a:ln>
                  <a:solidFill>
                    <a:schemeClr val="tx1"/>
                  </a:solidFill>
                  <a:prstDash val="solid"/>
                </a:ln>
                <a:solidFill>
                  <a:schemeClr val="accent3"/>
                </a:solidFill>
                <a:latin typeface="NikoshBAN" pitchFamily="2" charset="0"/>
                <a:cs typeface="NikoshBAN" pitchFamily="2" charset="0"/>
              </a:rPr>
              <a:t>প</a:t>
            </a:r>
            <a:r>
              <a:rPr lang="as-IN" sz="2800" dirty="0">
                <a:ln>
                  <a:solidFill>
                    <a:schemeClr val="tx1"/>
                  </a:solidFill>
                  <a:prstDash val="solid"/>
                </a:ln>
                <a:solidFill>
                  <a:schemeClr val="accent3"/>
                </a:solidFill>
                <a:latin typeface="NikoshBAN" pitchFamily="2" charset="0"/>
                <a:cs typeface="NikoshBAN" pitchFamily="2" charset="0"/>
              </a:rPr>
              <a:t>ু</a:t>
            </a:r>
            <a:r>
              <a:rPr lang="en-US" sz="2800" dirty="0">
                <a:ln>
                  <a:solidFill>
                    <a:schemeClr val="tx1"/>
                  </a:solidFill>
                  <a:prstDash val="solid"/>
                </a:ln>
                <a:solidFill>
                  <a:schemeClr val="accent3"/>
                </a:solidFill>
                <a:latin typeface="NikoshBAN" pitchFamily="2" charset="0"/>
                <a:cs typeface="NikoshBAN" pitchFamily="2" charset="0"/>
              </a:rPr>
              <a:t>র </a:t>
            </a:r>
            <a:r>
              <a:rPr lang="as-IN" sz="2800" dirty="0">
                <a:ln>
                  <a:solidFill>
                    <a:schemeClr val="tx1"/>
                  </a:solidFill>
                  <a:prstDash val="solid"/>
                </a:ln>
                <a:solidFill>
                  <a:schemeClr val="accent3"/>
                </a:solidFill>
                <a:latin typeface="NikoshBAN" pitchFamily="2" charset="0"/>
                <a:cs typeface="NikoshBAN" pitchFamily="2" charset="0"/>
              </a:rPr>
              <a:t>ব</a:t>
            </a:r>
            <a:r>
              <a:rPr lang="en-US" sz="2800" dirty="0">
                <a:ln>
                  <a:solidFill>
                    <a:schemeClr val="tx1"/>
                  </a:solidFill>
                  <a:prstDash val="solid"/>
                </a:ln>
                <a:solidFill>
                  <a:schemeClr val="accent3"/>
                </a:solidFill>
                <a:latin typeface="NikoshBAN" pitchFamily="2" charset="0"/>
                <a:cs typeface="NikoshBAN" pitchFamily="2" charset="0"/>
              </a:rPr>
              <a:t>া</a:t>
            </a:r>
            <a:r>
              <a:rPr lang="as-IN" sz="2800" dirty="0">
                <a:ln>
                  <a:solidFill>
                    <a:schemeClr val="tx1"/>
                  </a:solidFill>
                  <a:prstDash val="solid"/>
                </a:ln>
                <a:solidFill>
                  <a:schemeClr val="accent3"/>
                </a:solidFill>
                <a:latin typeface="NikoshBAN" pitchFamily="2" charset="0"/>
                <a:cs typeface="NikoshBAN" pitchFamily="2" charset="0"/>
              </a:rPr>
              <a:t>ল</a:t>
            </a:r>
            <a:r>
              <a:rPr lang="en-US" sz="2800" dirty="0">
                <a:ln>
                  <a:solidFill>
                    <a:schemeClr val="tx1"/>
                  </a:solidFill>
                  <a:prstDash val="solid"/>
                </a:ln>
                <a:solidFill>
                  <a:schemeClr val="accent3"/>
                </a:solidFill>
                <a:latin typeface="NikoshBAN" pitchFamily="2" charset="0"/>
                <a:cs typeface="NikoshBAN" pitchFamily="2" charset="0"/>
              </a:rPr>
              <a:t>ি</a:t>
            </a:r>
            <a:r>
              <a:rPr lang="as-IN" sz="2800" dirty="0">
                <a:ln>
                  <a:solidFill>
                    <a:schemeClr val="tx1"/>
                  </a:solidFill>
                  <a:prstDash val="solid"/>
                </a:ln>
                <a:solidFill>
                  <a:schemeClr val="accent3"/>
                </a:solidFill>
                <a:latin typeface="NikoshBAN" pitchFamily="2" charset="0"/>
                <a:cs typeface="NikoshBAN" pitchFamily="2" charset="0"/>
              </a:rPr>
              <a:t>ক</a:t>
            </a:r>
            <a:r>
              <a:rPr lang="en-US" sz="2800" dirty="0">
                <a:ln>
                  <a:solidFill>
                    <a:schemeClr val="tx1"/>
                  </a:solidFill>
                  <a:prstDash val="solid"/>
                </a:ln>
                <a:solidFill>
                  <a:schemeClr val="accent3"/>
                </a:solidFill>
                <a:latin typeface="NikoshBAN" pitchFamily="2" charset="0"/>
                <a:cs typeface="NikoshBAN" pitchFamily="2" charset="0"/>
              </a:rPr>
              <a:t>া </a:t>
            </a:r>
            <a:r>
              <a:rPr lang="as-IN" sz="2800" dirty="0">
                <a:ln>
                  <a:solidFill>
                    <a:schemeClr val="tx1"/>
                  </a:solidFill>
                  <a:prstDash val="solid"/>
                </a:ln>
                <a:solidFill>
                  <a:schemeClr val="accent3"/>
                </a:solidFill>
                <a:latin typeface="NikoshBAN" pitchFamily="2" charset="0"/>
                <a:cs typeface="NikoshBAN" pitchFamily="2" charset="0"/>
              </a:rPr>
              <a:t>দ</a:t>
            </a:r>
            <a:r>
              <a:rPr lang="en-US" sz="2800" dirty="0" err="1">
                <a:ln>
                  <a:solidFill>
                    <a:schemeClr val="tx1"/>
                  </a:solidFill>
                  <a:prstDash val="solid"/>
                </a:ln>
                <a:solidFill>
                  <a:schemeClr val="accent3"/>
                </a:solidFill>
                <a:latin typeface="NikoshBAN" pitchFamily="2" charset="0"/>
                <a:cs typeface="NikoshBAN" pitchFamily="2" charset="0"/>
              </a:rPr>
              <a:t>াখিল</a:t>
            </a:r>
            <a:r>
              <a:rPr lang="en-US" sz="2800" dirty="0">
                <a:ln>
                  <a:solidFill>
                    <a:schemeClr val="tx1"/>
                  </a:solidFill>
                  <a:prstDash val="solid"/>
                </a:ln>
                <a:solidFill>
                  <a:schemeClr val="accent3"/>
                </a:solidFill>
                <a:latin typeface="NikoshBAN" pitchFamily="2" charset="0"/>
                <a:cs typeface="NikoshBAN" pitchFamily="2" charset="0"/>
              </a:rPr>
              <a:t> </a:t>
            </a:r>
            <a:r>
              <a:rPr lang="en-US" sz="2800" dirty="0" err="1">
                <a:ln>
                  <a:solidFill>
                    <a:schemeClr val="tx1"/>
                  </a:solidFill>
                  <a:prstDash val="solid"/>
                </a:ln>
                <a:solidFill>
                  <a:schemeClr val="accent3"/>
                </a:solidFill>
                <a:latin typeface="NikoshBAN" pitchFamily="2" charset="0"/>
                <a:cs typeface="NikoshBAN" pitchFamily="2" charset="0"/>
              </a:rPr>
              <a:t>মাদ</a:t>
            </a:r>
            <a:r>
              <a:rPr lang="as-IN" sz="2800" dirty="0">
                <a:ln>
                  <a:solidFill>
                    <a:schemeClr val="tx1"/>
                  </a:solidFill>
                  <a:prstDash val="solid"/>
                </a:ln>
                <a:solidFill>
                  <a:schemeClr val="accent3"/>
                </a:solidFill>
                <a:latin typeface="NikoshBAN" pitchFamily="2" charset="0"/>
                <a:cs typeface="NikoshBAN" pitchFamily="2" charset="0"/>
              </a:rPr>
              <a:t>র</a:t>
            </a:r>
            <a:r>
              <a:rPr lang="en-US" sz="2800" dirty="0">
                <a:ln>
                  <a:solidFill>
                    <a:schemeClr val="tx1"/>
                  </a:solidFill>
                  <a:prstDash val="solid"/>
                </a:ln>
                <a:solidFill>
                  <a:schemeClr val="accent3"/>
                </a:solidFill>
                <a:latin typeface="NikoshBAN" pitchFamily="2" charset="0"/>
                <a:cs typeface="NikoshBAN" pitchFamily="2" charset="0"/>
              </a:rPr>
              <a:t>া</a:t>
            </a:r>
            <a:r>
              <a:rPr lang="as-IN" sz="2800" dirty="0">
                <a:ln>
                  <a:solidFill>
                    <a:schemeClr val="tx1"/>
                  </a:solidFill>
                  <a:prstDash val="solid"/>
                </a:ln>
                <a:solidFill>
                  <a:schemeClr val="accent3"/>
                </a:solidFill>
                <a:latin typeface="NikoshBAN" pitchFamily="2" charset="0"/>
                <a:cs typeface="NikoshBAN" pitchFamily="2" charset="0"/>
              </a:rPr>
              <a:t>স</a:t>
            </a:r>
            <a:r>
              <a:rPr lang="en-US" sz="2800" dirty="0">
                <a:ln>
                  <a:solidFill>
                    <a:schemeClr val="tx1"/>
                  </a:solidFill>
                  <a:prstDash val="solid"/>
                </a:ln>
                <a:solidFill>
                  <a:schemeClr val="accent3"/>
                </a:solidFill>
                <a:latin typeface="NikoshBAN" pitchFamily="2" charset="0"/>
                <a:cs typeface="NikoshBAN" pitchFamily="2" charset="0"/>
              </a:rPr>
              <a:t>া</a:t>
            </a:r>
          </a:p>
          <a:p>
            <a:pPr algn="ctr"/>
            <a:r>
              <a:rPr lang="en-US" sz="2800" dirty="0" err="1">
                <a:ln>
                  <a:solidFill>
                    <a:schemeClr val="tx1"/>
                  </a:solidFill>
                  <a:prstDash val="solid"/>
                </a:ln>
                <a:solidFill>
                  <a:schemeClr val="accent3"/>
                </a:solidFill>
                <a:latin typeface="NikoshBAN" pitchFamily="2" charset="0"/>
                <a:cs typeface="NikoshBAN" pitchFamily="2" charset="0"/>
              </a:rPr>
              <a:t>সদর</a:t>
            </a:r>
            <a:r>
              <a:rPr lang="en-US" sz="2800" dirty="0">
                <a:ln>
                  <a:solidFill>
                    <a:schemeClr val="tx1"/>
                  </a:solidFill>
                  <a:prstDash val="solid"/>
                </a:ln>
                <a:solidFill>
                  <a:schemeClr val="accent3"/>
                </a:solidFill>
                <a:latin typeface="NikoshBAN" pitchFamily="2" charset="0"/>
                <a:cs typeface="NikoshBAN" pitchFamily="2" charset="0"/>
              </a:rPr>
              <a:t>, </a:t>
            </a:r>
            <a:r>
              <a:rPr lang="as-IN" sz="2800" dirty="0">
                <a:ln>
                  <a:solidFill>
                    <a:schemeClr val="tx1"/>
                  </a:solidFill>
                  <a:prstDash val="solid"/>
                </a:ln>
                <a:solidFill>
                  <a:schemeClr val="accent3"/>
                </a:solidFill>
                <a:latin typeface="NikoshBAN" pitchFamily="2" charset="0"/>
                <a:cs typeface="NikoshBAN" pitchFamily="2" charset="0"/>
              </a:rPr>
              <a:t>ন</a:t>
            </a:r>
            <a:r>
              <a:rPr lang="en-US" sz="2800" dirty="0" err="1">
                <a:ln>
                  <a:solidFill>
                    <a:schemeClr val="tx1"/>
                  </a:solidFill>
                  <a:prstDash val="solid"/>
                </a:ln>
                <a:solidFill>
                  <a:schemeClr val="accent3"/>
                </a:solidFill>
                <a:latin typeface="NikoshBAN" pitchFamily="2" charset="0"/>
                <a:cs typeface="NikoshBAN" pitchFamily="2" charset="0"/>
              </a:rPr>
              <a:t>োয়াখালী</a:t>
            </a:r>
            <a:r>
              <a:rPr lang="en-US" sz="2800" dirty="0">
                <a:ln>
                  <a:solidFill>
                    <a:schemeClr val="tx1"/>
                  </a:solidFill>
                  <a:prstDash val="solid"/>
                </a:ln>
                <a:solidFill>
                  <a:schemeClr val="accent3"/>
                </a:solidFill>
                <a:latin typeface="NikoshBAN" pitchFamily="2" charset="0"/>
                <a:cs typeface="NikoshBAN" pitchFamily="2" charset="0"/>
              </a:rPr>
              <a:t> ।</a:t>
            </a:r>
            <a:endParaRPr lang="bn-BD" sz="2800" dirty="0">
              <a:ln>
                <a:solidFill>
                  <a:schemeClr val="tx1"/>
                </a:solidFill>
                <a:prstDash val="solid"/>
              </a:ln>
              <a:solidFill>
                <a:schemeClr val="accent3"/>
              </a:solidFill>
              <a:latin typeface="NikoshBAN" pitchFamily="2" charset="0"/>
              <a:cs typeface="NikoshBAN" pitchFamily="2" charset="0"/>
            </a:endParaRPr>
          </a:p>
          <a:p>
            <a:pPr algn="ctr"/>
            <a:r>
              <a:rPr lang="bn-BD" sz="2800" dirty="0">
                <a:ln>
                  <a:solidFill>
                    <a:schemeClr val="tx1"/>
                  </a:solidFill>
                  <a:prstDash val="solid"/>
                </a:ln>
                <a:solidFill>
                  <a:schemeClr val="accent3"/>
                </a:solidFill>
                <a:latin typeface="NikoshBAN" pitchFamily="2" charset="0"/>
                <a:cs typeface="NikoshBAN" pitchFamily="2" charset="0"/>
              </a:rPr>
              <a:t>মোবাইল নং-০১</a:t>
            </a:r>
            <a:r>
              <a:rPr lang="en-US" sz="2800" dirty="0">
                <a:ln>
                  <a:solidFill>
                    <a:schemeClr val="tx1"/>
                  </a:solidFill>
                  <a:prstDash val="solid"/>
                </a:ln>
                <a:solidFill>
                  <a:schemeClr val="accent3"/>
                </a:solidFill>
                <a:latin typeface="NikoshBAN" pitchFamily="2" charset="0"/>
                <a:cs typeface="NikoshBAN" pitchFamily="2" charset="0"/>
              </a:rPr>
              <a:t>৯</a:t>
            </a:r>
            <a:r>
              <a:rPr lang="as-IN" sz="2800" dirty="0">
                <a:ln>
                  <a:solidFill>
                    <a:schemeClr val="tx1"/>
                  </a:solidFill>
                  <a:prstDash val="solid"/>
                </a:ln>
                <a:solidFill>
                  <a:schemeClr val="accent3"/>
                </a:solidFill>
                <a:latin typeface="NikoshBAN" pitchFamily="2" charset="0"/>
                <a:cs typeface="NikoshBAN" pitchFamily="2" charset="0"/>
              </a:rPr>
              <a:t>৬</a:t>
            </a:r>
            <a:r>
              <a:rPr lang="en-US" sz="2800" dirty="0">
                <a:ln>
                  <a:solidFill>
                    <a:schemeClr val="tx1"/>
                  </a:solidFill>
                  <a:prstDash val="solid"/>
                </a:ln>
                <a:solidFill>
                  <a:schemeClr val="accent3"/>
                </a:solidFill>
                <a:latin typeface="NikoshBAN" pitchFamily="2" charset="0"/>
                <a:cs typeface="NikoshBAN" pitchFamily="2" charset="0"/>
              </a:rPr>
              <a:t>১</a:t>
            </a:r>
            <a:r>
              <a:rPr lang="as-IN" sz="2800" dirty="0">
                <a:ln>
                  <a:solidFill>
                    <a:schemeClr val="tx1"/>
                  </a:solidFill>
                  <a:prstDash val="solid"/>
                </a:ln>
                <a:solidFill>
                  <a:schemeClr val="accent3"/>
                </a:solidFill>
                <a:latin typeface="NikoshBAN" pitchFamily="2" charset="0"/>
                <a:cs typeface="NikoshBAN" pitchFamily="2" charset="0"/>
              </a:rPr>
              <a:t>১</a:t>
            </a:r>
            <a:r>
              <a:rPr lang="en-US" sz="2800" dirty="0">
                <a:ln>
                  <a:solidFill>
                    <a:schemeClr val="tx1"/>
                  </a:solidFill>
                  <a:prstDash val="solid"/>
                </a:ln>
                <a:solidFill>
                  <a:schemeClr val="accent3"/>
                </a:solidFill>
                <a:latin typeface="NikoshBAN" pitchFamily="2" charset="0"/>
                <a:cs typeface="NikoshBAN" pitchFamily="2" charset="0"/>
              </a:rPr>
              <a:t>৪</a:t>
            </a:r>
            <a:r>
              <a:rPr lang="as-IN" sz="2800" dirty="0">
                <a:ln>
                  <a:solidFill>
                    <a:schemeClr val="tx1"/>
                  </a:solidFill>
                  <a:prstDash val="solid"/>
                </a:ln>
                <a:solidFill>
                  <a:schemeClr val="accent3"/>
                </a:solidFill>
                <a:latin typeface="NikoshBAN" pitchFamily="2" charset="0"/>
                <a:cs typeface="NikoshBAN" pitchFamily="2" charset="0"/>
              </a:rPr>
              <a:t>১</a:t>
            </a:r>
            <a:r>
              <a:rPr lang="en-US" sz="2800" dirty="0">
                <a:ln>
                  <a:solidFill>
                    <a:schemeClr val="tx1"/>
                  </a:solidFill>
                  <a:prstDash val="solid"/>
                </a:ln>
                <a:solidFill>
                  <a:schemeClr val="accent3"/>
                </a:solidFill>
                <a:latin typeface="NikoshBAN" pitchFamily="2" charset="0"/>
                <a:cs typeface="NikoshBAN" pitchFamily="2" charset="0"/>
              </a:rPr>
              <a:t>৩</a:t>
            </a:r>
            <a:r>
              <a:rPr lang="as-IN" sz="2800" dirty="0">
                <a:ln>
                  <a:solidFill>
                    <a:schemeClr val="tx1"/>
                  </a:solidFill>
                  <a:prstDash val="solid"/>
                </a:ln>
                <a:solidFill>
                  <a:schemeClr val="accent3"/>
                </a:solidFill>
                <a:latin typeface="NikoshBAN" pitchFamily="2" charset="0"/>
                <a:cs typeface="NikoshBAN" pitchFamily="2" charset="0"/>
              </a:rPr>
              <a:t>১</a:t>
            </a:r>
            <a:endParaRPr lang="bn-BD" sz="2800" dirty="0">
              <a:ln>
                <a:solidFill>
                  <a:schemeClr val="tx1"/>
                </a:solidFill>
                <a:prstDash val="solid"/>
              </a:ln>
              <a:solidFill>
                <a:schemeClr val="accent3"/>
              </a:solidFill>
              <a:latin typeface="NikoshBAN" pitchFamily="2" charset="0"/>
              <a:cs typeface="NikoshBAN" pitchFamily="2" charset="0"/>
            </a:endParaRPr>
          </a:p>
          <a:p>
            <a:pPr algn="ctr"/>
            <a:r>
              <a:rPr lang="en-US" sz="2800" dirty="0">
                <a:ln>
                  <a:solidFill>
                    <a:schemeClr val="tx1"/>
                  </a:solidFill>
                  <a:prstDash val="solid"/>
                </a:ln>
                <a:solidFill>
                  <a:schemeClr val="accent3"/>
                </a:solidFill>
                <a:latin typeface="Times New Roman" panose="02020603050405020304" pitchFamily="18" charset="0"/>
                <a:cs typeface="Times New Roman" panose="02020603050405020304" pitchFamily="18" charset="0"/>
              </a:rPr>
              <a:t>kariwabdul1986@gmail.com</a:t>
            </a:r>
          </a:p>
          <a:p>
            <a:pPr algn="ctr"/>
            <a:endParaRPr lang="en-US" sz="2800" dirty="0">
              <a:solidFill>
                <a:schemeClr val="accent3"/>
              </a:solidFill>
              <a:effectLst>
                <a:outerShdw blurRad="38100" dist="38100" dir="2700000" algn="tl">
                  <a:srgbClr val="000000">
                    <a:alpha val="43137"/>
                  </a:srgbClr>
                </a:outerShdw>
              </a:effectLst>
              <a:latin typeface="NikoshBAN" pitchFamily="2" charset="0"/>
              <a:cs typeface="NikoshBAN" pitchFamily="2" charset="0"/>
            </a:endParaRPr>
          </a:p>
        </p:txBody>
      </p:sp>
      <p:sp>
        <p:nvSpPr>
          <p:cNvPr id="19" name="Rounded Rectangle 18"/>
          <p:cNvSpPr/>
          <p:nvPr/>
        </p:nvSpPr>
        <p:spPr>
          <a:xfrm>
            <a:off x="5181600" y="3200400"/>
            <a:ext cx="3733800" cy="31242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800" dirty="0">
                <a:solidFill>
                  <a:schemeClr val="tx1"/>
                </a:solidFill>
                <a:latin typeface="NikoshBAN" pitchFamily="2" charset="0"/>
                <a:cs typeface="NikoshBAN" pitchFamily="2" charset="0"/>
              </a:rPr>
              <a:t>পাঠ পরিচিতি</a:t>
            </a:r>
          </a:p>
          <a:p>
            <a:pPr algn="ctr"/>
            <a:r>
              <a:rPr lang="bn-BD" sz="2800" dirty="0">
                <a:solidFill>
                  <a:schemeClr val="tx1"/>
                </a:solidFill>
                <a:latin typeface="NikoshBAN" pitchFamily="2" charset="0"/>
                <a:cs typeface="NikoshBAN" pitchFamily="2" charset="0"/>
              </a:rPr>
              <a:t>শ্রেণিঃ সপ্তম</a:t>
            </a:r>
          </a:p>
          <a:p>
            <a:pPr algn="ctr"/>
            <a:r>
              <a:rPr lang="bn-BD" sz="2800" dirty="0">
                <a:solidFill>
                  <a:schemeClr val="tx1"/>
                </a:solidFill>
                <a:latin typeface="NikoshBAN" pitchFamily="2" charset="0"/>
                <a:cs typeface="NikoshBAN" pitchFamily="2" charset="0"/>
              </a:rPr>
              <a:t>বিষয়ঃ বিজ্ঞান</a:t>
            </a:r>
          </a:p>
          <a:p>
            <a:pPr algn="ctr"/>
            <a:r>
              <a:rPr lang="bn-BD" sz="2800" dirty="0">
                <a:solidFill>
                  <a:schemeClr val="tx1"/>
                </a:solidFill>
                <a:latin typeface="NikoshBAN" pitchFamily="2" charset="0"/>
                <a:cs typeface="NikoshBAN" pitchFamily="2" charset="0"/>
              </a:rPr>
              <a:t>অধ্যায়ঃ দশম</a:t>
            </a:r>
          </a:p>
          <a:p>
            <a:pPr algn="ctr"/>
            <a:r>
              <a:rPr lang="bn-BD" sz="2800" dirty="0">
                <a:solidFill>
                  <a:schemeClr val="tx1"/>
                </a:solidFill>
                <a:latin typeface="NikoshBAN" pitchFamily="2" charset="0"/>
                <a:cs typeface="NikoshBAN" pitchFamily="2" charset="0"/>
              </a:rPr>
              <a:t>পাঠঃ ১-২</a:t>
            </a:r>
          </a:p>
        </p:txBody>
      </p:sp>
      <p:pic>
        <p:nvPicPr>
          <p:cNvPr id="18" name="Picture 17" descr="7.jpg"/>
          <p:cNvPicPr>
            <a:picLocks noChangeAspect="1"/>
          </p:cNvPicPr>
          <p:nvPr/>
        </p:nvPicPr>
        <p:blipFill>
          <a:blip r:embed="rId3"/>
          <a:stretch>
            <a:fillRect/>
          </a:stretch>
        </p:blipFill>
        <p:spPr>
          <a:xfrm>
            <a:off x="6333067" y="457201"/>
            <a:ext cx="1989667" cy="2600325"/>
          </a:xfrm>
          <a:prstGeom prst="rect">
            <a:avLst/>
          </a:prstGeom>
          <a:ln>
            <a:noFill/>
          </a:ln>
          <a:effectLst>
            <a:outerShdw blurRad="292100" dist="139700" dir="2700000" algn="tl" rotWithShape="0">
              <a:srgbClr val="333333">
                <a:alpha val="65000"/>
              </a:srgbClr>
            </a:outerShdw>
          </a:effectLst>
        </p:spPr>
      </p:pic>
      <p:pic>
        <p:nvPicPr>
          <p:cNvPr id="7" name="Picture 6" descr="20191008_122846.jpg">
            <a:extLst>
              <a:ext uri="{FF2B5EF4-FFF2-40B4-BE49-F238E27FC236}">
                <a16:creationId xmlns:a16="http://schemas.microsoft.com/office/drawing/2014/main" id="{93F12B3C-D0BE-4F90-B459-BCD1D61459EF}"/>
              </a:ext>
            </a:extLst>
          </p:cNvPr>
          <p:cNvPicPr>
            <a:picLocks noChangeAspect="1"/>
          </p:cNvPicPr>
          <p:nvPr/>
        </p:nvPicPr>
        <p:blipFill>
          <a:blip r:embed="rId4" cstate="print"/>
          <a:stretch>
            <a:fillRect/>
          </a:stretch>
        </p:blipFill>
        <p:spPr>
          <a:xfrm>
            <a:off x="1447800" y="1143000"/>
            <a:ext cx="1557733" cy="158585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8" name="Picture 7" descr="FB_IMG_1598423164525.jpg">
            <a:extLst>
              <a:ext uri="{FF2B5EF4-FFF2-40B4-BE49-F238E27FC236}">
                <a16:creationId xmlns:a16="http://schemas.microsoft.com/office/drawing/2014/main" id="{DF2F7036-432A-4EEB-AB94-A9BAEF5951E5}"/>
              </a:ext>
            </a:extLst>
          </p:cNvPr>
          <p:cNvPicPr>
            <a:picLocks noChangeAspect="1"/>
          </p:cNvPicPr>
          <p:nvPr/>
        </p:nvPicPr>
        <p:blipFill>
          <a:blip r:embed="rId5" cstate="print"/>
          <a:stretch>
            <a:fillRect/>
          </a:stretch>
        </p:blipFill>
        <p:spPr>
          <a:xfrm>
            <a:off x="0" y="0"/>
            <a:ext cx="1041400" cy="9719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500" fill="hold"/>
                                        <p:tgtEl>
                                          <p:spTgt spid="19"/>
                                        </p:tgtEl>
                                        <p:attrNameLst>
                                          <p:attrName>ppt_x</p:attrName>
                                        </p:attrNameLst>
                                      </p:cBhvr>
                                      <p:tavLst>
                                        <p:tav tm="0">
                                          <p:val>
                                            <p:strVal val="1+#ppt_w/2"/>
                                          </p:val>
                                        </p:tav>
                                        <p:tav tm="100000">
                                          <p:val>
                                            <p:strVal val="#ppt_x"/>
                                          </p:val>
                                        </p:tav>
                                      </p:tavLst>
                                    </p:anim>
                                    <p:anim calcmode="lin" valueType="num">
                                      <p:cBhvr additive="base">
                                        <p:cTn id="2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ox(i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6"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orch-light-copy.jpg"/>
          <p:cNvPicPr>
            <a:picLocks noChangeAspect="1"/>
          </p:cNvPicPr>
          <p:nvPr/>
        </p:nvPicPr>
        <p:blipFill>
          <a:blip r:embed="rId3"/>
          <a:stretch>
            <a:fillRect/>
          </a:stretch>
        </p:blipFill>
        <p:spPr>
          <a:xfrm>
            <a:off x="990600" y="1371600"/>
            <a:ext cx="3048000" cy="3429000"/>
          </a:xfrm>
          <a:prstGeom prst="rect">
            <a:avLst/>
          </a:prstGeom>
          <a:effectLst>
            <a:glow rad="228600">
              <a:schemeClr val="accent2">
                <a:satMod val="175000"/>
                <a:alpha val="40000"/>
              </a:schemeClr>
            </a:glow>
          </a:effectLst>
        </p:spPr>
      </p:pic>
      <p:pic>
        <p:nvPicPr>
          <p:cNvPr id="3" name="Picture 2" descr="plastic-metal_torch_light_selling_well_in_Africa_market.jpg"/>
          <p:cNvPicPr>
            <a:picLocks noChangeAspect="1"/>
          </p:cNvPicPr>
          <p:nvPr/>
        </p:nvPicPr>
        <p:blipFill>
          <a:blip r:embed="rId4" cstate="print"/>
          <a:srcRect l="20988" r="21728"/>
          <a:stretch>
            <a:fillRect/>
          </a:stretch>
        </p:blipFill>
        <p:spPr>
          <a:xfrm>
            <a:off x="5029201" y="1371600"/>
            <a:ext cx="2971800" cy="3429000"/>
          </a:xfrm>
          <a:prstGeom prst="rect">
            <a:avLst/>
          </a:prstGeom>
          <a:effectLst>
            <a:glow rad="228600">
              <a:schemeClr val="accent2">
                <a:satMod val="175000"/>
                <a:alpha val="40000"/>
              </a:schemeClr>
            </a:glow>
          </a:effectLst>
        </p:spPr>
      </p:pic>
      <p:sp>
        <p:nvSpPr>
          <p:cNvPr id="4" name="Rectangle 3"/>
          <p:cNvSpPr/>
          <p:nvPr/>
        </p:nvSpPr>
        <p:spPr>
          <a:xfrm>
            <a:off x="914400" y="5257800"/>
            <a:ext cx="3124200" cy="5334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সুইচ দিলে টর্চলাইট জ্বলে কেন?</a:t>
            </a:r>
            <a:endParaRPr lang="en-US" sz="2400" dirty="0">
              <a:solidFill>
                <a:schemeClr val="tx1"/>
              </a:solidFill>
              <a:latin typeface="NikoshBAN" pitchFamily="2" charset="0"/>
              <a:cs typeface="NikoshBAN" pitchFamily="2" charset="0"/>
            </a:endParaRPr>
          </a:p>
        </p:txBody>
      </p:sp>
      <p:sp>
        <p:nvSpPr>
          <p:cNvPr id="7" name="Rectangle 6"/>
          <p:cNvSpPr/>
          <p:nvPr/>
        </p:nvSpPr>
        <p:spPr>
          <a:xfrm>
            <a:off x="4876800" y="5257800"/>
            <a:ext cx="3657600" cy="5334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সুইচ দিলেও টর্চলাইট জ্বলে না কেন?</a:t>
            </a:r>
            <a:endParaRPr lang="en-US" sz="2400" dirty="0">
              <a:solidFill>
                <a:schemeClr val="tx1"/>
              </a:solidFill>
              <a:latin typeface="NikoshBAN" pitchFamily="2" charset="0"/>
              <a:cs typeface="NikoshBAN" pitchFamily="2" charset="0"/>
            </a:endParaRPr>
          </a:p>
        </p:txBody>
      </p:sp>
      <p:sp>
        <p:nvSpPr>
          <p:cNvPr id="8" name="Down Arrow Callout 7"/>
          <p:cNvSpPr/>
          <p:nvPr/>
        </p:nvSpPr>
        <p:spPr>
          <a:xfrm>
            <a:off x="2540000" y="381000"/>
            <a:ext cx="4038600" cy="762000"/>
          </a:xfrm>
          <a:prstGeom prst="downArrowCallou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bn-BD" sz="3200" dirty="0">
                <a:solidFill>
                  <a:schemeClr val="tx1"/>
                </a:solidFill>
                <a:latin typeface="NikoshBAN" pitchFamily="2" charset="0"/>
                <a:cs typeface="NikoshBAN" pitchFamily="2" charset="0"/>
              </a:rPr>
              <a:t>নিচের চিত্র দুটি লক্ষ্য কর</a:t>
            </a:r>
            <a:endParaRPr lang="en-US" sz="3200" dirty="0">
              <a:solidFill>
                <a:schemeClr val="tx1"/>
              </a:solidFill>
              <a:latin typeface="NikoshBAN" pitchFamily="2" charset="0"/>
              <a:cs typeface="NikoshBAN" pitchFamily="2" charset="0"/>
            </a:endParaRPr>
          </a:p>
        </p:txBody>
      </p:sp>
      <p:pic>
        <p:nvPicPr>
          <p:cNvPr id="9" name="Picture 8" descr="FB_IMG_1598423164525.jpg">
            <a:extLst>
              <a:ext uri="{FF2B5EF4-FFF2-40B4-BE49-F238E27FC236}">
                <a16:creationId xmlns:a16="http://schemas.microsoft.com/office/drawing/2014/main" id="{625CAD04-744C-473F-AAC5-5D9C6089A00C}"/>
              </a:ext>
            </a:extLst>
          </p:cNvPr>
          <p:cNvPicPr>
            <a:picLocks noChangeAspect="1"/>
          </p:cNvPicPr>
          <p:nvPr/>
        </p:nvPicPr>
        <p:blipFill>
          <a:blip r:embed="rId5" cstate="print"/>
          <a:stretch>
            <a:fillRect/>
          </a:stretch>
        </p:blipFill>
        <p:spPr>
          <a:xfrm>
            <a:off x="0" y="0"/>
            <a:ext cx="1041400" cy="9719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0-#ppt_w/2"/>
                                          </p:val>
                                        </p:tav>
                                        <p:tav tm="100000">
                                          <p:val>
                                            <p:strVal val="#ppt_x"/>
                                          </p:val>
                                        </p:tav>
                                      </p:tavLst>
                                    </p:anim>
                                    <p:anim calcmode="lin" valueType="num">
                                      <p:cBhvr additive="base">
                                        <p:cTn id="14"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95400" y="2667000"/>
            <a:ext cx="6553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6000" b="1" dirty="0">
                <a:solidFill>
                  <a:schemeClr val="tx1"/>
                </a:solidFill>
                <a:latin typeface="NikoshBAN" pitchFamily="2" charset="0"/>
                <a:cs typeface="NikoshBAN" pitchFamily="2" charset="0"/>
              </a:rPr>
              <a:t>আধান বা চার্জের উৎপত্তি</a:t>
            </a:r>
            <a:endParaRPr lang="en-US" sz="6000" b="1" dirty="0">
              <a:solidFill>
                <a:schemeClr val="tx1"/>
              </a:solidFill>
              <a:latin typeface="NikoshBAN" pitchFamily="2" charset="0"/>
              <a:cs typeface="NikoshBAN" pitchFamily="2" charset="0"/>
            </a:endParaRPr>
          </a:p>
        </p:txBody>
      </p:sp>
      <p:pic>
        <p:nvPicPr>
          <p:cNvPr id="4" name="Picture 3" descr="FB_IMG_1598423164525.jpg">
            <a:extLst>
              <a:ext uri="{FF2B5EF4-FFF2-40B4-BE49-F238E27FC236}">
                <a16:creationId xmlns:a16="http://schemas.microsoft.com/office/drawing/2014/main" id="{151E91F7-D84D-4D68-8DBB-9549A39B450B}"/>
              </a:ext>
            </a:extLst>
          </p:cNvPr>
          <p:cNvPicPr>
            <a:picLocks noChangeAspect="1"/>
          </p:cNvPicPr>
          <p:nvPr/>
        </p:nvPicPr>
        <p:blipFill>
          <a:blip r:embed="rId2" cstate="print"/>
          <a:stretch>
            <a:fillRect/>
          </a:stretch>
        </p:blipFill>
        <p:spPr>
          <a:xfrm>
            <a:off x="0" y="0"/>
            <a:ext cx="1041400" cy="9719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4" presetClass="entr" presetSubtype="0" accel="10000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strVal val="#ppt_w*0.05"/>
                                          </p:val>
                                        </p:tav>
                                        <p:tav tm="100000">
                                          <p:val>
                                            <p:strVal val="#ppt_w"/>
                                          </p:val>
                                        </p:tav>
                                      </p:tavLst>
                                    </p:anim>
                                    <p:anim calcmode="lin" valueType="num">
                                      <p:cBhvr>
                                        <p:cTn id="8" dur="500" fill="hold"/>
                                        <p:tgtEl>
                                          <p:spTgt spid="22"/>
                                        </p:tgtEl>
                                        <p:attrNameLst>
                                          <p:attrName>ppt_h</p:attrName>
                                        </p:attrNameLst>
                                      </p:cBhvr>
                                      <p:tavLst>
                                        <p:tav tm="0">
                                          <p:val>
                                            <p:strVal val="#ppt_h"/>
                                          </p:val>
                                        </p:tav>
                                        <p:tav tm="100000">
                                          <p:val>
                                            <p:strVal val="#ppt_h"/>
                                          </p:val>
                                        </p:tav>
                                      </p:tavLst>
                                    </p:anim>
                                    <p:anim calcmode="lin" valueType="num">
                                      <p:cBhvr>
                                        <p:cTn id="9" dur="500" fill="hold"/>
                                        <p:tgtEl>
                                          <p:spTgt spid="22"/>
                                        </p:tgtEl>
                                        <p:attrNameLst>
                                          <p:attrName>ppt_x</p:attrName>
                                        </p:attrNameLst>
                                      </p:cBhvr>
                                      <p:tavLst>
                                        <p:tav tm="0">
                                          <p:val>
                                            <p:strVal val="#ppt_x-.2"/>
                                          </p:val>
                                        </p:tav>
                                        <p:tav tm="100000">
                                          <p:val>
                                            <p:strVal val="#ppt_x"/>
                                          </p:val>
                                        </p:tav>
                                      </p:tavLst>
                                    </p:anim>
                                    <p:anim calcmode="lin" valueType="num">
                                      <p:cBhvr>
                                        <p:cTn id="10" dur="500" fill="hold"/>
                                        <p:tgtEl>
                                          <p:spTgt spid="22"/>
                                        </p:tgtEl>
                                        <p:attrNameLst>
                                          <p:attrName>ppt_y</p:attrName>
                                        </p:attrNameLst>
                                      </p:cBhvr>
                                      <p:tavLst>
                                        <p:tav tm="0">
                                          <p:val>
                                            <p:strVal val="#ppt_y"/>
                                          </p:val>
                                        </p:tav>
                                        <p:tav tm="100000">
                                          <p:val>
                                            <p:strVal val="#ppt_y"/>
                                          </p:val>
                                        </p:tav>
                                      </p:tavLst>
                                    </p:anim>
                                    <p:animEffect transition="in" filter="fade">
                                      <p:cBhvr>
                                        <p:cTn id="1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905000" y="2133600"/>
            <a:ext cx="5596467" cy="609600"/>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r>
              <a:rPr lang="en-US" sz="2800" dirty="0">
                <a:solidFill>
                  <a:schemeClr val="tx1"/>
                </a:solidFill>
                <a:latin typeface="NikoshBAN" pitchFamily="2" charset="0"/>
                <a:cs typeface="NikoshBAN" pitchFamily="2" charset="0"/>
              </a:rPr>
              <a:t>1। </a:t>
            </a:r>
            <a:r>
              <a:rPr lang="bn-BD" sz="2800" dirty="0">
                <a:solidFill>
                  <a:schemeClr val="tx1"/>
                </a:solidFill>
                <a:latin typeface="NikoshBAN" pitchFamily="2" charset="0"/>
                <a:cs typeface="NikoshBAN" pitchFamily="2" charset="0"/>
              </a:rPr>
              <a:t>পরমানুর গঠন কিরূপ তা বলতে পারবে।</a:t>
            </a:r>
            <a:endParaRPr lang="en-US" sz="2800" dirty="0">
              <a:solidFill>
                <a:schemeClr val="tx1"/>
              </a:solidFill>
              <a:latin typeface="NikoshBAN" pitchFamily="2" charset="0"/>
              <a:cs typeface="NikoshBAN" pitchFamily="2" charset="0"/>
            </a:endParaRPr>
          </a:p>
        </p:txBody>
      </p:sp>
      <p:sp>
        <p:nvSpPr>
          <p:cNvPr id="21" name="Rectangle 20"/>
          <p:cNvSpPr/>
          <p:nvPr/>
        </p:nvSpPr>
        <p:spPr>
          <a:xfrm>
            <a:off x="1871136" y="3124200"/>
            <a:ext cx="5596464" cy="685800"/>
          </a:xfrm>
          <a:prstGeom prst="rect">
            <a:avLst/>
          </a:prstGeom>
          <a:ln>
            <a:noFill/>
          </a:ln>
        </p:spPr>
        <p:style>
          <a:lnRef idx="1">
            <a:schemeClr val="dk1"/>
          </a:lnRef>
          <a:fillRef idx="2">
            <a:schemeClr val="dk1"/>
          </a:fillRef>
          <a:effectRef idx="1">
            <a:schemeClr val="dk1"/>
          </a:effectRef>
          <a:fontRef idx="minor">
            <a:schemeClr val="dk1"/>
          </a:fontRef>
        </p:style>
        <p:txBody>
          <a:bodyPr rtlCol="0" anchor="ctr"/>
          <a:lstStyle/>
          <a:p>
            <a:r>
              <a:rPr lang="en-US" sz="2800" dirty="0">
                <a:solidFill>
                  <a:schemeClr val="tx1"/>
                </a:solidFill>
                <a:latin typeface="NikoshBAN" pitchFamily="2" charset="0"/>
                <a:cs typeface="NikoshBAN" pitchFamily="2" charset="0"/>
              </a:rPr>
              <a:t>২। </a:t>
            </a:r>
            <a:r>
              <a:rPr lang="bn-BD" sz="2800" dirty="0">
                <a:solidFill>
                  <a:schemeClr val="tx1"/>
                </a:solidFill>
                <a:latin typeface="NikoshBAN" pitchFamily="2" charset="0"/>
                <a:cs typeface="NikoshBAN" pitchFamily="2" charset="0"/>
              </a:rPr>
              <a:t>চ</a:t>
            </a:r>
            <a:r>
              <a:rPr lang="en-US" sz="2800" dirty="0" err="1">
                <a:solidFill>
                  <a:schemeClr val="tx1"/>
                </a:solidFill>
                <a:latin typeface="NikoshBAN" pitchFamily="2" charset="0"/>
                <a:cs typeface="NikoshBAN" pitchFamily="2" charset="0"/>
              </a:rPr>
              <a:t>ার্জ</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বলতে</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পার</a:t>
            </a:r>
            <a:r>
              <a:rPr lang="bn-BD" sz="2800" dirty="0">
                <a:solidFill>
                  <a:schemeClr val="tx1"/>
                </a:solidFill>
                <a:latin typeface="NikoshBAN" pitchFamily="2" charset="0"/>
                <a:cs typeface="NikoshBAN" pitchFamily="2" charset="0"/>
              </a:rPr>
              <a:t>বে।</a:t>
            </a:r>
            <a:endParaRPr lang="en-US" sz="2800" dirty="0">
              <a:solidFill>
                <a:schemeClr val="tx1"/>
              </a:solidFill>
              <a:latin typeface="NikoshBAN" pitchFamily="2" charset="0"/>
              <a:cs typeface="NikoshBAN" pitchFamily="2" charset="0"/>
            </a:endParaRPr>
          </a:p>
        </p:txBody>
      </p:sp>
      <p:sp>
        <p:nvSpPr>
          <p:cNvPr id="22" name="Rectangle 21"/>
          <p:cNvSpPr/>
          <p:nvPr/>
        </p:nvSpPr>
        <p:spPr>
          <a:xfrm>
            <a:off x="1862669" y="4267200"/>
            <a:ext cx="5681132" cy="609600"/>
          </a:xfrm>
          <a:prstGeom prst="rect">
            <a:avLst/>
          </a:prstGeom>
          <a:ln/>
        </p:spPr>
        <p:style>
          <a:lnRef idx="1">
            <a:schemeClr val="accent6"/>
          </a:lnRef>
          <a:fillRef idx="2">
            <a:schemeClr val="accent6"/>
          </a:fillRef>
          <a:effectRef idx="1">
            <a:schemeClr val="accent6"/>
          </a:effectRef>
          <a:fontRef idx="minor">
            <a:schemeClr val="dk1"/>
          </a:fontRef>
        </p:style>
        <p:txBody>
          <a:bodyPr rtlCol="0" anchor="ctr"/>
          <a:lstStyle/>
          <a:p>
            <a:r>
              <a:rPr lang="en-US" sz="2800" dirty="0">
                <a:solidFill>
                  <a:schemeClr val="tx1"/>
                </a:solidFill>
                <a:latin typeface="NikoshBAN" pitchFamily="2" charset="0"/>
                <a:cs typeface="NikoshBAN" pitchFamily="2" charset="0"/>
              </a:rPr>
              <a:t>৩। </a:t>
            </a:r>
            <a:r>
              <a:rPr lang="bn-BD" sz="2800" dirty="0">
                <a:solidFill>
                  <a:schemeClr val="tx1"/>
                </a:solidFill>
                <a:latin typeface="NikoshBAN" pitchFamily="2" charset="0"/>
                <a:cs typeface="NikoshBAN" pitchFamily="2" charset="0"/>
              </a:rPr>
              <a:t>চার্জের প্রকৃতি কিরুপ তা বলতে পারবে।</a:t>
            </a:r>
            <a:endParaRPr lang="en-US" sz="2800" dirty="0">
              <a:solidFill>
                <a:schemeClr val="tx1"/>
              </a:solidFill>
              <a:latin typeface="NikoshBAN" pitchFamily="2" charset="0"/>
              <a:cs typeface="NikoshBAN" pitchFamily="2" charset="0"/>
            </a:endParaRPr>
          </a:p>
        </p:txBody>
      </p:sp>
      <p:sp>
        <p:nvSpPr>
          <p:cNvPr id="23" name="Rectangle 22"/>
          <p:cNvSpPr/>
          <p:nvPr/>
        </p:nvSpPr>
        <p:spPr>
          <a:xfrm>
            <a:off x="1862667" y="5334000"/>
            <a:ext cx="5757333" cy="609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2800" dirty="0">
                <a:solidFill>
                  <a:schemeClr val="tx1"/>
                </a:solidFill>
                <a:latin typeface="NikoshBAN" pitchFamily="2" charset="0"/>
                <a:cs typeface="NikoshBAN" pitchFamily="2" charset="0"/>
              </a:rPr>
              <a:t>৪। </a:t>
            </a:r>
            <a:r>
              <a:rPr lang="bn-BD" sz="2800" dirty="0">
                <a:solidFill>
                  <a:schemeClr val="tx1"/>
                </a:solidFill>
                <a:latin typeface="NikoshBAN" pitchFamily="2" charset="0"/>
                <a:cs typeface="NikoshBAN" pitchFamily="2" charset="0"/>
              </a:rPr>
              <a:t>চার্জের ধর্ম প্রদর্শন করতে পারবে।</a:t>
            </a:r>
            <a:endParaRPr lang="en-US" sz="2800" dirty="0">
              <a:solidFill>
                <a:schemeClr val="tx1"/>
              </a:solidFill>
              <a:latin typeface="NikoshBAN" pitchFamily="2" charset="0"/>
              <a:cs typeface="NikoshBAN" pitchFamily="2" charset="0"/>
            </a:endParaRPr>
          </a:p>
        </p:txBody>
      </p:sp>
      <p:sp>
        <p:nvSpPr>
          <p:cNvPr id="18" name="Rectangle 17"/>
          <p:cNvSpPr/>
          <p:nvPr/>
        </p:nvSpPr>
        <p:spPr>
          <a:xfrm>
            <a:off x="1828801" y="914400"/>
            <a:ext cx="3733800" cy="609600"/>
          </a:xfrm>
          <a:prstGeom prst="rect">
            <a:avLst/>
          </a:prstGeom>
          <a:ln/>
        </p:spPr>
        <p:style>
          <a:lnRef idx="1">
            <a:schemeClr val="accent3"/>
          </a:lnRef>
          <a:fillRef idx="2">
            <a:schemeClr val="accent3"/>
          </a:fillRef>
          <a:effectRef idx="1">
            <a:schemeClr val="accent3"/>
          </a:effectRef>
          <a:fontRef idx="minor">
            <a:schemeClr val="dk1"/>
          </a:fontRef>
        </p:style>
        <p:txBody>
          <a:bodyPr rtlCol="0" anchor="ctr"/>
          <a:lstStyle/>
          <a:p>
            <a:r>
              <a:rPr lang="bn-BD" sz="3200" i="1" dirty="0">
                <a:solidFill>
                  <a:schemeClr val="tx1"/>
                </a:solidFill>
                <a:latin typeface="NikoshBAN" pitchFamily="2" charset="0"/>
                <a:cs typeface="NikoshBAN" pitchFamily="2" charset="0"/>
              </a:rPr>
              <a:t>এই পাঠ শেষে শিক্ষার্থীরা ...</a:t>
            </a:r>
            <a:endParaRPr lang="en-US" sz="3200" i="1" dirty="0">
              <a:solidFill>
                <a:schemeClr val="tx1"/>
              </a:solidFill>
              <a:latin typeface="NikoshBAN" pitchFamily="2" charset="0"/>
              <a:cs typeface="NikoshBAN" pitchFamily="2" charset="0"/>
            </a:endParaRPr>
          </a:p>
        </p:txBody>
      </p:sp>
      <p:pic>
        <p:nvPicPr>
          <p:cNvPr id="7" name="Picture 6" descr="FB_IMG_1598423164525.jpg">
            <a:extLst>
              <a:ext uri="{FF2B5EF4-FFF2-40B4-BE49-F238E27FC236}">
                <a16:creationId xmlns:a16="http://schemas.microsoft.com/office/drawing/2014/main" id="{6871A3F1-F9C0-40AC-A0B2-7FF3E9B4019B}"/>
              </a:ext>
            </a:extLst>
          </p:cNvPr>
          <p:cNvPicPr>
            <a:picLocks noChangeAspect="1"/>
          </p:cNvPicPr>
          <p:nvPr/>
        </p:nvPicPr>
        <p:blipFill>
          <a:blip r:embed="rId2" cstate="print"/>
          <a:stretch>
            <a:fillRect/>
          </a:stretch>
        </p:blipFill>
        <p:spPr>
          <a:xfrm>
            <a:off x="0" y="0"/>
            <a:ext cx="1041400" cy="971973"/>
          </a:xfrm>
          <a:prstGeom prst="rect">
            <a:avLst/>
          </a:prstGeom>
        </p:spPr>
      </p:pic>
    </p:spTree>
    <p:extLst>
      <p:ext uri="{BB962C8B-B14F-4D97-AF65-F5344CB8AC3E}">
        <p14:creationId xmlns:p14="http://schemas.microsoft.com/office/powerpoint/2010/main" val="132494975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strips(downRigh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strips(downRight)">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6" fill="hold"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strips(downRight)">
                                      <p:cBhvr>
                                        <p:cTn id="2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1" grpId="0" animBg="1"/>
      <p:bldP spid="22"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00" y="1219200"/>
            <a:ext cx="3725333" cy="3810000"/>
          </a:xfrm>
          <a:prstGeom prst="rect">
            <a:avLst/>
          </a:prstGeom>
          <a:effectLst>
            <a:glow rad="228600">
              <a:schemeClr val="accent5">
                <a:satMod val="175000"/>
                <a:alpha val="40000"/>
              </a:schemeClr>
            </a:glow>
          </a:effectLst>
        </p:spPr>
      </p:pic>
      <p:sp>
        <p:nvSpPr>
          <p:cNvPr id="5" name="Down Arrow Callout 4"/>
          <p:cNvSpPr/>
          <p:nvPr/>
        </p:nvSpPr>
        <p:spPr>
          <a:xfrm>
            <a:off x="643467" y="381000"/>
            <a:ext cx="3251200" cy="685800"/>
          </a:xfrm>
          <a:prstGeom prst="downArrowCallout">
            <a:avLst/>
          </a:prstGeom>
          <a:solidFill>
            <a:schemeClr val="bg1"/>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সৌরজগ</a:t>
            </a:r>
            <a:r>
              <a:rPr lang="en-US" sz="3600" dirty="0" err="1">
                <a:solidFill>
                  <a:schemeClr val="tx1"/>
                </a:solidFill>
                <a:latin typeface="NikoshBAN" pitchFamily="2" charset="0"/>
                <a:cs typeface="NikoshBAN" pitchFamily="2" charset="0"/>
              </a:rPr>
              <a:t>তের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গঠন</a:t>
            </a:r>
            <a:endParaRPr lang="en-US" sz="3600" dirty="0">
              <a:solidFill>
                <a:schemeClr val="tx1"/>
              </a:solidFill>
              <a:latin typeface="NikoshBAN" pitchFamily="2" charset="0"/>
              <a:cs typeface="NikoshBAN" pitchFamily="2" charset="0"/>
            </a:endParaRPr>
          </a:p>
        </p:txBody>
      </p:sp>
      <p:sp>
        <p:nvSpPr>
          <p:cNvPr id="8" name="Rectangle 7"/>
          <p:cNvSpPr/>
          <p:nvPr/>
        </p:nvSpPr>
        <p:spPr>
          <a:xfrm>
            <a:off x="533400" y="5257800"/>
            <a:ext cx="3657599" cy="83820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a:solidFill>
                  <a:schemeClr val="tx1"/>
                </a:solidFill>
                <a:latin typeface="NikoshBAN" pitchFamily="2" charset="0"/>
                <a:cs typeface="NikoshBAN" pitchFamily="2" charset="0"/>
              </a:rPr>
              <a:t>সূর্যকে</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কেন্দ্র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করে</a:t>
            </a:r>
            <a:r>
              <a:rPr lang="en-US" sz="2800" dirty="0">
                <a:solidFill>
                  <a:schemeClr val="tx1"/>
                </a:solidFill>
                <a:latin typeface="NikoshBAN" pitchFamily="2" charset="0"/>
                <a:cs typeface="NikoshBAN" pitchFamily="2" charset="0"/>
              </a:rPr>
              <a:t> </a:t>
            </a:r>
          </a:p>
          <a:p>
            <a:pPr algn="ctr"/>
            <a:r>
              <a:rPr lang="en-US" sz="2800" dirty="0" err="1">
                <a:solidFill>
                  <a:schemeClr val="tx1"/>
                </a:solidFill>
                <a:latin typeface="NikoshBAN" pitchFamily="2" charset="0"/>
                <a:cs typeface="NikoshBAN" pitchFamily="2" charset="0"/>
              </a:rPr>
              <a:t>গ্রহ-উপগ্রহ</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ঘুরছে</a:t>
            </a:r>
            <a:endParaRPr lang="en-US" sz="2800" dirty="0">
              <a:solidFill>
                <a:schemeClr val="tx1"/>
              </a:solidFill>
              <a:latin typeface="NikoshBAN" pitchFamily="2" charset="0"/>
              <a:cs typeface="NikoshBAN" pitchFamily="2" charset="0"/>
            </a:endParaRPr>
          </a:p>
        </p:txBody>
      </p:sp>
      <p:sp>
        <p:nvSpPr>
          <p:cNvPr id="11" name="Rectangle 10"/>
          <p:cNvSpPr/>
          <p:nvPr/>
        </p:nvSpPr>
        <p:spPr>
          <a:xfrm>
            <a:off x="4876800" y="5257800"/>
            <a:ext cx="3793067" cy="9144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solidFill>
                  <a:schemeClr val="tx1"/>
                </a:solidFill>
                <a:latin typeface="NikoshBAN" pitchFamily="2" charset="0"/>
                <a:cs typeface="NikoshBAN" pitchFamily="2" charset="0"/>
              </a:rPr>
              <a:t>প্রোটন-নিউট্রন</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বা</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নিউক্লিয়াসকে</a:t>
            </a:r>
            <a:endParaRPr lang="en-US" sz="2800" dirty="0">
              <a:solidFill>
                <a:schemeClr val="tx1"/>
              </a:solidFill>
              <a:latin typeface="NikoshBAN" pitchFamily="2" charset="0"/>
              <a:cs typeface="NikoshBAN" pitchFamily="2" charset="0"/>
            </a:endParaRPr>
          </a:p>
          <a:p>
            <a:pPr algn="ct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কেন্দ্র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ইলেকট্রন</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ঘুরছে</a:t>
            </a:r>
            <a:r>
              <a:rPr lang="en-US" sz="2800" dirty="0">
                <a:solidFill>
                  <a:schemeClr val="tx1"/>
                </a:solidFill>
                <a:latin typeface="NikoshBAN" pitchFamily="2" charset="0"/>
                <a:cs typeface="NikoshBAN" pitchFamily="2" charset="0"/>
              </a:rPr>
              <a:t>।</a:t>
            </a:r>
          </a:p>
        </p:txBody>
      </p:sp>
      <p:sp>
        <p:nvSpPr>
          <p:cNvPr id="20" name="Down Arrow Callout 19"/>
          <p:cNvSpPr/>
          <p:nvPr/>
        </p:nvSpPr>
        <p:spPr>
          <a:xfrm>
            <a:off x="5113867" y="381000"/>
            <a:ext cx="3251200" cy="685800"/>
          </a:xfrm>
          <a:prstGeom prst="downArrowCallout">
            <a:avLst/>
          </a:prstGeom>
          <a:solidFill>
            <a:schemeClr val="bg1"/>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পরমাণুর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গঠন</a:t>
            </a:r>
            <a:endParaRPr lang="en-US" sz="3600" dirty="0">
              <a:solidFill>
                <a:schemeClr val="tx1"/>
              </a:solidFill>
              <a:latin typeface="NikoshBAN" pitchFamily="2" charset="0"/>
              <a:cs typeface="NikoshBAN" pitchFamily="2" charset="0"/>
            </a:endParaRPr>
          </a:p>
        </p:txBody>
      </p:sp>
      <p:pic>
        <p:nvPicPr>
          <p:cNvPr id="29" name="Picture 28" descr="atom_animated.gif"/>
          <p:cNvPicPr>
            <a:picLocks noChangeAspect="1"/>
          </p:cNvPicPr>
          <p:nvPr/>
        </p:nvPicPr>
        <p:blipFill>
          <a:blip r:embed="rId4"/>
          <a:stretch>
            <a:fillRect/>
          </a:stretch>
        </p:blipFill>
        <p:spPr>
          <a:xfrm>
            <a:off x="4842934" y="1219200"/>
            <a:ext cx="3733800" cy="3733800"/>
          </a:xfrm>
          <a:prstGeom prst="rect">
            <a:avLst/>
          </a:prstGeom>
          <a:solidFill>
            <a:srgbClr val="00B0F0"/>
          </a:solidFill>
          <a:ln>
            <a:noFill/>
          </a:ln>
          <a:effectLst>
            <a:glow rad="139700">
              <a:schemeClr val="accent2">
                <a:satMod val="175000"/>
                <a:alpha val="40000"/>
              </a:schemeClr>
            </a:glow>
          </a:effectLst>
        </p:spPr>
      </p:pic>
      <p:grpSp>
        <p:nvGrpSpPr>
          <p:cNvPr id="25" name="Group 24"/>
          <p:cNvGrpSpPr/>
          <p:nvPr/>
        </p:nvGrpSpPr>
        <p:grpSpPr>
          <a:xfrm>
            <a:off x="2404533" y="1447800"/>
            <a:ext cx="1151467" cy="1295400"/>
            <a:chOff x="2705100" y="1447800"/>
            <a:chExt cx="1295400" cy="1295400"/>
          </a:xfrm>
        </p:grpSpPr>
        <p:sp>
          <p:nvSpPr>
            <p:cNvPr id="13" name="Rectangle 12"/>
            <p:cNvSpPr/>
            <p:nvPr/>
          </p:nvSpPr>
          <p:spPr>
            <a:xfrm>
              <a:off x="3086100" y="1447800"/>
              <a:ext cx="9144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bg1"/>
                  </a:solidFill>
                  <a:latin typeface="NikoshBAN" pitchFamily="2" charset="0"/>
                  <a:cs typeface="NikoshBAN" pitchFamily="2" charset="0"/>
                </a:rPr>
                <a:t>সূর্য</a:t>
              </a:r>
              <a:endParaRPr lang="en-US" sz="2800" dirty="0">
                <a:solidFill>
                  <a:schemeClr val="bg1"/>
                </a:solidFill>
                <a:latin typeface="NikoshBAN" pitchFamily="2" charset="0"/>
                <a:cs typeface="NikoshBAN" pitchFamily="2" charset="0"/>
              </a:endParaRPr>
            </a:p>
          </p:txBody>
        </p:sp>
        <p:cxnSp>
          <p:nvCxnSpPr>
            <p:cNvPr id="24" name="Straight Arrow Connector 23"/>
            <p:cNvCxnSpPr/>
            <p:nvPr/>
          </p:nvCxnSpPr>
          <p:spPr>
            <a:xfrm rot="5400000">
              <a:off x="2552700" y="1905000"/>
              <a:ext cx="990600" cy="685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6739466" y="1600200"/>
            <a:ext cx="1490134" cy="1295400"/>
            <a:chOff x="2705100" y="1447800"/>
            <a:chExt cx="1295401" cy="1295400"/>
          </a:xfrm>
        </p:grpSpPr>
        <p:sp>
          <p:nvSpPr>
            <p:cNvPr id="27" name="Rectangle 26"/>
            <p:cNvSpPr/>
            <p:nvPr/>
          </p:nvSpPr>
          <p:spPr>
            <a:xfrm>
              <a:off x="2763983" y="1447800"/>
              <a:ext cx="1236518"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800" dirty="0">
                  <a:solidFill>
                    <a:schemeClr val="bg1"/>
                  </a:solidFill>
                  <a:latin typeface="NikoshBAN" pitchFamily="2" charset="0"/>
                  <a:cs typeface="NikoshBAN" pitchFamily="2" charset="0"/>
                </a:rPr>
                <a:t>নিউক্লিয়াস</a:t>
              </a:r>
              <a:endParaRPr lang="en-US" sz="2800" dirty="0">
                <a:solidFill>
                  <a:schemeClr val="bg1"/>
                </a:solidFill>
                <a:latin typeface="NikoshBAN" pitchFamily="2" charset="0"/>
                <a:cs typeface="NikoshBAN" pitchFamily="2" charset="0"/>
              </a:endParaRPr>
            </a:p>
          </p:txBody>
        </p:sp>
        <p:cxnSp>
          <p:nvCxnSpPr>
            <p:cNvPr id="28" name="Straight Arrow Connector 27"/>
            <p:cNvCxnSpPr/>
            <p:nvPr/>
          </p:nvCxnSpPr>
          <p:spPr>
            <a:xfrm rot="5400000">
              <a:off x="2552700" y="1905000"/>
              <a:ext cx="990600" cy="685800"/>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grpSp>
      <p:pic>
        <p:nvPicPr>
          <p:cNvPr id="14" name="Picture 13" descr="FB_IMG_1598423164525.jpg">
            <a:extLst>
              <a:ext uri="{FF2B5EF4-FFF2-40B4-BE49-F238E27FC236}">
                <a16:creationId xmlns:a16="http://schemas.microsoft.com/office/drawing/2014/main" id="{09198C2F-48C6-4756-8721-1CB1B5EAD2DA}"/>
              </a:ext>
            </a:extLst>
          </p:cNvPr>
          <p:cNvPicPr>
            <a:picLocks noChangeAspect="1"/>
          </p:cNvPicPr>
          <p:nvPr/>
        </p:nvPicPr>
        <p:blipFill>
          <a:blip r:embed="rId5" cstate="print"/>
          <a:stretch>
            <a:fillRect/>
          </a:stretch>
        </p:blipFill>
        <p:spPr>
          <a:xfrm>
            <a:off x="0" y="1"/>
            <a:ext cx="816429" cy="762000"/>
          </a:xfrm>
          <a:prstGeom prst="rect">
            <a:avLst/>
          </a:prstGeom>
        </p:spPr>
      </p:pic>
    </p:spTree>
    <p:extLst>
      <p:ext uri="{BB962C8B-B14F-4D97-AF65-F5344CB8AC3E}">
        <p14:creationId xmlns:p14="http://schemas.microsoft.com/office/powerpoint/2010/main" val="41675583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0-#ppt_w/2"/>
                                          </p:val>
                                        </p:tav>
                                        <p:tav tm="100000">
                                          <p:val>
                                            <p:strVal val="#ppt_x"/>
                                          </p:val>
                                        </p:tav>
                                      </p:tavLst>
                                    </p:anim>
                                    <p:anim calcmode="lin" valueType="num">
                                      <p:cBhvr additive="base">
                                        <p:cTn id="13"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2" fill="hold" nodeType="clickEffect">
                                  <p:stCondLst>
                                    <p:cond delay="0"/>
                                  </p:stCondLst>
                                  <p:childTnLst>
                                    <p:set>
                                      <p:cBhvr>
                                        <p:cTn id="27" dur="1" fill="hold">
                                          <p:stCondLst>
                                            <p:cond delay="0"/>
                                          </p:stCondLst>
                                        </p:cTn>
                                        <p:tgtEl>
                                          <p:spTgt spid="29"/>
                                        </p:tgtEl>
                                        <p:attrNameLst>
                                          <p:attrName>style.visibility</p:attrName>
                                        </p:attrNameLst>
                                      </p:cBhvr>
                                      <p:to>
                                        <p:strVal val="visible"/>
                                      </p:to>
                                    </p:set>
                                    <p:anim calcmode="lin" valueType="num">
                                      <p:cBhvr additive="base">
                                        <p:cTn id="28" dur="500" fill="hold"/>
                                        <p:tgtEl>
                                          <p:spTgt spid="29"/>
                                        </p:tgtEl>
                                        <p:attrNameLst>
                                          <p:attrName>ppt_x</p:attrName>
                                        </p:attrNameLst>
                                      </p:cBhvr>
                                      <p:tavLst>
                                        <p:tav tm="0">
                                          <p:val>
                                            <p:strVal val="1+#ppt_w/2"/>
                                          </p:val>
                                        </p:tav>
                                        <p:tav tm="100000">
                                          <p:val>
                                            <p:strVal val="#ppt_x"/>
                                          </p:val>
                                        </p:tav>
                                      </p:tavLst>
                                    </p:anim>
                                    <p:anim calcmode="lin" valueType="num">
                                      <p:cBhvr additive="base">
                                        <p:cTn id="29"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2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990600" y="914400"/>
            <a:ext cx="7391400" cy="3200400"/>
            <a:chOff x="952500" y="1447800"/>
            <a:chExt cx="8686800" cy="4191000"/>
          </a:xfrm>
        </p:grpSpPr>
        <p:grpSp>
          <p:nvGrpSpPr>
            <p:cNvPr id="47" name="Group 46"/>
            <p:cNvGrpSpPr/>
            <p:nvPr/>
          </p:nvGrpSpPr>
          <p:grpSpPr>
            <a:xfrm>
              <a:off x="952500" y="1447800"/>
              <a:ext cx="8686800" cy="4191000"/>
              <a:chOff x="2171700" y="1295400"/>
              <a:chExt cx="6248400" cy="4343400"/>
            </a:xfrm>
          </p:grpSpPr>
          <p:grpSp>
            <p:nvGrpSpPr>
              <p:cNvPr id="45" name="Group 44"/>
              <p:cNvGrpSpPr/>
              <p:nvPr/>
            </p:nvGrpSpPr>
            <p:grpSpPr>
              <a:xfrm>
                <a:off x="2171700" y="1295400"/>
                <a:ext cx="6248400" cy="4343400"/>
                <a:chOff x="2171700" y="1295400"/>
                <a:chExt cx="6248400" cy="4343400"/>
              </a:xfrm>
            </p:grpSpPr>
            <p:pic>
              <p:nvPicPr>
                <p:cNvPr id="5" name="Picture 4" descr="index.jpg"/>
                <p:cNvPicPr>
                  <a:picLocks noChangeAspect="1"/>
                </p:cNvPicPr>
                <p:nvPr/>
              </p:nvPicPr>
              <p:blipFill>
                <a:blip r:embed="rId3"/>
                <a:stretch>
                  <a:fillRect/>
                </a:stretch>
              </p:blipFill>
              <p:spPr>
                <a:xfrm>
                  <a:off x="2171700" y="1295400"/>
                  <a:ext cx="6248400" cy="4343400"/>
                </a:xfrm>
                <a:prstGeom prst="rect">
                  <a:avLst/>
                </a:prstGeom>
              </p:spPr>
            </p:pic>
            <p:sp>
              <p:nvSpPr>
                <p:cNvPr id="41" name="Rectangle 40"/>
                <p:cNvSpPr/>
                <p:nvPr/>
              </p:nvSpPr>
              <p:spPr>
                <a:xfrm>
                  <a:off x="6362700" y="29718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6515100" y="3657600"/>
                  <a:ext cx="1295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6591300" y="4953000"/>
                  <a:ext cx="12192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2324100" y="3352800"/>
                <a:ext cx="12192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Oval 34"/>
            <p:cNvSpPr/>
            <p:nvPr/>
          </p:nvSpPr>
          <p:spPr>
            <a:xfrm>
              <a:off x="4381500" y="3048000"/>
              <a:ext cx="1219200"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287867" y="3352800"/>
            <a:ext cx="2912533" cy="762000"/>
            <a:chOff x="342900" y="3810000"/>
            <a:chExt cx="3276600" cy="762000"/>
          </a:xfrm>
        </p:grpSpPr>
        <p:cxnSp>
          <p:nvCxnSpPr>
            <p:cNvPr id="14" name="Straight Arrow Connector 13"/>
            <p:cNvCxnSpPr/>
            <p:nvPr/>
          </p:nvCxnSpPr>
          <p:spPr>
            <a:xfrm flipV="1">
              <a:off x="3009900" y="3810000"/>
              <a:ext cx="609600" cy="4191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42900" y="4038600"/>
              <a:ext cx="2828925" cy="5334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dirty="0">
                  <a:solidFill>
                    <a:schemeClr val="tx1"/>
                  </a:solidFill>
                  <a:latin typeface="NikoshBAN" pitchFamily="2" charset="0"/>
                  <a:cs typeface="NikoshBAN" pitchFamily="2" charset="0"/>
                </a:rPr>
                <a:t>ইলেকট্রন আবর্তনের কক্ষপথ</a:t>
              </a:r>
              <a:endParaRPr lang="en-US" sz="2000" dirty="0">
                <a:solidFill>
                  <a:schemeClr val="tx1"/>
                </a:solidFill>
                <a:latin typeface="NikoshBAN" pitchFamily="2" charset="0"/>
                <a:cs typeface="NikoshBAN" pitchFamily="2" charset="0"/>
              </a:endParaRPr>
            </a:p>
          </p:txBody>
        </p:sp>
      </p:grpSp>
      <p:grpSp>
        <p:nvGrpSpPr>
          <p:cNvPr id="59" name="Group 58"/>
          <p:cNvGrpSpPr/>
          <p:nvPr/>
        </p:nvGrpSpPr>
        <p:grpSpPr>
          <a:xfrm>
            <a:off x="4775201" y="1981200"/>
            <a:ext cx="3759199" cy="457200"/>
            <a:chOff x="5372100" y="2971800"/>
            <a:chExt cx="4229098" cy="457200"/>
          </a:xfrm>
        </p:grpSpPr>
        <p:cxnSp>
          <p:nvCxnSpPr>
            <p:cNvPr id="17" name="Straight Arrow Connector 16"/>
            <p:cNvCxnSpPr/>
            <p:nvPr/>
          </p:nvCxnSpPr>
          <p:spPr>
            <a:xfrm rot="10800000" flipV="1">
              <a:off x="5372100" y="3276600"/>
              <a:ext cx="17526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7048498" y="2971800"/>
              <a:ext cx="2552700" cy="4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solidFill>
                    <a:schemeClr val="tx1"/>
                  </a:solidFill>
                  <a:latin typeface="NikoshBAN" pitchFamily="2" charset="0"/>
                  <a:cs typeface="NikoshBAN" pitchFamily="2" charset="0"/>
                </a:rPr>
                <a:t>প্রোটন- ধনাত্বক আধানযুক্ত</a:t>
              </a:r>
              <a:endParaRPr lang="en-US" sz="2000" b="1" dirty="0">
                <a:solidFill>
                  <a:schemeClr val="tx1"/>
                </a:solidFill>
                <a:latin typeface="NikoshBAN" pitchFamily="2" charset="0"/>
                <a:cs typeface="NikoshBAN" pitchFamily="2" charset="0"/>
              </a:endParaRPr>
            </a:p>
          </p:txBody>
        </p:sp>
      </p:grpSp>
      <p:grpSp>
        <p:nvGrpSpPr>
          <p:cNvPr id="60" name="Group 59"/>
          <p:cNvGrpSpPr/>
          <p:nvPr/>
        </p:nvGrpSpPr>
        <p:grpSpPr>
          <a:xfrm>
            <a:off x="4775200" y="2514600"/>
            <a:ext cx="3589867" cy="457200"/>
            <a:chOff x="5372100" y="3581400"/>
            <a:chExt cx="4038600" cy="457200"/>
          </a:xfrm>
        </p:grpSpPr>
        <p:sp>
          <p:nvSpPr>
            <p:cNvPr id="11" name="Rectangle 10"/>
            <p:cNvSpPr/>
            <p:nvPr/>
          </p:nvSpPr>
          <p:spPr>
            <a:xfrm>
              <a:off x="6972300" y="3581400"/>
              <a:ext cx="2438400" cy="4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solidFill>
                    <a:schemeClr val="tx1"/>
                  </a:solidFill>
                  <a:latin typeface="NikoshBAN" pitchFamily="2" charset="0"/>
                  <a:cs typeface="NikoshBAN" pitchFamily="2" charset="0"/>
                </a:rPr>
                <a:t>নিউট্রন- আধান নিরপেক্ষ</a:t>
              </a:r>
              <a:endParaRPr lang="en-US" sz="2000" b="1" dirty="0">
                <a:solidFill>
                  <a:schemeClr val="tx1"/>
                </a:solidFill>
                <a:latin typeface="NikoshBAN" pitchFamily="2" charset="0"/>
                <a:cs typeface="NikoshBAN" pitchFamily="2" charset="0"/>
              </a:endParaRPr>
            </a:p>
          </p:txBody>
        </p:sp>
        <p:cxnSp>
          <p:nvCxnSpPr>
            <p:cNvPr id="24" name="Straight Arrow Connector 23"/>
            <p:cNvCxnSpPr/>
            <p:nvPr/>
          </p:nvCxnSpPr>
          <p:spPr>
            <a:xfrm rot="10800000">
              <a:off x="5372100" y="3761096"/>
              <a:ext cx="1600200" cy="76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4953000" y="3429000"/>
            <a:ext cx="3640667" cy="457200"/>
            <a:chOff x="5664200" y="5029200"/>
            <a:chExt cx="3868209" cy="457200"/>
          </a:xfrm>
        </p:grpSpPr>
        <p:sp>
          <p:nvSpPr>
            <p:cNvPr id="12" name="Rectangle 11"/>
            <p:cNvSpPr/>
            <p:nvPr/>
          </p:nvSpPr>
          <p:spPr>
            <a:xfrm>
              <a:off x="6212946" y="5029200"/>
              <a:ext cx="3319463" cy="4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ইলেকট্রন- ঋণাত্বক আধানযুক্ত</a:t>
              </a:r>
              <a:endParaRPr lang="en-US" sz="2400" dirty="0">
                <a:solidFill>
                  <a:schemeClr val="tx1"/>
                </a:solidFill>
                <a:latin typeface="NikoshBAN" pitchFamily="2" charset="0"/>
                <a:cs typeface="NikoshBAN" pitchFamily="2" charset="0"/>
              </a:endParaRPr>
            </a:p>
          </p:txBody>
        </p:sp>
        <p:cxnSp>
          <p:nvCxnSpPr>
            <p:cNvPr id="26" name="Straight Arrow Connector 25"/>
            <p:cNvCxnSpPr/>
            <p:nvPr/>
          </p:nvCxnSpPr>
          <p:spPr>
            <a:xfrm rot="10800000">
              <a:off x="5664200" y="5091752"/>
              <a:ext cx="850901" cy="152402"/>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40" name="Down Arrow Callout 39"/>
          <p:cNvSpPr/>
          <p:nvPr/>
        </p:nvSpPr>
        <p:spPr>
          <a:xfrm>
            <a:off x="2878667" y="228600"/>
            <a:ext cx="3251200" cy="685800"/>
          </a:xfrm>
          <a:prstGeom prst="downArrowCallout">
            <a:avLst/>
          </a:prstGeom>
          <a:noFill/>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পরমাণুর</a:t>
            </a:r>
            <a:r>
              <a:rPr lang="en-US" sz="3600" dirty="0">
                <a:solidFill>
                  <a:schemeClr val="tx1"/>
                </a:solidFill>
                <a:latin typeface="NikoshBAN" pitchFamily="2" charset="0"/>
                <a:cs typeface="NikoshBAN" pitchFamily="2" charset="0"/>
              </a:rPr>
              <a:t> </a:t>
            </a:r>
            <a:r>
              <a:rPr lang="en-US" sz="3600" dirty="0" err="1">
                <a:solidFill>
                  <a:schemeClr val="tx1"/>
                </a:solidFill>
                <a:latin typeface="NikoshBAN" pitchFamily="2" charset="0"/>
                <a:cs typeface="NikoshBAN" pitchFamily="2" charset="0"/>
              </a:rPr>
              <a:t>গঠন</a:t>
            </a:r>
            <a:endParaRPr lang="en-US" sz="3600" dirty="0">
              <a:solidFill>
                <a:schemeClr val="tx1"/>
              </a:solidFill>
              <a:latin typeface="NikoshBAN" pitchFamily="2" charset="0"/>
              <a:cs typeface="NikoshBAN" pitchFamily="2" charset="0"/>
            </a:endParaRPr>
          </a:p>
        </p:txBody>
      </p:sp>
      <p:grpSp>
        <p:nvGrpSpPr>
          <p:cNvPr id="39" name="Group 38"/>
          <p:cNvGrpSpPr/>
          <p:nvPr/>
        </p:nvGrpSpPr>
        <p:grpSpPr>
          <a:xfrm>
            <a:off x="228601" y="2286000"/>
            <a:ext cx="3666065" cy="457200"/>
            <a:chOff x="257176" y="3581400"/>
            <a:chExt cx="4124323" cy="457200"/>
          </a:xfrm>
        </p:grpSpPr>
        <p:cxnSp>
          <p:nvCxnSpPr>
            <p:cNvPr id="31" name="Straight Arrow Connector 30"/>
            <p:cNvCxnSpPr>
              <a:stCxn id="10" idx="3"/>
            </p:cNvCxnSpPr>
            <p:nvPr/>
          </p:nvCxnSpPr>
          <p:spPr>
            <a:xfrm>
              <a:off x="3162301" y="3810000"/>
              <a:ext cx="1219198"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257176" y="3581400"/>
              <a:ext cx="2905126" cy="4572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000" b="1" dirty="0">
                  <a:solidFill>
                    <a:schemeClr val="tx1"/>
                  </a:solidFill>
                  <a:latin typeface="NikoshBAN" pitchFamily="2" charset="0"/>
                  <a:cs typeface="NikoshBAN" pitchFamily="2" charset="0"/>
                </a:rPr>
                <a:t>প্রোটন + নিউট্রন = নিউক্লিয়াস</a:t>
              </a:r>
              <a:endParaRPr lang="en-US" sz="2000" b="1" dirty="0">
                <a:solidFill>
                  <a:schemeClr val="tx1"/>
                </a:solidFill>
                <a:latin typeface="NikoshBAN" pitchFamily="2" charset="0"/>
                <a:cs typeface="NikoshBAN" pitchFamily="2" charset="0"/>
              </a:endParaRPr>
            </a:p>
          </p:txBody>
        </p:sp>
      </p:grpSp>
      <p:sp>
        <p:nvSpPr>
          <p:cNvPr id="32" name="Rectangle 31"/>
          <p:cNvSpPr/>
          <p:nvPr/>
        </p:nvSpPr>
        <p:spPr>
          <a:xfrm>
            <a:off x="1447800" y="4343400"/>
            <a:ext cx="6096000" cy="4572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solidFill>
                  <a:schemeClr val="tx1"/>
                </a:solidFill>
                <a:latin typeface="NikoshBAN" pitchFamily="2" charset="0"/>
                <a:cs typeface="NikoshBAN" pitchFamily="2" charset="0"/>
              </a:rPr>
              <a:t>নিচের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প্রশ্ন</a:t>
            </a:r>
            <a:r>
              <a:rPr lang="bn-BD" sz="2800" dirty="0">
                <a:solidFill>
                  <a:schemeClr val="tx1"/>
                </a:solidFill>
                <a:latin typeface="NikoshBAN" pitchFamily="2" charset="0"/>
                <a:cs typeface="NikoshBAN" pitchFamily="2" charset="0"/>
              </a:rPr>
              <a:t>গুলোর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উত্তর</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খাতায়</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লিখ</a:t>
            </a:r>
            <a:endParaRPr lang="en-US" sz="2800" dirty="0">
              <a:solidFill>
                <a:schemeClr val="tx1"/>
              </a:solidFill>
              <a:latin typeface="NikoshBAN" pitchFamily="2" charset="0"/>
              <a:cs typeface="NikoshBAN" pitchFamily="2" charset="0"/>
            </a:endParaRPr>
          </a:p>
        </p:txBody>
      </p:sp>
      <p:sp>
        <p:nvSpPr>
          <p:cNvPr id="33" name="Rectangle 32"/>
          <p:cNvSpPr/>
          <p:nvPr/>
        </p:nvSpPr>
        <p:spPr>
          <a:xfrm>
            <a:off x="1447800" y="5029200"/>
            <a:ext cx="6096000" cy="4572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800" dirty="0" err="1">
                <a:solidFill>
                  <a:schemeClr val="tx1"/>
                </a:solidFill>
                <a:latin typeface="NikoshBAN" pitchFamily="2" charset="0"/>
                <a:cs typeface="NikoshBAN" pitchFamily="2" charset="0"/>
              </a:rPr>
              <a:t>প্রশ্নঃ</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পরমা</a:t>
            </a:r>
            <a:r>
              <a:rPr lang="bn-BD" sz="2800" dirty="0">
                <a:solidFill>
                  <a:schemeClr val="tx1"/>
                </a:solidFill>
                <a:latin typeface="NikoshBAN" pitchFamily="2" charset="0"/>
                <a:cs typeface="NikoshBAN" pitchFamily="2" charset="0"/>
              </a:rPr>
              <a:t>ণু</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নিয়ে</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গঠিত</a:t>
            </a:r>
            <a:r>
              <a:rPr lang="en-US" sz="2800" dirty="0">
                <a:solidFill>
                  <a:schemeClr val="tx1"/>
                </a:solidFill>
                <a:latin typeface="NikoshBAN" pitchFamily="2" charset="0"/>
                <a:cs typeface="NikoshBAN" pitchFamily="2" charset="0"/>
              </a:rPr>
              <a:t>?</a:t>
            </a:r>
          </a:p>
        </p:txBody>
      </p:sp>
      <p:sp>
        <p:nvSpPr>
          <p:cNvPr id="34" name="Rectangle 33"/>
          <p:cNvSpPr/>
          <p:nvPr/>
        </p:nvSpPr>
        <p:spPr>
          <a:xfrm>
            <a:off x="1447800" y="5715000"/>
            <a:ext cx="6096000" cy="457200"/>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err="1">
                <a:solidFill>
                  <a:schemeClr val="tx1"/>
                </a:solidFill>
                <a:latin typeface="NikoshBAN" pitchFamily="2" charset="0"/>
                <a:cs typeface="NikoshBAN" pitchFamily="2" charset="0"/>
              </a:rPr>
              <a:t>প্রশ্নঃ</a:t>
            </a:r>
            <a:r>
              <a:rPr lang="en-US" sz="2800" dirty="0">
                <a:solidFill>
                  <a:schemeClr val="tx1"/>
                </a:solidFill>
                <a:latin typeface="NikoshBAN" pitchFamily="2" charset="0"/>
                <a:cs typeface="NikoshBAN" pitchFamily="2" charset="0"/>
              </a:rPr>
              <a:t> </a:t>
            </a:r>
            <a:r>
              <a:rPr lang="bn-BD" sz="2800" dirty="0">
                <a:solidFill>
                  <a:schemeClr val="tx1"/>
                </a:solidFill>
                <a:latin typeface="NikoshBAN" pitchFamily="2" charset="0"/>
                <a:cs typeface="NikoshBAN" pitchFamily="2" charset="0"/>
              </a:rPr>
              <a:t>নিউক্লিয়াস</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নিয়ে</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গঠিত</a:t>
            </a:r>
            <a:r>
              <a:rPr lang="en-US" sz="2800" dirty="0">
                <a:solidFill>
                  <a:schemeClr val="tx1"/>
                </a:solidFill>
                <a:latin typeface="NikoshBAN" pitchFamily="2" charset="0"/>
                <a:cs typeface="NikoshBAN" pitchFamily="2" charset="0"/>
              </a:rPr>
              <a:t>?</a:t>
            </a:r>
          </a:p>
        </p:txBody>
      </p:sp>
      <p:pic>
        <p:nvPicPr>
          <p:cNvPr id="30" name="Picture 29" descr="FB_IMG_1598423164525.jpg">
            <a:extLst>
              <a:ext uri="{FF2B5EF4-FFF2-40B4-BE49-F238E27FC236}">
                <a16:creationId xmlns:a16="http://schemas.microsoft.com/office/drawing/2014/main" id="{E9F66BBD-E72C-44D9-94ED-A17CEF2F73BD}"/>
              </a:ext>
            </a:extLst>
          </p:cNvPr>
          <p:cNvPicPr>
            <a:picLocks noChangeAspect="1"/>
          </p:cNvPicPr>
          <p:nvPr/>
        </p:nvPicPr>
        <p:blipFill>
          <a:blip r:embed="rId4" cstate="print"/>
          <a:stretch>
            <a:fillRect/>
          </a:stretch>
        </p:blipFill>
        <p:spPr>
          <a:xfrm>
            <a:off x="0" y="0"/>
            <a:ext cx="1041400" cy="9719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2" presetClass="entr" presetSubtype="4"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 calcmode="lin" valueType="num">
                                      <p:cBhvr additive="base">
                                        <p:cTn id="10" dur="500" fill="hold"/>
                                        <p:tgtEl>
                                          <p:spTgt spid="37"/>
                                        </p:tgtEl>
                                        <p:attrNameLst>
                                          <p:attrName>ppt_x</p:attrName>
                                        </p:attrNameLst>
                                      </p:cBhvr>
                                      <p:tavLst>
                                        <p:tav tm="0">
                                          <p:val>
                                            <p:strVal val="#ppt_x"/>
                                          </p:val>
                                        </p:tav>
                                        <p:tav tm="100000">
                                          <p:val>
                                            <p:strVal val="#ppt_x"/>
                                          </p:val>
                                        </p:tav>
                                      </p:tavLst>
                                    </p:anim>
                                    <p:anim calcmode="lin" valueType="num">
                                      <p:cBhvr additive="base">
                                        <p:cTn id="11"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2" fill="hold" nodeType="click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additive="base">
                                        <p:cTn id="16" dur="500" fill="hold"/>
                                        <p:tgtEl>
                                          <p:spTgt spid="59"/>
                                        </p:tgtEl>
                                        <p:attrNameLst>
                                          <p:attrName>ppt_x</p:attrName>
                                        </p:attrNameLst>
                                      </p:cBhvr>
                                      <p:tavLst>
                                        <p:tav tm="0">
                                          <p:val>
                                            <p:strVal val="1+#ppt_w/2"/>
                                          </p:val>
                                        </p:tav>
                                        <p:tav tm="100000">
                                          <p:val>
                                            <p:strVal val="#ppt_x"/>
                                          </p:val>
                                        </p:tav>
                                      </p:tavLst>
                                    </p:anim>
                                    <p:anim calcmode="lin" valueType="num">
                                      <p:cBhvr additive="base">
                                        <p:cTn id="17"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additive="base">
                                        <p:cTn id="22" dur="500" fill="hold"/>
                                        <p:tgtEl>
                                          <p:spTgt spid="60"/>
                                        </p:tgtEl>
                                        <p:attrNameLst>
                                          <p:attrName>ppt_x</p:attrName>
                                        </p:attrNameLst>
                                      </p:cBhvr>
                                      <p:tavLst>
                                        <p:tav tm="0">
                                          <p:val>
                                            <p:strVal val="1+#ppt_w/2"/>
                                          </p:val>
                                        </p:tav>
                                        <p:tav tm="100000">
                                          <p:val>
                                            <p:strVal val="#ppt_x"/>
                                          </p:val>
                                        </p:tav>
                                      </p:tavLst>
                                    </p:anim>
                                    <p:anim calcmode="lin" valueType="num">
                                      <p:cBhvr additive="base">
                                        <p:cTn id="23"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nodeType="click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additive="base">
                                        <p:cTn id="28" dur="500" fill="hold"/>
                                        <p:tgtEl>
                                          <p:spTgt spid="39"/>
                                        </p:tgtEl>
                                        <p:attrNameLst>
                                          <p:attrName>ppt_x</p:attrName>
                                        </p:attrNameLst>
                                      </p:cBhvr>
                                      <p:tavLst>
                                        <p:tav tm="0">
                                          <p:val>
                                            <p:strVal val="0-#ppt_w/2"/>
                                          </p:val>
                                        </p:tav>
                                        <p:tav tm="100000">
                                          <p:val>
                                            <p:strVal val="#ppt_x"/>
                                          </p:val>
                                        </p:tav>
                                      </p:tavLst>
                                    </p:anim>
                                    <p:anim calcmode="lin" valueType="num">
                                      <p:cBhvr additive="base">
                                        <p:cTn id="29" dur="500" fill="hold"/>
                                        <p:tgtEl>
                                          <p:spTgt spid="39"/>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3"/>
                                        </p:tgtEl>
                                        <p:attrNameLst>
                                          <p:attrName>style.visibility</p:attrName>
                                        </p:attrNameLst>
                                      </p:cBhvr>
                                      <p:to>
                                        <p:strVal val="visible"/>
                                      </p:to>
                                    </p:set>
                                    <p:anim calcmode="lin" valueType="num">
                                      <p:cBhvr additive="base">
                                        <p:cTn id="34" dur="500" fill="hold"/>
                                        <p:tgtEl>
                                          <p:spTgt spid="43"/>
                                        </p:tgtEl>
                                        <p:attrNameLst>
                                          <p:attrName>ppt_x</p:attrName>
                                        </p:attrNameLst>
                                      </p:cBhvr>
                                      <p:tavLst>
                                        <p:tav tm="0">
                                          <p:val>
                                            <p:strVal val="#ppt_x"/>
                                          </p:val>
                                        </p:tav>
                                        <p:tav tm="100000">
                                          <p:val>
                                            <p:strVal val="#ppt_x"/>
                                          </p:val>
                                        </p:tav>
                                      </p:tavLst>
                                    </p:anim>
                                    <p:anim calcmode="lin" valueType="num">
                                      <p:cBhvr additive="base">
                                        <p:cTn id="3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8"/>
                                        </p:tgtEl>
                                        <p:attrNameLst>
                                          <p:attrName>style.visibility</p:attrName>
                                        </p:attrNameLst>
                                      </p:cBhvr>
                                      <p:to>
                                        <p:strVal val="visible"/>
                                      </p:to>
                                    </p:set>
                                    <p:anim calcmode="lin" valueType="num">
                                      <p:cBhvr additive="base">
                                        <p:cTn id="40" dur="500" fill="hold"/>
                                        <p:tgtEl>
                                          <p:spTgt spid="38"/>
                                        </p:tgtEl>
                                        <p:attrNameLst>
                                          <p:attrName>ppt_x</p:attrName>
                                        </p:attrNameLst>
                                      </p:cBhvr>
                                      <p:tavLst>
                                        <p:tav tm="0">
                                          <p:val>
                                            <p:strVal val="#ppt_x"/>
                                          </p:val>
                                        </p:tav>
                                        <p:tav tm="100000">
                                          <p:val>
                                            <p:strVal val="#ppt_x"/>
                                          </p:val>
                                        </p:tav>
                                      </p:tavLst>
                                    </p:anim>
                                    <p:anim calcmode="lin" valueType="num">
                                      <p:cBhvr additive="base">
                                        <p:cTn id="41"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8" presetClass="entr" presetSubtype="6" fill="hold" grpId="0" nodeType="click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strips(downRight)">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8" presetClass="entr" presetSubtype="6" fill="hold" grpId="0"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strips(downRight)">
                                      <p:cBhvr>
                                        <p:cTn id="51" dur="500"/>
                                        <p:tgtEl>
                                          <p:spTgt spid="33"/>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ntr" presetSubtype="6" fill="hold" grpId="0" nodeType="clickEffect">
                                  <p:stCondLst>
                                    <p:cond delay="0"/>
                                  </p:stCondLst>
                                  <p:childTnLst>
                                    <p:set>
                                      <p:cBhvr>
                                        <p:cTn id="55" dur="1" fill="hold">
                                          <p:stCondLst>
                                            <p:cond delay="0"/>
                                          </p:stCondLst>
                                        </p:cTn>
                                        <p:tgtEl>
                                          <p:spTgt spid="34"/>
                                        </p:tgtEl>
                                        <p:attrNameLst>
                                          <p:attrName>style.visibility</p:attrName>
                                        </p:attrNameLst>
                                      </p:cBhvr>
                                      <p:to>
                                        <p:strVal val="visible"/>
                                      </p:to>
                                    </p:set>
                                    <p:animEffect transition="in" filter="strips(downRight)">
                                      <p:cBhvr>
                                        <p:cTn id="5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2" grpId="0" animBg="1"/>
      <p:bldP spid="33" grpId="0" animBg="1"/>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own Arrow Callout 13"/>
          <p:cNvSpPr/>
          <p:nvPr/>
        </p:nvSpPr>
        <p:spPr>
          <a:xfrm>
            <a:off x="762000" y="304800"/>
            <a:ext cx="7696200" cy="762000"/>
          </a:xfrm>
          <a:prstGeom prst="downArrowCallou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চি</a:t>
            </a:r>
            <a:r>
              <a:rPr lang="bn-BD" sz="2800" dirty="0">
                <a:solidFill>
                  <a:schemeClr val="tx1"/>
                </a:solidFill>
                <a:latin typeface="NikoshBAN" pitchFamily="2" charset="0"/>
                <a:cs typeface="NikoshBAN" pitchFamily="2" charset="0"/>
              </a:rPr>
              <a:t>ত্রের পরমাণুটি</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লক্ষ্য</a:t>
            </a:r>
            <a:r>
              <a:rPr lang="en-US" sz="2800" dirty="0">
                <a:solidFill>
                  <a:schemeClr val="tx1"/>
                </a:solidFill>
                <a:latin typeface="NikoshBAN" pitchFamily="2" charset="0"/>
                <a:cs typeface="NikoshBAN" pitchFamily="2" charset="0"/>
              </a:rPr>
              <a:t> </a:t>
            </a:r>
            <a:r>
              <a:rPr lang="en-US" sz="2800" dirty="0" err="1">
                <a:solidFill>
                  <a:schemeClr val="tx1"/>
                </a:solidFill>
                <a:latin typeface="NikoshBAN" pitchFamily="2" charset="0"/>
                <a:cs typeface="NikoshBAN" pitchFamily="2" charset="0"/>
              </a:rPr>
              <a:t>কর</a:t>
            </a:r>
            <a:r>
              <a:rPr lang="bn-BD" sz="2800" dirty="0">
                <a:solidFill>
                  <a:schemeClr val="tx1"/>
                </a:solidFill>
                <a:latin typeface="NikoshBAN" pitchFamily="2" charset="0"/>
                <a:cs typeface="NikoshBAN" pitchFamily="2" charset="0"/>
              </a:rPr>
              <a:t> এবং নিচের প্রশ্নগুলির উত্তর খাতায় লিখ</a:t>
            </a:r>
            <a:endParaRPr lang="en-US" sz="2800" dirty="0">
              <a:solidFill>
                <a:schemeClr val="tx1"/>
              </a:solidFill>
              <a:latin typeface="NikoshBAN" pitchFamily="2" charset="0"/>
              <a:cs typeface="NikoshBAN" pitchFamily="2" charset="0"/>
            </a:endParaRPr>
          </a:p>
        </p:txBody>
      </p:sp>
      <p:graphicFrame>
        <p:nvGraphicFramePr>
          <p:cNvPr id="29" name="Table 28"/>
          <p:cNvGraphicFramePr>
            <a:graphicFrameLocks noGrp="1"/>
          </p:cNvGraphicFramePr>
          <p:nvPr>
            <p:extLst>
              <p:ext uri="{D42A27DB-BD31-4B8C-83A1-F6EECF244321}">
                <p14:modId xmlns:p14="http://schemas.microsoft.com/office/powerpoint/2010/main" val="1733433841"/>
              </p:ext>
            </p:extLst>
          </p:nvPr>
        </p:nvGraphicFramePr>
        <p:xfrm>
          <a:off x="304800" y="4114800"/>
          <a:ext cx="8229600" cy="1905000"/>
        </p:xfrm>
        <a:graphic>
          <a:graphicData uri="http://schemas.openxmlformats.org/drawingml/2006/table">
            <a:tbl>
              <a:tblPr firstRow="1" bandRow="1">
                <a:tableStyleId>{5C22544A-7EE6-4342-B048-85BDC9FD1C3A}</a:tableStyleId>
              </a:tblPr>
              <a:tblGrid>
                <a:gridCol w="5917915">
                  <a:extLst>
                    <a:ext uri="{9D8B030D-6E8A-4147-A177-3AD203B41FA5}">
                      <a16:colId xmlns:a16="http://schemas.microsoft.com/office/drawing/2014/main" val="20000"/>
                    </a:ext>
                  </a:extLst>
                </a:gridCol>
                <a:gridCol w="2311685">
                  <a:extLst>
                    <a:ext uri="{9D8B030D-6E8A-4147-A177-3AD203B41FA5}">
                      <a16:colId xmlns:a16="http://schemas.microsoft.com/office/drawing/2014/main" val="20001"/>
                    </a:ext>
                  </a:extLst>
                </a:gridCol>
              </a:tblGrid>
              <a:tr h="473590">
                <a:tc>
                  <a:txBody>
                    <a:bodyPr/>
                    <a:lstStyle/>
                    <a:p>
                      <a:pPr algn="ctr"/>
                      <a:r>
                        <a:rPr lang="bn-BD" sz="2400" dirty="0">
                          <a:solidFill>
                            <a:schemeClr val="tx1"/>
                          </a:solidFill>
                          <a:latin typeface="NikoshBAN" pitchFamily="2" charset="0"/>
                          <a:cs typeface="NikoshBAN" pitchFamily="2" charset="0"/>
                        </a:rPr>
                        <a:t>প্রশ্ন</a:t>
                      </a:r>
                      <a:endParaRPr lang="en-US" sz="2400" dirty="0">
                        <a:solidFill>
                          <a:schemeClr val="tx1"/>
                        </a:solidFill>
                        <a:latin typeface="NikoshBAN" pitchFamily="2" charset="0"/>
                        <a:cs typeface="NikoshBAN" pitchFamily="2" charset="0"/>
                      </a:endParaRPr>
                    </a:p>
                  </a:txBody>
                  <a:tcPr>
                    <a:solidFill>
                      <a:schemeClr val="accent6">
                        <a:lumMod val="40000"/>
                        <a:lumOff val="60000"/>
                      </a:schemeClr>
                    </a:solidFill>
                  </a:tcPr>
                </a:tc>
                <a:tc>
                  <a:txBody>
                    <a:bodyPr/>
                    <a:lstStyle/>
                    <a:p>
                      <a:pPr algn="ctr"/>
                      <a:r>
                        <a:rPr lang="bn-BD" sz="2400" dirty="0">
                          <a:solidFill>
                            <a:schemeClr val="tx1"/>
                          </a:solidFill>
                          <a:latin typeface="NikoshBAN" pitchFamily="2" charset="0"/>
                          <a:cs typeface="NikoshBAN" pitchFamily="2" charset="0"/>
                        </a:rPr>
                        <a:t>উত্তর</a:t>
                      </a:r>
                      <a:endParaRPr lang="en-US" sz="2400" dirty="0">
                        <a:solidFill>
                          <a:schemeClr val="tx1"/>
                        </a:solidFill>
                        <a:latin typeface="NikoshBAN" pitchFamily="2" charset="0"/>
                        <a:cs typeface="NikoshBAN" pitchFamily="2" charset="0"/>
                      </a:endParaRPr>
                    </a:p>
                  </a:txBody>
                  <a:tcPr>
                    <a:solidFill>
                      <a:schemeClr val="accent6">
                        <a:lumMod val="40000"/>
                        <a:lumOff val="60000"/>
                      </a:schemeClr>
                    </a:solidFill>
                  </a:tcPr>
                </a:tc>
                <a:extLst>
                  <a:ext uri="{0D108BD9-81ED-4DB2-BD59-A6C34878D82A}">
                    <a16:rowId xmlns:a16="http://schemas.microsoft.com/office/drawing/2014/main" val="10000"/>
                  </a:ext>
                </a:extLst>
              </a:tr>
              <a:tr h="517010">
                <a:tc>
                  <a:txBody>
                    <a:bodyPr/>
                    <a:lstStyle/>
                    <a:p>
                      <a:r>
                        <a:rPr lang="en-US" sz="2400" dirty="0" err="1">
                          <a:solidFill>
                            <a:schemeClr val="tx1"/>
                          </a:solidFill>
                          <a:latin typeface="NikoshBAN" pitchFamily="2" charset="0"/>
                          <a:cs typeface="NikoshBAN" pitchFamily="2" charset="0"/>
                        </a:rPr>
                        <a:t>পরমা</a:t>
                      </a:r>
                      <a:r>
                        <a:rPr lang="bn-BD" sz="2400" dirty="0">
                          <a:solidFill>
                            <a:schemeClr val="tx1"/>
                          </a:solidFill>
                          <a:latin typeface="NikoshBAN" pitchFamily="2" charset="0"/>
                          <a:cs typeface="NikoshBAN" pitchFamily="2" charset="0"/>
                        </a:rPr>
                        <a:t>ণু</a:t>
                      </a:r>
                      <a:r>
                        <a:rPr lang="en-US" sz="2400" dirty="0" err="1">
                          <a:solidFill>
                            <a:schemeClr val="tx1"/>
                          </a:solidFill>
                          <a:latin typeface="NikoshBAN" pitchFamily="2" charset="0"/>
                          <a:cs typeface="NikoshBAN" pitchFamily="2" charset="0"/>
                        </a:rPr>
                        <a:t>টিতে</a:t>
                      </a:r>
                      <a:r>
                        <a:rPr lang="en-US"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কয়টি</a:t>
                      </a:r>
                      <a:r>
                        <a:rPr lang="en-US" sz="2400" dirty="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ইলেকট্রন</a:t>
                      </a:r>
                      <a:r>
                        <a:rPr lang="en-US" sz="2400" dirty="0">
                          <a:solidFill>
                            <a:schemeClr val="tx1"/>
                          </a:solidFill>
                          <a:latin typeface="NikoshBAN" pitchFamily="2" charset="0"/>
                          <a:cs typeface="NikoshBAN" pitchFamily="2" charset="0"/>
                        </a:rPr>
                        <a:t> ও</a:t>
                      </a:r>
                      <a:r>
                        <a:rPr lang="bn-BD" sz="2400" dirty="0">
                          <a:solidFill>
                            <a:schemeClr val="tx1"/>
                          </a:solidFill>
                          <a:latin typeface="NikoshBAN" pitchFamily="2" charset="0"/>
                          <a:cs typeface="NikoshBAN" pitchFamily="2" charset="0"/>
                        </a:rPr>
                        <a:t> </a:t>
                      </a:r>
                      <a:r>
                        <a:rPr lang="en-US" sz="2400" dirty="0" err="1">
                          <a:solidFill>
                            <a:schemeClr val="tx1"/>
                          </a:solidFill>
                          <a:latin typeface="NikoshBAN" pitchFamily="2" charset="0"/>
                          <a:cs typeface="NikoshBAN" pitchFamily="2" charset="0"/>
                        </a:rPr>
                        <a:t>কয়টি</a:t>
                      </a:r>
                      <a:r>
                        <a:rPr lang="en-US" sz="2400" dirty="0">
                          <a:solidFill>
                            <a:schemeClr val="tx1"/>
                          </a:solidFill>
                          <a:latin typeface="NikoshBAN" pitchFamily="2" charset="0"/>
                          <a:cs typeface="NikoshBAN" pitchFamily="2" charset="0"/>
                        </a:rPr>
                        <a:t> </a:t>
                      </a:r>
                      <a:r>
                        <a:rPr lang="bn-BD" sz="2400" dirty="0">
                          <a:solidFill>
                            <a:schemeClr val="tx1"/>
                          </a:solidFill>
                          <a:latin typeface="NikoshBAN" pitchFamily="2" charset="0"/>
                          <a:cs typeface="NikoshBAN" pitchFamily="2" charset="0"/>
                        </a:rPr>
                        <a:t>প্রোটন </a:t>
                      </a:r>
                      <a:r>
                        <a:rPr lang="en-US" sz="2400" dirty="0" err="1">
                          <a:solidFill>
                            <a:schemeClr val="tx1"/>
                          </a:solidFill>
                          <a:latin typeface="NikoshBAN" pitchFamily="2" charset="0"/>
                          <a:cs typeface="NikoshBAN" pitchFamily="2" charset="0"/>
                        </a:rPr>
                        <a:t>আছে</a:t>
                      </a:r>
                      <a:r>
                        <a:rPr lang="bn-BD" sz="2400" dirty="0">
                          <a:solidFill>
                            <a:schemeClr val="tx1"/>
                          </a:solidFill>
                          <a:latin typeface="NikoshBAN" pitchFamily="2" charset="0"/>
                          <a:cs typeface="NikoshBAN" pitchFamily="2" charset="0"/>
                        </a:rPr>
                        <a:t>?</a:t>
                      </a:r>
                      <a:endParaRPr lang="en-US" sz="2400" dirty="0">
                        <a:latin typeface="NikoshBAN" pitchFamily="2" charset="0"/>
                        <a:cs typeface="NikoshBAN" pitchFamily="2" charset="0"/>
                      </a:endParaRPr>
                    </a:p>
                  </a:txBody>
                  <a:tcPr>
                    <a:solidFill>
                      <a:schemeClr val="accent3">
                        <a:lumMod val="40000"/>
                        <a:lumOff val="60000"/>
                      </a:schemeClr>
                    </a:solidFill>
                  </a:tcPr>
                </a:tc>
                <a:tc>
                  <a:txBody>
                    <a:bodyPr/>
                    <a:lstStyle/>
                    <a:p>
                      <a:endParaRPr lang="en-US" sz="2400" dirty="0">
                        <a:latin typeface="NikoshBAN" pitchFamily="2" charset="0"/>
                        <a:cs typeface="NikoshBAN" pitchFamily="2" charset="0"/>
                      </a:endParaRPr>
                    </a:p>
                  </a:txBody>
                  <a:tcPr>
                    <a:solidFill>
                      <a:schemeClr val="accent3">
                        <a:lumMod val="40000"/>
                        <a:lumOff val="60000"/>
                      </a:schemeClr>
                    </a:solidFill>
                  </a:tcPr>
                </a:tc>
                <a:extLst>
                  <a:ext uri="{0D108BD9-81ED-4DB2-BD59-A6C34878D82A}">
                    <a16:rowId xmlns:a16="http://schemas.microsoft.com/office/drawing/2014/main" val="10001"/>
                  </a:ext>
                </a:extLst>
              </a:tr>
              <a:tr h="457200">
                <a:tc>
                  <a:txBody>
                    <a:bodyPr/>
                    <a:lstStyle/>
                    <a:p>
                      <a:r>
                        <a:rPr lang="en-US" sz="2400" dirty="0" err="1">
                          <a:solidFill>
                            <a:schemeClr val="tx1"/>
                          </a:solidFill>
                          <a:latin typeface="NikoshBAN" pitchFamily="2" charset="0"/>
                          <a:cs typeface="NikoshBAN" pitchFamily="2" charset="0"/>
                        </a:rPr>
                        <a:t>পরমা</a:t>
                      </a:r>
                      <a:r>
                        <a:rPr lang="bn-BD" sz="2400" dirty="0">
                          <a:solidFill>
                            <a:schemeClr val="tx1"/>
                          </a:solidFill>
                          <a:latin typeface="NikoshBAN" pitchFamily="2" charset="0"/>
                          <a:cs typeface="NikoshBAN" pitchFamily="2" charset="0"/>
                        </a:rPr>
                        <a:t>ণুটি কী আধান নিরপেক্ষ? কেন?</a:t>
                      </a:r>
                      <a:endParaRPr lang="en-US" sz="2400" dirty="0">
                        <a:latin typeface="NikoshBAN" pitchFamily="2" charset="0"/>
                        <a:cs typeface="NikoshBAN" pitchFamily="2" charset="0"/>
                      </a:endParaRPr>
                    </a:p>
                  </a:txBody>
                  <a:tcPr>
                    <a:solidFill>
                      <a:schemeClr val="accent4">
                        <a:lumMod val="40000"/>
                        <a:lumOff val="60000"/>
                      </a:schemeClr>
                    </a:solidFill>
                  </a:tcPr>
                </a:tc>
                <a:tc>
                  <a:txBody>
                    <a:bodyPr/>
                    <a:lstStyle/>
                    <a:p>
                      <a:endParaRPr lang="en-US" sz="2400" dirty="0">
                        <a:latin typeface="NikoshBAN" pitchFamily="2" charset="0"/>
                        <a:cs typeface="NikoshBAN" pitchFamily="2" charset="0"/>
                      </a:endParaRPr>
                    </a:p>
                  </a:txBody>
                  <a:tcPr>
                    <a:solidFill>
                      <a:schemeClr val="accent4">
                        <a:lumMod val="40000"/>
                        <a:lumOff val="60000"/>
                      </a:schemeClr>
                    </a:solidFill>
                  </a:tcPr>
                </a:tc>
                <a:extLst>
                  <a:ext uri="{0D108BD9-81ED-4DB2-BD59-A6C34878D82A}">
                    <a16:rowId xmlns:a16="http://schemas.microsoft.com/office/drawing/2014/main" val="10002"/>
                  </a:ext>
                </a:extLst>
              </a:tr>
              <a:tr h="396739">
                <a:tc>
                  <a:txBody>
                    <a:bodyPr/>
                    <a:lstStyle/>
                    <a:p>
                      <a:r>
                        <a:rPr lang="bn-BD" sz="2400" dirty="0">
                          <a:latin typeface="NikoshBAN" pitchFamily="2" charset="0"/>
                          <a:cs typeface="NikoshBAN" pitchFamily="2" charset="0"/>
                        </a:rPr>
                        <a:t>একটি</a:t>
                      </a:r>
                      <a:r>
                        <a:rPr lang="bn-BD" sz="2400" baseline="0" dirty="0">
                          <a:latin typeface="NikoshBAN" pitchFamily="2" charset="0"/>
                          <a:cs typeface="NikoshBAN" pitchFamily="2" charset="0"/>
                        </a:rPr>
                        <a:t> ইলেকট্রন অন্য পরমাণু</a:t>
                      </a:r>
                      <a:r>
                        <a:rPr lang="bn-IN" sz="2400" baseline="0" dirty="0">
                          <a:latin typeface="NikoshBAN" pitchFamily="2" charset="0"/>
                          <a:cs typeface="NikoshBAN" pitchFamily="2" charset="0"/>
                        </a:rPr>
                        <a:t>তে</a:t>
                      </a:r>
                      <a:r>
                        <a:rPr lang="bn-BD" sz="2400" baseline="0" dirty="0">
                          <a:latin typeface="NikoshBAN" pitchFamily="2" charset="0"/>
                          <a:cs typeface="NikoshBAN" pitchFamily="2" charset="0"/>
                        </a:rPr>
                        <a:t> গেলে কী ঘটবে?</a:t>
                      </a:r>
                      <a:endParaRPr lang="en-US" sz="2400" dirty="0">
                        <a:latin typeface="NikoshBAN" pitchFamily="2" charset="0"/>
                        <a:cs typeface="NikoshBAN" pitchFamily="2" charset="0"/>
                      </a:endParaRPr>
                    </a:p>
                  </a:txBody>
                  <a:tcPr>
                    <a:solidFill>
                      <a:schemeClr val="accent5">
                        <a:lumMod val="40000"/>
                        <a:lumOff val="60000"/>
                      </a:schemeClr>
                    </a:solidFill>
                  </a:tcPr>
                </a:tc>
                <a:tc>
                  <a:txBody>
                    <a:bodyPr/>
                    <a:lstStyle/>
                    <a:p>
                      <a:endParaRPr lang="en-US" sz="2400" dirty="0">
                        <a:latin typeface="NikoshBAN" pitchFamily="2" charset="0"/>
                        <a:cs typeface="NikoshBAN" pitchFamily="2" charset="0"/>
                      </a:endParaRPr>
                    </a:p>
                  </a:txBody>
                  <a:tcPr>
                    <a:solidFill>
                      <a:schemeClr val="accent5">
                        <a:lumMod val="40000"/>
                        <a:lumOff val="60000"/>
                      </a:schemeClr>
                    </a:solidFill>
                  </a:tcPr>
                </a:tc>
                <a:extLst>
                  <a:ext uri="{0D108BD9-81ED-4DB2-BD59-A6C34878D82A}">
                    <a16:rowId xmlns:a16="http://schemas.microsoft.com/office/drawing/2014/main" val="10003"/>
                  </a:ext>
                </a:extLst>
              </a:tr>
            </a:tbl>
          </a:graphicData>
        </a:graphic>
      </p:graphicFrame>
      <p:grpSp>
        <p:nvGrpSpPr>
          <p:cNvPr id="31" name="Group 30"/>
          <p:cNvGrpSpPr/>
          <p:nvPr/>
        </p:nvGrpSpPr>
        <p:grpSpPr>
          <a:xfrm>
            <a:off x="1066800" y="1219200"/>
            <a:ext cx="6824133" cy="2590801"/>
            <a:chOff x="1066800" y="1219200"/>
            <a:chExt cx="6824133" cy="2590801"/>
          </a:xfrm>
        </p:grpSpPr>
        <p:grpSp>
          <p:nvGrpSpPr>
            <p:cNvPr id="28" name="Group 27"/>
            <p:cNvGrpSpPr/>
            <p:nvPr/>
          </p:nvGrpSpPr>
          <p:grpSpPr>
            <a:xfrm>
              <a:off x="1066800" y="1363362"/>
              <a:ext cx="6824133" cy="2446639"/>
              <a:chOff x="1066800" y="1371600"/>
              <a:chExt cx="6824133" cy="2743201"/>
            </a:xfrm>
          </p:grpSpPr>
          <p:pic>
            <p:nvPicPr>
              <p:cNvPr id="2" name="Picture 1" descr="helium-animation.gif"/>
              <p:cNvPicPr>
                <a:picLocks noChangeAspect="1"/>
              </p:cNvPicPr>
              <p:nvPr/>
            </p:nvPicPr>
            <p:blipFill>
              <a:blip r:embed="rId3"/>
              <a:stretch>
                <a:fillRect/>
              </a:stretch>
            </p:blipFill>
            <p:spPr>
              <a:xfrm>
                <a:off x="1066800" y="1371600"/>
                <a:ext cx="4504267" cy="2667000"/>
              </a:xfrm>
              <a:prstGeom prst="rect">
                <a:avLst/>
              </a:prstGeom>
              <a:ln w="38100">
                <a:solidFill>
                  <a:schemeClr val="tx1"/>
                </a:solidFill>
              </a:ln>
              <a:effectLst>
                <a:glow rad="228600">
                  <a:schemeClr val="accent2">
                    <a:satMod val="175000"/>
                    <a:alpha val="40000"/>
                  </a:schemeClr>
                </a:glow>
              </a:effectLst>
            </p:spPr>
          </p:pic>
          <p:grpSp>
            <p:nvGrpSpPr>
              <p:cNvPr id="21" name="Group 20"/>
              <p:cNvGrpSpPr/>
              <p:nvPr/>
            </p:nvGrpSpPr>
            <p:grpSpPr>
              <a:xfrm>
                <a:off x="6062133" y="1916986"/>
                <a:ext cx="1828800" cy="2197815"/>
                <a:chOff x="6819900" y="1981200"/>
                <a:chExt cx="2057400" cy="2694296"/>
              </a:xfrm>
              <a:effectLst/>
            </p:grpSpPr>
            <p:sp>
              <p:nvSpPr>
                <p:cNvPr id="3" name="Oval 2"/>
                <p:cNvSpPr/>
                <p:nvPr/>
              </p:nvSpPr>
              <p:spPr>
                <a:xfrm>
                  <a:off x="6819900" y="1981200"/>
                  <a:ext cx="304800" cy="3048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6819900" y="3200400"/>
                  <a:ext cx="304800" cy="304800"/>
                </a:xfrm>
                <a:prstGeom prst="ellipse">
                  <a:avLst/>
                </a:prstGeom>
                <a:solidFill>
                  <a:srgbClr val="FF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6819900" y="4343400"/>
                  <a:ext cx="304800" cy="3048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581900" y="4294496"/>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নিউট্রন</a:t>
                  </a:r>
                  <a:endParaRPr lang="en-US" sz="2400" dirty="0">
                    <a:solidFill>
                      <a:schemeClr val="tx1"/>
                    </a:solidFill>
                    <a:latin typeface="NikoshBAN" pitchFamily="2" charset="0"/>
                    <a:cs typeface="NikoshBAN" pitchFamily="2" charset="0"/>
                  </a:endParaRPr>
                </a:p>
              </p:txBody>
            </p:sp>
            <p:cxnSp>
              <p:nvCxnSpPr>
                <p:cNvPr id="8" name="Straight Arrow Connector 7"/>
                <p:cNvCxnSpPr/>
                <p:nvPr/>
              </p:nvCxnSpPr>
              <p:spPr>
                <a:xfrm rot="10800000">
                  <a:off x="7124700" y="2133600"/>
                  <a:ext cx="685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7581900" y="3173104"/>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প্রোটন</a:t>
                  </a:r>
                  <a:endParaRPr lang="en-US" sz="2400" dirty="0">
                    <a:solidFill>
                      <a:schemeClr val="tx1"/>
                    </a:solidFill>
                    <a:latin typeface="NikoshBAN" pitchFamily="2" charset="0"/>
                    <a:cs typeface="NikoshBAN" pitchFamily="2" charset="0"/>
                  </a:endParaRPr>
                </a:p>
              </p:txBody>
            </p:sp>
            <p:sp>
              <p:nvSpPr>
                <p:cNvPr id="17" name="Rectangle 16"/>
                <p:cNvSpPr/>
                <p:nvPr/>
              </p:nvSpPr>
              <p:spPr>
                <a:xfrm>
                  <a:off x="7734300" y="1981200"/>
                  <a:ext cx="1143000" cy="381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ইলেকট্রন</a:t>
                  </a:r>
                  <a:endParaRPr lang="en-US" sz="2400" dirty="0">
                    <a:solidFill>
                      <a:schemeClr val="tx1"/>
                    </a:solidFill>
                    <a:latin typeface="NikoshBAN" pitchFamily="2" charset="0"/>
                    <a:cs typeface="NikoshBAN" pitchFamily="2" charset="0"/>
                  </a:endParaRPr>
                </a:p>
              </p:txBody>
            </p:sp>
            <p:cxnSp>
              <p:nvCxnSpPr>
                <p:cNvPr id="18" name="Straight Arrow Connector 17"/>
                <p:cNvCxnSpPr/>
                <p:nvPr/>
              </p:nvCxnSpPr>
              <p:spPr>
                <a:xfrm rot="10800000">
                  <a:off x="7124700" y="3352800"/>
                  <a:ext cx="685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7124701" y="4495800"/>
                  <a:ext cx="6858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sp>
          <p:nvSpPr>
            <p:cNvPr id="30" name="Rectangle 29"/>
            <p:cNvSpPr/>
            <p:nvPr/>
          </p:nvSpPr>
          <p:spPr>
            <a:xfrm>
              <a:off x="6324600" y="1219200"/>
              <a:ext cx="1016000" cy="277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চিত্রে</a:t>
              </a:r>
              <a:endParaRPr lang="en-US" sz="2400" dirty="0">
                <a:solidFill>
                  <a:schemeClr val="tx1"/>
                </a:solidFill>
                <a:latin typeface="NikoshBAN" pitchFamily="2" charset="0"/>
                <a:cs typeface="NikoshBAN" pitchFamily="2" charset="0"/>
              </a:endParaRPr>
            </a:p>
          </p:txBody>
        </p:sp>
      </p:grpSp>
      <p:pic>
        <p:nvPicPr>
          <p:cNvPr id="20" name="Picture 19" descr="FB_IMG_1598423164525.jpg">
            <a:extLst>
              <a:ext uri="{FF2B5EF4-FFF2-40B4-BE49-F238E27FC236}">
                <a16:creationId xmlns:a16="http://schemas.microsoft.com/office/drawing/2014/main" id="{4DF67EDA-F41F-4899-ADCB-87476F6CCDCA}"/>
              </a:ext>
            </a:extLst>
          </p:cNvPr>
          <p:cNvPicPr>
            <a:picLocks noChangeAspect="1"/>
          </p:cNvPicPr>
          <p:nvPr/>
        </p:nvPicPr>
        <p:blipFill>
          <a:blip r:embed="rId4" cstate="print"/>
          <a:stretch>
            <a:fillRect/>
          </a:stretch>
        </p:blipFill>
        <p:spPr>
          <a:xfrm>
            <a:off x="0" y="1"/>
            <a:ext cx="653143" cy="6096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0-#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up)">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320800" y="2819400"/>
            <a:ext cx="2032000" cy="2209800"/>
          </a:xfrm>
          <a:prstGeom prst="ellipse">
            <a:avLst/>
          </a:prstGeom>
          <a:solidFill>
            <a:schemeClr val="bg1">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latin typeface="NikoshBAN" pitchFamily="2" charset="0"/>
              <a:cs typeface="NikoshBAN" pitchFamily="2" charset="0"/>
            </a:endParaRPr>
          </a:p>
        </p:txBody>
      </p:sp>
      <p:sp>
        <p:nvSpPr>
          <p:cNvPr id="3" name="Plus 2"/>
          <p:cNvSpPr/>
          <p:nvPr/>
        </p:nvSpPr>
        <p:spPr>
          <a:xfrm>
            <a:off x="1600200" y="4038600"/>
            <a:ext cx="338667" cy="3810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lus 3"/>
          <p:cNvSpPr/>
          <p:nvPr/>
        </p:nvSpPr>
        <p:spPr>
          <a:xfrm>
            <a:off x="2099733" y="3962400"/>
            <a:ext cx="338667" cy="3810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Plus 4"/>
          <p:cNvSpPr/>
          <p:nvPr/>
        </p:nvSpPr>
        <p:spPr>
          <a:xfrm>
            <a:off x="2514600" y="4419600"/>
            <a:ext cx="338667" cy="3810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lus 5"/>
          <p:cNvSpPr/>
          <p:nvPr/>
        </p:nvSpPr>
        <p:spPr>
          <a:xfrm>
            <a:off x="2650067" y="3810000"/>
            <a:ext cx="474133" cy="3810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Plus 6"/>
          <p:cNvSpPr/>
          <p:nvPr/>
        </p:nvSpPr>
        <p:spPr>
          <a:xfrm>
            <a:off x="2607733" y="3048000"/>
            <a:ext cx="338667" cy="3810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Plus 7"/>
          <p:cNvSpPr/>
          <p:nvPr/>
        </p:nvSpPr>
        <p:spPr>
          <a:xfrm>
            <a:off x="1930400" y="3352800"/>
            <a:ext cx="338667" cy="3810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Minus 9"/>
          <p:cNvSpPr/>
          <p:nvPr/>
        </p:nvSpPr>
        <p:spPr>
          <a:xfrm>
            <a:off x="1752600" y="4495800"/>
            <a:ext cx="474133"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Minus 10"/>
          <p:cNvSpPr/>
          <p:nvPr/>
        </p:nvSpPr>
        <p:spPr>
          <a:xfrm>
            <a:off x="2057400" y="4724400"/>
            <a:ext cx="474133"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Minus 11"/>
          <p:cNvSpPr/>
          <p:nvPr/>
        </p:nvSpPr>
        <p:spPr>
          <a:xfrm>
            <a:off x="1998134" y="3048000"/>
            <a:ext cx="474133" cy="2286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Minus 13"/>
          <p:cNvSpPr/>
          <p:nvPr/>
        </p:nvSpPr>
        <p:spPr>
          <a:xfrm>
            <a:off x="2514600" y="4191000"/>
            <a:ext cx="406400" cy="3048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p:cNvGrpSpPr/>
          <p:nvPr/>
        </p:nvGrpSpPr>
        <p:grpSpPr>
          <a:xfrm rot="19663233">
            <a:off x="4456483" y="2050823"/>
            <a:ext cx="541867" cy="3594533"/>
            <a:chOff x="5372100" y="1066800"/>
            <a:chExt cx="914400" cy="4648200"/>
          </a:xfrm>
        </p:grpSpPr>
        <p:grpSp>
          <p:nvGrpSpPr>
            <p:cNvPr id="24" name="Group 23"/>
            <p:cNvGrpSpPr/>
            <p:nvPr/>
          </p:nvGrpSpPr>
          <p:grpSpPr>
            <a:xfrm>
              <a:off x="5372100" y="1066800"/>
              <a:ext cx="914400" cy="4648200"/>
              <a:chOff x="5372100" y="1066800"/>
              <a:chExt cx="914400" cy="4648200"/>
            </a:xfrm>
          </p:grpSpPr>
          <p:grpSp>
            <p:nvGrpSpPr>
              <p:cNvPr id="23" name="Group 22"/>
              <p:cNvGrpSpPr/>
              <p:nvPr/>
            </p:nvGrpSpPr>
            <p:grpSpPr>
              <a:xfrm>
                <a:off x="5372100" y="1066800"/>
                <a:ext cx="914400" cy="4648200"/>
                <a:chOff x="5372100" y="1066800"/>
                <a:chExt cx="914400" cy="4648200"/>
              </a:xfrm>
            </p:grpSpPr>
            <p:sp>
              <p:nvSpPr>
                <p:cNvPr id="15" name="Rectangle 14"/>
                <p:cNvSpPr/>
                <p:nvPr/>
              </p:nvSpPr>
              <p:spPr>
                <a:xfrm>
                  <a:off x="5372100" y="1066800"/>
                  <a:ext cx="914400" cy="4648200"/>
                </a:xfrm>
                <a:prstGeom prst="rect">
                  <a:avLst/>
                </a:prstGeom>
                <a:solidFill>
                  <a:schemeClr val="accent2">
                    <a:lumMod val="20000"/>
                    <a:lumOff val="80000"/>
                  </a:schemeClr>
                </a:solidFill>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Plus 15"/>
                <p:cNvSpPr/>
                <p:nvPr/>
              </p:nvSpPr>
              <p:spPr>
                <a:xfrm>
                  <a:off x="5753100" y="1295400"/>
                  <a:ext cx="304800" cy="533400"/>
                </a:xfrm>
                <a:prstGeom prst="mathPlus">
                  <a:avLst/>
                </a:prstGeom>
                <a:solidFill>
                  <a:srgbClr val="FF0000"/>
                </a:solidFill>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lus 17"/>
                <p:cNvSpPr/>
                <p:nvPr/>
              </p:nvSpPr>
              <p:spPr>
                <a:xfrm>
                  <a:off x="5753100" y="2057400"/>
                  <a:ext cx="304800" cy="533400"/>
                </a:xfrm>
                <a:prstGeom prst="mathPlus">
                  <a:avLst/>
                </a:prstGeom>
                <a:solidFill>
                  <a:srgbClr val="FF0000"/>
                </a:solidFill>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lus 19"/>
                <p:cNvSpPr/>
                <p:nvPr/>
              </p:nvSpPr>
              <p:spPr>
                <a:xfrm>
                  <a:off x="5633772" y="3750804"/>
                  <a:ext cx="304800" cy="533400"/>
                </a:xfrm>
                <a:prstGeom prst="mathPlus">
                  <a:avLst/>
                </a:prstGeom>
                <a:solidFill>
                  <a:srgbClr val="FF0000"/>
                </a:solidFill>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lus 20"/>
                <p:cNvSpPr/>
                <p:nvPr/>
              </p:nvSpPr>
              <p:spPr>
                <a:xfrm>
                  <a:off x="5676900" y="4495800"/>
                  <a:ext cx="304800" cy="533400"/>
                </a:xfrm>
                <a:prstGeom prst="mathPlus">
                  <a:avLst/>
                </a:prstGeom>
                <a:solidFill>
                  <a:srgbClr val="FF0000"/>
                </a:solidFill>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lus 21"/>
                <p:cNvSpPr/>
                <p:nvPr/>
              </p:nvSpPr>
              <p:spPr>
                <a:xfrm>
                  <a:off x="5676900" y="5181600"/>
                  <a:ext cx="304800" cy="533400"/>
                </a:xfrm>
                <a:prstGeom prst="mathPlus">
                  <a:avLst/>
                </a:prstGeom>
                <a:solidFill>
                  <a:srgbClr val="FF0000"/>
                </a:solidFill>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Plus 18"/>
              <p:cNvSpPr/>
              <p:nvPr/>
            </p:nvSpPr>
            <p:spPr>
              <a:xfrm>
                <a:off x="5753100" y="2819400"/>
                <a:ext cx="304800" cy="533400"/>
              </a:xfrm>
              <a:prstGeom prst="mathPlus">
                <a:avLst/>
              </a:prstGeom>
              <a:solidFill>
                <a:srgbClr val="FF0000"/>
              </a:solidFill>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Minus 24"/>
            <p:cNvSpPr/>
            <p:nvPr/>
          </p:nvSpPr>
          <p:spPr>
            <a:xfrm>
              <a:off x="5676900" y="1905000"/>
              <a:ext cx="381000" cy="152400"/>
            </a:xfrm>
            <a:prstGeom prst="mathMinus">
              <a:avLst/>
            </a:prstGeom>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Minus 25"/>
            <p:cNvSpPr/>
            <p:nvPr/>
          </p:nvSpPr>
          <p:spPr>
            <a:xfrm>
              <a:off x="5753100" y="1143000"/>
              <a:ext cx="381000" cy="152400"/>
            </a:xfrm>
            <a:prstGeom prst="mathMinus">
              <a:avLst/>
            </a:prstGeom>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Minus 26"/>
            <p:cNvSpPr/>
            <p:nvPr/>
          </p:nvSpPr>
          <p:spPr>
            <a:xfrm>
              <a:off x="5676900" y="2667000"/>
              <a:ext cx="381000" cy="152400"/>
            </a:xfrm>
            <a:prstGeom prst="mathMinus">
              <a:avLst/>
            </a:prstGeom>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Minus 27"/>
            <p:cNvSpPr/>
            <p:nvPr/>
          </p:nvSpPr>
          <p:spPr>
            <a:xfrm>
              <a:off x="5559013" y="3540150"/>
              <a:ext cx="381000" cy="152400"/>
            </a:xfrm>
            <a:prstGeom prst="mathMinus">
              <a:avLst/>
            </a:prstGeom>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Minus 28"/>
            <p:cNvSpPr/>
            <p:nvPr/>
          </p:nvSpPr>
          <p:spPr>
            <a:xfrm>
              <a:off x="5610746" y="4346879"/>
              <a:ext cx="381000" cy="152400"/>
            </a:xfrm>
            <a:prstGeom prst="mathMinus">
              <a:avLst/>
            </a:prstGeom>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Minus 29"/>
            <p:cNvSpPr/>
            <p:nvPr/>
          </p:nvSpPr>
          <p:spPr>
            <a:xfrm>
              <a:off x="5676900" y="5029200"/>
              <a:ext cx="381000" cy="152400"/>
            </a:xfrm>
            <a:prstGeom prst="mathMinus">
              <a:avLst/>
            </a:prstGeom>
            <a:ln>
              <a:noFill/>
            </a:ln>
            <a:effectLst>
              <a:outerShdw blurRad="127000" dist="38100" dir="2700000" algn="ctr">
                <a:srgbClr val="000000">
                  <a:alpha val="4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Minus 8"/>
          <p:cNvSpPr/>
          <p:nvPr/>
        </p:nvSpPr>
        <p:spPr>
          <a:xfrm>
            <a:off x="1600200" y="3657600"/>
            <a:ext cx="338667"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p:cNvGrpSpPr/>
          <p:nvPr/>
        </p:nvGrpSpPr>
        <p:grpSpPr>
          <a:xfrm>
            <a:off x="1456267" y="4953000"/>
            <a:ext cx="1422400" cy="1143000"/>
            <a:chOff x="1638300" y="4876800"/>
            <a:chExt cx="1600200" cy="1143000"/>
          </a:xfrm>
        </p:grpSpPr>
        <p:sp>
          <p:nvSpPr>
            <p:cNvPr id="32" name="Rectangle 31"/>
            <p:cNvSpPr/>
            <p:nvPr/>
          </p:nvSpPr>
          <p:spPr>
            <a:xfrm>
              <a:off x="1638300" y="5486400"/>
              <a:ext cx="1600200" cy="5334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পশমী কাপড়</a:t>
              </a:r>
              <a:endParaRPr lang="en-US" sz="2400" dirty="0">
                <a:solidFill>
                  <a:schemeClr val="tx1"/>
                </a:solidFill>
                <a:latin typeface="NikoshBAN" pitchFamily="2" charset="0"/>
                <a:cs typeface="NikoshBAN" pitchFamily="2" charset="0"/>
              </a:endParaRPr>
            </a:p>
          </p:txBody>
        </p:sp>
        <p:cxnSp>
          <p:nvCxnSpPr>
            <p:cNvPr id="34" name="Straight Arrow Connector 33"/>
            <p:cNvCxnSpPr/>
            <p:nvPr/>
          </p:nvCxnSpPr>
          <p:spPr>
            <a:xfrm rot="5400000" flipH="1" flipV="1">
              <a:off x="2248694" y="5180806"/>
              <a:ext cx="6096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a:off x="3623733" y="4572000"/>
            <a:ext cx="1422400" cy="1371600"/>
            <a:chOff x="3619500" y="4648200"/>
            <a:chExt cx="1600200" cy="1371600"/>
          </a:xfrm>
        </p:grpSpPr>
        <p:sp>
          <p:nvSpPr>
            <p:cNvPr id="47" name="Rectangle 46"/>
            <p:cNvSpPr/>
            <p:nvPr/>
          </p:nvSpPr>
          <p:spPr>
            <a:xfrm>
              <a:off x="3619500" y="5486400"/>
              <a:ext cx="1600200" cy="5334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প্লাষ্টিক দন্ড</a:t>
              </a:r>
              <a:endParaRPr lang="en-US" sz="2400" dirty="0">
                <a:solidFill>
                  <a:schemeClr val="tx1"/>
                </a:solidFill>
                <a:latin typeface="NikoshBAN" pitchFamily="2" charset="0"/>
                <a:cs typeface="NikoshBAN" pitchFamily="2" charset="0"/>
              </a:endParaRPr>
            </a:p>
          </p:txBody>
        </p:sp>
        <p:cxnSp>
          <p:nvCxnSpPr>
            <p:cNvPr id="49" name="Straight Arrow Connector 48"/>
            <p:cNvCxnSpPr/>
            <p:nvPr/>
          </p:nvCxnSpPr>
          <p:spPr>
            <a:xfrm rot="5400000" flipH="1" flipV="1">
              <a:off x="4248150" y="4819650"/>
              <a:ext cx="838200" cy="4953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13" name="Minus 12"/>
          <p:cNvSpPr/>
          <p:nvPr/>
        </p:nvSpPr>
        <p:spPr>
          <a:xfrm>
            <a:off x="2675467" y="3581400"/>
            <a:ext cx="4064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Plus 49"/>
          <p:cNvSpPr/>
          <p:nvPr/>
        </p:nvSpPr>
        <p:spPr>
          <a:xfrm>
            <a:off x="5477933" y="2057400"/>
            <a:ext cx="541867" cy="381000"/>
          </a:xfrm>
          <a:prstGeom prst="mathPlus">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6333067" y="2514600"/>
            <a:ext cx="14224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ইলেকট্রন</a:t>
            </a:r>
            <a:endParaRPr lang="en-US" sz="2400" dirty="0">
              <a:solidFill>
                <a:schemeClr val="tx1"/>
              </a:solidFill>
              <a:latin typeface="NikoshBAN" pitchFamily="2" charset="0"/>
              <a:cs typeface="NikoshBAN" pitchFamily="2" charset="0"/>
            </a:endParaRPr>
          </a:p>
        </p:txBody>
      </p:sp>
      <p:sp>
        <p:nvSpPr>
          <p:cNvPr id="52" name="Rectangle 51"/>
          <p:cNvSpPr/>
          <p:nvPr/>
        </p:nvSpPr>
        <p:spPr>
          <a:xfrm>
            <a:off x="6333067" y="1981200"/>
            <a:ext cx="12192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প্রোটন</a:t>
            </a:r>
            <a:endParaRPr lang="en-US" sz="2400" dirty="0">
              <a:solidFill>
                <a:schemeClr val="tx1"/>
              </a:solidFill>
              <a:latin typeface="NikoshBAN" pitchFamily="2" charset="0"/>
              <a:cs typeface="NikoshBAN" pitchFamily="2" charset="0"/>
            </a:endParaRPr>
          </a:p>
        </p:txBody>
      </p:sp>
      <p:sp>
        <p:nvSpPr>
          <p:cNvPr id="53" name="Minus 52"/>
          <p:cNvSpPr/>
          <p:nvPr/>
        </p:nvSpPr>
        <p:spPr>
          <a:xfrm>
            <a:off x="5545667" y="2667000"/>
            <a:ext cx="474133" cy="228600"/>
          </a:xfrm>
          <a:prstGeom prst="mathMinus">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5" name="Straight Arrow Connector 54"/>
          <p:cNvCxnSpPr/>
          <p:nvPr/>
        </p:nvCxnSpPr>
        <p:spPr>
          <a:xfrm>
            <a:off x="6087533" y="2284412"/>
            <a:ext cx="54186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6087533" y="2743200"/>
            <a:ext cx="541867"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9" name="Rectangle 58"/>
          <p:cNvSpPr/>
          <p:nvPr/>
        </p:nvSpPr>
        <p:spPr>
          <a:xfrm>
            <a:off x="6019800" y="4038600"/>
            <a:ext cx="2396066" cy="1752600"/>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bn-BD" sz="2400" dirty="0">
                <a:solidFill>
                  <a:schemeClr val="tx1"/>
                </a:solidFill>
                <a:latin typeface="NikoshBAN" pitchFamily="2" charset="0"/>
                <a:cs typeface="NikoshBAN" pitchFamily="2" charset="0"/>
              </a:rPr>
              <a:t>ঘর্ষণের ফলে</a:t>
            </a:r>
          </a:p>
          <a:p>
            <a:pPr algn="ctr"/>
            <a:r>
              <a:rPr lang="bn-BD" sz="2400" dirty="0">
                <a:solidFill>
                  <a:schemeClr val="tx1"/>
                </a:solidFill>
                <a:latin typeface="NikoshBAN" pitchFamily="2" charset="0"/>
                <a:cs typeface="NikoshBAN" pitchFamily="2" charset="0"/>
              </a:rPr>
              <a:t>পশমী কাপড় থেকে </a:t>
            </a:r>
          </a:p>
          <a:p>
            <a:pPr algn="ctr"/>
            <a:r>
              <a:rPr lang="bn-BD" sz="2400" dirty="0">
                <a:solidFill>
                  <a:schemeClr val="tx1"/>
                </a:solidFill>
                <a:latin typeface="NikoshBAN" pitchFamily="2" charset="0"/>
                <a:cs typeface="NikoshBAN" pitchFamily="2" charset="0"/>
              </a:rPr>
              <a:t>ইলেকট্রন প্লাষ্টিক দন্ডে চলে যায়।  </a:t>
            </a:r>
            <a:endParaRPr lang="en-US" sz="2400" dirty="0">
              <a:solidFill>
                <a:schemeClr val="tx1"/>
              </a:solidFill>
              <a:latin typeface="NikoshBAN" pitchFamily="2" charset="0"/>
              <a:cs typeface="NikoshBAN" pitchFamily="2" charset="0"/>
            </a:endParaRPr>
          </a:p>
        </p:txBody>
      </p:sp>
      <p:grpSp>
        <p:nvGrpSpPr>
          <p:cNvPr id="74" name="Group 73"/>
          <p:cNvGrpSpPr/>
          <p:nvPr/>
        </p:nvGrpSpPr>
        <p:grpSpPr>
          <a:xfrm>
            <a:off x="711200" y="2133600"/>
            <a:ext cx="2489200" cy="685800"/>
            <a:chOff x="800100" y="1371600"/>
            <a:chExt cx="2800350" cy="1066800"/>
          </a:xfrm>
        </p:grpSpPr>
        <p:sp>
          <p:nvSpPr>
            <p:cNvPr id="62" name="Rectangle 61"/>
            <p:cNvSpPr/>
            <p:nvPr/>
          </p:nvSpPr>
          <p:spPr>
            <a:xfrm>
              <a:off x="800100" y="1371600"/>
              <a:ext cx="2800350" cy="5334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ইলেকট্রন দিয়ে ধনাত্বক</a:t>
              </a:r>
              <a:endParaRPr lang="en-US" sz="2400" dirty="0">
                <a:solidFill>
                  <a:schemeClr val="tx1"/>
                </a:solidFill>
                <a:latin typeface="NikoshBAN" pitchFamily="2" charset="0"/>
                <a:cs typeface="NikoshBAN" pitchFamily="2" charset="0"/>
              </a:endParaRPr>
            </a:p>
          </p:txBody>
        </p:sp>
        <p:cxnSp>
          <p:nvCxnSpPr>
            <p:cNvPr id="65" name="Straight Arrow Connector 64"/>
            <p:cNvCxnSpPr>
              <a:stCxn id="62" idx="2"/>
            </p:cNvCxnSpPr>
            <p:nvPr/>
          </p:nvCxnSpPr>
          <p:spPr>
            <a:xfrm rot="16200000" flipH="1">
              <a:off x="1995487" y="2109788"/>
              <a:ext cx="533400" cy="123824"/>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75" name="Group 74"/>
          <p:cNvGrpSpPr/>
          <p:nvPr/>
        </p:nvGrpSpPr>
        <p:grpSpPr>
          <a:xfrm>
            <a:off x="4842933" y="3048000"/>
            <a:ext cx="3386667" cy="533400"/>
            <a:chOff x="5219700" y="2514600"/>
            <a:chExt cx="3352800" cy="533400"/>
          </a:xfrm>
        </p:grpSpPr>
        <p:sp>
          <p:nvSpPr>
            <p:cNvPr id="63" name="Rectangle 62"/>
            <p:cNvSpPr/>
            <p:nvPr/>
          </p:nvSpPr>
          <p:spPr>
            <a:xfrm>
              <a:off x="5981700" y="2514600"/>
              <a:ext cx="2590800" cy="533400"/>
            </a:xfrm>
            <a:prstGeom prst="rect">
              <a:avLst/>
            </a:prstGeom>
            <a:solidFill>
              <a:schemeClr val="bg1"/>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2400" dirty="0">
                  <a:solidFill>
                    <a:schemeClr val="tx1"/>
                  </a:solidFill>
                  <a:latin typeface="NikoshBAN" pitchFamily="2" charset="0"/>
                  <a:cs typeface="NikoshBAN" pitchFamily="2" charset="0"/>
                </a:rPr>
                <a:t>ইলেকট্রন নিয়ে ঋনাত্বক</a:t>
              </a:r>
              <a:endParaRPr lang="en-US" sz="2400" dirty="0">
                <a:solidFill>
                  <a:schemeClr val="tx1"/>
                </a:solidFill>
                <a:latin typeface="NikoshBAN" pitchFamily="2" charset="0"/>
                <a:cs typeface="NikoshBAN" pitchFamily="2" charset="0"/>
              </a:endParaRPr>
            </a:p>
          </p:txBody>
        </p:sp>
        <p:cxnSp>
          <p:nvCxnSpPr>
            <p:cNvPr id="72" name="Straight Arrow Connector 71"/>
            <p:cNvCxnSpPr>
              <a:stCxn id="63" idx="1"/>
            </p:cNvCxnSpPr>
            <p:nvPr/>
          </p:nvCxnSpPr>
          <p:spPr>
            <a:xfrm rot="10800000" flipV="1">
              <a:off x="5219700" y="2781300"/>
              <a:ext cx="762000" cy="381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69" name="Down Arrow Callout 68"/>
          <p:cNvSpPr/>
          <p:nvPr/>
        </p:nvSpPr>
        <p:spPr>
          <a:xfrm>
            <a:off x="1591733" y="533400"/>
            <a:ext cx="5486400" cy="762000"/>
          </a:xfrm>
          <a:prstGeom prst="downArrowCallou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 ঘর্ষণে ইলেকট্রনের প্রভাব</a:t>
            </a:r>
            <a:endParaRPr lang="en-US" sz="3600" dirty="0">
              <a:solidFill>
                <a:schemeClr val="tx1"/>
              </a:solidFill>
              <a:latin typeface="NikoshBAN" pitchFamily="2" charset="0"/>
              <a:cs typeface="NikoshBAN" pitchFamily="2" charset="0"/>
            </a:endParaRPr>
          </a:p>
        </p:txBody>
      </p:sp>
      <p:pic>
        <p:nvPicPr>
          <p:cNvPr id="54" name="Picture 53" descr="FB_IMG_1598423164525.jpg">
            <a:extLst>
              <a:ext uri="{FF2B5EF4-FFF2-40B4-BE49-F238E27FC236}">
                <a16:creationId xmlns:a16="http://schemas.microsoft.com/office/drawing/2014/main" id="{41B4ED3C-1BA1-4631-BFE0-8F79008B4B2F}"/>
              </a:ext>
            </a:extLst>
          </p:cNvPr>
          <p:cNvPicPr>
            <a:picLocks noChangeAspect="1"/>
          </p:cNvPicPr>
          <p:nvPr/>
        </p:nvPicPr>
        <p:blipFill>
          <a:blip r:embed="rId3" cstate="print"/>
          <a:stretch>
            <a:fillRect/>
          </a:stretch>
        </p:blipFill>
        <p:spPr>
          <a:xfrm>
            <a:off x="0" y="0"/>
            <a:ext cx="1041400" cy="971973"/>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 calcmode="lin" valueType="num">
                                      <p:cBhvr additive="base">
                                        <p:cTn id="12" dur="500" fill="hold"/>
                                        <p:tgtEl>
                                          <p:spTgt spid="77"/>
                                        </p:tgtEl>
                                        <p:attrNameLst>
                                          <p:attrName>ppt_x</p:attrName>
                                        </p:attrNameLst>
                                      </p:cBhvr>
                                      <p:tavLst>
                                        <p:tav tm="0">
                                          <p:val>
                                            <p:strVal val="#ppt_x"/>
                                          </p:val>
                                        </p:tav>
                                        <p:tav tm="100000">
                                          <p:val>
                                            <p:strVal val="#ppt_x"/>
                                          </p:val>
                                        </p:tav>
                                      </p:tavLst>
                                    </p:anim>
                                    <p:anim calcmode="lin" valueType="num">
                                      <p:cBhvr additive="base">
                                        <p:cTn id="1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additive="base">
                                        <p:cTn id="18" dur="500" fill="hold"/>
                                        <p:tgtEl>
                                          <p:spTgt spid="78"/>
                                        </p:tgtEl>
                                        <p:attrNameLst>
                                          <p:attrName>ppt_x</p:attrName>
                                        </p:attrNameLst>
                                      </p:cBhvr>
                                      <p:tavLst>
                                        <p:tav tm="0">
                                          <p:val>
                                            <p:strVal val="#ppt_x"/>
                                          </p:val>
                                        </p:tav>
                                        <p:tav tm="100000">
                                          <p:val>
                                            <p:strVal val="#ppt_x"/>
                                          </p:val>
                                        </p:tav>
                                      </p:tavLst>
                                    </p:anim>
                                    <p:anim calcmode="lin" valueType="num">
                                      <p:cBhvr additive="base">
                                        <p:cTn id="19"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path" presetSubtype="0" accel="50000" decel="50000" fill="hold" nodeType="clickEffect">
                                  <p:stCondLst>
                                    <p:cond delay="0"/>
                                  </p:stCondLst>
                                  <p:childTnLst>
                                    <p:animMotion origin="layout" path="M -0.1245 -0.04926 C -0.13607 -0.04256 -0.12928 0.01596 -0.11046 0.08164 C -0.09102 0.14732 -0.06603 0.19449 -0.05631 0.18802 C -0.04551 0.18085 -0.05091 0.12095 -0.07019 0.05573 C -0.08979 -0.00948 -0.11462 -0.05689 -0.1245 -0.04926 Z " pathEditMode="relative" rAng="-1408220" ptsTypes="fffff">
                                      <p:cBhvr>
                                        <p:cTn id="23" dur="2000" fill="hold"/>
                                        <p:tgtEl>
                                          <p:spTgt spid="31"/>
                                        </p:tgtEl>
                                        <p:attrNameLst>
                                          <p:attrName>ppt_x</p:attrName>
                                          <p:attrName>ppt_y</p:attrName>
                                        </p:attrNameLst>
                                      </p:cBhvr>
                                      <p:rCtr x="3400" y="11800"/>
                                    </p:animMotion>
                                  </p:childTnLst>
                                </p:cTn>
                              </p:par>
                              <p:par>
                                <p:cTn id="24" presetID="56" presetClass="path" presetSubtype="0" accel="50000" decel="50000" fill="hold" grpId="0" nodeType="withEffect">
                                  <p:stCondLst>
                                    <p:cond delay="0"/>
                                  </p:stCondLst>
                                  <p:childTnLst>
                                    <p:animMotion origin="layout" path="M 0.01754 0.00093 L 0.07778 -0.02127 " pathEditMode="relative" rAng="0" ptsTypes="AA">
                                      <p:cBhvr>
                                        <p:cTn id="25" dur="2000" fill="hold"/>
                                        <p:tgtEl>
                                          <p:spTgt spid="13"/>
                                        </p:tgtEl>
                                        <p:attrNameLst>
                                          <p:attrName>ppt_x</p:attrName>
                                          <p:attrName>ppt_y</p:attrName>
                                        </p:attrNameLst>
                                      </p:cBhvr>
                                      <p:rCtr x="3000" y="-1100"/>
                                    </p:animMotion>
                                  </p:childTnLst>
                                </p:cTn>
                              </p:par>
                            </p:childTnLst>
                          </p:cTn>
                        </p:par>
                      </p:childTnLst>
                    </p:cTn>
                  </p:par>
                  <p:par>
                    <p:cTn id="26" fill="hold">
                      <p:stCondLst>
                        <p:cond delay="indefinite"/>
                      </p:stCondLst>
                      <p:childTnLst>
                        <p:par>
                          <p:cTn id="27" fill="hold">
                            <p:stCondLst>
                              <p:cond delay="0"/>
                            </p:stCondLst>
                            <p:childTnLst>
                              <p:par>
                                <p:cTn id="28" presetID="56" presetClass="path" presetSubtype="0" accel="50000" decel="50000" fill="hold" nodeType="clickEffect">
                                  <p:stCondLst>
                                    <p:cond delay="0"/>
                                  </p:stCondLst>
                                  <p:childTnLst>
                                    <p:animMotion origin="layout" path="M -0.1245 -0.04926 L -0.05292 -0.10546 " pathEditMode="relative" rAng="0" ptsTypes="AA">
                                      <p:cBhvr>
                                        <p:cTn id="29" dur="2000" fill="hold"/>
                                        <p:tgtEl>
                                          <p:spTgt spid="31"/>
                                        </p:tgtEl>
                                        <p:attrNameLst>
                                          <p:attrName>ppt_x</p:attrName>
                                          <p:attrName>ppt_y</p:attrName>
                                        </p:attrNameLst>
                                      </p:cBhvr>
                                      <p:rCtr x="3600" y="-2800"/>
                                    </p:animMotion>
                                  </p:childTnLst>
                                </p:cTn>
                              </p:par>
                              <p:par>
                                <p:cTn id="30" presetID="56" presetClass="path" presetSubtype="0" accel="50000" decel="50000" fill="hold" grpId="1" nodeType="withEffect">
                                  <p:stCondLst>
                                    <p:cond delay="0"/>
                                  </p:stCondLst>
                                  <p:childTnLst>
                                    <p:animMotion origin="layout" path="M 0.06458 -0.0222 L 0.14357 -0.0673 " pathEditMode="relative" rAng="0" ptsTypes="AA">
                                      <p:cBhvr>
                                        <p:cTn id="31" dur="2000" fill="hold"/>
                                        <p:tgtEl>
                                          <p:spTgt spid="13"/>
                                        </p:tgtEl>
                                        <p:attrNameLst>
                                          <p:attrName>ppt_x</p:attrName>
                                          <p:attrName>ppt_y</p:attrName>
                                        </p:attrNameLst>
                                      </p:cBhvr>
                                      <p:rCtr x="3900" y="-2300"/>
                                    </p:animMotion>
                                  </p:childTnLst>
                                </p:cTn>
                              </p:par>
                            </p:childTnLst>
                          </p:cTn>
                        </p:par>
                      </p:childTnLst>
                    </p:cTn>
                  </p:par>
                  <p:par>
                    <p:cTn id="32" fill="hold">
                      <p:stCondLst>
                        <p:cond delay="indefinite"/>
                      </p:stCondLst>
                      <p:childTnLst>
                        <p:par>
                          <p:cTn id="33" fill="hold">
                            <p:stCondLst>
                              <p:cond delay="0"/>
                            </p:stCondLst>
                            <p:childTnLst>
                              <p:par>
                                <p:cTn id="34" presetID="2" presetClass="entr" presetSubtype="2" fill="hold" nodeType="click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nodeType="clickEffect">
                                  <p:stCondLst>
                                    <p:cond delay="0"/>
                                  </p:stCondLst>
                                  <p:childTnLst>
                                    <p:set>
                                      <p:cBhvr>
                                        <p:cTn id="41" dur="1" fill="hold">
                                          <p:stCondLst>
                                            <p:cond delay="0"/>
                                          </p:stCondLst>
                                        </p:cTn>
                                        <p:tgtEl>
                                          <p:spTgt spid="74"/>
                                        </p:tgtEl>
                                        <p:attrNameLst>
                                          <p:attrName>style.visibility</p:attrName>
                                        </p:attrNameLst>
                                      </p:cBhvr>
                                      <p:to>
                                        <p:strVal val="visible"/>
                                      </p:to>
                                    </p:set>
                                    <p:anim calcmode="lin" valueType="num">
                                      <p:cBhvr additive="base">
                                        <p:cTn id="42" dur="500" fill="hold"/>
                                        <p:tgtEl>
                                          <p:spTgt spid="74"/>
                                        </p:tgtEl>
                                        <p:attrNameLst>
                                          <p:attrName>ppt_x</p:attrName>
                                        </p:attrNameLst>
                                      </p:cBhvr>
                                      <p:tavLst>
                                        <p:tav tm="0">
                                          <p:val>
                                            <p:strVal val="0-#ppt_w/2"/>
                                          </p:val>
                                        </p:tav>
                                        <p:tav tm="100000">
                                          <p:val>
                                            <p:strVal val="#ppt_x"/>
                                          </p:val>
                                        </p:tav>
                                      </p:tavLst>
                                    </p:anim>
                                    <p:anim calcmode="lin" valueType="num">
                                      <p:cBhvr additive="base">
                                        <p:cTn id="43" dur="500" fill="hold"/>
                                        <p:tgtEl>
                                          <p:spTgt spid="7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6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1816</TotalTime>
  <Words>918</Words>
  <Application>Microsoft Office PowerPoint</Application>
  <PresentationFormat>On-screen Show (4:3)</PresentationFormat>
  <Paragraphs>152</Paragraphs>
  <Slides>17</Slides>
  <Notes>14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4" baseType="lpstr">
      <vt:lpstr>Arial</vt:lpstr>
      <vt:lpstr>Calibri</vt:lpstr>
      <vt:lpstr>NikoshBAN</vt:lpstr>
      <vt:lpstr>Times New Roman</vt:lpstr>
      <vt:lpstr>Wingdings</vt: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Uthrail Madrasah</dc:creator>
  <cp:lastModifiedBy>LENOVO</cp:lastModifiedBy>
  <cp:revision>248</cp:revision>
  <dcterms:created xsi:type="dcterms:W3CDTF">2006-08-16T00:00:00Z</dcterms:created>
  <dcterms:modified xsi:type="dcterms:W3CDTF">2021-01-04T06:15:26Z</dcterms:modified>
</cp:coreProperties>
</file>