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77" r:id="rId14"/>
    <p:sldId id="280" r:id="rId15"/>
    <p:sldId id="281" r:id="rId16"/>
    <p:sldId id="272" r:id="rId17"/>
    <p:sldId id="274" r:id="rId18"/>
    <p:sldId id="26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D3F1"/>
    <a:srgbClr val="41C1EF"/>
    <a:srgbClr val="42EE42"/>
    <a:srgbClr val="E921A6"/>
    <a:srgbClr val="3CF452"/>
    <a:srgbClr val="EF41DA"/>
    <a:srgbClr val="5CDE52"/>
    <a:srgbClr val="553AF6"/>
    <a:srgbClr val="F73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F6AB-23DF-4673-8618-4584E9C9FEA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FB68D-E7D3-4626-8443-4FA4D5F5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FB68D-E7D3-4626-8443-4FA4D5F58B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7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8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4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C3CE-4142-4D96-ACD7-D76EFD1F0F5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6.jpe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20.jpg"/><Relationship Id="rId4" Type="http://schemas.openxmlformats.org/officeDocument/2006/relationships/image" Target="../media/image11.jpeg"/><Relationship Id="rId9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png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9036" y="639207"/>
            <a:ext cx="9376012" cy="56962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36" y="1355411"/>
            <a:ext cx="9376012" cy="50863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39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9703" y="176670"/>
            <a:ext cx="10072254" cy="4710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ও টীকা 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1616" y="1172560"/>
            <a:ext cx="3520760" cy="646331"/>
          </a:xfrm>
          <a:prstGeom prst="rect">
            <a:avLst/>
          </a:prstGeom>
          <a:solidFill>
            <a:srgbClr val="C0CF3A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একটি</a:t>
            </a:r>
            <a:r>
              <a:rPr kumimoji="0" lang="bn-IN" sz="3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মুজিবর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938" y="3445509"/>
            <a:ext cx="3686438" cy="584775"/>
          </a:xfrm>
          <a:prstGeom prst="rect">
            <a:avLst/>
          </a:prstGeom>
          <a:solidFill>
            <a:srgbClr val="5CDE5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রুপসী বাংলা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673" y="1300259"/>
            <a:ext cx="4428557" cy="1200329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 মুজিব। জাতির পিতা বঙ্গবন্ধু শেখ মুজিবুর রহমান ছিলেন স্বাধীনতাকামী বাঙালি জাতির আশা-ভরসার একক আশ্রয়স্থল। </a:t>
            </a:r>
            <a:r>
              <a:rPr lang="en-US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3673" y="3137733"/>
            <a:ext cx="4742457" cy="1200329"/>
          </a:xfrm>
          <a:prstGeom prst="rect">
            <a:avLst/>
          </a:prstGeom>
          <a:solidFill>
            <a:srgbClr val="029676">
              <a:lumMod val="20000"/>
              <a:lumOff val="8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নিসর্গের</a:t>
            </a:r>
            <a:r>
              <a:rPr kumimoji="0" lang="bn-IN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কবি জীবনানন্দ দাশ বাংলার প্রকৃতির অনিন্দ্য রুপ সৌন্দর্য চিরায়ত মহিমায় উপস্থাপন করেছেন তারঁ রুপসী বাংলা কাব্যগ্রন্থে।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6724" y="5506780"/>
            <a:ext cx="4571195" cy="1200329"/>
          </a:xfrm>
          <a:prstGeom prst="rect">
            <a:avLst/>
          </a:prstGeom>
          <a:solidFill>
            <a:srgbClr val="0989B1">
              <a:lumMod val="60000"/>
              <a:lumOff val="4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পাকিস্তান বিরোধী</a:t>
            </a:r>
            <a:r>
              <a:rPr kumimoji="0" lang="bn-IN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সকল সংগ্রাম-আন্দোলনে ‘জয় বাংলা’ স্লোগানেই প্রকম্পিত হতো সারা দেশ।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2134" y="5656906"/>
            <a:ext cx="3520242" cy="646331"/>
          </a:xfrm>
          <a:prstGeom prst="rect">
            <a:avLst/>
          </a:prstGeom>
          <a:solidFill>
            <a:srgbClr val="FF99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জয় বাংলা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7461" y="1135136"/>
            <a:ext cx="9144000" cy="601842"/>
          </a:xfrm>
          <a:prstGeom prst="roundRect">
            <a:avLst/>
          </a:prstGeom>
          <a:solidFill>
            <a:srgbClr val="49D503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7126" y="2511188"/>
            <a:ext cx="7847059" cy="12146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টীকা লেখ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মুজিবর,-- জয় বাংলা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785" y="280176"/>
            <a:ext cx="11413063" cy="540845"/>
          </a:xfrm>
          <a:prstGeom prst="roundRect">
            <a:avLst/>
          </a:prstGeom>
          <a:solidFill>
            <a:srgbClr val="3FD3F1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606" y="977211"/>
            <a:ext cx="5749243" cy="4949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1055304"/>
            <a:ext cx="5469927" cy="4949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ed Rectangle 6"/>
          <p:cNvSpPr/>
          <p:nvPr/>
        </p:nvSpPr>
        <p:spPr>
          <a:xfrm>
            <a:off x="614149" y="6239049"/>
            <a:ext cx="11194700" cy="464024"/>
          </a:xfrm>
          <a:prstGeom prst="roundRect">
            <a:avLst/>
          </a:prstGeom>
          <a:solidFill>
            <a:srgbClr val="3CF4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মুজিবরের কন্ঠস্বরের ধ্বনি- প্রতিধ্বনি ।  আকাশে বাতাসে ওঠে রণি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87463" y="226081"/>
            <a:ext cx="9912096" cy="54084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954694"/>
            <a:ext cx="3929986" cy="2474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23" y="3476721"/>
            <a:ext cx="3929986" cy="2523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669" y="954694"/>
            <a:ext cx="3612163" cy="2438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421" y="3476721"/>
            <a:ext cx="3494396" cy="2690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421" y="954694"/>
            <a:ext cx="3465962" cy="2474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669" y="3393184"/>
            <a:ext cx="3622654" cy="2690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1037336" y="6262515"/>
            <a:ext cx="10263009" cy="436728"/>
          </a:xfrm>
          <a:prstGeom prst="roundRect">
            <a:avLst/>
          </a:prstGeom>
          <a:solidFill>
            <a:srgbClr val="E92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মেঠোপথে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240" y="3431347"/>
            <a:ext cx="4340041" cy="29694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2" y="3694616"/>
            <a:ext cx="4671561" cy="2984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324" y="132042"/>
            <a:ext cx="4421874" cy="296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2" y="132042"/>
            <a:ext cx="4885791" cy="296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5118488" y="3145372"/>
            <a:ext cx="2253126" cy="571950"/>
          </a:xfrm>
          <a:prstGeom prst="roundRect">
            <a:avLst/>
          </a:prstGeom>
          <a:solidFill>
            <a:srgbClr val="E92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9415408">
            <a:off x="6375971" y="2291994"/>
            <a:ext cx="1127598" cy="565945"/>
          </a:xfrm>
          <a:prstGeom prst="rightArrow">
            <a:avLst/>
          </a:prstGeom>
          <a:solidFill>
            <a:srgbClr val="42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757853">
            <a:off x="5187274" y="2364500"/>
            <a:ext cx="1258731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749994">
            <a:off x="6178534" y="3998385"/>
            <a:ext cx="1393853" cy="565945"/>
          </a:xfrm>
          <a:prstGeom prst="rightArrow">
            <a:avLst/>
          </a:prstGeom>
          <a:solidFill>
            <a:srgbClr val="42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19895702">
            <a:off x="4867085" y="4027033"/>
            <a:ext cx="1362332" cy="484632"/>
          </a:xfrm>
          <a:prstGeom prst="leftArrow">
            <a:avLst/>
          </a:prstGeom>
          <a:solidFill>
            <a:srgbClr val="42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49" y="207483"/>
            <a:ext cx="4827071" cy="2523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7" y="207483"/>
            <a:ext cx="5254388" cy="3327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30" y="2881396"/>
            <a:ext cx="4827071" cy="3355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6" y="3707072"/>
            <a:ext cx="4895069" cy="2529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289866" y="6387151"/>
            <a:ext cx="8611737" cy="341195"/>
          </a:xfrm>
          <a:prstGeom prst="rect">
            <a:avLst/>
          </a:prstGeom>
          <a:solidFill>
            <a:srgbClr val="3FD3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 বাংলা ।জয় বাংলা স্লোগান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54727" y="1122219"/>
            <a:ext cx="9421091" cy="554182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88573" y="2334519"/>
            <a:ext cx="7857182" cy="81948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28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হারানো বাংলা’ বলতে কী বোঝানো হয়েছে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45788" y="3595720"/>
            <a:ext cx="8095502" cy="81948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‘লক্ষ মুজিবরের কন্ঠস্বরে ধ্বনি-প্রতিধ্বনি’ বলতে কবি কী বুঝিয়েছেন 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63302" y="5073324"/>
            <a:ext cx="8277988" cy="819486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noProof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সোনার বাংলা বলতে কী বোঝানো হয়েছে 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54727" y="2284516"/>
            <a:ext cx="1753117" cy="10000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শাপলা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10185" y="3505433"/>
            <a:ext cx="1753117" cy="1000060"/>
          </a:xfrm>
          <a:prstGeom prst="ellipse">
            <a:avLst/>
          </a:prstGeom>
          <a:solidFill>
            <a:srgbClr val="42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দল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01003" y="4983037"/>
            <a:ext cx="1630287" cy="1000060"/>
          </a:xfrm>
          <a:prstGeom prst="ellipse">
            <a:avLst/>
          </a:prstGeom>
          <a:solidFill>
            <a:srgbClr val="EF4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29730" y="1000298"/>
            <a:ext cx="10040112" cy="60682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825087" y="2372800"/>
            <a:ext cx="7410734" cy="2286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বাংলাদেশে এসেছিলেন</a:t>
            </a:r>
            <a:r>
              <a:rPr lang="bn-IN" sz="28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kumimoji="0" lang="bn-IN" sz="28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 বাংলা শব্দটি কী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bn-IN" sz="2800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৩।বঙ্গবন্ধু কার উপাধি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bn-IN" sz="28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৪</a:t>
            </a: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কবির চোখে বাংলাদেশ ‘রুপসী বাংলা’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76818" y="834438"/>
            <a:ext cx="8243249" cy="6141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1065" y="5036023"/>
            <a:ext cx="7874758" cy="9007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বঙ্গবন্ধু সর্ম্পকে ১০টি বাক্য লেখ।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502" y="1659164"/>
            <a:ext cx="6237880" cy="31662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43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24586" y="764274"/>
            <a:ext cx="8024884" cy="8052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7" y="1918222"/>
            <a:ext cx="7902053" cy="4387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1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84178" y="362130"/>
            <a:ext cx="10168128" cy="5685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1" y="2616181"/>
            <a:ext cx="2636322" cy="2188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3195671" y="2663942"/>
            <a:ext cx="4173747" cy="19842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হুক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বিদ্যালয়, শ্রীমঙ্গল,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মৌলভীবাজার।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19236" y="985268"/>
            <a:ext cx="103773" cy="5450778"/>
          </a:xfrm>
          <a:prstGeom prst="roundRect">
            <a:avLst/>
          </a:prstGeom>
          <a:solidFill>
            <a:srgbClr val="3FD3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20228" y="1335306"/>
            <a:ext cx="2474601" cy="545912"/>
          </a:xfrm>
          <a:prstGeom prst="roundRect">
            <a:avLst/>
          </a:prstGeom>
          <a:solidFill>
            <a:srgbClr val="E92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292592" y="1335306"/>
            <a:ext cx="2470246" cy="464024"/>
          </a:xfrm>
          <a:prstGeom prst="flowChartAlternateProcess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3009" y="2663942"/>
            <a:ext cx="2633870" cy="18887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12" y="2616181"/>
            <a:ext cx="1488659" cy="2032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0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424" y="837924"/>
            <a:ext cx="9567079" cy="608739"/>
          </a:xfrm>
          <a:prstGeom prst="flowChartAlternateProcess">
            <a:avLst/>
          </a:prstGeom>
          <a:solidFill>
            <a:srgbClr val="3FD3F1"/>
          </a:solid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29051" y="1891126"/>
            <a:ext cx="8243248" cy="311066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bn-IN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কবি পরিচিতি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।একটি মুজিবুর,রুপসী বাংলা, জয় বাংলা, টীকা </a:t>
            </a:r>
            <a:r>
              <a:rPr lang="en-US" sz="2800" kern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লেখতে</a:t>
            </a:r>
            <a:r>
              <a:rPr lang="en-US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kern="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; </a:t>
            </a:r>
            <a:endParaRPr lang="bn-IN" sz="2800" kern="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৩</a:t>
            </a: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।’ স্বাধীনতা’ অর্জনের জন্য বঙ্গবন্ধু অবদান বর্ণনা করতে পারবে।</a:t>
            </a:r>
            <a:r>
              <a:rPr lang="en-US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kern="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4302" y="5741232"/>
            <a:ext cx="9773587" cy="569626"/>
          </a:xfrm>
          <a:prstGeom prst="roundRect">
            <a:avLst/>
          </a:prstGeom>
          <a:gradFill>
            <a:gsLst>
              <a:gs pos="10000">
                <a:srgbClr val="549E39">
                  <a:lumMod val="5000"/>
                  <a:lumOff val="95000"/>
                </a:srgbClr>
              </a:gs>
              <a:gs pos="74000">
                <a:srgbClr val="549E39">
                  <a:lumMod val="45000"/>
                  <a:lumOff val="55000"/>
                </a:srgbClr>
              </a:gs>
              <a:gs pos="83000">
                <a:srgbClr val="549E39">
                  <a:lumMod val="45000"/>
                  <a:lumOff val="55000"/>
                </a:srgbClr>
              </a:gs>
              <a:gs pos="100000">
                <a:srgbClr val="549E39">
                  <a:lumMod val="30000"/>
                  <a:lumOff val="70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কী বুঝি?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3" y="432347"/>
            <a:ext cx="5852909" cy="48356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277" y="432347"/>
            <a:ext cx="5180828" cy="483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92573" y="764275"/>
            <a:ext cx="8652681" cy="641444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04560" y="2656946"/>
            <a:ext cx="8083296" cy="164592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মুজিবরের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</a:t>
            </a:r>
            <a:r>
              <a:rPr lang="en-US" sz="28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en-US" sz="28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0783" y="282673"/>
            <a:ext cx="8534401" cy="5818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35583" y="1351129"/>
            <a:ext cx="9851616" cy="45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 বাংলা গানের স্বর্ণযুগের কিংবদন্তি গীতিকার গৌরীপ্রসন্ন মজুমদার,জন্ম  </a:t>
            </a:r>
            <a:r>
              <a:rPr lang="bn-IN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১৯২৪-,--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 </a:t>
            </a:r>
            <a:r>
              <a:rPr lang="bn-IN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১৯৮৬ 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আদি পৈত্রিক নিবাস পাবনা জেলায়।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‘কফি হাউসের সেই আড্ডাটা’ ‘ও নদীরে’, নিশিরাত বাকাঁ চাঁদ, মঙ্গল দীপ জ্বেলে’, ‘যদি হিমালয়-আল্পসের’, ‘ও পলাশ ও শিমুল’, ‘আকাশ কেন ডাকে’ সহ তাঁর লেখা অসংখ্য গান আমাদের সংগীত  জগতের চিরায়ত সম্পদ বলে ইতিহাসে স্থান করে নিয়েছে। 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তারঁ রচিত বেশ কয়েকটি গান যেমন--- ‘শোন একটি মুজিবরের থেকে’, আমরা সবাই বাঙালি’, ‘মাগো ভাবনা কেন’, ‘পথের ক্লান্তি ভুলে ‘,----</a:t>
            </a:r>
            <a:r>
              <a:rPr lang="bn-IN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 মুক্তিযুদ্ধের সময় এ দেশের স্বাধীনতাকামী মানুষকে অন্তহীন প্রেরণা যুগিয়েছিল। </a:t>
            </a:r>
          </a:p>
          <a:p>
            <a:endParaRPr lang="bn-IN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১৯৭২</a:t>
            </a:r>
            <a:r>
              <a:rPr lang="bn-IN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সালে বঙ্গবন্ধুর আমন্ত্রণে তিনি রাষ্টীয় অতিথি হিসেবে বাংলাদেশে এসেছিলেন।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অসামান্য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স্বরূপ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প্রয়াত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মজুমদারকে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মৈত্রী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সম্মাননা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জানানো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২০১২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77921" y="720437"/>
            <a:ext cx="10945505" cy="581891"/>
          </a:xfrm>
          <a:prstGeom prst="flowChartAlternateProcess">
            <a:avLst/>
          </a:prstGeom>
          <a:solidFill>
            <a:schemeClr val="bg1"/>
          </a:solidFill>
          <a:ln w="1270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 w="9525">
                  <a:solidFill>
                    <a:srgbClr val="08801F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200" b="0" i="0" u="none" strike="noStrike" kern="0" cap="none" spc="0" normalizeH="0" baseline="0" noProof="0" dirty="0">
              <a:ln w="9525">
                <a:solidFill>
                  <a:srgbClr val="08801F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61979" y="1763275"/>
            <a:ext cx="4577690" cy="5754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মৃত্যু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0023" y="4830322"/>
            <a:ext cx="4577690" cy="7359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আমন্ত্রনে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এসেছিলেন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61979" y="2722066"/>
            <a:ext cx="4685734" cy="6061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1979" y="3789147"/>
            <a:ext cx="4577690" cy="5802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এসেছিলেন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55846" y="615706"/>
            <a:ext cx="4585647" cy="414892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635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kumimoji="0" lang="en-US" sz="3200" b="0" i="0" u="none" strike="noStrike" kern="0" cap="none" spc="0" normalizeH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200" b="0" i="0" u="none" strike="noStrike" kern="0" cap="none" spc="0" normalizeH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endParaRPr kumimoji="0" lang="en-US" sz="3200" b="0" i="0" u="none" strike="noStrike" kern="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0471" y="2458152"/>
            <a:ext cx="4419433" cy="181588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মুজিবরের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লক্ষমুজিবরের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কন্ঠস্বরের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ধ্বনি-প্রতিধ্বনি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আকাশে-বাতাসে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রণি</a:t>
            </a:r>
            <a:endParaRPr lang="en-US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  </a:t>
            </a:r>
            <a:endParaRPr lang="bn-BD" sz="28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40471" y="1201003"/>
            <a:ext cx="4490114" cy="1050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 একটি মুজিবরের থেকে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গৌরীপ্রসন্ন মজুমদার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265" y="487548"/>
            <a:ext cx="9850581" cy="526473"/>
          </a:xfrm>
          <a:prstGeom prst="roundRect">
            <a:avLst/>
          </a:prstGeom>
          <a:solidFill>
            <a:srgbClr val="0989B1">
              <a:lumMod val="75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G_20140821_001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9994" y="1309048"/>
            <a:ext cx="7861122" cy="4996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8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477</Words>
  <Application>Microsoft Office PowerPoint</Application>
  <PresentationFormat>Widescreen</PresentationFormat>
  <Paragraphs>71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134</cp:revision>
  <dcterms:created xsi:type="dcterms:W3CDTF">2020-12-16T13:29:08Z</dcterms:created>
  <dcterms:modified xsi:type="dcterms:W3CDTF">2021-01-09T15:51:35Z</dcterms:modified>
</cp:coreProperties>
</file>