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1" r:id="rId2"/>
    <p:sldId id="261" r:id="rId3"/>
    <p:sldId id="308" r:id="rId4"/>
    <p:sldId id="309" r:id="rId5"/>
    <p:sldId id="286" r:id="rId6"/>
    <p:sldId id="302" r:id="rId7"/>
    <p:sldId id="288" r:id="rId8"/>
    <p:sldId id="265" r:id="rId9"/>
    <p:sldId id="290" r:id="rId10"/>
    <p:sldId id="263" r:id="rId11"/>
    <p:sldId id="289" r:id="rId12"/>
    <p:sldId id="303" r:id="rId13"/>
    <p:sldId id="304" r:id="rId14"/>
    <p:sldId id="269" r:id="rId15"/>
    <p:sldId id="293" r:id="rId16"/>
    <p:sldId id="278" r:id="rId17"/>
    <p:sldId id="305" r:id="rId18"/>
    <p:sldId id="306" r:id="rId19"/>
    <p:sldId id="282" r:id="rId20"/>
    <p:sldId id="307" r:id="rId21"/>
    <p:sldId id="272" r:id="rId22"/>
    <p:sldId id="284" r:id="rId23"/>
  </p:sldIdLst>
  <p:sldSz cx="12801600" cy="7315200"/>
  <p:notesSz cx="6858000" cy="9144000"/>
  <p:defaultTextStyle>
    <a:defPPr>
      <a:defRPr lang="en-US"/>
    </a:defPPr>
    <a:lvl1pPr marL="0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1pPr>
    <a:lvl2pPr marL="482803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2pPr>
    <a:lvl3pPr marL="965606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3pPr>
    <a:lvl4pPr marL="1448410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4pPr>
    <a:lvl5pPr marL="1931213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5pPr>
    <a:lvl6pPr marL="2414016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6pPr>
    <a:lvl7pPr marL="2896819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7pPr>
    <a:lvl8pPr marL="3379622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8pPr>
    <a:lvl9pPr marL="3862426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0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36" y="-90"/>
      </p:cViewPr>
      <p:guideLst>
        <p:guide orient="horz" pos="230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801600" cy="73152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29721" y="124115"/>
            <a:ext cx="12504057" cy="69886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29721" y="124115"/>
            <a:ext cx="664798" cy="688657"/>
            <a:chOff x="3497627" y="3108960"/>
            <a:chExt cx="1309465" cy="1203960"/>
          </a:xfrm>
        </p:grpSpPr>
        <p:sp>
          <p:nvSpPr>
            <p:cNvPr id="10" name="Oval 9"/>
            <p:cNvSpPr/>
            <p:nvPr userDrawn="1"/>
          </p:nvSpPr>
          <p:spPr>
            <a:xfrm>
              <a:off x="3550920" y="3855720"/>
              <a:ext cx="502920" cy="45720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4236720" y="3108960"/>
              <a:ext cx="518160" cy="472440"/>
            </a:xfrm>
            <a:prstGeom prst="ellipse">
              <a:avLst/>
            </a:prstGeom>
            <a:pattFill prst="pct75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Terminator 11"/>
            <p:cNvSpPr/>
            <p:nvPr userDrawn="1"/>
          </p:nvSpPr>
          <p:spPr>
            <a:xfrm rot="2539918">
              <a:off x="3945221" y="3393855"/>
              <a:ext cx="430597" cy="636347"/>
            </a:xfrm>
            <a:prstGeom prst="flowChartTerminator">
              <a:avLst/>
            </a:prstGeom>
            <a:pattFill prst="plaid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Terminator 13"/>
            <p:cNvSpPr/>
            <p:nvPr userDrawn="1"/>
          </p:nvSpPr>
          <p:spPr>
            <a:xfrm rot="8139500">
              <a:off x="3948082" y="3408144"/>
              <a:ext cx="430597" cy="636347"/>
            </a:xfrm>
            <a:prstGeom prst="flowChartTerminator">
              <a:avLst/>
            </a:prstGeom>
            <a:pattFill prst="plaid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4304172" y="3804269"/>
              <a:ext cx="502920" cy="457200"/>
            </a:xfrm>
            <a:prstGeom prst="ellipse">
              <a:avLst/>
            </a:prstGeom>
            <a:pattFill prst="dkHorz">
              <a:fgClr>
                <a:schemeClr val="accent6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3497627" y="3136582"/>
              <a:ext cx="518160" cy="472440"/>
            </a:xfrm>
            <a:prstGeom prst="ellipse">
              <a:avLst/>
            </a:prstGeom>
            <a:pattFill prst="pct75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 userDrawn="1"/>
        </p:nvGrpSpPr>
        <p:grpSpPr>
          <a:xfrm>
            <a:off x="11720492" y="6180987"/>
            <a:ext cx="664798" cy="688657"/>
            <a:chOff x="3497627" y="3108960"/>
            <a:chExt cx="1309465" cy="1203960"/>
          </a:xfrm>
        </p:grpSpPr>
        <p:sp>
          <p:nvSpPr>
            <p:cNvPr id="19" name="Oval 18"/>
            <p:cNvSpPr/>
            <p:nvPr userDrawn="1"/>
          </p:nvSpPr>
          <p:spPr>
            <a:xfrm>
              <a:off x="3550920" y="3855720"/>
              <a:ext cx="502920" cy="45720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236720" y="3108960"/>
              <a:ext cx="518160" cy="472440"/>
            </a:xfrm>
            <a:prstGeom prst="ellipse">
              <a:avLst/>
            </a:prstGeom>
            <a:pattFill prst="pct75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Terminator 20"/>
            <p:cNvSpPr/>
            <p:nvPr userDrawn="1"/>
          </p:nvSpPr>
          <p:spPr>
            <a:xfrm rot="2539918">
              <a:off x="3945221" y="3393855"/>
              <a:ext cx="430597" cy="636347"/>
            </a:xfrm>
            <a:prstGeom prst="flowChartTerminator">
              <a:avLst/>
            </a:prstGeom>
            <a:pattFill prst="plaid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Terminator 21"/>
            <p:cNvSpPr/>
            <p:nvPr userDrawn="1"/>
          </p:nvSpPr>
          <p:spPr>
            <a:xfrm rot="8139500">
              <a:off x="3948082" y="3408144"/>
              <a:ext cx="430597" cy="636347"/>
            </a:xfrm>
            <a:prstGeom prst="flowChartTerminator">
              <a:avLst/>
            </a:prstGeom>
            <a:pattFill prst="plaid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4304172" y="3804269"/>
              <a:ext cx="502920" cy="457200"/>
            </a:xfrm>
            <a:prstGeom prst="ellipse">
              <a:avLst/>
            </a:prstGeom>
            <a:pattFill prst="dkHorz">
              <a:fgClr>
                <a:schemeClr val="accent6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3497627" y="3136582"/>
              <a:ext cx="518160" cy="472440"/>
            </a:xfrm>
            <a:prstGeom prst="ellipse">
              <a:avLst/>
            </a:prstGeom>
            <a:pattFill prst="pct75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293725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389467"/>
            <a:ext cx="11041380" cy="14139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1947333"/>
            <a:ext cx="11041380" cy="46414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D9B19953-C9E1-42AF-87C8-EDDB3F13828C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40530" y="6780107"/>
            <a:ext cx="432054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13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1ACBD435-3FFA-4C9C-BAB9-7DBE675FE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8776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389467"/>
            <a:ext cx="2760345" cy="619929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389467"/>
            <a:ext cx="8121015" cy="619929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D9B19953-C9E1-42AF-87C8-EDDB3F13828C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40530" y="6780107"/>
            <a:ext cx="432054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13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1ACBD435-3FFA-4C9C-BAB9-7DBE675FE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5302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389467"/>
            <a:ext cx="11041380" cy="14139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110" y="1947333"/>
            <a:ext cx="11041380" cy="4641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D9B19953-C9E1-42AF-87C8-EDDB3F13828C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40530" y="6780107"/>
            <a:ext cx="432054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13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1ACBD435-3FFA-4C9C-BAB9-7DBE675FE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7121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1823721"/>
            <a:ext cx="11041380" cy="3042919"/>
          </a:xfrm>
          <a:prstGeom prst="rect">
            <a:avLst/>
          </a:prstGeo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4895428"/>
            <a:ext cx="11041380" cy="1600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D9B19953-C9E1-42AF-87C8-EDDB3F13828C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40530" y="6780107"/>
            <a:ext cx="432054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13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1ACBD435-3FFA-4C9C-BAB9-7DBE675FE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0589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389467"/>
            <a:ext cx="11041380" cy="14139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1947333"/>
            <a:ext cx="5440680" cy="4641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1947333"/>
            <a:ext cx="5440680" cy="4641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011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D9B19953-C9E1-42AF-87C8-EDDB3F13828C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40530" y="6780107"/>
            <a:ext cx="432054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4113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1ACBD435-3FFA-4C9C-BAB9-7DBE675FE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153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389467"/>
            <a:ext cx="11041380" cy="14139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1793241"/>
            <a:ext cx="5415676" cy="8788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2672080"/>
            <a:ext cx="5415676" cy="39302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1793241"/>
            <a:ext cx="5442347" cy="8788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2672080"/>
            <a:ext cx="5442347" cy="39302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8011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D9B19953-C9E1-42AF-87C8-EDDB3F13828C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40530" y="6780107"/>
            <a:ext cx="432054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04113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1ACBD435-3FFA-4C9C-BAB9-7DBE675FE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9802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389467"/>
            <a:ext cx="11041380" cy="14139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011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D9B19953-C9E1-42AF-87C8-EDDB3F13828C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40530" y="6780107"/>
            <a:ext cx="432054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113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1ACBD435-3FFA-4C9C-BAB9-7DBE675FE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3897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011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D9B19953-C9E1-42AF-87C8-EDDB3F13828C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40530" y="6780107"/>
            <a:ext cx="432054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4113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1ACBD435-3FFA-4C9C-BAB9-7DBE675FE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6696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487680"/>
            <a:ext cx="4128849" cy="1706880"/>
          </a:xfrm>
          <a:prstGeom prst="rect">
            <a:avLst/>
          </a:prstGeo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053254"/>
            <a:ext cx="6480810" cy="5198533"/>
          </a:xfrm>
          <a:prstGeom prst="rect">
            <a:avLst/>
          </a:prstGeo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194560"/>
            <a:ext cx="4128849" cy="40656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011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D9B19953-C9E1-42AF-87C8-EDDB3F13828C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40530" y="6780107"/>
            <a:ext cx="432054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4113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1ACBD435-3FFA-4C9C-BAB9-7DBE675FE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6910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487680"/>
            <a:ext cx="4128849" cy="1706880"/>
          </a:xfrm>
          <a:prstGeom prst="rect">
            <a:avLst/>
          </a:prstGeo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053254"/>
            <a:ext cx="6480810" cy="519853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194560"/>
            <a:ext cx="4128849" cy="40656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011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D9B19953-C9E1-42AF-87C8-EDDB3F13828C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40530" y="6780107"/>
            <a:ext cx="432054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41130" y="6780107"/>
            <a:ext cx="2880360" cy="389467"/>
          </a:xfrm>
          <a:prstGeom prst="rect">
            <a:avLst/>
          </a:prstGeom>
        </p:spPr>
        <p:txBody>
          <a:bodyPr/>
          <a:lstStyle/>
          <a:p>
            <a:fld id="{1ACBD435-3FFA-4C9C-BAB9-7DBE675FE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3903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801600" cy="73152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9721" y="124116"/>
            <a:ext cx="12504057" cy="69196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29721" y="6338282"/>
            <a:ext cx="664798" cy="688657"/>
            <a:chOff x="3497627" y="3108960"/>
            <a:chExt cx="1309465" cy="1203960"/>
          </a:xfrm>
        </p:grpSpPr>
        <p:sp>
          <p:nvSpPr>
            <p:cNvPr id="10" name="Oval 9"/>
            <p:cNvSpPr/>
            <p:nvPr userDrawn="1"/>
          </p:nvSpPr>
          <p:spPr>
            <a:xfrm>
              <a:off x="3550920" y="3855720"/>
              <a:ext cx="502920" cy="45720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4236720" y="3108960"/>
              <a:ext cx="518160" cy="472440"/>
            </a:xfrm>
            <a:prstGeom prst="ellipse">
              <a:avLst/>
            </a:prstGeom>
            <a:pattFill prst="pct75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Terminator 11"/>
            <p:cNvSpPr/>
            <p:nvPr userDrawn="1"/>
          </p:nvSpPr>
          <p:spPr>
            <a:xfrm rot="2539918">
              <a:off x="3945221" y="3393855"/>
              <a:ext cx="430597" cy="636347"/>
            </a:xfrm>
            <a:prstGeom prst="flowChartTerminator">
              <a:avLst/>
            </a:prstGeom>
            <a:pattFill prst="plaid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Terminator 12"/>
            <p:cNvSpPr/>
            <p:nvPr userDrawn="1"/>
          </p:nvSpPr>
          <p:spPr>
            <a:xfrm rot="8139500">
              <a:off x="3948082" y="3408144"/>
              <a:ext cx="430597" cy="636347"/>
            </a:xfrm>
            <a:prstGeom prst="flowChartTerminator">
              <a:avLst/>
            </a:prstGeom>
            <a:pattFill prst="plaid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4304172" y="3804269"/>
              <a:ext cx="502920" cy="457200"/>
            </a:xfrm>
            <a:prstGeom prst="ellipse">
              <a:avLst/>
            </a:prstGeom>
            <a:pattFill prst="dkHorz">
              <a:fgClr>
                <a:schemeClr val="accent6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3497627" y="3136582"/>
              <a:ext cx="518160" cy="472440"/>
            </a:xfrm>
            <a:prstGeom prst="ellipse">
              <a:avLst/>
            </a:prstGeom>
            <a:pattFill prst="pct75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1822090" y="6268072"/>
            <a:ext cx="664798" cy="688657"/>
            <a:chOff x="3497627" y="3108960"/>
            <a:chExt cx="1309465" cy="1203960"/>
          </a:xfrm>
        </p:grpSpPr>
        <p:sp>
          <p:nvSpPr>
            <p:cNvPr id="17" name="Oval 16"/>
            <p:cNvSpPr/>
            <p:nvPr userDrawn="1"/>
          </p:nvSpPr>
          <p:spPr>
            <a:xfrm>
              <a:off x="3550920" y="3855720"/>
              <a:ext cx="502920" cy="45720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4236720" y="3108960"/>
              <a:ext cx="518160" cy="472440"/>
            </a:xfrm>
            <a:prstGeom prst="ellipse">
              <a:avLst/>
            </a:prstGeom>
            <a:pattFill prst="pct75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Terminator 18"/>
            <p:cNvSpPr/>
            <p:nvPr userDrawn="1"/>
          </p:nvSpPr>
          <p:spPr>
            <a:xfrm rot="2539918">
              <a:off x="3945221" y="3393855"/>
              <a:ext cx="430597" cy="636347"/>
            </a:xfrm>
            <a:prstGeom prst="flowChartTerminator">
              <a:avLst/>
            </a:prstGeom>
            <a:pattFill prst="plaid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Terminator 19"/>
            <p:cNvSpPr/>
            <p:nvPr userDrawn="1"/>
          </p:nvSpPr>
          <p:spPr>
            <a:xfrm rot="8139500">
              <a:off x="3948082" y="3408144"/>
              <a:ext cx="430597" cy="636347"/>
            </a:xfrm>
            <a:prstGeom prst="flowChartTerminator">
              <a:avLst/>
            </a:prstGeom>
            <a:pattFill prst="plaid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4304172" y="3804269"/>
              <a:ext cx="502920" cy="457200"/>
            </a:xfrm>
            <a:prstGeom prst="ellipse">
              <a:avLst/>
            </a:prstGeom>
            <a:pattFill prst="dkHorz">
              <a:fgClr>
                <a:schemeClr val="accent6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3497627" y="3136582"/>
              <a:ext cx="518160" cy="472440"/>
            </a:xfrm>
            <a:prstGeom prst="ellipse">
              <a:avLst/>
            </a:prstGeom>
            <a:pattFill prst="pct75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41386" y="174173"/>
            <a:ext cx="932586" cy="6241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748" y="40791"/>
            <a:ext cx="1059543" cy="105954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618597" y="6996410"/>
            <a:ext cx="7837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BD" sz="2000" baseline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তাজিবুর রহমান, সহকারী শিক্ষক, পার কেকানিয়া সরকারি প্রাথমিক বিদ্যালয়, কালিয়া নড়াইল।</a:t>
            </a:r>
            <a:r>
              <a:rPr lang="en-US" sz="2000" baseline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16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9724" y="2293971"/>
            <a:ext cx="1021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46813" y="2293971"/>
            <a:ext cx="9656621" cy="1662340"/>
            <a:chOff x="1510143" y="2078181"/>
            <a:chExt cx="9656621" cy="1662340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2078182"/>
              <a:ext cx="9642764" cy="16623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510143" y="2078181"/>
              <a:ext cx="706582" cy="1662339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59241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3492E-6 5.55556E-7 L 0.77281 0.0138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41" y="69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426B079-CA73-40A8-A30F-0F37B6E81215}"/>
              </a:ext>
            </a:extLst>
          </p:cNvPr>
          <p:cNvSpPr txBox="1"/>
          <p:nvPr/>
        </p:nvSpPr>
        <p:spPr>
          <a:xfrm>
            <a:off x="3800683" y="317590"/>
            <a:ext cx="4431304" cy="683072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 </a:t>
            </a:r>
            <a:r>
              <a:rPr lang="bn-IN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 </a:t>
            </a:r>
            <a:r>
              <a:rPr lang="bn-IN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কর:</a:t>
            </a:r>
            <a:endParaRPr lang="en-US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2314" y="5048942"/>
            <a:ext cx="2357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 ঘুরছে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943600" y="3271838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7263" y="4322365"/>
            <a:ext cx="11282056" cy="195645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8731" tIns="54366" rIns="108731" bIns="54366" rtlCol="0">
            <a:spAutoFit/>
          </a:bodyPr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হ্যা, ঠিক তাই ২৩ ঘন্টা ৫৬ মিনিট। অর্থাৎ প্রায় ২৪ ঘন্টা।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7263" y="901472"/>
            <a:ext cx="11282056" cy="287978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8731" tIns="54366" rIns="108731" bIns="54366" rtlCol="0">
            <a:spAutoFit/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 ঘুরছে,  নিজ অক্ষের উপর এই একবার ঘুরে আসতে কত সময় লাগে তোমাদের মনে আছে কী?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032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6428" y="1975501"/>
            <a:ext cx="11282056" cy="380311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8731" tIns="54366" rIns="108731" bIns="54366" rtlCol="0">
            <a:spAutoFit/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থেকে আমরা আরো জানলাম পৃথিবীর  যে দিকটা সূর্যের দিকে মুখ করে থাকে সেই দিকটায় আলো পড়ে অর্থাৎ দিন এবং যে দিকটা বিপরীত দিকে থাকে সেই দিকটায় রাত হয়।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623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93" t="67690" r="11733" b="6938"/>
          <a:stretch/>
        </p:blipFill>
        <p:spPr>
          <a:xfrm>
            <a:off x="1562100" y="476250"/>
            <a:ext cx="9144000" cy="6000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426B079-CA73-40A8-A30F-0F37B6E81215}"/>
              </a:ext>
            </a:extLst>
          </p:cNvPr>
          <p:cNvSpPr txBox="1"/>
          <p:nvPr/>
        </p:nvSpPr>
        <p:spPr>
          <a:xfrm>
            <a:off x="980626" y="6135464"/>
            <a:ext cx="10887524" cy="683072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 ঘুর্ণনের কারনে মনে হচ্ছে সূর্য পূর্ব থেকে পশ্চিমে সরে যাচ্ছে। </a:t>
            </a:r>
            <a:endParaRPr lang="en-US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426B079-CA73-40A8-A30F-0F37B6E81215}"/>
              </a:ext>
            </a:extLst>
          </p:cNvPr>
          <p:cNvSpPr txBox="1"/>
          <p:nvPr/>
        </p:nvSpPr>
        <p:spPr>
          <a:xfrm>
            <a:off x="7800526" y="134714"/>
            <a:ext cx="3907868" cy="683072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 কর </a:t>
            </a:r>
            <a:r>
              <a:rPr lang="bn-IN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4512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426B079-CA73-40A8-A30F-0F37B6E81215}"/>
              </a:ext>
            </a:extLst>
          </p:cNvPr>
          <p:cNvSpPr txBox="1"/>
          <p:nvPr/>
        </p:nvSpPr>
        <p:spPr>
          <a:xfrm rot="18776229">
            <a:off x="-741192" y="1271466"/>
            <a:ext cx="3907868" cy="683072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 কর </a:t>
            </a:r>
            <a:r>
              <a:rPr lang="bn-IN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16-Point Star 1"/>
          <p:cNvSpPr/>
          <p:nvPr/>
        </p:nvSpPr>
        <p:spPr>
          <a:xfrm>
            <a:off x="366713" y="3276133"/>
            <a:ext cx="1692059" cy="1508342"/>
          </a:xfrm>
          <a:prstGeom prst="star16">
            <a:avLst>
              <a:gd name="adj" fmla="val 39050"/>
            </a:avLst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500" dirty="0">
                <a:latin typeface="NikoshBAN" panose="02000000000000000000" pitchFamily="2" charset="0"/>
                <a:cs typeface="NikoshBAN" panose="02000000000000000000" pitchFamily="2" charset="0"/>
              </a:rPr>
              <a:t>সূর্য 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722131" y="2406388"/>
            <a:ext cx="2686050" cy="3841773"/>
            <a:chOff x="7410450" y="569912"/>
            <a:chExt cx="4095750" cy="5826444"/>
          </a:xfrm>
        </p:grpSpPr>
        <p:grpSp>
          <p:nvGrpSpPr>
            <p:cNvPr id="21" name="Group 20"/>
            <p:cNvGrpSpPr/>
            <p:nvPr/>
          </p:nvGrpSpPr>
          <p:grpSpPr>
            <a:xfrm>
              <a:off x="7410450" y="1319652"/>
              <a:ext cx="4095750" cy="4080263"/>
              <a:chOff x="8027208" y="2003532"/>
              <a:chExt cx="2736043" cy="2835168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538" t="6977" r="6520" b="4257"/>
              <a:stretch/>
            </p:blipFill>
            <p:spPr bwMode="auto">
              <a:xfrm rot="830483">
                <a:off x="8027208" y="2003532"/>
                <a:ext cx="2736043" cy="283516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20" name="Chord 19"/>
              <p:cNvSpPr/>
              <p:nvPr/>
            </p:nvSpPr>
            <p:spPr>
              <a:xfrm>
                <a:off x="8096250" y="2134844"/>
                <a:ext cx="1981199" cy="2479445"/>
              </a:xfrm>
              <a:prstGeom prst="chord">
                <a:avLst>
                  <a:gd name="adj1" fmla="val 4685751"/>
                  <a:gd name="adj2" fmla="val 16901365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n-BD" dirty="0"/>
              </a:p>
              <a:p>
                <a:pPr algn="ctr"/>
                <a:endParaRPr lang="bn-BD" dirty="0"/>
              </a:p>
              <a:p>
                <a:pPr algn="ctr"/>
                <a:endParaRPr lang="bn-BD" dirty="0"/>
              </a:p>
              <a:p>
                <a:pPr algn="ctr"/>
                <a:endParaRPr lang="en-US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8228821" y="5322774"/>
              <a:ext cx="1418315" cy="1073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পূর্ব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913601" y="569912"/>
              <a:ext cx="297538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500" dirty="0">
                  <a:latin typeface="NikoshBAN" panose="02000000000000000000" pitchFamily="2" charset="0"/>
                  <a:cs typeface="NikoshBAN" panose="02000000000000000000" pitchFamily="2" charset="0"/>
                </a:rPr>
                <a:t>পশ্চিম </a:t>
              </a:r>
              <a:endParaRPr lang="en-US" sz="55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426B079-CA73-40A8-A30F-0F37B6E81215}"/>
              </a:ext>
            </a:extLst>
          </p:cNvPr>
          <p:cNvSpPr txBox="1"/>
          <p:nvPr/>
        </p:nvSpPr>
        <p:spPr>
          <a:xfrm>
            <a:off x="6691001" y="1256217"/>
            <a:ext cx="5862949" cy="5453609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BD" sz="5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পশ্চিম থেকে পূর্ব দিকে নিজ অক্ষের উপর পৃথিবীর ঘূর্ণনের কারণেই এমনটি হয়। পৃথিবীর এই ঘূর্ণনের কারণে সূর্য পূর্ব দিক থেকে পশ্চিম দিকে তার অবস্থান পরিবর্তন করছে বলে মনে হয়।  </a:t>
            </a:r>
            <a:endParaRPr lang="en-US" sz="5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032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2 0.05078 L -0.07503 -0.06337 C -0.07589 -0.08767 -0.08073 -0.12001 -0.08854 -0.15538 C -0.09673 -0.19314 -0.10566 -0.22266 -0.11396 -0.23958 L -0.15315 -0.33181 " pathEditMode="relative" rAng="4140000" ptsTypes="AAA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3" y="-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28853" y="1909732"/>
            <a:ext cx="2544376" cy="19111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ounded Rectangle 12"/>
          <p:cNvSpPr/>
          <p:nvPr/>
        </p:nvSpPr>
        <p:spPr>
          <a:xfrm>
            <a:off x="2296332" y="2260820"/>
            <a:ext cx="6784921" cy="1293884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দিন এবং রাত হওয়ার কারণ কী?</a:t>
            </a:r>
            <a:endParaRPr lang="en-US" sz="5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31902" y="1653272"/>
            <a:ext cx="2118682" cy="2499628"/>
            <a:chOff x="231902" y="975607"/>
            <a:chExt cx="1845290" cy="1405881"/>
          </a:xfrm>
        </p:grpSpPr>
        <p:sp>
          <p:nvSpPr>
            <p:cNvPr id="15" name="Freeform 14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reeform 16"/>
          <p:cNvSpPr/>
          <p:nvPr/>
        </p:nvSpPr>
        <p:spPr>
          <a:xfrm>
            <a:off x="381333" y="1787263"/>
            <a:ext cx="1765568" cy="2194148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81333" y="4741744"/>
            <a:ext cx="12001167" cy="129388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উত্তরঃ পৃথিবীর আহ্নিক গতির কারণে দিন এবং রাত হয়। </a:t>
            </a:r>
            <a:endParaRPr lang="en-US" sz="5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c3.jpg">
            <a:extLst>
              <a:ext uri="{FF2B5EF4-FFF2-40B4-BE49-F238E27FC236}">
                <a16:creationId xmlns:a16="http://schemas.microsoft.com/office/drawing/2014/main" xmlns="" id="{6397CEBF-B7DF-4AFD-8A43-8D45981D4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09" y="5063448"/>
            <a:ext cx="2200744" cy="160151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3" name="TextBox 2"/>
          <p:cNvSpPr txBox="1"/>
          <p:nvPr/>
        </p:nvSpPr>
        <p:spPr>
          <a:xfrm>
            <a:off x="2648202" y="387047"/>
            <a:ext cx="9066721" cy="9407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108731" tIns="54366" rIns="108731" bIns="54366" rtlCol="0">
            <a:spAutoFit/>
          </a:bodyPr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পাঠ্য বইয়ের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৫৬ 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নং পৃষ্ঠা দেখো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0545" y="1404187"/>
            <a:ext cx="3673286" cy="47684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/>
          <p:cNvSpPr/>
          <p:nvPr/>
        </p:nvSpPr>
        <p:spPr>
          <a:xfrm>
            <a:off x="3827878" y="1266426"/>
            <a:ext cx="8973722" cy="5043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31" tIns="54366" rIns="108731" bIns="54366" rtlCol="0" anchor="ctr"/>
          <a:lstStyle/>
          <a:p>
            <a:pPr algn="ctr"/>
            <a:r>
              <a:rPr lang="bn-BD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3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BookAnim.gif">
            <a:extLst>
              <a:ext uri="{FF2B5EF4-FFF2-40B4-BE49-F238E27FC236}">
                <a16:creationId xmlns:a16="http://schemas.microsoft.com/office/drawing/2014/main" xmlns="" id="{4A9141FF-7F40-4DE9-96E6-AC8B24CEB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46" y="931023"/>
            <a:ext cx="2327088" cy="187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032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11899" y="1712340"/>
            <a:ext cx="8119571" cy="24699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186383" y="2420369"/>
            <a:ext cx="1905000" cy="838200"/>
            <a:chOff x="4495800" y="1295400"/>
            <a:chExt cx="2819400" cy="1371600"/>
          </a:xfrm>
        </p:grpSpPr>
        <p:sp>
          <p:nvSpPr>
            <p:cNvPr id="12" name="Flowchart: Direct Access Storage 11"/>
            <p:cNvSpPr/>
            <p:nvPr/>
          </p:nvSpPr>
          <p:spPr>
            <a:xfrm flipH="1">
              <a:off x="4953000" y="1524000"/>
              <a:ext cx="2362200" cy="838200"/>
            </a:xfrm>
            <a:prstGeom prst="flowChartMagneticDrum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Extract 18"/>
            <p:cNvSpPr/>
            <p:nvPr/>
          </p:nvSpPr>
          <p:spPr>
            <a:xfrm rot="5400000">
              <a:off x="4610100" y="1485900"/>
              <a:ext cx="1295400" cy="914400"/>
            </a:xfrm>
            <a:prstGeom prst="flowChartExtra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495800" y="1295400"/>
              <a:ext cx="533400" cy="1371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0491" y="294594"/>
            <a:ext cx="2544376" cy="12721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ounded Rectangle 12"/>
          <p:cNvSpPr/>
          <p:nvPr/>
        </p:nvSpPr>
        <p:spPr>
          <a:xfrm>
            <a:off x="2861186" y="465991"/>
            <a:ext cx="6297562" cy="850090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তোমরা ৩টি দলে ভাগ হও এবং নিচের চিত্রের ন্যায় খাতায় একটি চিত্র আঁক এবং পর্যবেক্ষন কর । </a:t>
            </a:r>
            <a:endParaRPr lang="en-US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66236" y="157044"/>
            <a:ext cx="1594950" cy="1421034"/>
            <a:chOff x="231902" y="975607"/>
            <a:chExt cx="1845290" cy="1405881"/>
          </a:xfrm>
        </p:grpSpPr>
        <p:sp>
          <p:nvSpPr>
            <p:cNvPr id="15" name="Freeform 14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reeform 16"/>
          <p:cNvSpPr/>
          <p:nvPr/>
        </p:nvSpPr>
        <p:spPr>
          <a:xfrm>
            <a:off x="1566896" y="285856"/>
            <a:ext cx="1178951" cy="121036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IN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798239" y="4734232"/>
            <a:ext cx="9454779" cy="158966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দলে আলোচনা করে খাতায় লিখঃ</a:t>
            </a:r>
          </a:p>
          <a:p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ভূ-গোলকটির কোন পাশে দিন এবং কোন পাশে রাত হয়?</a:t>
            </a:r>
          </a:p>
          <a:p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দিন এবং রাত কীভাবে হয়?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rapezoid 8"/>
          <p:cNvSpPr/>
          <p:nvPr/>
        </p:nvSpPr>
        <p:spPr>
          <a:xfrm rot="5400000">
            <a:off x="5497676" y="681380"/>
            <a:ext cx="1493901" cy="4295402"/>
          </a:xfrm>
          <a:prstGeom prst="trapezoid">
            <a:avLst>
              <a:gd name="adj" fmla="val 28275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3224020" y="1734393"/>
            <a:ext cx="1759509" cy="2411984"/>
            <a:chOff x="10614870" y="2674369"/>
            <a:chExt cx="1759509" cy="2411984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38" t="6977" r="6520" b="4257"/>
            <a:stretch/>
          </p:blipFill>
          <p:spPr bwMode="auto">
            <a:xfrm rot="830483">
              <a:off x="10708281" y="2997679"/>
              <a:ext cx="1604557" cy="16071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softEdge rad="112500"/>
            </a:effec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11503459" y="2674369"/>
              <a:ext cx="0" cy="24119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0614870" y="3613871"/>
              <a:ext cx="523105" cy="397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পূর্ব</a:t>
              </a:r>
              <a:endPara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610866" y="3613871"/>
              <a:ext cx="763513" cy="397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>
                  <a:latin typeface="NikoshBAN" panose="02000000000000000000" pitchFamily="2" charset="0"/>
                  <a:cs typeface="NikoshBAN" panose="02000000000000000000" pitchFamily="2" charset="0"/>
                </a:rPr>
                <a:t>পশ্চিম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205050" y="1712340"/>
            <a:ext cx="1891876" cy="2456091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403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2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9810" y="595464"/>
            <a:ext cx="4864281" cy="432380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669458" y="2363716"/>
            <a:ext cx="4296197" cy="1293884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উপস্থাপন </a:t>
            </a:r>
            <a:endParaRPr lang="en-US" sz="5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1902" y="1653272"/>
            <a:ext cx="2437556" cy="2499628"/>
            <a:chOff x="231902" y="975607"/>
            <a:chExt cx="1845290" cy="1405881"/>
          </a:xfrm>
        </p:grpSpPr>
        <p:sp>
          <p:nvSpPr>
            <p:cNvPr id="7" name="Freeform 6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Freeform 8"/>
          <p:cNvSpPr/>
          <p:nvPr/>
        </p:nvSpPr>
        <p:spPr>
          <a:xfrm>
            <a:off x="381333" y="1787263"/>
            <a:ext cx="2031296" cy="2194148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59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50068" y="220080"/>
            <a:ext cx="1082531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তোমরা কী এবার বলতে পারো? </a:t>
            </a:r>
            <a:endParaRPr lang="en-US" sz="6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3505" y="1312687"/>
            <a:ext cx="10729800" cy="1033124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8731" tIns="54366" rIns="108731" bIns="54366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 কেন সূর্যকে পূর্বদিকে উঠতে দেখি? 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426B079-CA73-40A8-A30F-0F37B6E81215}"/>
              </a:ext>
            </a:extLst>
          </p:cNvPr>
          <p:cNvSpPr txBox="1"/>
          <p:nvPr/>
        </p:nvSpPr>
        <p:spPr>
          <a:xfrm>
            <a:off x="704850" y="2692089"/>
            <a:ext cx="12096750" cy="3145285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r>
              <a:rPr lang="bn-BD" sz="5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পশ্চিম থেকে পূর্ব দিকে নিজ অক্ষের উপর পৃথিবীর ঘূর্ণনের কারণেই এমনটি হয়। পৃথিবীর এই ঘূর্ণনের কারণে সূর্য পূর্ব দিক থেকে পশ্চিম দিকে তার অবস্থান পরিবর্তন করছে বলে মনে হয়। </a:t>
            </a:r>
            <a:r>
              <a:rPr lang="bn-BD" sz="50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অর্থাৎ পৃথিবীর ঘূর্ণনের কারণে।   </a:t>
            </a:r>
            <a:endParaRPr lang="en-US" sz="500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59657" y="174171"/>
            <a:ext cx="4078514" cy="3338286"/>
          </a:xfrm>
          <a:prstGeom prst="frame">
            <a:avLst>
              <a:gd name="adj1" fmla="val 5109"/>
            </a:avLst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457199" y="500742"/>
            <a:ext cx="4078514" cy="3338286"/>
          </a:xfrm>
          <a:prstGeom prst="frame">
            <a:avLst>
              <a:gd name="adj1" fmla="val 510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841828" y="827313"/>
            <a:ext cx="4078514" cy="3338286"/>
          </a:xfrm>
          <a:prstGeom prst="frame">
            <a:avLst>
              <a:gd name="adj1" fmla="val 510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1240971" y="1182912"/>
            <a:ext cx="4078514" cy="3338286"/>
          </a:xfrm>
          <a:prstGeom prst="frame">
            <a:avLst>
              <a:gd name="adj1" fmla="val 510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12686" y="1665512"/>
            <a:ext cx="4078514" cy="3338286"/>
            <a:chOff x="1640114" y="1683660"/>
            <a:chExt cx="4078514" cy="3338286"/>
          </a:xfrm>
        </p:grpSpPr>
        <p:sp>
          <p:nvSpPr>
            <p:cNvPr id="9" name="Frame 8"/>
            <p:cNvSpPr/>
            <p:nvPr/>
          </p:nvSpPr>
          <p:spPr>
            <a:xfrm>
              <a:off x="1640114" y="1683660"/>
              <a:ext cx="4078514" cy="3338286"/>
            </a:xfrm>
            <a:prstGeom prst="frame">
              <a:avLst>
                <a:gd name="adj1" fmla="val 5109"/>
              </a:avLst>
            </a:prstGeom>
            <a:gradFill>
              <a:gsLst>
                <a:gs pos="9000">
                  <a:srgbClr val="0070C0"/>
                </a:gs>
                <a:gs pos="90500">
                  <a:srgbClr val="C2DAEF"/>
                </a:gs>
                <a:gs pos="81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400000" scaled="0"/>
            </a:gradFill>
            <a:ln>
              <a:noFill/>
            </a:ln>
            <a:effectLst>
              <a:glow rad="127000">
                <a:schemeClr val="bg1"/>
              </a:glow>
              <a:reflection endPos="47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88737" y="1881462"/>
              <a:ext cx="3186545" cy="29426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1" name="Frame 10"/>
          <p:cNvSpPr/>
          <p:nvPr/>
        </p:nvSpPr>
        <p:spPr>
          <a:xfrm>
            <a:off x="1968379" y="1857873"/>
            <a:ext cx="3619623" cy="2962681"/>
          </a:xfrm>
          <a:prstGeom prst="frame">
            <a:avLst>
              <a:gd name="adj1" fmla="val 5109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5716695" y="1690002"/>
            <a:ext cx="5811276" cy="3338286"/>
          </a:xfrm>
          <a:prstGeom prst="frame">
            <a:avLst>
              <a:gd name="adj1" fmla="val 5109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i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তাজিবুর রহমান</a:t>
            </a:r>
            <a:endParaRPr lang="bn-IN" sz="3600" i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i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r>
              <a:rPr lang="bn-BD" sz="3200" i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 কেকানিয়া সরকারি প্রাথমিক বিদ্যালয় </a:t>
            </a:r>
            <a:endParaRPr lang="bn-IN" sz="3200" i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i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কালিয়া, নড়াইল। </a:t>
            </a:r>
            <a:endParaRPr lang="en-US" sz="3200" i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i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০১৭১১-১৪০৪৪২</a:t>
            </a:r>
            <a:r>
              <a:rPr lang="bn-BD" sz="3600" i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IN" sz="3600" i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33255" y="344713"/>
            <a:ext cx="6665144" cy="140038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BD" sz="8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IN" sz="8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5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11" grpId="1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117046" y="646719"/>
            <a:ext cx="3216691" cy="3084125"/>
            <a:chOff x="7608628" y="1250522"/>
            <a:chExt cx="3216691" cy="3084125"/>
          </a:xfrm>
        </p:grpSpPr>
        <p:sp>
          <p:nvSpPr>
            <p:cNvPr id="6" name="Freeform 5"/>
            <p:cNvSpPr/>
            <p:nvPr/>
          </p:nvSpPr>
          <p:spPr>
            <a:xfrm>
              <a:off x="9217903" y="1250522"/>
              <a:ext cx="1607416" cy="3084125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 flipH="1" flipV="1">
              <a:off x="7608628" y="1250522"/>
              <a:ext cx="1607416" cy="3084125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>
            <a:off x="4481385" y="946605"/>
            <a:ext cx="2670392" cy="2484354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10021" y="1713649"/>
            <a:ext cx="172675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90271" y="3730844"/>
            <a:ext cx="10729800" cy="1110068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8731" tIns="54366" rIns="108731" bIns="54366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bn-BD" sz="6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দিন এবং রাত হওয়ার কারণ কী?</a:t>
            </a:r>
            <a:endParaRPr lang="en-US" sz="6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0271" y="5140797"/>
            <a:ext cx="10729800" cy="1033124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8731" tIns="54366" rIns="108731" bIns="54366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 কেন সূর্যকে পূর্বদিকে উঠতে দেখি? 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912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>
            <a:off x="2742251" y="117985"/>
            <a:ext cx="6459173" cy="1215390"/>
          </a:xfrm>
          <a:prstGeom prst="triangle">
            <a:avLst>
              <a:gd name="adj" fmla="val 50000"/>
            </a:avLst>
          </a:prstGeom>
          <a:solidFill>
            <a:schemeClr val="accent6">
              <a:lumMod val="25000"/>
            </a:schemeClr>
          </a:solidFill>
          <a:ln>
            <a:solidFill>
              <a:schemeClr val="accent6">
                <a:lumMod val="9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31" tIns="54366" rIns="108731" bIns="54366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36436" y="1356174"/>
            <a:ext cx="5770195" cy="15787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31" tIns="54366" rIns="108731" bIns="54366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03520" y="1854862"/>
            <a:ext cx="913188" cy="10274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31" tIns="54366" rIns="108731" bIns="54366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93728" y="1633670"/>
            <a:ext cx="2370596" cy="1087413"/>
          </a:xfrm>
          <a:prstGeom prst="rect">
            <a:avLst/>
          </a:prstGeom>
          <a:solidFill>
            <a:schemeClr val="tx2">
              <a:lumMod val="50000"/>
              <a:alpha val="69000"/>
            </a:schemeClr>
          </a:solidFill>
          <a:ln>
            <a:solidFill>
              <a:schemeClr val="accent1">
                <a:shade val="50000"/>
                <a:alpha val="9000"/>
              </a:schemeClr>
            </a:solidFill>
          </a:ln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31" tIns="54366" rIns="108731" bIns="54366" rtlCol="0" anchor="ctr"/>
          <a:lstStyle/>
          <a:p>
            <a:pPr algn="ctr"/>
            <a:endParaRPr lang="en-US"/>
          </a:p>
        </p:txBody>
      </p:sp>
      <p:grpSp>
        <p:nvGrpSpPr>
          <p:cNvPr id="10" name="Group 15"/>
          <p:cNvGrpSpPr/>
          <p:nvPr/>
        </p:nvGrpSpPr>
        <p:grpSpPr>
          <a:xfrm>
            <a:off x="3776496" y="1829600"/>
            <a:ext cx="1957528" cy="673715"/>
            <a:chOff x="4572379" y="3007117"/>
            <a:chExt cx="1867989" cy="1120745"/>
          </a:xfrm>
        </p:grpSpPr>
        <p:sp>
          <p:nvSpPr>
            <p:cNvPr id="11" name="Rectangle 10"/>
            <p:cNvSpPr/>
            <p:nvPr/>
          </p:nvSpPr>
          <p:spPr>
            <a:xfrm>
              <a:off x="4572379" y="3007117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39030" y="3007117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72379" y="3581882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39030" y="3581882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484573" y="470654"/>
            <a:ext cx="3582947" cy="1125456"/>
          </a:xfrm>
          <a:prstGeom prst="rect">
            <a:avLst/>
          </a:prstGeom>
          <a:noFill/>
        </p:spPr>
        <p:txBody>
          <a:bodyPr wrap="square" lIns="108731" tIns="54366" rIns="108731" bIns="54366" rtlCol="0">
            <a:spAutoFit/>
          </a:bodyPr>
          <a:lstStyle/>
          <a:p>
            <a:r>
              <a:rPr lang="bn-BD" sz="6600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600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4649" y="4602284"/>
            <a:ext cx="10620428" cy="615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39" tIns="52670" rIns="105339" bIns="52670" rtlCol="0" anchor="ctr"/>
          <a:lstStyle/>
          <a:p>
            <a:pPr marL="526711" indent="-526711">
              <a:buFont typeface="Wingdings" pitchFamily="2" charset="2"/>
              <a:buChar char="Ø"/>
            </a:pPr>
            <a:r>
              <a:rPr lang="bn-BD" sz="46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 চারিদিকে পৃথিবীর ঘূর্ণনের  একটি ছবি আকঁবে</a:t>
            </a:r>
            <a:r>
              <a:rPr lang="bn-BD" sz="4267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693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0329308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5" grpId="0"/>
      <p:bldP spid="15" grpId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5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33" y="265469"/>
            <a:ext cx="7699774" cy="4072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 rot="19982790">
            <a:off x="5208946" y="2791486"/>
            <a:ext cx="7301696" cy="3033671"/>
          </a:xfrm>
          <a:prstGeom prst="rect">
            <a:avLst/>
          </a:prstGeom>
          <a:noFill/>
        </p:spPr>
        <p:txBody>
          <a:bodyPr wrap="square" lIns="108731" tIns="54366" rIns="108731" bIns="54366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190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000" b="1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032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5740843" y="1427240"/>
            <a:ext cx="4191893" cy="42534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596" y="1445062"/>
            <a:ext cx="4010667" cy="4126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3573365" y="139159"/>
            <a:ext cx="5094664" cy="155427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bn-BD" sz="9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9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5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740843" y="1645367"/>
            <a:ext cx="373086" cy="373086"/>
          </a:xfrm>
          <a:prstGeom prst="ellipse">
            <a:avLst/>
          </a:prstGeom>
          <a:gradFill>
            <a:gsLst>
              <a:gs pos="94690">
                <a:schemeClr val="tx1">
                  <a:lumMod val="50000"/>
                  <a:lumOff val="50000"/>
                </a:schemeClr>
              </a:gs>
              <a:gs pos="19000">
                <a:schemeClr val="tx1"/>
              </a:gs>
              <a:gs pos="65000">
                <a:schemeClr val="bg2"/>
              </a:gs>
              <a:gs pos="95000">
                <a:schemeClr val="accent1">
                  <a:lumMod val="45000"/>
                  <a:lumOff val="5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740843" y="2068406"/>
            <a:ext cx="373086" cy="373086"/>
          </a:xfrm>
          <a:prstGeom prst="ellipse">
            <a:avLst/>
          </a:prstGeom>
          <a:gradFill>
            <a:gsLst>
              <a:gs pos="94690">
                <a:schemeClr val="tx1">
                  <a:lumMod val="50000"/>
                  <a:lumOff val="50000"/>
                </a:schemeClr>
              </a:gs>
              <a:gs pos="19000">
                <a:schemeClr val="tx1"/>
              </a:gs>
              <a:gs pos="65000">
                <a:schemeClr val="bg2"/>
              </a:gs>
              <a:gs pos="95000">
                <a:schemeClr val="accent1">
                  <a:lumMod val="45000"/>
                  <a:lumOff val="5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740843" y="2483567"/>
            <a:ext cx="373086" cy="373086"/>
          </a:xfrm>
          <a:prstGeom prst="ellipse">
            <a:avLst/>
          </a:prstGeom>
          <a:gradFill>
            <a:gsLst>
              <a:gs pos="94690">
                <a:schemeClr val="tx1">
                  <a:lumMod val="50000"/>
                  <a:lumOff val="50000"/>
                </a:schemeClr>
              </a:gs>
              <a:gs pos="19000">
                <a:schemeClr val="tx1"/>
              </a:gs>
              <a:gs pos="65000">
                <a:schemeClr val="bg2"/>
              </a:gs>
              <a:gs pos="95000">
                <a:schemeClr val="accent1">
                  <a:lumMod val="45000"/>
                  <a:lumOff val="5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40843" y="2906606"/>
            <a:ext cx="373086" cy="373086"/>
          </a:xfrm>
          <a:prstGeom prst="ellipse">
            <a:avLst/>
          </a:prstGeom>
          <a:gradFill>
            <a:gsLst>
              <a:gs pos="94690">
                <a:schemeClr val="tx1">
                  <a:lumMod val="50000"/>
                  <a:lumOff val="50000"/>
                </a:schemeClr>
              </a:gs>
              <a:gs pos="19000">
                <a:schemeClr val="tx1"/>
              </a:gs>
              <a:gs pos="65000">
                <a:schemeClr val="bg2"/>
              </a:gs>
              <a:gs pos="95000">
                <a:schemeClr val="accent1">
                  <a:lumMod val="45000"/>
                  <a:lumOff val="5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740843" y="3321767"/>
            <a:ext cx="373086" cy="373086"/>
          </a:xfrm>
          <a:prstGeom prst="ellipse">
            <a:avLst/>
          </a:prstGeom>
          <a:gradFill>
            <a:gsLst>
              <a:gs pos="94690">
                <a:schemeClr val="tx1">
                  <a:lumMod val="50000"/>
                  <a:lumOff val="50000"/>
                </a:schemeClr>
              </a:gs>
              <a:gs pos="19000">
                <a:schemeClr val="tx1"/>
              </a:gs>
              <a:gs pos="65000">
                <a:schemeClr val="bg2"/>
              </a:gs>
              <a:gs pos="95000">
                <a:schemeClr val="accent1">
                  <a:lumMod val="45000"/>
                  <a:lumOff val="5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40843" y="3744806"/>
            <a:ext cx="373086" cy="373086"/>
          </a:xfrm>
          <a:prstGeom prst="ellipse">
            <a:avLst/>
          </a:prstGeom>
          <a:gradFill>
            <a:gsLst>
              <a:gs pos="94690">
                <a:schemeClr val="tx1">
                  <a:lumMod val="50000"/>
                  <a:lumOff val="50000"/>
                </a:schemeClr>
              </a:gs>
              <a:gs pos="19000">
                <a:schemeClr val="tx1"/>
              </a:gs>
              <a:gs pos="65000">
                <a:schemeClr val="bg2"/>
              </a:gs>
              <a:gs pos="95000">
                <a:schemeClr val="accent1">
                  <a:lumMod val="45000"/>
                  <a:lumOff val="5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40843" y="4159967"/>
            <a:ext cx="373086" cy="373086"/>
          </a:xfrm>
          <a:prstGeom prst="ellipse">
            <a:avLst/>
          </a:prstGeom>
          <a:gradFill>
            <a:gsLst>
              <a:gs pos="94690">
                <a:schemeClr val="tx1">
                  <a:lumMod val="50000"/>
                  <a:lumOff val="50000"/>
                </a:schemeClr>
              </a:gs>
              <a:gs pos="19000">
                <a:schemeClr val="tx1"/>
              </a:gs>
              <a:gs pos="65000">
                <a:schemeClr val="bg2"/>
              </a:gs>
              <a:gs pos="95000">
                <a:schemeClr val="accent1">
                  <a:lumMod val="45000"/>
                  <a:lumOff val="5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740843" y="4583006"/>
            <a:ext cx="373086" cy="373086"/>
          </a:xfrm>
          <a:prstGeom prst="ellipse">
            <a:avLst/>
          </a:prstGeom>
          <a:gradFill>
            <a:gsLst>
              <a:gs pos="94690">
                <a:schemeClr val="tx1">
                  <a:lumMod val="50000"/>
                  <a:lumOff val="50000"/>
                </a:schemeClr>
              </a:gs>
              <a:gs pos="19000">
                <a:schemeClr val="tx1"/>
              </a:gs>
              <a:gs pos="65000">
                <a:schemeClr val="bg2"/>
              </a:gs>
              <a:gs pos="95000">
                <a:schemeClr val="accent1">
                  <a:lumMod val="45000"/>
                  <a:lumOff val="5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40843" y="5023567"/>
            <a:ext cx="373086" cy="373086"/>
          </a:xfrm>
          <a:prstGeom prst="ellipse">
            <a:avLst/>
          </a:prstGeom>
          <a:gradFill>
            <a:gsLst>
              <a:gs pos="94690">
                <a:schemeClr val="tx1">
                  <a:lumMod val="50000"/>
                  <a:lumOff val="50000"/>
                </a:schemeClr>
              </a:gs>
              <a:gs pos="19000">
                <a:schemeClr val="tx1"/>
              </a:gs>
              <a:gs pos="65000">
                <a:schemeClr val="bg2"/>
              </a:gs>
              <a:gs pos="95000">
                <a:schemeClr val="accent1">
                  <a:lumMod val="45000"/>
                  <a:lumOff val="5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7347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3573365" y="257144"/>
            <a:ext cx="5094664" cy="155427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bn-BD" sz="9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9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5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1189629" y="1632368"/>
            <a:ext cx="9613881" cy="4255404"/>
            <a:chOff x="850416" y="1427240"/>
            <a:chExt cx="9613881" cy="4255404"/>
          </a:xfrm>
        </p:grpSpPr>
        <p:grpSp>
          <p:nvGrpSpPr>
            <p:cNvPr id="72" name="Group 71"/>
            <p:cNvGrpSpPr/>
            <p:nvPr/>
          </p:nvGrpSpPr>
          <p:grpSpPr>
            <a:xfrm>
              <a:off x="850416" y="1427240"/>
              <a:ext cx="9613881" cy="4255404"/>
              <a:chOff x="850416" y="1427240"/>
              <a:chExt cx="9613881" cy="4255404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850416" y="1429148"/>
                <a:ext cx="4723454" cy="425349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5740843" y="1427240"/>
                <a:ext cx="4723454" cy="425349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3" name="Picture 42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991171" y="1539107"/>
                <a:ext cx="4432207" cy="395987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45" name="Oval 44"/>
              <p:cNvSpPr/>
              <p:nvPr/>
            </p:nvSpPr>
            <p:spPr>
              <a:xfrm>
                <a:off x="5740843" y="1645367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740843" y="2068406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740843" y="2483567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5740843" y="2906606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5740843" y="3321767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5740843" y="3744806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740843" y="4159967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740843" y="4583006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740843" y="5023567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 flipH="1">
                <a:off x="5199529" y="1645367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 flipH="1">
                <a:off x="5199529" y="2068406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 flipH="1">
                <a:off x="5199529" y="2483567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 flipH="1">
                <a:off x="5199529" y="2906606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 flipH="1">
                <a:off x="5199529" y="3321767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 flipH="1">
                <a:off x="5199529" y="4159967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 flipH="1">
                <a:off x="5199529" y="4583006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 flipH="1">
                <a:off x="5199529" y="5023567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 flipH="1">
                <a:off x="5199529" y="3744806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5283401" y="1732589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5296873" y="21616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5296873" y="25680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5296873" y="29998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ounded Rectangle 66"/>
              <p:cNvSpPr/>
              <p:nvPr/>
            </p:nvSpPr>
            <p:spPr>
              <a:xfrm>
                <a:off x="5296873" y="34189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ounded Rectangle 67"/>
              <p:cNvSpPr/>
              <p:nvPr/>
            </p:nvSpPr>
            <p:spPr>
              <a:xfrm>
                <a:off x="5296873" y="38380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ounded Rectangle 68"/>
              <p:cNvSpPr/>
              <p:nvPr/>
            </p:nvSpPr>
            <p:spPr>
              <a:xfrm>
                <a:off x="5296873" y="42698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5296873" y="46508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ounded Rectangle 70"/>
              <p:cNvSpPr/>
              <p:nvPr/>
            </p:nvSpPr>
            <p:spPr>
              <a:xfrm>
                <a:off x="5296873" y="50953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3" name="Picture 72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192" r="15657"/>
            <a:stretch/>
          </p:blipFill>
          <p:spPr>
            <a:xfrm>
              <a:off x="1154134" y="1544014"/>
              <a:ext cx="3920499" cy="39549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44" name="Rounded Rectangle 43"/>
          <p:cNvSpPr/>
          <p:nvPr/>
        </p:nvSpPr>
        <p:spPr>
          <a:xfrm>
            <a:off x="6543661" y="3944840"/>
            <a:ext cx="3934691" cy="22167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11892" y="3686763"/>
            <a:ext cx="5712274" cy="561385"/>
          </a:xfrm>
          <a:prstGeom prst="rect">
            <a:avLst/>
          </a:prstGeom>
          <a:noFill/>
          <a:ln>
            <a:noFill/>
          </a:ln>
        </p:spPr>
        <p:txBody>
          <a:bodyPr wrap="square" lIns="98755" tIns="49378" rIns="98755" bIns="49378">
            <a:spAutoFit/>
          </a:bodyPr>
          <a:lstStyle/>
          <a:p>
            <a:pPr algn="ctr"/>
            <a:r>
              <a:rPr lang="bn-BD" sz="3000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 দিন এবং রাত ,পৃষ্ঠা- ৫৬ </a:t>
            </a:r>
            <a:endParaRPr lang="bn-IN" sz="3000" dirty="0">
              <a:ln w="12700">
                <a:noFill/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61624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76 0.00651 C 0.00596 0.01758 -0.09238 0.00347 -0.14496 0.06054 C -0.17187 0.18012 -0.24218 0.22808 -0.26909 0.34787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9" y="170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1" grpId="0"/>
      <p:bldP spid="4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8151" y="2452255"/>
            <a:ext cx="11892394" cy="4003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55" tIns="49378" rIns="98755" bIns="49378" rtlCol="0" anchor="ctr"/>
          <a:lstStyle/>
          <a:p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৬.৩.১ দিন রাত কীভাবে তা একটি ভূগোলকের 			সাহায্যে দেখাতে পারবে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১২.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.2 একটি পরীক্ষণের মাধ্যমে পৃথিবীতে দিন রাত কীভাবে হয় তা ব্যাখ্যা করতে পারবে।</a:t>
            </a:r>
            <a:endParaRPr lang="en-US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85002" y="415806"/>
            <a:ext cx="8382002" cy="1828800"/>
            <a:chOff x="1685002" y="415806"/>
            <a:chExt cx="8382002" cy="1828800"/>
          </a:xfrm>
        </p:grpSpPr>
        <p:sp>
          <p:nvSpPr>
            <p:cNvPr id="6" name="Rectangle 5"/>
            <p:cNvSpPr/>
            <p:nvPr/>
          </p:nvSpPr>
          <p:spPr>
            <a:xfrm>
              <a:off x="3385216" y="921167"/>
              <a:ext cx="6681788" cy="76944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bn-BD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 শেষে শিক্ষার্থীরা যা শিখবে </a:t>
              </a:r>
            </a:p>
          </p:txBody>
        </p:sp>
        <p:sp>
          <p:nvSpPr>
            <p:cNvPr id="2" name="Oval 1"/>
            <p:cNvSpPr/>
            <p:nvPr/>
          </p:nvSpPr>
          <p:spPr>
            <a:xfrm>
              <a:off x="1685002" y="415806"/>
              <a:ext cx="2157413" cy="1828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893193" y="592286"/>
              <a:ext cx="1741029" cy="147583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552950" y="152400"/>
            <a:ext cx="8077200" cy="6867524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  <a:effectLst>
            <a:outerShdw blurRad="876300" dist="1308100" dir="16440000" sx="85000" sy="85000" algn="ctr" rotWithShape="0">
              <a:schemeClr val="bg2">
                <a:lumMod val="90000"/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apezoid 3"/>
          <p:cNvSpPr/>
          <p:nvPr/>
        </p:nvSpPr>
        <p:spPr>
          <a:xfrm rot="5400000">
            <a:off x="5623702" y="319897"/>
            <a:ext cx="3902121" cy="6043626"/>
          </a:xfrm>
          <a:prstGeom prst="trapezoid">
            <a:avLst>
              <a:gd name="adj" fmla="val 3847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0367976" y="2776536"/>
            <a:ext cx="1905000" cy="1181100"/>
            <a:chOff x="4495800" y="1295400"/>
            <a:chExt cx="2819400" cy="1371600"/>
          </a:xfrm>
        </p:grpSpPr>
        <p:sp>
          <p:nvSpPr>
            <p:cNvPr id="7" name="Flowchart: Direct Access Storage 6"/>
            <p:cNvSpPr/>
            <p:nvPr/>
          </p:nvSpPr>
          <p:spPr>
            <a:xfrm flipH="1">
              <a:off x="4953000" y="1524000"/>
              <a:ext cx="2362200" cy="838200"/>
            </a:xfrm>
            <a:prstGeom prst="flowChartMagneticDrum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Extract 7"/>
            <p:cNvSpPr/>
            <p:nvPr/>
          </p:nvSpPr>
          <p:spPr>
            <a:xfrm rot="5400000">
              <a:off x="4610100" y="1485900"/>
              <a:ext cx="1295400" cy="914400"/>
            </a:xfrm>
            <a:prstGeom prst="flowChartExtra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495800" y="1295400"/>
              <a:ext cx="533400" cy="13716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52399" y="152400"/>
            <a:ext cx="4400548" cy="686752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876300" dist="1308100" dir="16440000" sx="85000" sy="85000" algn="ctr" rotWithShape="0">
              <a:schemeClr val="bg2">
                <a:lumMod val="90000"/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24398" y="127376"/>
            <a:ext cx="8077202" cy="686752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876300" dist="1308100" dir="16440000" sx="85000" sy="85000" algn="ctr" rotWithShape="0">
              <a:schemeClr val="bg2">
                <a:lumMod val="90000"/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063744" y="1774932"/>
            <a:ext cx="2975585" cy="3012578"/>
            <a:chOff x="3063744" y="1774932"/>
            <a:chExt cx="2975585" cy="3012578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38" t="6977" r="6520" b="4257"/>
            <a:stretch/>
          </p:blipFill>
          <p:spPr bwMode="auto">
            <a:xfrm rot="830483">
              <a:off x="3063744" y="1774932"/>
              <a:ext cx="2975585" cy="301257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" name="Oval 2"/>
            <p:cNvSpPr/>
            <p:nvPr/>
          </p:nvSpPr>
          <p:spPr>
            <a:xfrm>
              <a:off x="5489789" y="2860936"/>
              <a:ext cx="321513" cy="51620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331316" y="127376"/>
            <a:ext cx="4400550" cy="6905624"/>
          </a:xfrm>
          <a:prstGeom prst="rect">
            <a:avLst/>
          </a:prstGeom>
          <a:solidFill>
            <a:schemeClr val="tx1">
              <a:alpha val="93000"/>
            </a:schemeClr>
          </a:solidFill>
          <a:ln>
            <a:noFill/>
          </a:ln>
          <a:effectLst>
            <a:outerShdw blurRad="876300" dist="1308100" dir="16440000" sx="85000" sy="85000" algn="ctr" rotWithShape="0">
              <a:schemeClr val="bg2">
                <a:lumMod val="90000"/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119802" y="1761454"/>
            <a:ext cx="2924234" cy="30395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94724" y="2201788"/>
            <a:ext cx="110974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পরীক্ষা করি। 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23696" y="2237699"/>
            <a:ext cx="110974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 কর এটি একটি অন্ধকার ঘর 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74631" y="279245"/>
            <a:ext cx="4993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 স্টিকারের দিকে লক্ষ্য কর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73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7" grpId="0" animBg="1"/>
      <p:bldP spid="2" grpId="0"/>
      <p:bldP spid="2" grpId="1"/>
      <p:bldP spid="14" grpId="0"/>
      <p:bldP spid="14" grpId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9445" y="3251101"/>
            <a:ext cx="11282056" cy="103312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8731" tIns="54366" rIns="108731" bIns="54366" rtlCol="0">
            <a:spAutoFit/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 স্টিকার লাগানো অংশে কী দেখতে পেলে?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445" y="2657865"/>
            <a:ext cx="11282056" cy="195645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8731" tIns="54366" rIns="108731" bIns="54366" rtlCol="0">
            <a:spAutoFit/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কখনো আলোর মাঝে আসছে আবার কখনো অন্ধকারে যাচ্ছে তাইতো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209" y="3251101"/>
            <a:ext cx="11282056" cy="103312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8731" tIns="54366" rIns="108731" bIns="54366" rtlCol="0">
            <a:spAutoFit/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এমনটা কেন ঘঠছে কেউকী বলতে পারো?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6209" y="2921008"/>
            <a:ext cx="11282056" cy="103312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8731" tIns="54366" rIns="108731" bIns="54366" rtlCol="0">
            <a:spAutoFit/>
          </a:bodyPr>
          <a:lstStyle/>
          <a:p>
            <a:pPr algn="ctr"/>
            <a:r>
              <a:rPr lang="bn-BD" sz="60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 আমরা এমনটা </a:t>
            </a:r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হওয়ার </a:t>
            </a:r>
            <a:r>
              <a:rPr lang="bn-BD" sz="60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 জানবো</a:t>
            </a:r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C7E416D-F4B0-450A-B93C-E7BBE1858BC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597055" y="1129900"/>
            <a:ext cx="8633044" cy="48195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815061" y="2914560"/>
            <a:ext cx="8197031" cy="12003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7200" spc="59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দিন এবং রাত</a:t>
            </a:r>
            <a:endParaRPr lang="en-US" sz="7200" spc="59" dirty="0">
              <a:ln w="11430"/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748231" y="1992895"/>
            <a:ext cx="3259247" cy="3055478"/>
          </a:xfrm>
          <a:prstGeom prst="ellipse">
            <a:avLst/>
          </a:prstGeom>
          <a:gradFill flip="none" rotWithShape="0">
            <a:gsLst>
              <a:gs pos="100000">
                <a:srgbClr val="FFFF00"/>
              </a:gs>
              <a:gs pos="38000">
                <a:schemeClr val="accent1">
                  <a:satMod val="103000"/>
                  <a:tint val="94000"/>
                  <a:lumMod val="0"/>
                  <a:lumOff val="100000"/>
                  <a:alpha val="45000"/>
                </a:schemeClr>
              </a:gs>
              <a:gs pos="56000">
                <a:schemeClr val="accent1">
                  <a:satMod val="110000"/>
                  <a:lumMod val="100000"/>
                  <a:shade val="100000"/>
                </a:schemeClr>
              </a:gs>
              <a:gs pos="68000">
                <a:srgbClr val="00B05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spc="59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পাঠ-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152400" y="2495550"/>
            <a:ext cx="652981" cy="203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4"/>
          <p:cNvSpPr/>
          <p:nvPr/>
        </p:nvSpPr>
        <p:spPr>
          <a:xfrm>
            <a:off x="2990850" y="266700"/>
            <a:ext cx="6896100" cy="18669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আজকের মূল প্রশ্ন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1277" y="2960558"/>
            <a:ext cx="10729800" cy="1110068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8731" tIns="54366" rIns="108731" bIns="54366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bn-BD" sz="6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দিন এবং রাত হওয়ার কারণ কী?</a:t>
            </a:r>
            <a:endParaRPr lang="en-US" sz="6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1277" y="4509656"/>
            <a:ext cx="10729800" cy="1033124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8731" tIns="54366" rIns="108731" bIns="54366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 কেন সূর্যকে পূর্বদিকে উঠতে দেখি? 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631</TotalTime>
  <Words>379</Words>
  <Application>Microsoft Office PowerPoint</Application>
  <PresentationFormat>Custom</PresentationFormat>
  <Paragraphs>62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 kekania gps</dc:creator>
  <cp:lastModifiedBy>PER KEKANIA GPS</cp:lastModifiedBy>
  <cp:revision>130</cp:revision>
  <dcterms:created xsi:type="dcterms:W3CDTF">2020-06-02T14:24:47Z</dcterms:created>
  <dcterms:modified xsi:type="dcterms:W3CDTF">2020-10-18T15:37:49Z</dcterms:modified>
</cp:coreProperties>
</file>