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media/image6.jpg" ContentType="image/gif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8"/>
  </p:notesMasterIdLst>
  <p:sldIdLst>
    <p:sldId id="294" r:id="rId2"/>
    <p:sldId id="256" r:id="rId3"/>
    <p:sldId id="258" r:id="rId4"/>
    <p:sldId id="259" r:id="rId5"/>
    <p:sldId id="292" r:id="rId6"/>
    <p:sldId id="293" r:id="rId7"/>
    <p:sldId id="260" r:id="rId8"/>
    <p:sldId id="283" r:id="rId9"/>
    <p:sldId id="261" r:id="rId10"/>
    <p:sldId id="263" r:id="rId11"/>
    <p:sldId id="272" r:id="rId12"/>
    <p:sldId id="268" r:id="rId13"/>
    <p:sldId id="270" r:id="rId14"/>
    <p:sldId id="273" r:id="rId15"/>
    <p:sldId id="274" r:id="rId16"/>
    <p:sldId id="262" r:id="rId17"/>
    <p:sldId id="277" r:id="rId18"/>
    <p:sldId id="279" r:id="rId19"/>
    <p:sldId id="281" r:id="rId20"/>
    <p:sldId id="284" r:id="rId21"/>
    <p:sldId id="282" r:id="rId22"/>
    <p:sldId id="286" r:id="rId23"/>
    <p:sldId id="287" r:id="rId24"/>
    <p:sldId id="288" r:id="rId25"/>
    <p:sldId id="289" r:id="rId26"/>
    <p:sldId id="290" r:id="rId27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0668"/>
    <a:srgbClr val="895E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3698DFE-5278-4D54-A44D-EADA6BA41F21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FE86E81-F157-4B12-833B-CC56493CB6D9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4994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AD42DFE-F742-4662-A253-8852182B971A}" type="slidenum">
              <a:rPr lang="en-US" smtClean="0"/>
              <a:pPr/>
              <a:t>11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231485897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Slide Image Placeholder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33795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en-US" dirty="0" smtClean="0"/>
          </a:p>
        </p:txBody>
      </p:sp>
      <p:sp>
        <p:nvSpPr>
          <p:cNvPr id="33796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2AD42DFE-F742-4662-A253-8852182B971A}" type="slidenum">
              <a:rPr lang="en-US" smtClean="0"/>
              <a:pPr/>
              <a:t>13</a:t>
            </a:fld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4836843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prstGeom prst="rect">
            <a:avLst/>
          </a:prstGeo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  <a:prstGeom prst="rect">
            <a:avLst/>
          </a:prstGeo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  <a:prstGeom prst="rect">
            <a:avLst/>
          </a:prstGeom>
        </p:spPr>
        <p:txBody>
          <a:bodyPr vert="eaVert"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  <a:prstGeom prst="rect">
            <a:avLst/>
          </a:prstGeom>
        </p:spPr>
        <p:txBody>
          <a:bodyPr vert="eaVert"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/>
          <a:lstStyle/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prstGeom prst="rect">
            <a:avLst/>
          </a:prstGeo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  <a:prstGeom prst="rect">
            <a:avLst/>
          </a:prstGeo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/>
          <a:lstStyle/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  <a:prstGeom prst="rect">
            <a:avLst/>
          </a:prstGeo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  <a:prstGeom prst="rect">
            <a:avLst/>
          </a:prstGeo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  <a:prstGeom prst="rect">
            <a:avLst/>
          </a:prstGeo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  <a:prstGeom prst="rect">
            <a:avLst/>
          </a:prstGeo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  <a:prstGeom prst="rect">
            <a:avLst/>
          </a:prstGeo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  <a:prstGeom prst="rect">
            <a:avLst/>
          </a:prstGeo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  <a:prstGeom prst="rect">
            <a:avLst/>
          </a:prstGeo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  <a:prstGeom prst="rect">
            <a:avLst/>
          </a:prstGeo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  <a:prstGeom prst="rect">
            <a:avLst/>
          </a:prstGeo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  <a:prstGeom prst="rect">
            <a:avLst/>
          </a:prstGeo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  <a:prstGeom prst="rect">
            <a:avLst/>
          </a:prstGeo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1D8BD707-D9CF-40AE-B4C6-C98DA3205C09}" type="datetimeFigureOut">
              <a:rPr lang="en-US" smtClean="0"/>
              <a:pPr/>
              <a:t>10/16/2020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  <a:prstGeom prst="rect">
            <a:avLst/>
          </a:prstGeom>
        </p:spPr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en-US" dirty="0" smtClean="0"/>
              <a:t>Click icon to add picture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057"/>
            <a:ext cx="9144000" cy="6839886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gif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" name="Picture 3" descr="PNG-2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05000" y="2133600"/>
            <a:ext cx="4419600" cy="3282701"/>
          </a:xfrm>
          <a:prstGeom prst="rect">
            <a:avLst/>
          </a:prstGeom>
        </p:spPr>
      </p:pic>
      <p:pic>
        <p:nvPicPr>
          <p:cNvPr id="5" name="Picture 4" descr="png-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28800" y="1143000"/>
            <a:ext cx="4876801" cy="3581400"/>
          </a:xfrm>
          <a:prstGeom prst="rect">
            <a:avLst/>
          </a:prstGeom>
        </p:spPr>
      </p:pic>
      <p:pic>
        <p:nvPicPr>
          <p:cNvPr id="6" name="Picture 5" descr="png-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6200000">
            <a:off x="1257300" y="1790702"/>
            <a:ext cx="4876801" cy="3581400"/>
          </a:xfrm>
          <a:prstGeom prst="rect">
            <a:avLst/>
          </a:prstGeom>
        </p:spPr>
      </p:pic>
      <p:pic>
        <p:nvPicPr>
          <p:cNvPr id="7" name="Picture 6" descr="png-3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>
            <a:off x="2400299" y="1257301"/>
            <a:ext cx="4876801" cy="3581400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2209800" y="1295400"/>
            <a:ext cx="3733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820559" y="1219200"/>
            <a:ext cx="7502888" cy="3785652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80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Welcome</a:t>
            </a:r>
          </a:p>
          <a:p>
            <a:pPr algn="ctr"/>
            <a:r>
              <a:rPr lang="en-US" sz="8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To </a:t>
            </a:r>
          </a:p>
          <a:p>
            <a:pPr algn="ctr"/>
            <a:r>
              <a:rPr lang="en-US" sz="8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FF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online </a:t>
            </a:r>
            <a:r>
              <a:rPr lang="en-US" sz="8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class</a:t>
            </a:r>
            <a:endParaRPr lang="en-US" sz="80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rgbClr val="FF000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596800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6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4.44444E-6 L 0.2875 0.22223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00" y="11100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2.22222E-6 L 0.29166 -0.18334 " pathEditMode="relative" rAng="0" ptsTypes="AA">
                                      <p:cBhvr>
                                        <p:cTn id="8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600" y="-9200"/>
                                    </p:animMotion>
                                  </p:childTnLst>
                                </p:cTn>
                              </p:par>
                              <p:par>
                                <p:cTn id="9" presetID="5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33333E-6 -2.22222E-6 L -0.22084 -0.2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1000" y="-10000"/>
                                    </p:animMotion>
                                  </p:childTnLst>
                                </p:cTn>
                              </p:par>
                              <p:par>
                                <p:cTn id="11" presetID="49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3.7037E-6 L -0.21666 0.23842 " pathEditMode="relative" rAng="0" ptsTypes="AA">
                                      <p:cBhvr>
                                        <p:cTn id="1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800" y="11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14400" y="228600"/>
            <a:ext cx="4038600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4800" u="sng" dirty="0" smtClean="0"/>
              <a:t>Vocabulary:</a:t>
            </a:r>
            <a:endParaRPr lang="en-US" sz="4800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1143000" y="1295400"/>
            <a:ext cx="21336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Symbolize: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0" y="1295400"/>
            <a:ext cx="3657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Stand for /mean</a:t>
            </a:r>
            <a:endParaRPr lang="en-US" sz="3600" dirty="0"/>
          </a:p>
        </p:txBody>
      </p:sp>
      <p:pic>
        <p:nvPicPr>
          <p:cNvPr id="5" name="Picture 4" descr="698dov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4800" y="2133600"/>
            <a:ext cx="8534400" cy="358140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066800" y="5715000"/>
            <a:ext cx="769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Pigeon </a:t>
            </a:r>
            <a:r>
              <a:rPr lang="en-US" sz="4800" u="sng" dirty="0" smtClean="0"/>
              <a:t>symbolises</a:t>
            </a:r>
            <a:r>
              <a:rPr lang="en-US" sz="4800" dirty="0" smtClean="0"/>
              <a:t> peace.</a:t>
            </a:r>
            <a:endParaRPr lang="en-US" sz="4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4" grpId="0"/>
      <p:bldP spid="6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2286000" y="304800"/>
            <a:ext cx="6629400" cy="7078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4000" b="1" dirty="0"/>
              <a:t> </a:t>
            </a:r>
            <a:r>
              <a:rPr lang="en-US" sz="4000" b="1" dirty="0" smtClean="0"/>
              <a:t>High up in the air</a:t>
            </a:r>
            <a:endParaRPr lang="en-US" sz="4000" b="1" dirty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228600" y="228600"/>
            <a:ext cx="1828800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4400" dirty="0" smtClean="0"/>
              <a:t>Aloft:</a:t>
            </a:r>
            <a:endParaRPr lang="en-US" sz="4400" dirty="0"/>
          </a:p>
        </p:txBody>
      </p:sp>
      <p:sp>
        <p:nvSpPr>
          <p:cNvPr id="9" name="TextBox 8"/>
          <p:cNvSpPr txBox="1"/>
          <p:nvPr/>
        </p:nvSpPr>
        <p:spPr>
          <a:xfrm>
            <a:off x="838200" y="5867400"/>
            <a:ext cx="80010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Our national flag is flying </a:t>
            </a:r>
            <a:r>
              <a:rPr lang="en-US" sz="4000" u="sng" dirty="0" smtClean="0"/>
              <a:t>aloft</a:t>
            </a:r>
            <a:r>
              <a:rPr lang="en-US" sz="4000" dirty="0" smtClean="0"/>
              <a:t>.</a:t>
            </a:r>
            <a:endParaRPr lang="en-US" sz="4000" dirty="0"/>
          </a:p>
        </p:txBody>
      </p:sp>
      <p:pic>
        <p:nvPicPr>
          <p:cNvPr id="6" name="Picture 5" descr="Flag_of_Bangladesh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990600"/>
            <a:ext cx="7848600" cy="4953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381000"/>
            <a:ext cx="19812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Inscribe:</a:t>
            </a:r>
            <a:endParaRPr lang="en-US" sz="3600" dirty="0"/>
          </a:p>
        </p:txBody>
      </p:sp>
      <p:sp>
        <p:nvSpPr>
          <p:cNvPr id="3" name="TextBox 2"/>
          <p:cNvSpPr txBox="1"/>
          <p:nvPr/>
        </p:nvSpPr>
        <p:spPr>
          <a:xfrm>
            <a:off x="1905000" y="457200"/>
            <a:ext cx="7239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Cut , print or write words on something.</a:t>
            </a:r>
            <a:endParaRPr lang="en-US" sz="3200" dirty="0"/>
          </a:p>
        </p:txBody>
      </p:sp>
      <p:pic>
        <p:nvPicPr>
          <p:cNvPr id="4" name="Picture 3" descr="P106044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990600"/>
            <a:ext cx="8686800" cy="4876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5943600"/>
            <a:ext cx="8610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dirty="0" smtClean="0"/>
              <a:t>The date of US independence is </a:t>
            </a:r>
            <a:r>
              <a:rPr lang="en-US" sz="2800" u="sng" dirty="0" smtClean="0"/>
              <a:t>inscribed</a:t>
            </a:r>
            <a:r>
              <a:rPr lang="en-US" sz="2800" dirty="0" smtClean="0"/>
              <a:t> on the book.</a:t>
            </a: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>
            <a:spLocks noChangeArrowheads="1"/>
          </p:cNvSpPr>
          <p:nvPr/>
        </p:nvSpPr>
        <p:spPr bwMode="auto">
          <a:xfrm>
            <a:off x="3429000" y="304800"/>
            <a:ext cx="52578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b="1" dirty="0"/>
              <a:t> </a:t>
            </a:r>
            <a:r>
              <a:rPr lang="en-US" sz="3600" b="1" dirty="0" smtClean="0"/>
              <a:t>to celebrate</a:t>
            </a:r>
            <a:endParaRPr lang="en-US" sz="3600" b="1" dirty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0" y="304800"/>
            <a:ext cx="3276600" cy="6463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3600" dirty="0" smtClean="0"/>
              <a:t>Commemorate:</a:t>
            </a:r>
            <a:endParaRPr lang="en-US" sz="3600" dirty="0"/>
          </a:p>
        </p:txBody>
      </p:sp>
      <p:sp>
        <p:nvSpPr>
          <p:cNvPr id="9" name="TextBox 8"/>
          <p:cNvSpPr txBox="1"/>
          <p:nvPr/>
        </p:nvSpPr>
        <p:spPr>
          <a:xfrm>
            <a:off x="304800" y="5410200"/>
            <a:ext cx="8229600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People are holding a rally to </a:t>
            </a:r>
            <a:r>
              <a:rPr lang="en-US" sz="3200" u="sng" dirty="0" smtClean="0"/>
              <a:t>commemorate </a:t>
            </a:r>
            <a:r>
              <a:rPr lang="en-US" sz="3200" dirty="0" smtClean="0"/>
              <a:t>our independence .</a:t>
            </a:r>
            <a:endParaRPr lang="en-US" sz="3200" dirty="0"/>
          </a:p>
        </p:txBody>
      </p:sp>
      <p:pic>
        <p:nvPicPr>
          <p:cNvPr id="8" name="Picture 7" descr="286699.jpg"/>
          <p:cNvPicPr>
            <a:picLocks noChangeAspect="1"/>
          </p:cNvPicPr>
          <p:nvPr/>
        </p:nvPicPr>
        <p:blipFill>
          <a:blip r:embed="rId3"/>
          <a:srcRect b="23890"/>
          <a:stretch>
            <a:fillRect/>
          </a:stretch>
        </p:blipFill>
        <p:spPr>
          <a:xfrm>
            <a:off x="381000" y="990600"/>
            <a:ext cx="8153400" cy="4267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7" grpId="0"/>
      <p:bldP spid="9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228600"/>
            <a:ext cx="28956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Overthrow:</a:t>
            </a:r>
            <a:endParaRPr lang="en-US" sz="4000" dirty="0"/>
          </a:p>
        </p:txBody>
      </p:sp>
      <p:sp>
        <p:nvSpPr>
          <p:cNvPr id="3" name="TextBox 2"/>
          <p:cNvSpPr txBox="1"/>
          <p:nvPr/>
        </p:nvSpPr>
        <p:spPr>
          <a:xfrm>
            <a:off x="3048000" y="304800"/>
            <a:ext cx="6477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Bring down /remove from power.</a:t>
            </a:r>
            <a:endParaRPr lang="en-US" sz="3200" dirty="0"/>
          </a:p>
        </p:txBody>
      </p:sp>
      <p:pic>
        <p:nvPicPr>
          <p:cNvPr id="4" name="Picture 3" descr="article-0-068FDA1B000005DC-353_468x526.jpg"/>
          <p:cNvPicPr>
            <a:picLocks noChangeAspect="1"/>
          </p:cNvPicPr>
          <p:nvPr/>
        </p:nvPicPr>
        <p:blipFill>
          <a:blip r:embed="rId2"/>
          <a:srcRect r="1296" b="36667"/>
          <a:stretch>
            <a:fillRect/>
          </a:stretch>
        </p:blipFill>
        <p:spPr>
          <a:xfrm>
            <a:off x="685800" y="1066800"/>
            <a:ext cx="7620000" cy="457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85800" y="5943600"/>
            <a:ext cx="76200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Gaddafi has been </a:t>
            </a:r>
            <a:r>
              <a:rPr lang="en-US" sz="3200" u="sng" dirty="0" smtClean="0"/>
              <a:t>overthrown</a:t>
            </a:r>
            <a:r>
              <a:rPr lang="en-US" sz="3200" dirty="0" smtClean="0"/>
              <a:t> by US Army.</a:t>
            </a:r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57200" y="304800"/>
            <a:ext cx="25146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Gesture:</a:t>
            </a:r>
            <a:endParaRPr lang="en-US" sz="4800" dirty="0"/>
          </a:p>
        </p:txBody>
      </p:sp>
      <p:sp>
        <p:nvSpPr>
          <p:cNvPr id="3" name="TextBox 2"/>
          <p:cNvSpPr txBox="1"/>
          <p:nvPr/>
        </p:nvSpPr>
        <p:spPr>
          <a:xfrm>
            <a:off x="3048000" y="228600"/>
            <a:ext cx="3505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sign</a:t>
            </a:r>
            <a:endParaRPr lang="en-US" sz="5400" dirty="0"/>
          </a:p>
        </p:txBody>
      </p:sp>
      <p:pic>
        <p:nvPicPr>
          <p:cNvPr id="4" name="Picture 3" descr="image_214_4448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3400" y="1295400"/>
            <a:ext cx="8001000" cy="43434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81000" y="5791200"/>
            <a:ext cx="8305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dirty="0" smtClean="0"/>
              <a:t>The girls are showing the victory </a:t>
            </a:r>
            <a:r>
              <a:rPr lang="en-US" sz="3600" u="sng" dirty="0" smtClean="0"/>
              <a:t>gesture</a:t>
            </a:r>
            <a:r>
              <a:rPr lang="en-US" sz="3600" dirty="0" smtClean="0"/>
              <a:t>.</a:t>
            </a:r>
            <a:endParaRPr lang="en-US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rizontal Scroll 1"/>
          <p:cNvSpPr/>
          <p:nvPr/>
        </p:nvSpPr>
        <p:spPr>
          <a:xfrm>
            <a:off x="1219200" y="1981200"/>
            <a:ext cx="6934200" cy="2362200"/>
          </a:xfrm>
          <a:prstGeom prst="horizontalScroll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057400" y="2674203"/>
            <a:ext cx="57912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5400" dirty="0" smtClean="0">
                <a:solidFill>
                  <a:srgbClr val="FF0000"/>
                </a:solidFill>
              </a:rPr>
              <a:t>Let’s enjoy a video</a:t>
            </a:r>
            <a:endParaRPr lang="en-US" sz="2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atue-of-liberty (1).jpg"/>
          <p:cNvPicPr>
            <a:picLocks noChangeAspect="1"/>
          </p:cNvPicPr>
          <p:nvPr/>
        </p:nvPicPr>
        <p:blipFill>
          <a:blip r:embed="rId2" cstate="print"/>
          <a:srcRect l="4938"/>
          <a:stretch>
            <a:fillRect/>
          </a:stretch>
        </p:blipFill>
        <p:spPr>
          <a:xfrm>
            <a:off x="228600" y="457200"/>
            <a:ext cx="4191000" cy="60198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28600" y="0"/>
            <a:ext cx="8915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/>
              <a:t>Read text &amp;look at the statue to identify different parts.</a:t>
            </a:r>
            <a:endParaRPr lang="en-US" sz="2800" u="sng" dirty="0"/>
          </a:p>
        </p:txBody>
      </p:sp>
      <p:sp>
        <p:nvSpPr>
          <p:cNvPr id="6" name="Oval Callout 5"/>
          <p:cNvSpPr/>
          <p:nvPr/>
        </p:nvSpPr>
        <p:spPr>
          <a:xfrm>
            <a:off x="5347855" y="5029200"/>
            <a:ext cx="3505200" cy="1447800"/>
          </a:xfrm>
          <a:prstGeom prst="wedgeEllipseCallout">
            <a:avLst>
              <a:gd name="adj1" fmla="val -117295"/>
              <a:gd name="adj2" fmla="val -7631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Flowing robs</a:t>
            </a:r>
            <a:endParaRPr lang="en-US" sz="3600" dirty="0"/>
          </a:p>
        </p:txBody>
      </p:sp>
      <p:sp>
        <p:nvSpPr>
          <p:cNvPr id="8" name="Oval Callout 7"/>
          <p:cNvSpPr/>
          <p:nvPr/>
        </p:nvSpPr>
        <p:spPr>
          <a:xfrm>
            <a:off x="5562600" y="457200"/>
            <a:ext cx="3352800" cy="990600"/>
          </a:xfrm>
          <a:prstGeom prst="wedgeEllipseCallout">
            <a:avLst>
              <a:gd name="adj1" fmla="val -151209"/>
              <a:gd name="adj2" fmla="val 9754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 smtClean="0"/>
              <a:t>Torch</a:t>
            </a:r>
            <a:endParaRPr lang="en-US" sz="4400" dirty="0"/>
          </a:p>
        </p:txBody>
      </p:sp>
      <p:sp>
        <p:nvSpPr>
          <p:cNvPr id="9" name="Oval Callout 8"/>
          <p:cNvSpPr/>
          <p:nvPr/>
        </p:nvSpPr>
        <p:spPr>
          <a:xfrm>
            <a:off x="5701145" y="1564353"/>
            <a:ext cx="3200400" cy="1298448"/>
          </a:xfrm>
          <a:prstGeom prst="wedgeEllipseCallout">
            <a:avLst>
              <a:gd name="adj1" fmla="val -141887"/>
              <a:gd name="adj2" fmla="val 1146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 smtClean="0"/>
              <a:t>Spiked crown</a:t>
            </a:r>
            <a:endParaRPr lang="en-US" sz="4000" dirty="0"/>
          </a:p>
        </p:txBody>
      </p:sp>
      <p:sp>
        <p:nvSpPr>
          <p:cNvPr id="10" name="Oval Callout 9"/>
          <p:cNvSpPr/>
          <p:nvPr/>
        </p:nvSpPr>
        <p:spPr>
          <a:xfrm>
            <a:off x="4800600" y="3156291"/>
            <a:ext cx="4343400" cy="1752600"/>
          </a:xfrm>
          <a:prstGeom prst="wedgeEllipseCallout">
            <a:avLst>
              <a:gd name="adj1" fmla="val -81129"/>
              <a:gd name="adj2" fmla="val -17491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Book inscribed </a:t>
            </a:r>
          </a:p>
          <a:p>
            <a:pPr algn="ctr"/>
            <a:r>
              <a:rPr lang="en-US" sz="3600" dirty="0" smtClean="0"/>
              <a:t>July 4,1776</a:t>
            </a:r>
            <a:endParaRPr lang="en-US" sz="36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 animBg="1"/>
      <p:bldP spid="8" grpId="0" animBg="1"/>
      <p:bldP spid="9" grpId="0" animBg="1"/>
      <p:bldP spid="10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ChainsAerial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419600" cy="2514600"/>
          </a:xfrm>
          <a:prstGeom prst="rect">
            <a:avLst/>
          </a:prstGeom>
        </p:spPr>
      </p:pic>
      <p:pic>
        <p:nvPicPr>
          <p:cNvPr id="3" name="Picture 2" descr="frederic-bartholdi-l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2514600"/>
            <a:ext cx="4191000" cy="343918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76800" y="0"/>
            <a:ext cx="411480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dirty="0" smtClean="0"/>
              <a:t>.</a:t>
            </a:r>
            <a:endParaRPr lang="en-US" sz="6600" dirty="0"/>
          </a:p>
        </p:txBody>
      </p:sp>
      <p:sp>
        <p:nvSpPr>
          <p:cNvPr id="5" name="Rectangle 4"/>
          <p:cNvSpPr/>
          <p:nvPr/>
        </p:nvSpPr>
        <p:spPr>
          <a:xfrm>
            <a:off x="4724400" y="0"/>
            <a:ext cx="4267200" cy="25146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4000" dirty="0"/>
          </a:p>
        </p:txBody>
      </p:sp>
      <p:sp>
        <p:nvSpPr>
          <p:cNvPr id="7" name="TextBox 6"/>
          <p:cNvSpPr txBox="1"/>
          <p:nvPr/>
        </p:nvSpPr>
        <p:spPr>
          <a:xfrm>
            <a:off x="4724401" y="0"/>
            <a:ext cx="42672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u="sng" dirty="0" smtClean="0"/>
              <a:t>Broken chains</a:t>
            </a:r>
            <a:r>
              <a:rPr lang="en-US" sz="3200" dirty="0" smtClean="0"/>
              <a:t>, symbolising the overthrow of tyranny, lie at her feet</a:t>
            </a:r>
            <a:endParaRPr lang="en-US" sz="3200" dirty="0"/>
          </a:p>
        </p:txBody>
      </p:sp>
      <p:sp>
        <p:nvSpPr>
          <p:cNvPr id="10" name="TextBox 9"/>
          <p:cNvSpPr txBox="1"/>
          <p:nvPr/>
        </p:nvSpPr>
        <p:spPr>
          <a:xfrm>
            <a:off x="4724400" y="2708970"/>
            <a:ext cx="4191000" cy="353943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3200" dirty="0" smtClean="0"/>
              <a:t>The statue was designed by the </a:t>
            </a:r>
            <a:r>
              <a:rPr lang="en-US" sz="3200" u="sng" dirty="0" smtClean="0"/>
              <a:t>French Sculptor</a:t>
            </a:r>
          </a:p>
          <a:p>
            <a:pPr algn="ctr"/>
            <a:r>
              <a:rPr lang="en-US" sz="3200" u="sng" dirty="0" smtClean="0"/>
              <a:t> Frederic Bartholdi</a:t>
            </a:r>
            <a:r>
              <a:rPr lang="en-US" sz="3200" dirty="0" smtClean="0"/>
              <a:t> and was given by France to the United States.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33400" y="5953780"/>
            <a:ext cx="39624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 smtClean="0"/>
              <a:t>Frederic Bartholdi</a:t>
            </a: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7" grpId="0"/>
      <p:bldP spid="10" grpId="0" animBg="1"/>
      <p:bldP spid="12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5-Dollar-Grover-Cleveland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2971800"/>
            <a:ext cx="3990975" cy="3477875"/>
          </a:xfrm>
          <a:prstGeom prst="rect">
            <a:avLst/>
          </a:prstGeom>
        </p:spPr>
      </p:pic>
      <p:pic>
        <p:nvPicPr>
          <p:cNvPr id="3" name="Picture 2" descr="2229937579_f0f4f4170f.jpg"/>
          <p:cNvPicPr>
            <a:picLocks noChangeAspect="1"/>
          </p:cNvPicPr>
          <p:nvPr/>
        </p:nvPicPr>
        <p:blipFill>
          <a:blip r:embed="rId3"/>
          <a:srcRect l="11600" t="40400" r="11600" b="6800"/>
          <a:stretch>
            <a:fillRect/>
          </a:stretch>
        </p:blipFill>
        <p:spPr>
          <a:xfrm>
            <a:off x="228600" y="0"/>
            <a:ext cx="3962400" cy="22860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09600" y="2286000"/>
            <a:ext cx="3048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Pedestal of the Statue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4495800" y="2971800"/>
            <a:ext cx="46482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400" dirty="0" smtClean="0"/>
              <a:t>President Grover Cleveland dedicated the work on October 28, 1886. </a:t>
            </a:r>
            <a:endParaRPr lang="en-US" sz="4400" dirty="0"/>
          </a:p>
        </p:txBody>
      </p:sp>
      <p:sp>
        <p:nvSpPr>
          <p:cNvPr id="10" name="Rectangle 9"/>
          <p:cNvSpPr/>
          <p:nvPr/>
        </p:nvSpPr>
        <p:spPr>
          <a:xfrm>
            <a:off x="4572000" y="0"/>
            <a:ext cx="4419600" cy="22860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4572000" y="0"/>
            <a:ext cx="457200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 smtClean="0"/>
              <a:t>US donors financed the </a:t>
            </a:r>
            <a:r>
              <a:rPr lang="en-US" sz="3600" u="sng" dirty="0" smtClean="0"/>
              <a:t>pedestal</a:t>
            </a:r>
            <a:r>
              <a:rPr lang="en-US" sz="3600" dirty="0" smtClean="0"/>
              <a:t> and installation of the monument. </a:t>
            </a:r>
            <a:endParaRPr lang="en-US" sz="3600" dirty="0"/>
          </a:p>
        </p:txBody>
      </p:sp>
      <p:sp>
        <p:nvSpPr>
          <p:cNvPr id="13" name="Rectangle 12"/>
          <p:cNvSpPr/>
          <p:nvPr/>
        </p:nvSpPr>
        <p:spPr>
          <a:xfrm>
            <a:off x="4572000" y="3048000"/>
            <a:ext cx="4343400" cy="3401675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10" grpId="0" animBg="1"/>
      <p:bldP spid="11" grpId="0"/>
      <p:bldP spid="13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457200" y="304800"/>
            <a:ext cx="8686800" cy="6096000"/>
            <a:chOff x="457200" y="304800"/>
            <a:chExt cx="8686800" cy="6096000"/>
          </a:xfrm>
        </p:grpSpPr>
        <p:sp>
          <p:nvSpPr>
            <p:cNvPr id="8" name="Rectangle 7"/>
            <p:cNvSpPr/>
            <p:nvPr/>
          </p:nvSpPr>
          <p:spPr>
            <a:xfrm>
              <a:off x="903360" y="304800"/>
              <a:ext cx="7398499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sz="5400" b="1" dirty="0" smtClean="0">
                  <a:ln w="19050">
                    <a:solidFill>
                      <a:schemeClr val="tx2">
                        <a:tint val="1000"/>
                      </a:schemeClr>
                    </a:solidFill>
                    <a:prstDash val="solid"/>
                  </a:ln>
                  <a:solidFill>
                    <a:srgbClr val="FF0000"/>
                  </a:solidFill>
                  <a:effectLst>
                    <a:outerShdw blurRad="50000" dist="50800" dir="7500000" algn="tl">
                      <a:srgbClr val="000000">
                        <a:shade val="5000"/>
                        <a:alpha val="35000"/>
                      </a:srgbClr>
                    </a:outerShdw>
                  </a:effectLst>
                </a:rPr>
                <a:t>Teacher’s Information</a:t>
              </a:r>
              <a:endParaRPr lang="en-US" sz="5400" b="1" dirty="0">
                <a:ln w="19050">
                  <a:solidFill>
                    <a:schemeClr val="tx2">
                      <a:tint val="1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blurRad="50000" dist="50800" dir="7500000" algn="tl">
                    <a:srgbClr val="000000">
                      <a:shade val="5000"/>
                      <a:alpha val="35000"/>
                    </a:srgbClr>
                  </a:outerShdw>
                </a:effectLst>
              </a:endParaRPr>
            </a:p>
          </p:txBody>
        </p:sp>
        <p:sp>
          <p:nvSpPr>
            <p:cNvPr id="9" name="Rectangle 8"/>
            <p:cNvSpPr/>
            <p:nvPr/>
          </p:nvSpPr>
          <p:spPr>
            <a:xfrm>
              <a:off x="4112036" y="2289080"/>
              <a:ext cx="184730" cy="923330"/>
            </a:xfrm>
            <a:prstGeom prst="rect">
              <a:avLst/>
            </a:prstGeom>
            <a:noFill/>
          </p:spPr>
          <p:txBody>
            <a:bodyPr wrap="none" lIns="91440" tIns="45720" rIns="91440" bIns="45720">
              <a:spAutoFit/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 sz="5400" b="1" cap="none" spc="0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endParaRPr>
            </a:p>
          </p:txBody>
        </p:sp>
        <p:sp>
          <p:nvSpPr>
            <p:cNvPr id="10" name="Rectangle 9"/>
            <p:cNvSpPr/>
            <p:nvPr/>
          </p:nvSpPr>
          <p:spPr>
            <a:xfrm>
              <a:off x="609600" y="1143000"/>
              <a:ext cx="7772400" cy="45719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1" name="Rectangle 10"/>
            <p:cNvSpPr/>
            <p:nvPr/>
          </p:nvSpPr>
          <p:spPr>
            <a:xfrm flipV="1">
              <a:off x="457200" y="1295400"/>
              <a:ext cx="8305800" cy="45719"/>
            </a:xfrm>
            <a:prstGeom prst="rect">
              <a:avLst/>
            </a:prstGeom>
            <a:solidFill>
              <a:srgbClr val="FFFF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2" name="Rectangle 11"/>
            <p:cNvSpPr/>
            <p:nvPr/>
          </p:nvSpPr>
          <p:spPr>
            <a:xfrm>
              <a:off x="685800" y="457200"/>
              <a:ext cx="45719" cy="59436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3" name="Rectangle 12"/>
            <p:cNvSpPr/>
            <p:nvPr/>
          </p:nvSpPr>
          <p:spPr>
            <a:xfrm>
              <a:off x="838200" y="1371600"/>
              <a:ext cx="45719" cy="4724400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en-US"/>
            </a:p>
          </p:txBody>
        </p:sp>
        <p:sp>
          <p:nvSpPr>
            <p:cNvPr id="14" name="TextBox 13"/>
            <p:cNvSpPr txBox="1"/>
            <p:nvPr/>
          </p:nvSpPr>
          <p:spPr>
            <a:xfrm>
              <a:off x="1447800" y="3127280"/>
              <a:ext cx="624840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4800" dirty="0">
                <a:solidFill>
                  <a:srgbClr val="0070C0"/>
                </a:solidFill>
              </a:endParaRPr>
            </a:p>
          </p:txBody>
        </p:sp>
        <p:sp>
          <p:nvSpPr>
            <p:cNvPr id="15" name="TextBox 14"/>
            <p:cNvSpPr txBox="1"/>
            <p:nvPr/>
          </p:nvSpPr>
          <p:spPr>
            <a:xfrm>
              <a:off x="1447800" y="3813080"/>
              <a:ext cx="67056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3600" dirty="0"/>
            </a:p>
          </p:txBody>
        </p:sp>
        <p:sp>
          <p:nvSpPr>
            <p:cNvPr id="16" name="TextBox 15"/>
            <p:cNvSpPr txBox="1"/>
            <p:nvPr/>
          </p:nvSpPr>
          <p:spPr>
            <a:xfrm>
              <a:off x="1447800" y="4270280"/>
              <a:ext cx="44958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endParaRPr lang="en-US" sz="3600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883919" y="1905000"/>
              <a:ext cx="8260081" cy="427809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n-US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4800" b="1" dirty="0" smtClean="0">
                  <a:solidFill>
                    <a:srgbClr val="E7318C"/>
                  </a:solidFill>
                  <a:latin typeface="Arial" pitchFamily="34" charset="0"/>
                  <a:cs typeface="Arial" pitchFamily="34" charset="0"/>
                </a:rPr>
                <a:t>Md</a:t>
              </a:r>
              <a:r>
                <a:rPr lang="en-US" sz="4800" b="1" dirty="0">
                  <a:solidFill>
                    <a:srgbClr val="E7318C"/>
                  </a:solidFill>
                  <a:latin typeface="Arial" pitchFamily="34" charset="0"/>
                  <a:cs typeface="Arial" pitchFamily="34" charset="0"/>
                </a:rPr>
                <a:t>. Shamsul </a:t>
              </a:r>
              <a:r>
                <a:rPr lang="en-US" sz="4800" b="1" dirty="0" smtClean="0">
                  <a:solidFill>
                    <a:srgbClr val="E7318C"/>
                  </a:solidFill>
                  <a:latin typeface="Arial" pitchFamily="34" charset="0"/>
                  <a:cs typeface="Arial" pitchFamily="34" charset="0"/>
                </a:rPr>
                <a:t>Alam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BA(</a:t>
              </a:r>
              <a:r>
                <a:rPr lang="en-US" sz="2800" b="1" dirty="0" err="1" smtClean="0">
                  <a:latin typeface="Arial" pitchFamily="34" charset="0"/>
                  <a:cs typeface="Arial" pitchFamily="34" charset="0"/>
                </a:rPr>
                <a:t>Hons</a:t>
              </a: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.)MA in English.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Assistant Teacher( English)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err="1">
                  <a:latin typeface="Arial" pitchFamily="34" charset="0"/>
                  <a:cs typeface="Arial" pitchFamily="34" charset="0"/>
                </a:rPr>
                <a:t>Nabodoy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 Girl’s High School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err="1">
                  <a:latin typeface="Arial" pitchFamily="34" charset="0"/>
                  <a:cs typeface="Arial" pitchFamily="34" charset="0"/>
                </a:rPr>
                <a:t>Shailkupa</a:t>
              </a:r>
              <a:r>
                <a:rPr lang="en-US" sz="2800" b="1" dirty="0">
                  <a:latin typeface="Arial" pitchFamily="34" charset="0"/>
                  <a:cs typeface="Arial" pitchFamily="34" charset="0"/>
                </a:rPr>
                <a:t>, </a:t>
              </a:r>
              <a:r>
                <a:rPr lang="en-US" sz="2800" b="1" dirty="0" err="1">
                  <a:latin typeface="Arial" pitchFamily="34" charset="0"/>
                  <a:cs typeface="Arial" pitchFamily="34" charset="0"/>
                </a:rPr>
                <a:t>Jenaidah</a:t>
              </a:r>
              <a:r>
                <a:rPr lang="en-US" sz="2800" b="1">
                  <a:latin typeface="Arial" pitchFamily="34" charset="0"/>
                  <a:cs typeface="Arial" pitchFamily="34" charset="0"/>
                </a:rPr>
                <a:t>.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dirty="0" smtClean="0">
                <a:latin typeface="Arial" pitchFamily="34" charset="0"/>
                <a:cs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Phone:01917-452052,01722-922691</a:t>
              </a: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endParaRPr lang="en-US" sz="2800" b="1" dirty="0" smtClean="0">
                <a:latin typeface="Arial" pitchFamily="34" charset="0"/>
                <a:cs typeface="Arial" pitchFamily="34" charset="0"/>
              </a:endParaRPr>
            </a:p>
            <a:p>
              <a:pPr fontAlgn="auto">
                <a:spcBef>
                  <a:spcPts val="0"/>
                </a:spcBef>
                <a:spcAft>
                  <a:spcPts val="0"/>
                </a:spcAft>
                <a:defRPr/>
              </a:pPr>
              <a:r>
                <a:rPr lang="en-US" sz="2800" b="1" dirty="0" smtClean="0">
                  <a:latin typeface="Arial" pitchFamily="34" charset="0"/>
                  <a:cs typeface="Arial" pitchFamily="34" charset="0"/>
                </a:rPr>
                <a:t>Email:shamsul101085@gmail.com</a:t>
              </a:r>
              <a:endParaRPr lang="en-US" sz="2800" b="1" dirty="0">
                <a:latin typeface="Arial" pitchFamily="34" charset="0"/>
                <a:cs typeface="Arial" pitchFamily="34" charset="0"/>
              </a:endParaRPr>
            </a:p>
          </p:txBody>
        </p:sp>
        <p:pic>
          <p:nvPicPr>
            <p:cNvPr id="18" name="Picture 17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236545" y="1627092"/>
              <a:ext cx="1323975" cy="1323975"/>
            </a:xfrm>
            <a:prstGeom prst="rect">
              <a:avLst/>
            </a:prstGeom>
          </p:spPr>
        </p:pic>
        <p:pic>
          <p:nvPicPr>
            <p:cNvPr id="19" name="Picture 18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6930792" y="4450521"/>
              <a:ext cx="1935480" cy="1539240"/>
            </a:xfrm>
            <a:prstGeom prst="rect">
              <a:avLst/>
            </a:prstGeom>
          </p:spPr>
        </p:pic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tair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3429000"/>
            <a:ext cx="4572000" cy="3048000"/>
          </a:xfrm>
          <a:prstGeom prst="rect">
            <a:avLst/>
          </a:prstGeom>
        </p:spPr>
      </p:pic>
      <p:pic>
        <p:nvPicPr>
          <p:cNvPr id="3" name="Picture 2" descr="Reagan_reopens_Statue_of_Liberty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0"/>
            <a:ext cx="4572000" cy="33528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5181600" y="228600"/>
            <a:ext cx="3810000" cy="6248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5410200" y="228600"/>
            <a:ext cx="3429000" cy="64940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200" dirty="0" smtClean="0"/>
              <a:t>The </a:t>
            </a:r>
            <a:r>
              <a:rPr lang="en-US" sz="5200" u="sng" dirty="0" smtClean="0"/>
              <a:t>head</a:t>
            </a:r>
            <a:r>
              <a:rPr lang="en-US" sz="5200" dirty="0" smtClean="0"/>
              <a:t> of the statue is reachable by </a:t>
            </a:r>
            <a:r>
              <a:rPr lang="en-US" sz="5200" u="sng" dirty="0" smtClean="0"/>
              <a:t>staircase</a:t>
            </a:r>
            <a:r>
              <a:rPr lang="en-US" sz="5200" dirty="0" smtClean="0"/>
              <a:t> or emergency lift.</a:t>
            </a:r>
            <a:endParaRPr lang="en-US" sz="5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1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23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229937579_f0f4f4170f.jpg"/>
          <p:cNvPicPr>
            <a:picLocks noChangeAspect="1"/>
          </p:cNvPicPr>
          <p:nvPr/>
        </p:nvPicPr>
        <p:blipFill>
          <a:blip r:embed="rId2"/>
          <a:srcRect t="400" r="-400" b="11093"/>
          <a:stretch>
            <a:fillRect/>
          </a:stretch>
        </p:blipFill>
        <p:spPr>
          <a:xfrm>
            <a:off x="228600" y="0"/>
            <a:ext cx="8763000" cy="6400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143000" y="0"/>
            <a:ext cx="6777817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Measurement of the Statue of Liberty</a:t>
            </a:r>
            <a:endParaRPr lang="en-US" sz="3200" dirty="0"/>
          </a:p>
        </p:txBody>
      </p:sp>
      <p:cxnSp>
        <p:nvCxnSpPr>
          <p:cNvPr id="5" name="Straight Arrow Connector 4"/>
          <p:cNvCxnSpPr/>
          <p:nvPr/>
        </p:nvCxnSpPr>
        <p:spPr>
          <a:xfrm rot="16200000" flipV="1">
            <a:off x="-1181100" y="3467100"/>
            <a:ext cx="5791200" cy="76200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1676400" y="609600"/>
            <a:ext cx="2438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228600" y="1066800"/>
            <a:ext cx="2209800" cy="2895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306 ft  from  torch tip to the pedestal</a:t>
            </a:r>
            <a:endParaRPr lang="en-US" sz="2800" dirty="0"/>
          </a:p>
        </p:txBody>
      </p:sp>
      <p:cxnSp>
        <p:nvCxnSpPr>
          <p:cNvPr id="13" name="Straight Arrow Connector 12"/>
          <p:cNvCxnSpPr/>
          <p:nvPr/>
        </p:nvCxnSpPr>
        <p:spPr>
          <a:xfrm rot="5400000" flipH="1" flipV="1">
            <a:off x="1676400" y="2133600"/>
            <a:ext cx="30480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/>
          <p:nvPr/>
        </p:nvCxnSpPr>
        <p:spPr>
          <a:xfrm>
            <a:off x="3200400" y="3657600"/>
            <a:ext cx="9906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/>
          <p:cNvSpPr/>
          <p:nvPr/>
        </p:nvSpPr>
        <p:spPr>
          <a:xfrm>
            <a:off x="2514600" y="1066800"/>
            <a:ext cx="1600200" cy="2209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The</a:t>
            </a:r>
          </a:p>
          <a:p>
            <a:pPr algn="ctr"/>
            <a:r>
              <a:rPr lang="en-US" sz="2800" dirty="0" smtClean="0"/>
              <a:t>figure is 152 ft 2 in</a:t>
            </a:r>
            <a:endParaRPr lang="en-US" sz="2800" dirty="0"/>
          </a:p>
        </p:txBody>
      </p:sp>
      <p:cxnSp>
        <p:nvCxnSpPr>
          <p:cNvPr id="24" name="Straight Arrow Connector 23"/>
          <p:cNvCxnSpPr/>
          <p:nvPr/>
        </p:nvCxnSpPr>
        <p:spPr>
          <a:xfrm rot="5400000">
            <a:off x="4800600" y="1447800"/>
            <a:ext cx="457200" cy="1588"/>
          </a:xfrm>
          <a:prstGeom prst="straightConnector1">
            <a:avLst/>
          </a:prstGeom>
          <a:ln>
            <a:headEnd type="arrow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/>
          <p:nvPr/>
        </p:nvCxnSpPr>
        <p:spPr>
          <a:xfrm rot="10800000">
            <a:off x="4495800" y="1295400"/>
            <a:ext cx="533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/>
          <p:nvPr/>
        </p:nvCxnSpPr>
        <p:spPr>
          <a:xfrm rot="10800000">
            <a:off x="4572000" y="1600200"/>
            <a:ext cx="4572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/>
          <p:nvPr/>
        </p:nvCxnSpPr>
        <p:spPr>
          <a:xfrm>
            <a:off x="5029200" y="1447800"/>
            <a:ext cx="1676400" cy="1588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Oval 32"/>
          <p:cNvSpPr/>
          <p:nvPr/>
        </p:nvSpPr>
        <p:spPr>
          <a:xfrm>
            <a:off x="6400800" y="609600"/>
            <a:ext cx="2438400" cy="1981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The head from neck to diadem 28 feet </a:t>
            </a:r>
            <a:endParaRPr lang="en-US" sz="2400" dirty="0"/>
          </a:p>
        </p:txBody>
      </p:sp>
      <p:sp>
        <p:nvSpPr>
          <p:cNvPr id="36" name="Oval Callout 35"/>
          <p:cNvSpPr/>
          <p:nvPr/>
        </p:nvSpPr>
        <p:spPr>
          <a:xfrm>
            <a:off x="6477000" y="3200400"/>
            <a:ext cx="2362200" cy="2514600"/>
          </a:xfrm>
          <a:prstGeom prst="wedgeEllipseCallout">
            <a:avLst>
              <a:gd name="adj1" fmla="val -123332"/>
              <a:gd name="adj2" fmla="val -5427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The statue weighs 250 tons</a:t>
            </a: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800" decel="1000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8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800" decel="1000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2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2" dur="20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7" dur="20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11" grpId="0" animBg="1"/>
      <p:bldP spid="16" grpId="0" animBg="1"/>
      <p:bldP spid="33" grpId="0" animBg="1"/>
      <p:bldP spid="36" grpId="0" animBg="1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TextBox 2"/>
          <p:cNvSpPr txBox="1">
            <a:spLocks noChangeArrowheads="1"/>
          </p:cNvSpPr>
          <p:nvPr/>
        </p:nvSpPr>
        <p:spPr bwMode="auto">
          <a:xfrm>
            <a:off x="0" y="1"/>
            <a:ext cx="5638800" cy="9233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5400" u="sng" dirty="0" smtClean="0"/>
              <a:t>Pair Works:</a:t>
            </a:r>
            <a:endParaRPr lang="en-US" sz="5400" u="sng" dirty="0"/>
          </a:p>
        </p:txBody>
      </p:sp>
      <p:pic>
        <p:nvPicPr>
          <p:cNvPr id="5" name="Picture 4" descr="emma-lazarus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71600"/>
            <a:ext cx="2514600" cy="2514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838200"/>
            <a:ext cx="914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u="sng" dirty="0" smtClean="0"/>
              <a:t>Read the lines and discuss the following points with your partners.</a:t>
            </a:r>
            <a:endParaRPr lang="en-US" sz="2400" u="sng" dirty="0"/>
          </a:p>
        </p:txBody>
      </p:sp>
      <p:sp>
        <p:nvSpPr>
          <p:cNvPr id="8" name="TextBox 7"/>
          <p:cNvSpPr txBox="1"/>
          <p:nvPr/>
        </p:nvSpPr>
        <p:spPr>
          <a:xfrm>
            <a:off x="2743200" y="1371600"/>
            <a:ext cx="6400800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Give me your tired, your poor </a:t>
            </a:r>
          </a:p>
          <a:p>
            <a:r>
              <a:rPr lang="en-US" sz="2400" dirty="0" smtClean="0"/>
              <a:t>Your huddled masses yearning to breathe free, </a:t>
            </a:r>
          </a:p>
          <a:p>
            <a:r>
              <a:rPr lang="en-US" sz="2400" dirty="0" smtClean="0"/>
              <a:t>The wretched refuse of your teeming shore. </a:t>
            </a:r>
          </a:p>
          <a:p>
            <a:r>
              <a:rPr lang="en-US" sz="2400" dirty="0" smtClean="0"/>
              <a:t>Send these, the homeless, tempest-tossed to </a:t>
            </a:r>
          </a:p>
          <a:p>
            <a:r>
              <a:rPr lang="en-US" sz="2400" dirty="0" smtClean="0"/>
              <a:t>me, I lift my lamp beside the golden door! </a:t>
            </a:r>
          </a:p>
          <a:p>
            <a:r>
              <a:rPr lang="en-US" sz="2400" i="1" dirty="0" smtClean="0"/>
              <a:t>The New Colossus (1</a:t>
            </a:r>
            <a:r>
              <a:rPr lang="en-US" sz="2400" dirty="0" smtClean="0"/>
              <a:t>903) </a:t>
            </a:r>
            <a:br>
              <a:rPr lang="en-US" sz="2400" dirty="0" smtClean="0"/>
            </a:b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228600" y="3352800"/>
            <a:ext cx="243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Emma Lazarus </a:t>
            </a:r>
          </a:p>
          <a:p>
            <a:endParaRPr lang="en-US" sz="2400" dirty="0"/>
          </a:p>
        </p:txBody>
      </p:sp>
      <p:sp>
        <p:nvSpPr>
          <p:cNvPr id="11" name="Oval 10"/>
          <p:cNvSpPr/>
          <p:nvPr/>
        </p:nvSpPr>
        <p:spPr>
          <a:xfrm>
            <a:off x="228600" y="4038600"/>
            <a:ext cx="5943600" cy="762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Who is saying these?</a:t>
            </a:r>
            <a:endParaRPr lang="en-US" sz="3200" dirty="0"/>
          </a:p>
        </p:txBody>
      </p:sp>
      <p:sp>
        <p:nvSpPr>
          <p:cNvPr id="12" name="Oval 11"/>
          <p:cNvSpPr/>
          <p:nvPr/>
        </p:nvSpPr>
        <p:spPr>
          <a:xfrm>
            <a:off x="2743200" y="4800600"/>
            <a:ext cx="6400800" cy="8382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To whom are the lines said?</a:t>
            </a:r>
            <a:endParaRPr lang="en-US" sz="2800" dirty="0"/>
          </a:p>
        </p:txBody>
      </p:sp>
      <p:sp>
        <p:nvSpPr>
          <p:cNvPr id="13" name="Oval 12"/>
          <p:cNvSpPr/>
          <p:nvPr/>
        </p:nvSpPr>
        <p:spPr>
          <a:xfrm>
            <a:off x="685800" y="5715000"/>
            <a:ext cx="6781800" cy="9144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Do you think the lines express what the statue symbolises?</a:t>
            </a:r>
            <a:endParaRPr lang="en-US" sz="2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355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355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3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48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53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555" grpId="0"/>
      <p:bldP spid="7" grpId="0"/>
      <p:bldP spid="8" grpId="0"/>
      <p:bldP spid="9" grpId="0"/>
      <p:bldP spid="11" grpId="0" animBg="1"/>
      <p:bldP spid="12" grpId="0" animBg="1"/>
      <p:bldP spid="13" grpId="0" animBg="1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228600" y="-152400"/>
            <a:ext cx="4605078" cy="1015663"/>
          </a:xfrm>
          <a:prstGeom prst="rect">
            <a:avLst/>
          </a:prstGeom>
          <a:ln>
            <a:noFill/>
          </a:ln>
          <a:effectLst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pPr>
              <a:defRPr/>
            </a:pPr>
            <a:r>
              <a:rPr lang="en-US" sz="6000" u="sng" dirty="0">
                <a:solidFill>
                  <a:srgbClr val="7030A0"/>
                </a:solidFill>
              </a:rPr>
              <a:t>Evaluation: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57200" y="685800"/>
            <a:ext cx="853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u="sng" dirty="0" smtClean="0"/>
              <a:t>What do the following things symbolise?</a:t>
            </a:r>
            <a:endParaRPr lang="en-US" sz="4000" u="sng" dirty="0"/>
          </a:p>
        </p:txBody>
      </p:sp>
      <p:pic>
        <p:nvPicPr>
          <p:cNvPr id="7" name="Picture 6" descr="statue-of-liberty (1)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600" y="1600200"/>
            <a:ext cx="2819400" cy="3962400"/>
          </a:xfrm>
          <a:prstGeom prst="rect">
            <a:avLst/>
          </a:prstGeom>
        </p:spPr>
      </p:pic>
      <p:sp>
        <p:nvSpPr>
          <p:cNvPr id="11" name="Left-Right Arrow Callout 10"/>
          <p:cNvSpPr/>
          <p:nvPr/>
        </p:nvSpPr>
        <p:spPr>
          <a:xfrm>
            <a:off x="1676400" y="1905000"/>
            <a:ext cx="4495800" cy="533400"/>
          </a:xfrm>
          <a:prstGeom prst="leftRightArrowCallout">
            <a:avLst>
              <a:gd name="adj1" fmla="val 0"/>
              <a:gd name="adj2" fmla="val 12073"/>
              <a:gd name="adj3" fmla="val 22585"/>
              <a:gd name="adj4" fmla="val 34295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Torch</a:t>
            </a:r>
            <a:endParaRPr lang="en-US" sz="3200" dirty="0"/>
          </a:p>
        </p:txBody>
      </p:sp>
      <p:sp>
        <p:nvSpPr>
          <p:cNvPr id="12" name="Left-Right Arrow Callout 11"/>
          <p:cNvSpPr/>
          <p:nvPr/>
        </p:nvSpPr>
        <p:spPr>
          <a:xfrm>
            <a:off x="2362200" y="3276600"/>
            <a:ext cx="3505200" cy="576072"/>
          </a:xfrm>
          <a:prstGeom prst="leftRightArrowCallout">
            <a:avLst>
              <a:gd name="adj1" fmla="val 0"/>
              <a:gd name="adj2" fmla="val 8942"/>
              <a:gd name="adj3" fmla="val 27236"/>
              <a:gd name="adj4" fmla="val 4812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Book</a:t>
            </a:r>
            <a:endParaRPr lang="en-US" sz="3200" dirty="0"/>
          </a:p>
        </p:txBody>
      </p:sp>
      <p:sp>
        <p:nvSpPr>
          <p:cNvPr id="13" name="Left-Right Arrow Callout 12"/>
          <p:cNvSpPr/>
          <p:nvPr/>
        </p:nvSpPr>
        <p:spPr>
          <a:xfrm rot="21265699">
            <a:off x="2209800" y="4648200"/>
            <a:ext cx="3657600" cy="1066800"/>
          </a:xfrm>
          <a:prstGeom prst="leftRightArrowCallout">
            <a:avLst>
              <a:gd name="adj1" fmla="val 0"/>
              <a:gd name="adj2" fmla="val 11178"/>
              <a:gd name="adj3" fmla="val 25000"/>
              <a:gd name="adj4" fmla="val 43193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Broken chain</a:t>
            </a:r>
            <a:endParaRPr lang="en-US" sz="3200" dirty="0"/>
          </a:p>
        </p:txBody>
      </p:sp>
      <p:sp>
        <p:nvSpPr>
          <p:cNvPr id="14" name="Oval 13"/>
          <p:cNvSpPr/>
          <p:nvPr/>
        </p:nvSpPr>
        <p:spPr>
          <a:xfrm>
            <a:off x="5486400" y="1371600"/>
            <a:ext cx="3505200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A light guiding to the way of US</a:t>
            </a:r>
            <a:endParaRPr lang="en-US" sz="2800" dirty="0"/>
          </a:p>
        </p:txBody>
      </p:sp>
      <p:sp>
        <p:nvSpPr>
          <p:cNvPr id="15" name="Oval 14"/>
          <p:cNvSpPr/>
          <p:nvPr/>
        </p:nvSpPr>
        <p:spPr>
          <a:xfrm>
            <a:off x="5334000" y="2819400"/>
            <a:ext cx="3581400" cy="13716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Knowledge and learning</a:t>
            </a:r>
            <a:endParaRPr lang="en-US" sz="2800" dirty="0"/>
          </a:p>
        </p:txBody>
      </p:sp>
      <p:sp>
        <p:nvSpPr>
          <p:cNvPr id="16" name="Oval 15"/>
          <p:cNvSpPr/>
          <p:nvPr/>
        </p:nvSpPr>
        <p:spPr>
          <a:xfrm>
            <a:off x="5257800" y="4267200"/>
            <a:ext cx="3657600" cy="11430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smtClean="0"/>
              <a:t>Overthrow of tyranny</a:t>
            </a:r>
            <a:endParaRPr lang="en-US" sz="2800" dirty="0"/>
          </a:p>
        </p:txBody>
      </p:sp>
      <p:sp>
        <p:nvSpPr>
          <p:cNvPr id="17" name="Line Callout 1 16"/>
          <p:cNvSpPr/>
          <p:nvPr/>
        </p:nvSpPr>
        <p:spPr>
          <a:xfrm>
            <a:off x="1600200" y="5789676"/>
            <a:ext cx="1524000" cy="612648"/>
          </a:xfrm>
          <a:prstGeom prst="borderCallout1">
            <a:avLst>
              <a:gd name="adj1" fmla="val 12444"/>
              <a:gd name="adj2" fmla="val 118"/>
              <a:gd name="adj3" fmla="val -276369"/>
              <a:gd name="adj4" fmla="val -369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/>
              <a:t>Statue</a:t>
            </a:r>
            <a:endParaRPr lang="en-US" sz="3600" dirty="0"/>
          </a:p>
        </p:txBody>
      </p:sp>
      <p:cxnSp>
        <p:nvCxnSpPr>
          <p:cNvPr id="19" name="Straight Arrow Connector 18"/>
          <p:cNvCxnSpPr/>
          <p:nvPr/>
        </p:nvCxnSpPr>
        <p:spPr>
          <a:xfrm flipV="1">
            <a:off x="3543743" y="6199853"/>
            <a:ext cx="1310717" cy="2647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Oval 21"/>
          <p:cNvSpPr/>
          <p:nvPr/>
        </p:nvSpPr>
        <p:spPr>
          <a:xfrm>
            <a:off x="4724400" y="5410200"/>
            <a:ext cx="4267200" cy="106680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/>
              <a:t>Freedom</a:t>
            </a:r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800" decel="100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800" decel="100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800" decel="100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800" decel="100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800" decel="100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800" decel="100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800" decel="100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2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87" dur="2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2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381000"/>
            <a:ext cx="8763000" cy="584775"/>
          </a:xfrm>
          <a:blipFill>
            <a:blip r:embed="rId2"/>
            <a:tile tx="0" ty="0" sx="100000" sy="100000" flip="none" algn="tl"/>
          </a:blipFill>
        </p:spPr>
        <p:txBody>
          <a:bodyPr wrap="square">
            <a:spAutoFit/>
          </a:bodyPr>
          <a:lstStyle/>
          <a:p>
            <a:r>
              <a:rPr lang="en-US" sz="3200" u="sng" dirty="0" smtClean="0">
                <a:solidFill>
                  <a:srgbClr val="FF0000"/>
                </a:solidFill>
              </a:rPr>
              <a:t>Fill in the blanks with correct words from the box.</a:t>
            </a:r>
          </a:p>
        </p:txBody>
      </p:sp>
      <p:sp>
        <p:nvSpPr>
          <p:cNvPr id="5" name="Rectangle 4"/>
          <p:cNvSpPr/>
          <p:nvPr/>
        </p:nvSpPr>
        <p:spPr>
          <a:xfrm>
            <a:off x="228600" y="1295400"/>
            <a:ext cx="8763000" cy="914400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en-US" sz="2400" dirty="0"/>
          </a:p>
        </p:txBody>
      </p:sp>
      <p:sp>
        <p:nvSpPr>
          <p:cNvPr id="6" name="TextBox 5"/>
          <p:cNvSpPr txBox="1">
            <a:spLocks noChangeArrowheads="1"/>
          </p:cNvSpPr>
          <p:nvPr/>
        </p:nvSpPr>
        <p:spPr bwMode="auto">
          <a:xfrm>
            <a:off x="228600" y="1371600"/>
            <a:ext cx="12954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 smtClean="0"/>
              <a:t>sculptor</a:t>
            </a:r>
            <a:endParaRPr lang="en-US" sz="2400" dirty="0"/>
          </a:p>
        </p:txBody>
      </p:sp>
      <p:sp>
        <p:nvSpPr>
          <p:cNvPr id="7" name="TextBox 6"/>
          <p:cNvSpPr txBox="1">
            <a:spLocks noChangeArrowheads="1"/>
          </p:cNvSpPr>
          <p:nvPr/>
        </p:nvSpPr>
        <p:spPr bwMode="auto">
          <a:xfrm>
            <a:off x="1600200" y="1371600"/>
            <a:ext cx="1600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 smtClean="0"/>
              <a:t>flowing</a:t>
            </a:r>
            <a:endParaRPr lang="en-US" sz="2400" dirty="0"/>
          </a:p>
        </p:txBody>
      </p:sp>
      <p:sp>
        <p:nvSpPr>
          <p:cNvPr id="8" name="TextBox 7"/>
          <p:cNvSpPr txBox="1">
            <a:spLocks noChangeArrowheads="1"/>
          </p:cNvSpPr>
          <p:nvPr/>
        </p:nvSpPr>
        <p:spPr bwMode="auto">
          <a:xfrm>
            <a:off x="2971800" y="1366837"/>
            <a:ext cx="13716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 smtClean="0"/>
              <a:t>liberty</a:t>
            </a:r>
            <a:endParaRPr lang="en-US" sz="2400" dirty="0"/>
          </a:p>
        </p:txBody>
      </p:sp>
      <p:sp>
        <p:nvSpPr>
          <p:cNvPr id="9" name="TextBox 8"/>
          <p:cNvSpPr txBox="1">
            <a:spLocks noChangeArrowheads="1"/>
          </p:cNvSpPr>
          <p:nvPr/>
        </p:nvSpPr>
        <p:spPr bwMode="auto">
          <a:xfrm>
            <a:off x="4343400" y="1371600"/>
            <a:ext cx="788999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2400" dirty="0" smtClean="0"/>
              <a:t>aloft</a:t>
            </a:r>
            <a:endParaRPr lang="en-US" sz="2400" dirty="0"/>
          </a:p>
        </p:txBody>
      </p:sp>
      <p:sp>
        <p:nvSpPr>
          <p:cNvPr id="10" name="TextBox 9"/>
          <p:cNvSpPr txBox="1">
            <a:spLocks noChangeArrowheads="1"/>
          </p:cNvSpPr>
          <p:nvPr/>
        </p:nvSpPr>
        <p:spPr bwMode="auto">
          <a:xfrm>
            <a:off x="5410200" y="1371600"/>
            <a:ext cx="16764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 smtClean="0"/>
              <a:t>designed</a:t>
            </a:r>
            <a:endParaRPr lang="en-US" sz="2400" dirty="0"/>
          </a:p>
        </p:txBody>
      </p:sp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6934200" y="1371600"/>
            <a:ext cx="18288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 smtClean="0"/>
              <a:t>symbolizes</a:t>
            </a:r>
            <a:endParaRPr lang="en-US" sz="2400" dirty="0"/>
          </a:p>
        </p:txBody>
      </p:sp>
      <p:sp>
        <p:nvSpPr>
          <p:cNvPr id="13" name="TextBox 12"/>
          <p:cNvSpPr txBox="1">
            <a:spLocks noChangeArrowheads="1"/>
          </p:cNvSpPr>
          <p:nvPr/>
        </p:nvSpPr>
        <p:spPr bwMode="auto">
          <a:xfrm>
            <a:off x="228600" y="1752600"/>
            <a:ext cx="190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 smtClean="0"/>
              <a:t>situated</a:t>
            </a:r>
            <a:endParaRPr lang="en-US" sz="2400" dirty="0"/>
          </a:p>
        </p:txBody>
      </p:sp>
      <p:sp>
        <p:nvSpPr>
          <p:cNvPr id="14" name="TextBox 13"/>
          <p:cNvSpPr txBox="1">
            <a:spLocks noChangeArrowheads="1"/>
          </p:cNvSpPr>
          <p:nvPr/>
        </p:nvSpPr>
        <p:spPr bwMode="auto">
          <a:xfrm>
            <a:off x="1676400" y="1752600"/>
            <a:ext cx="1905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 smtClean="0"/>
              <a:t>harbour</a:t>
            </a:r>
            <a:endParaRPr lang="en-US" sz="2400" dirty="0"/>
          </a:p>
        </p:txBody>
      </p: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3048000" y="1752600"/>
            <a:ext cx="14478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 smtClean="0"/>
              <a:t>inscribed</a:t>
            </a:r>
            <a:endParaRPr lang="en-US" sz="2400" dirty="0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419600" y="1752600"/>
            <a:ext cx="12192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400" dirty="0" smtClean="0"/>
              <a:t>crown</a:t>
            </a:r>
            <a:endParaRPr lang="en-US" sz="2400" dirty="0"/>
          </a:p>
        </p:txBody>
      </p:sp>
      <p:sp>
        <p:nvSpPr>
          <p:cNvPr id="26640" name="TextBox 16"/>
          <p:cNvSpPr txBox="1">
            <a:spLocks noChangeArrowheads="1"/>
          </p:cNvSpPr>
          <p:nvPr/>
        </p:nvSpPr>
        <p:spPr bwMode="auto">
          <a:xfrm>
            <a:off x="7391400" y="1752600"/>
            <a:ext cx="1143000" cy="461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400" dirty="0"/>
              <a:t>shaky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228600" y="2618125"/>
            <a:ext cx="876300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2400" dirty="0" smtClean="0"/>
              <a:t>The Statue of Liberty is a)________________ on Liberty Island in the b)______________ of New York. The statue symbolizes  c)____________ in the form of a woman wearing  d)______________robes and a spiked e)_____________. She holds a torch f)_____________ in her right hand and carries in her left hand a book g)____________ "July 4, 1776". Broken chains h)_________ the overthrow of tyranny. The statue was i)____________ by the French  j)_________ Frederic Bartholdi .</a:t>
            </a:r>
          </a:p>
          <a:p>
            <a:pPr algn="just"/>
            <a:endParaRPr lang="en-US" sz="2800" dirty="0"/>
          </a:p>
        </p:txBody>
      </p:sp>
      <p:sp>
        <p:nvSpPr>
          <p:cNvPr id="18" name="TextBox 17"/>
          <p:cNvSpPr txBox="1"/>
          <p:nvPr/>
        </p:nvSpPr>
        <p:spPr>
          <a:xfrm>
            <a:off x="5562600" y="1752600"/>
            <a:ext cx="126367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glorious</a:t>
            </a:r>
            <a:endParaRPr lang="en-US" sz="2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7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27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3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2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47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2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57" dur="2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2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67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2" dur="2000"/>
                                        <p:tgtEl>
                                          <p:spTgt spid="266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7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4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 L 0.067 -0.05333  C 0.081 -0.06533  0.102 -0.072  0.124 -0.072  C 0.149 -0.072  0.169 -0.06533  0.183 -0.05333  L 0.25 0  E" pathEditMode="relative" ptsTypes="">
                                      <p:cBhvr>
                                        <p:cTn id="81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1025 0.05532 C -0.09497 0.20046 -0.17917 0.3456 -0.08629 0.35671 C 0.00677 0.36782 0.27725 0.24491 0.54791 0.12199 " pathEditMode="relative" rAng="0" ptsTypes="aaA">
                                      <p:cBhvr>
                                        <p:cTn id="85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00" y="156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6" fill="hold">
                      <p:stCondLst>
                        <p:cond delay="indefinite"/>
                      </p:stCondLst>
                      <p:childTnLst>
                        <p:par>
                          <p:cTn id="87" fill="hold">
                            <p:stCondLst>
                              <p:cond delay="0"/>
                            </p:stCondLst>
                            <p:childTnLst>
                              <p:par>
                                <p:cTn id="88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2658 0.01227 0.5316 0.02453 0.56997 0.05602 C 0.60834 0.0875 0.28664 0.16713 0.23004 0.18935 " pathEditMode="relative" ptsTypes="aaA">
                                      <p:cBhvr>
                                        <p:cTn id="89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-0.14115 0.09352 -0.28229 0.18727 -0.27396 0.24004 C -0.26563 0.29282 -0.004 0.3044 0.05 0.31736 " pathEditMode="relative" ptsTypes="aaA">
                                      <p:cBhvr>
                                        <p:cTn id="93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75 -0.0162 C 0.17344 -0.08055 0.38455 -0.14467 0.42448 -0.08009 C 0.46441 -0.0155 0.33333 0.17755 0.20243 0.37061 " pathEditMode="relative" rAng="0" ptsTypes="aaA">
                                      <p:cBhvr>
                                        <p:cTn id="9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5100" y="129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59 -3.7037E-7 C 0.22292 0.07801 0.45191 0.15625 0.39306 0.21736 C 0.33438 0.27847 -0.01198 0.32222 -0.35833 0.36644 " pathEditMode="relative" rAng="0" ptsTypes="aaA">
                                      <p:cBhvr>
                                        <p:cTn id="10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300" y="18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177 -0.02245 C 0.20347 0.01505 0.38923 0.05255 0.43559 0.12686 C 0.48194 0.20116 0.38871 0.31204 0.29566 0.42292 " pathEditMode="relative" rAng="0" ptsTypes="aaA">
                                      <p:cBhvr>
                                        <p:cTn id="105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200" y="223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33 -3.7037E-7 C -0.17239 0.07708 -0.31128 0.1544 -0.35121 0.23588 C -0.39114 0.31736 -0.33246 0.40301 -0.27326 0.48866 " pathEditMode="relative" rAng="0" ptsTypes="aaA">
                                      <p:cBhvr>
                                        <p:cTn id="109" dur="2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900" y="244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0" fill="hold">
                      <p:stCondLst>
                        <p:cond delay="indefinite"/>
                      </p:stCondLst>
                      <p:childTnLst>
                        <p:par>
                          <p:cTn id="111" fill="hold">
                            <p:stCondLst>
                              <p:cond delay="0"/>
                            </p:stCondLst>
                            <p:childTnLst>
                              <p:par>
                                <p:cTn id="112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4496 -0.02245 C -0.27257 0.00186 -0.5 0.02639 -0.48298 0.12153 C -0.46597 0.21667 -0.20451 0.38241 0.05712 0.54815 " pathEditMode="relative" rAng="0" ptsTypes="aaA">
                                      <p:cBhvr>
                                        <p:cTn id="113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7700" y="28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 0 -0.01701 -0.02014 -0.03385 -0.04005 " pathEditMode="relative" ptsTypes="aA">
                                      <p:cBhvr>
                                        <p:cTn id="1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0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385 -0.04005 C -0.23524 -0.10834 -0.43611 -0.175 -0.40069 -0.06551 C -0.36458 0.04537 -0.09114 0.33495 0.18299 0.625 " pathEditMode="relative" rAng="0" ptsTypes="aaA">
                                      <p:cBhvr>
                                        <p:cTn id="121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300" y="2650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C 0.27691 0.08611 0.55399 0.17222 0.60191 0.28518 C 0.64983 0.39815 0.46893 0.53773 0.28802 0.67731 " pathEditMode="relative" ptsTypes="aaA">
                                      <p:cBhvr>
                                        <p:cTn id="12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/>
      <p:bldP spid="6" grpId="1"/>
      <p:bldP spid="7" grpId="0"/>
      <p:bldP spid="7" grpId="1"/>
      <p:bldP spid="8" grpId="0"/>
      <p:bldP spid="8" grpId="1"/>
      <p:bldP spid="9" grpId="0"/>
      <p:bldP spid="9" grpId="1"/>
      <p:bldP spid="10" grpId="0"/>
      <p:bldP spid="10" grpId="1"/>
      <p:bldP spid="10" grpId="2"/>
      <p:bldP spid="12" grpId="0"/>
      <p:bldP spid="12" grpId="1"/>
      <p:bldP spid="13" grpId="0"/>
      <p:bldP spid="13" grpId="1"/>
      <p:bldP spid="13" grpId="2"/>
      <p:bldP spid="14" grpId="0"/>
      <p:bldP spid="14" grpId="1"/>
      <p:bldP spid="15" grpId="0"/>
      <p:bldP spid="15" grpId="1"/>
      <p:bldP spid="16" grpId="0"/>
      <p:bldP spid="16" grpId="1"/>
      <p:bldP spid="26640" grpId="0"/>
      <p:bldP spid="17" grpId="0"/>
      <p:bldP spid="18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Content Placeholder 2"/>
          <p:cNvSpPr>
            <a:spLocks noGrp="1"/>
          </p:cNvSpPr>
          <p:nvPr>
            <p:ph idx="1"/>
          </p:nvPr>
        </p:nvSpPr>
        <p:spPr>
          <a:xfrm>
            <a:off x="290945" y="2971800"/>
            <a:ext cx="8700655" cy="3550920"/>
          </a:xfrm>
          <a:solidFill>
            <a:schemeClr val="accent5">
              <a:lumMod val="20000"/>
              <a:lumOff val="80000"/>
            </a:schemeClr>
          </a:solidFill>
        </p:spPr>
        <p:txBody>
          <a:bodyPr>
            <a:normAutofit/>
          </a:bodyPr>
          <a:lstStyle/>
          <a:p>
            <a:pPr eaLnBrk="1" hangingPunct="1">
              <a:buFont typeface="Arial" charset="0"/>
              <a:buNone/>
            </a:pPr>
            <a:r>
              <a:rPr lang="en-US" sz="5400" b="1" dirty="0" smtClean="0"/>
              <a:t>     </a:t>
            </a:r>
          </a:p>
          <a:p>
            <a:pPr eaLnBrk="1" hangingPunct="1">
              <a:buFont typeface="Arial" charset="0"/>
              <a:buNone/>
            </a:pPr>
            <a:r>
              <a:rPr lang="en-US" sz="5400" b="1" dirty="0"/>
              <a:t> </a:t>
            </a:r>
            <a:r>
              <a:rPr lang="en-US" sz="5400" b="1" dirty="0" smtClean="0"/>
              <a:t>     Write a paragraph on </a:t>
            </a:r>
          </a:p>
          <a:p>
            <a:pPr eaLnBrk="1" hangingPunct="1">
              <a:buFont typeface="Arial" charset="0"/>
              <a:buNone/>
            </a:pPr>
            <a:r>
              <a:rPr lang="en-US" sz="5400" b="1" dirty="0" smtClean="0">
                <a:solidFill>
                  <a:srgbClr val="FF0000"/>
                </a:solidFill>
              </a:rPr>
              <a:t>   “</a:t>
            </a:r>
            <a:r>
              <a:rPr lang="en-US" sz="5400" b="1" u="sng" dirty="0" smtClean="0">
                <a:solidFill>
                  <a:srgbClr val="FF0000"/>
                </a:solidFill>
              </a:rPr>
              <a:t>The Statue of Liberty</a:t>
            </a:r>
            <a:r>
              <a:rPr lang="en-US" sz="5400" b="1" dirty="0" smtClean="0">
                <a:solidFill>
                  <a:srgbClr val="FF0000"/>
                </a:solidFill>
              </a:rPr>
              <a:t>”. </a:t>
            </a:r>
          </a:p>
        </p:txBody>
      </p:sp>
      <p:sp>
        <p:nvSpPr>
          <p:cNvPr id="26627" name="TextBox 2"/>
          <p:cNvSpPr txBox="1">
            <a:spLocks noChangeArrowheads="1"/>
          </p:cNvSpPr>
          <p:nvPr/>
        </p:nvSpPr>
        <p:spPr bwMode="auto">
          <a:xfrm>
            <a:off x="2438400" y="685801"/>
            <a:ext cx="4495800" cy="1107996"/>
          </a:xfrm>
          <a:prstGeom prst="rect">
            <a:avLst/>
          </a:prstGeom>
          <a:solidFill>
            <a:schemeClr val="bg2"/>
          </a:solidFill>
          <a:ln w="9525">
            <a:solidFill>
              <a:srgbClr val="FF0000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6600" u="sng" dirty="0"/>
              <a:t>Homework: 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800" decel="100000"/>
                                        <p:tgtEl>
                                          <p:spTgt spid="266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800" decel="100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800" decel="100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800" decel="100000" fill="hold"/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800" decel="100000"/>
                                        <p:tgtEl>
                                          <p:spTgt spid="2662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800" decel="100000" fill="hold"/>
                                        <p:tgtEl>
                                          <p:spTgt spid="26626">
                                            <p:bg/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800" decel="100000" fill="hold"/>
                                        <p:tgtEl>
                                          <p:spTgt spid="2662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800" decel="100000" fill="hold"/>
                                        <p:tgtEl>
                                          <p:spTgt spid="2662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26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26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800" decel="100000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800" decel="100000" fill="hold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800" decel="100000" fill="hold"/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800" decel="100000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800" decel="100000" fill="hold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800" decel="100000" fill="hold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800" decel="100000" fill="hold"/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2662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626" grpId="0" build="p" animBg="1"/>
      <p:bldP spid="26627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/>
          <p:cNvGrpSpPr/>
          <p:nvPr/>
        </p:nvGrpSpPr>
        <p:grpSpPr>
          <a:xfrm>
            <a:off x="533400" y="304800"/>
            <a:ext cx="8001000" cy="5936218"/>
            <a:chOff x="762000" y="457200"/>
            <a:chExt cx="8001000" cy="5936218"/>
          </a:xfrm>
        </p:grpSpPr>
        <p:pic>
          <p:nvPicPr>
            <p:cNvPr id="5" name="Picture 4" descr="1"/>
            <p:cNvPicPr>
              <a:picLocks noChangeAspect="1" noChangeArrowheads="1" noCrop="1"/>
            </p:cNvPicPr>
            <p:nvPr/>
          </p:nvPicPr>
          <p:blipFill>
            <a:blip r:embed="rId2"/>
            <a:srcRect/>
            <a:stretch>
              <a:fillRect/>
            </a:stretch>
          </p:blipFill>
          <p:spPr bwMode="auto">
            <a:xfrm>
              <a:off x="762000" y="457200"/>
              <a:ext cx="7315200" cy="593621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6" name="Rectangle 5"/>
            <p:cNvSpPr/>
            <p:nvPr/>
          </p:nvSpPr>
          <p:spPr>
            <a:xfrm>
              <a:off x="5715000" y="5867400"/>
              <a:ext cx="3048000" cy="526018"/>
            </a:xfrm>
            <a:prstGeom prst="rect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2400" b="1" dirty="0" smtClean="0">
                  <a:solidFill>
                    <a:schemeClr val="tx1"/>
                  </a:solidFill>
                </a:rPr>
                <a:t>To be continue………</a:t>
              </a:r>
              <a:endParaRPr lang="en-US" sz="2400" b="1" dirty="0">
                <a:solidFill>
                  <a:schemeClr val="tx1"/>
                </a:solidFill>
              </a:endParaRPr>
            </a:p>
          </p:txBody>
        </p:sp>
      </p:grp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27684258.jpg"/>
          <p:cNvPicPr>
            <a:picLocks noChangeAspect="1"/>
          </p:cNvPicPr>
          <p:nvPr/>
        </p:nvPicPr>
        <p:blipFill>
          <a:blip r:embed="rId2"/>
          <a:srcRect l="13830" t="5976" r="22340" b="16330"/>
          <a:stretch>
            <a:fillRect/>
          </a:stretch>
        </p:blipFill>
        <p:spPr>
          <a:xfrm>
            <a:off x="838200" y="152400"/>
            <a:ext cx="7239000" cy="54864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676400" y="5638800"/>
            <a:ext cx="6400800" cy="830997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Robindranath Tagore</a:t>
            </a:r>
            <a:endParaRPr lang="en-US" sz="48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828800" y="5562600"/>
            <a:ext cx="5334000" cy="923330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5400" dirty="0" smtClean="0"/>
              <a:t>Aparajeo Bangla</a:t>
            </a:r>
            <a:endParaRPr lang="en-US" sz="5400" dirty="0"/>
          </a:p>
        </p:txBody>
      </p:sp>
      <p:pic>
        <p:nvPicPr>
          <p:cNvPr id="4" name="Picture 3" descr="2971717710_28aaf555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8600" y="152400"/>
            <a:ext cx="8686800" cy="54102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Users\DOEL\Desktop\New folder\dad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81924"/>
            <a:ext cx="8686800" cy="50044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1447800" y="5638800"/>
            <a:ext cx="5791200" cy="762000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5400" dirty="0" err="1">
                <a:solidFill>
                  <a:schemeClr val="tx1"/>
                </a:solidFill>
              </a:rPr>
              <a:t>Shahid</a:t>
            </a:r>
            <a:r>
              <a:rPr lang="en-US" sz="5400" dirty="0">
                <a:solidFill>
                  <a:schemeClr val="tx1"/>
                </a:solidFill>
              </a:rPr>
              <a:t> </a:t>
            </a:r>
            <a:r>
              <a:rPr lang="en-US" sz="5400" dirty="0" err="1">
                <a:solidFill>
                  <a:schemeClr val="tx1"/>
                </a:solidFill>
              </a:rPr>
              <a:t>Minar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548070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DOEL\Desktop\New folder\ddg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304800"/>
            <a:ext cx="8686800" cy="5257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228600" y="5562600"/>
            <a:ext cx="8686800" cy="830997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800" dirty="0" smtClean="0"/>
              <a:t>The National Memorial of Bd.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923553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94%20Statue%20of%20Liberty.jpg"/>
          <p:cNvPicPr>
            <a:picLocks noChangeAspect="1"/>
          </p:cNvPicPr>
          <p:nvPr/>
        </p:nvPicPr>
        <p:blipFill>
          <a:blip r:embed="rId2"/>
          <a:srcRect r="-1852" b="12222"/>
          <a:stretch>
            <a:fillRect/>
          </a:stretch>
        </p:blipFill>
        <p:spPr>
          <a:xfrm>
            <a:off x="914400" y="304800"/>
            <a:ext cx="7543800" cy="54102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371600" y="5715000"/>
            <a:ext cx="6324600" cy="769441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sz="4400" dirty="0" smtClean="0"/>
              <a:t> The Statue of Liberty</a:t>
            </a:r>
            <a:endParaRPr lang="en-US" sz="44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381000" y="381000"/>
            <a:ext cx="8763000" cy="21236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6600" dirty="0" smtClean="0">
                <a:ln>
                  <a:solidFill>
                    <a:schemeClr val="accent1"/>
                  </a:solidFill>
                </a:ln>
                <a:solidFill>
                  <a:schemeClr val="bg2">
                    <a:lumMod val="10000"/>
                  </a:schemeClr>
                </a:solidFill>
              </a:rPr>
              <a:t>So, our today’s topic  is ……………………….?</a:t>
            </a:r>
            <a:endParaRPr lang="en-US" sz="6600" dirty="0">
              <a:ln>
                <a:solidFill>
                  <a:schemeClr val="accent1"/>
                </a:solidFill>
              </a:ln>
              <a:solidFill>
                <a:schemeClr val="bg2">
                  <a:lumMod val="10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33400" y="3124200"/>
            <a:ext cx="8305800" cy="1015663"/>
          </a:xfrm>
          <a:prstGeom prst="rect">
            <a:avLst/>
          </a:prstGeom>
          <a:solidFill>
            <a:schemeClr val="bg2"/>
          </a:solidFill>
        </p:spPr>
        <p:txBody>
          <a:bodyPr wrap="square" rtlCol="0">
            <a:spAutoFit/>
          </a:bodyPr>
          <a:lstStyle/>
          <a:p>
            <a:r>
              <a:rPr lang="en-US" sz="6000" dirty="0" smtClean="0">
                <a:solidFill>
                  <a:srgbClr val="2E0668"/>
                </a:solidFill>
              </a:rPr>
              <a:t>The Statue of Liberty</a:t>
            </a:r>
            <a:endParaRPr lang="en-US" sz="6000" dirty="0">
              <a:solidFill>
                <a:srgbClr val="2E0668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810000" y="4648200"/>
            <a:ext cx="41148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 smtClean="0"/>
              <a:t>Unit-8, lesson-3</a:t>
            </a:r>
            <a:endParaRPr lang="en-US" sz="40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057400" y="609600"/>
            <a:ext cx="44958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u="sng" dirty="0" smtClean="0"/>
              <a:t>     Objectives:</a:t>
            </a:r>
            <a:endParaRPr lang="en-US" sz="4400" u="sng" dirty="0"/>
          </a:p>
        </p:txBody>
      </p:sp>
      <p:sp>
        <p:nvSpPr>
          <p:cNvPr id="3" name="TextBox 2"/>
          <p:cNvSpPr txBox="1"/>
          <p:nvPr/>
        </p:nvSpPr>
        <p:spPr>
          <a:xfrm>
            <a:off x="609600" y="1777425"/>
            <a:ext cx="79248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smtClean="0"/>
              <a:t>By the end of the lesson students will have</a:t>
            </a:r>
            <a:endParaRPr lang="en-US" sz="3200" dirty="0"/>
          </a:p>
        </p:txBody>
      </p:sp>
      <p:sp>
        <p:nvSpPr>
          <p:cNvPr id="4" name="TextBox 3"/>
          <p:cNvSpPr txBox="1"/>
          <p:nvPr/>
        </p:nvSpPr>
        <p:spPr>
          <a:xfrm>
            <a:off x="381000" y="3008055"/>
            <a:ext cx="8763000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3200" dirty="0" smtClean="0"/>
              <a:t>asked and answer questions about  statues.</a:t>
            </a:r>
          </a:p>
          <a:p>
            <a:pPr marL="342900" indent="-342900">
              <a:buAutoNum type="alphaLcParenR"/>
            </a:pPr>
            <a:r>
              <a:rPr lang="en-US" sz="3200" dirty="0" smtClean="0"/>
              <a:t> read a text  on the Statue of Liberty.</a:t>
            </a:r>
          </a:p>
          <a:p>
            <a:pPr marL="342900" indent="-342900">
              <a:buAutoNum type="alphaLcParenR"/>
            </a:pPr>
            <a:r>
              <a:rPr lang="en-US" sz="3200" dirty="0" smtClean="0"/>
              <a:t> answered questions.</a:t>
            </a:r>
          </a:p>
          <a:p>
            <a:pPr marL="342900" indent="-342900">
              <a:buAutoNum type="alphaLcParenR"/>
            </a:pPr>
            <a:r>
              <a:rPr lang="en-US" sz="3200" dirty="0" smtClean="0"/>
              <a:t>Improved reading , speaking and writing skill.</a:t>
            </a:r>
          </a:p>
          <a:p>
            <a:pPr marL="342900" indent="-342900">
              <a:buAutoNum type="alphaLcParenR"/>
            </a:pPr>
            <a:endParaRPr lang="en-US" sz="3200"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8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12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1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Flow">
  <a:themeElements>
    <a:clrScheme name="Flow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E2D700"/>
      </a:hlink>
      <a:folHlink>
        <a:srgbClr val="85DFD0"/>
      </a:folHlink>
    </a:clrScheme>
    <a:fontScheme name="Flow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Flow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940</TotalTime>
  <Words>578</Words>
  <Application>Microsoft Office PowerPoint</Application>
  <PresentationFormat>On-screen Show (4:3)</PresentationFormat>
  <Paragraphs>111</Paragraphs>
  <Slides>26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26</vt:i4>
      </vt:variant>
    </vt:vector>
  </HeadingPairs>
  <TitlesOfParts>
    <vt:vector size="31" baseType="lpstr">
      <vt:lpstr>Arial</vt:lpstr>
      <vt:lpstr>Calibri</vt:lpstr>
      <vt:lpstr>Constantia</vt:lpstr>
      <vt:lpstr>Wingdings 2</vt:lpstr>
      <vt:lpstr>Flow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Fill in the blanks with correct words from the box.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hp</dc:creator>
  <cp:lastModifiedBy>Samsul</cp:lastModifiedBy>
  <cp:revision>85</cp:revision>
  <dcterms:created xsi:type="dcterms:W3CDTF">2006-08-16T00:00:00Z</dcterms:created>
  <dcterms:modified xsi:type="dcterms:W3CDTF">2020-10-16T11:30:46Z</dcterms:modified>
</cp:coreProperties>
</file>