
<file path=[Content_Types].xml><?xml version="1.0" encoding="utf-8"?>
<Types xmlns="http://schemas.openxmlformats.org/package/2006/content-types">
  <Default Extension="tmp" ContentType="image/png"/>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66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75045-95D9-498E-86F9-BB16E99B2520}" type="datetimeFigureOut">
              <a:rPr lang="en-US" smtClean="0"/>
              <a:t>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47113-53E6-49C6-888B-1E111A604EE5}" type="slidenum">
              <a:rPr lang="en-US" smtClean="0"/>
              <a:t>‹#›</a:t>
            </a:fld>
            <a:endParaRPr lang="en-US"/>
          </a:p>
        </p:txBody>
      </p:sp>
    </p:spTree>
    <p:extLst>
      <p:ext uri="{BB962C8B-B14F-4D97-AF65-F5344CB8AC3E}">
        <p14:creationId xmlns:p14="http://schemas.microsoft.com/office/powerpoint/2010/main" val="143855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শি</a:t>
            </a:r>
            <a:r>
              <a:rPr lang="bn-IN" dirty="0"/>
              <a:t>ক্ষক </a:t>
            </a:r>
            <a:r>
              <a:rPr lang="en-US" dirty="0" err="1"/>
              <a:t>ফল</a:t>
            </a:r>
            <a:r>
              <a:rPr lang="en-US" dirty="0"/>
              <a:t> </a:t>
            </a:r>
            <a:r>
              <a:rPr lang="en-US" dirty="0" err="1"/>
              <a:t>নিয়ে</a:t>
            </a:r>
            <a:r>
              <a:rPr lang="en-US" dirty="0"/>
              <a:t> </a:t>
            </a:r>
            <a:r>
              <a:rPr lang="bn-IN" dirty="0"/>
              <a:t>ন</a:t>
            </a:r>
            <a:r>
              <a:rPr lang="en-US" dirty="0"/>
              <a:t>ি</a:t>
            </a:r>
            <a:r>
              <a:rPr lang="bn-IN" dirty="0"/>
              <a:t>ম</a:t>
            </a:r>
            <a:r>
              <a:rPr lang="en-US" dirty="0"/>
              <a:t>্</a:t>
            </a:r>
            <a:r>
              <a:rPr lang="bn-IN" dirty="0"/>
              <a:t>ন</a:t>
            </a:r>
            <a:r>
              <a:rPr lang="en-US" dirty="0"/>
              <a:t>া</a:t>
            </a:r>
            <a:r>
              <a:rPr lang="bn-IN" dirty="0"/>
              <a:t>ক্তো আ</a:t>
            </a:r>
            <a:r>
              <a:rPr lang="en-US" dirty="0"/>
              <a:t>ল</a:t>
            </a:r>
            <a:r>
              <a:rPr lang="bn-IN" dirty="0"/>
              <a:t>ো</a:t>
            </a:r>
            <a:r>
              <a:rPr lang="en-US" dirty="0" err="1"/>
              <a:t>চনা</a:t>
            </a:r>
            <a:r>
              <a:rPr lang="en-US" dirty="0"/>
              <a:t> </a:t>
            </a:r>
            <a:r>
              <a:rPr lang="bn-IN" dirty="0"/>
              <a:t>করবেন ।[</a:t>
            </a:r>
            <a:r>
              <a:rPr lang="en-US" dirty="0"/>
              <a:t> </a:t>
            </a:r>
            <a:r>
              <a:rPr lang="bn-IN" sz="1200" dirty="0">
                <a:latin typeface="NikoshBAN" panose="02000000000000000000" pitchFamily="2" charset="0"/>
                <a:cs typeface="NikoshBAN" panose="02000000000000000000" pitchFamily="2" charset="0"/>
              </a:rPr>
              <a:t>মানুষ ফল খায়। ফল স্বাস্থ্যের জন্য ভালো। ফলে প্রচুর ভিটামিন ও খনিজ লবন থাকে। স্বাস্থ্য ভালো রাখা এবংরোগ প্রতিরোগ থেকে রক্ষা পাওয়ার জন্য ফল খাওয়া প্রয়োজন। আপেল,কলা, আঙ্গুর,কমলা ইত্যাদি ফল খেয়ে থাকি। কিছু ফল গ্রীষ্মকালে,কিছু ফল শীতকালে আবার কিছু ফল সারা বছর পাওয়া যায়।] </a:t>
            </a:r>
            <a:endParaRPr lang="en-US" sz="1200" dirty="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9D18DA71-A639-4EB4-A7DA-DF8F02A03893}" type="slidenum">
              <a:rPr lang="en-US" smtClean="0"/>
              <a:t>7</a:t>
            </a:fld>
            <a:endParaRPr lang="en-US"/>
          </a:p>
        </p:txBody>
      </p:sp>
    </p:spTree>
    <p:extLst>
      <p:ext uri="{BB962C8B-B14F-4D97-AF65-F5344CB8AC3E}">
        <p14:creationId xmlns:p14="http://schemas.microsoft.com/office/powerpoint/2010/main" val="329348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err="1">
                <a:latin typeface="NikoshBAN" panose="02000000000000000000" pitchFamily="2" charset="0"/>
                <a:cs typeface="NikoshBAN" panose="02000000000000000000" pitchFamily="2" charset="0"/>
              </a:rPr>
              <a:t>একক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5"/>
          </p:nvPr>
        </p:nvSpPr>
        <p:spPr/>
        <p:txBody>
          <a:bodyPr/>
          <a:lstStyle/>
          <a:p>
            <a:fld id="{9D18DA71-A639-4EB4-A7DA-DF8F02A03893}" type="slidenum">
              <a:rPr lang="en-US" smtClean="0"/>
              <a:t>13</a:t>
            </a:fld>
            <a:endParaRPr lang="en-US"/>
          </a:p>
        </p:txBody>
      </p:sp>
    </p:spTree>
    <p:extLst>
      <p:ext uri="{BB962C8B-B14F-4D97-AF65-F5344CB8AC3E}">
        <p14:creationId xmlns:p14="http://schemas.microsoft.com/office/powerpoint/2010/main" val="235122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উত্তরঃ </a:t>
            </a:r>
            <a:endParaRPr lang="en-US" dirty="0"/>
          </a:p>
        </p:txBody>
      </p:sp>
      <p:sp>
        <p:nvSpPr>
          <p:cNvPr id="4" name="Slide Number Placeholder 3"/>
          <p:cNvSpPr>
            <a:spLocks noGrp="1"/>
          </p:cNvSpPr>
          <p:nvPr>
            <p:ph type="sldNum" sz="quarter" idx="5"/>
          </p:nvPr>
        </p:nvSpPr>
        <p:spPr/>
        <p:txBody>
          <a:bodyPr/>
          <a:lstStyle/>
          <a:p>
            <a:fld id="{9D18DA71-A639-4EB4-A7DA-DF8F02A03893}" type="slidenum">
              <a:rPr lang="en-US" smtClean="0"/>
              <a:t>14</a:t>
            </a:fld>
            <a:endParaRPr lang="en-US"/>
          </a:p>
        </p:txBody>
      </p:sp>
    </p:spTree>
    <p:extLst>
      <p:ext uri="{BB962C8B-B14F-4D97-AF65-F5344CB8AC3E}">
        <p14:creationId xmlns:p14="http://schemas.microsoft.com/office/powerpoint/2010/main" val="356593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CC1EC0-4425-4369-94E2-542DC7CC396A}"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208379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C1EC0-4425-4369-94E2-542DC7CC396A}"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264103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C1EC0-4425-4369-94E2-542DC7CC396A}"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143832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C1EC0-4425-4369-94E2-542DC7CC396A}"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17026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CC1EC0-4425-4369-94E2-542DC7CC396A}"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75719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CC1EC0-4425-4369-94E2-542DC7CC396A}"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337724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CC1EC0-4425-4369-94E2-542DC7CC396A}" type="datetimeFigureOut">
              <a:rPr lang="en-US" smtClean="0"/>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119541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CC1EC0-4425-4369-94E2-542DC7CC396A}" type="datetimeFigureOut">
              <a:rPr lang="en-US" smtClean="0"/>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367393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C1EC0-4425-4369-94E2-542DC7CC396A}" type="datetimeFigureOut">
              <a:rPr lang="en-US" smtClean="0"/>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263764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C1EC0-4425-4369-94E2-542DC7CC396A}"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308464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C1EC0-4425-4369-94E2-542DC7CC396A}"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EAA3E-0DC8-4245-B3F0-79E639767ADD}" type="slidenum">
              <a:rPr lang="en-US" smtClean="0"/>
              <a:t>‹#›</a:t>
            </a:fld>
            <a:endParaRPr lang="en-US"/>
          </a:p>
        </p:txBody>
      </p:sp>
    </p:spTree>
    <p:extLst>
      <p:ext uri="{BB962C8B-B14F-4D97-AF65-F5344CB8AC3E}">
        <p14:creationId xmlns:p14="http://schemas.microsoft.com/office/powerpoint/2010/main" val="81056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C1EC0-4425-4369-94E2-542DC7CC396A}"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EAA3E-0DC8-4245-B3F0-79E639767ADD}" type="slidenum">
              <a:rPr lang="en-US" smtClean="0"/>
              <a:t>‹#›</a:t>
            </a:fld>
            <a:endParaRPr lang="en-US"/>
          </a:p>
        </p:txBody>
      </p:sp>
    </p:spTree>
    <p:extLst>
      <p:ext uri="{BB962C8B-B14F-4D97-AF65-F5344CB8AC3E}">
        <p14:creationId xmlns:p14="http://schemas.microsoft.com/office/powerpoint/2010/main" val="81510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tmp"/><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4.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65D6F7-948D-4D96-AA3B-5CA653E2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DA40579D-12D0-4AD6-999E-28DCB62EF831}"/>
              </a:ext>
            </a:extLst>
          </p:cNvPr>
          <p:cNvSpPr txBox="1"/>
          <p:nvPr/>
        </p:nvSpPr>
        <p:spPr>
          <a:xfrm>
            <a:off x="2848131" y="2038662"/>
            <a:ext cx="7674964" cy="1323439"/>
          </a:xfrm>
          <a:prstGeom prst="rect">
            <a:avLst/>
          </a:prstGeom>
          <a:noFill/>
        </p:spPr>
        <p:txBody>
          <a:bodyPr wrap="square" rtlCol="0">
            <a:spAutoFit/>
          </a:bodyPr>
          <a:lstStyle/>
          <a:p>
            <a:r>
              <a:rPr lang="en-US" sz="4000" dirty="0" err="1">
                <a:solidFill>
                  <a:schemeClr val="bg1"/>
                </a:solidFill>
                <a:latin typeface="NikoshBAN" panose="02000000000000000000" pitchFamily="2" charset="0"/>
                <a:cs typeface="NikoshBAN" panose="02000000000000000000" pitchFamily="2" charset="0"/>
              </a:rPr>
              <a:t>আজকের</a:t>
            </a:r>
            <a:r>
              <a:rPr lang="en-US" sz="4000" dirty="0">
                <a:solidFill>
                  <a:schemeClr val="bg1"/>
                </a:solidFill>
                <a:latin typeface="NikoshBAN" panose="02000000000000000000" pitchFamily="2" charset="0"/>
                <a:cs typeface="NikoshBAN" panose="02000000000000000000" pitchFamily="2" charset="0"/>
              </a:rPr>
              <a:t> </a:t>
            </a:r>
            <a:r>
              <a:rPr lang="en-US" sz="4000" dirty="0" err="1">
                <a:solidFill>
                  <a:schemeClr val="bg1"/>
                </a:solidFill>
                <a:latin typeface="NikoshBAN" panose="02000000000000000000" pitchFamily="2" charset="0"/>
                <a:cs typeface="NikoshBAN" panose="02000000000000000000" pitchFamily="2" charset="0"/>
              </a:rPr>
              <a:t>পা</a:t>
            </a:r>
            <a:r>
              <a:rPr lang="bn-IN" sz="4000" dirty="0">
                <a:solidFill>
                  <a:schemeClr val="bg1"/>
                </a:solidFill>
                <a:latin typeface="NikoshBAN" panose="02000000000000000000" pitchFamily="2" charset="0"/>
                <a:cs typeface="NikoshBAN" panose="02000000000000000000" pitchFamily="2" charset="0"/>
              </a:rPr>
              <a:t>ঠ</a:t>
            </a:r>
            <a:r>
              <a:rPr lang="en-US" sz="4000" dirty="0">
                <a:solidFill>
                  <a:schemeClr val="bg1"/>
                </a:solidFill>
                <a:latin typeface="NikoshBAN" panose="02000000000000000000" pitchFamily="2" charset="0"/>
                <a:cs typeface="NikoshBAN" panose="02000000000000000000" pitchFamily="2" charset="0"/>
              </a:rPr>
              <a:t>ে </a:t>
            </a:r>
            <a:r>
              <a:rPr lang="bn-IN" sz="4000" dirty="0">
                <a:solidFill>
                  <a:schemeClr val="bg1"/>
                </a:solidFill>
                <a:latin typeface="NikoshBAN" panose="02000000000000000000" pitchFamily="2" charset="0"/>
                <a:cs typeface="NikoshBAN" panose="02000000000000000000" pitchFamily="2" charset="0"/>
              </a:rPr>
              <a:t>আ</a:t>
            </a:r>
            <a:r>
              <a:rPr lang="en-US" sz="4000" dirty="0" err="1">
                <a:solidFill>
                  <a:schemeClr val="bg1"/>
                </a:solidFill>
                <a:latin typeface="NikoshBAN" panose="02000000000000000000" pitchFamily="2" charset="0"/>
                <a:cs typeface="NikoshBAN" panose="02000000000000000000" pitchFamily="2" charset="0"/>
              </a:rPr>
              <a:t>পনাকে</a:t>
            </a:r>
            <a:r>
              <a:rPr lang="en-US" sz="4000" dirty="0">
                <a:solidFill>
                  <a:schemeClr val="bg1"/>
                </a:solidFill>
                <a:latin typeface="NikoshBAN" panose="02000000000000000000" pitchFamily="2" charset="0"/>
                <a:cs typeface="NikoshBAN" panose="02000000000000000000" pitchFamily="2" charset="0"/>
              </a:rPr>
              <a:t> </a:t>
            </a:r>
            <a:r>
              <a:rPr lang="en-US" sz="4000" dirty="0" err="1">
                <a:solidFill>
                  <a:schemeClr val="bg1"/>
                </a:solidFill>
                <a:latin typeface="NikoshBAN" panose="02000000000000000000" pitchFamily="2" charset="0"/>
                <a:cs typeface="NikoshBAN" panose="02000000000000000000" pitchFamily="2" charset="0"/>
              </a:rPr>
              <a:t>আম</a:t>
            </a:r>
            <a:r>
              <a:rPr lang="bn-IN" sz="4000" dirty="0">
                <a:solidFill>
                  <a:schemeClr val="bg1"/>
                </a:solidFill>
                <a:latin typeface="NikoshBAN" panose="02000000000000000000" pitchFamily="2" charset="0"/>
                <a:cs typeface="NikoshBAN" panose="02000000000000000000" pitchFamily="2" charset="0"/>
              </a:rPr>
              <a:t>ন</a:t>
            </a:r>
            <a:r>
              <a:rPr lang="en-US" sz="4000" dirty="0">
                <a:solidFill>
                  <a:schemeClr val="bg1"/>
                </a:solidFill>
                <a:latin typeface="NikoshBAN" panose="02000000000000000000" pitchFamily="2" charset="0"/>
                <a:cs typeface="NikoshBAN" panose="02000000000000000000" pitchFamily="2" charset="0"/>
              </a:rPr>
              <a:t>্</a:t>
            </a:r>
            <a:r>
              <a:rPr lang="bn-IN" sz="4000" dirty="0">
                <a:solidFill>
                  <a:schemeClr val="bg1"/>
                </a:solidFill>
                <a:latin typeface="NikoshBAN" panose="02000000000000000000" pitchFamily="2" charset="0"/>
                <a:cs typeface="NikoshBAN" panose="02000000000000000000" pitchFamily="2" charset="0"/>
              </a:rPr>
              <a:t>ত</a:t>
            </a:r>
            <a:r>
              <a:rPr lang="en-US" sz="4000" dirty="0">
                <a:solidFill>
                  <a:schemeClr val="bg1"/>
                </a:solidFill>
                <a:latin typeface="NikoshBAN" panose="02000000000000000000" pitchFamily="2" charset="0"/>
                <a:cs typeface="NikoshBAN" panose="02000000000000000000" pitchFamily="2" charset="0"/>
              </a:rPr>
              <a:t>্</a:t>
            </a:r>
            <a:r>
              <a:rPr lang="bn-IN" sz="4000" dirty="0">
                <a:solidFill>
                  <a:schemeClr val="bg1"/>
                </a:solidFill>
                <a:latin typeface="NikoshBAN" panose="02000000000000000000" pitchFamily="2" charset="0"/>
                <a:cs typeface="NikoshBAN" panose="02000000000000000000" pitchFamily="2" charset="0"/>
              </a:rPr>
              <a:t>র</a:t>
            </a:r>
            <a:r>
              <a:rPr lang="en-US" sz="4000" dirty="0">
                <a:solidFill>
                  <a:schemeClr val="bg1"/>
                </a:solidFill>
                <a:latin typeface="NikoshBAN" panose="02000000000000000000" pitchFamily="2" charset="0"/>
                <a:cs typeface="NikoshBAN" panose="02000000000000000000" pitchFamily="2" charset="0"/>
              </a:rPr>
              <a:t>ণ </a:t>
            </a:r>
            <a:r>
              <a:rPr lang="bn-IN" sz="4000" dirty="0">
                <a:solidFill>
                  <a:schemeClr val="bg1"/>
                </a:solidFill>
                <a:latin typeface="NikoshBAN" panose="02000000000000000000" pitchFamily="2" charset="0"/>
                <a:cs typeface="NikoshBAN" panose="02000000000000000000" pitchFamily="2" charset="0"/>
              </a:rPr>
              <a:t>জ</a:t>
            </a:r>
            <a:r>
              <a:rPr lang="en-US" sz="4000" dirty="0">
                <a:solidFill>
                  <a:schemeClr val="bg1"/>
                </a:solidFill>
                <a:latin typeface="NikoshBAN" panose="02000000000000000000" pitchFamily="2" charset="0"/>
                <a:cs typeface="NikoshBAN" panose="02000000000000000000" pitchFamily="2" charset="0"/>
              </a:rPr>
              <a:t>া</a:t>
            </a:r>
            <a:r>
              <a:rPr lang="bn-IN" sz="4000" dirty="0">
                <a:solidFill>
                  <a:schemeClr val="bg1"/>
                </a:solidFill>
                <a:latin typeface="NikoshBAN" panose="02000000000000000000" pitchFamily="2" charset="0"/>
                <a:cs typeface="NikoshBAN" panose="02000000000000000000" pitchFamily="2" charset="0"/>
              </a:rPr>
              <a:t>ন</a:t>
            </a:r>
            <a:r>
              <a:rPr lang="en-US" sz="4000" dirty="0">
                <a:solidFill>
                  <a:schemeClr val="bg1"/>
                </a:solidFill>
                <a:latin typeface="NikoshBAN" panose="02000000000000000000" pitchFamily="2" charset="0"/>
                <a:cs typeface="NikoshBAN" panose="02000000000000000000" pitchFamily="2" charset="0"/>
              </a:rPr>
              <a:t>া</a:t>
            </a:r>
            <a:r>
              <a:rPr lang="bn-IN" sz="4000" dirty="0">
                <a:solidFill>
                  <a:schemeClr val="bg1"/>
                </a:solidFill>
                <a:latin typeface="NikoshBAN" panose="02000000000000000000" pitchFamily="2" charset="0"/>
                <a:cs typeface="NikoshBAN" panose="02000000000000000000" pitchFamily="2" charset="0"/>
              </a:rPr>
              <a:t>চ</a:t>
            </a:r>
            <a:r>
              <a:rPr lang="en-US" sz="4000" dirty="0" err="1">
                <a:solidFill>
                  <a:schemeClr val="bg1"/>
                </a:solidFill>
                <a:latin typeface="NikoshBAN" panose="02000000000000000000" pitchFamily="2" charset="0"/>
                <a:cs typeface="NikoshBAN" panose="02000000000000000000" pitchFamily="2" charset="0"/>
              </a:rPr>
              <a:t>্ছি</a:t>
            </a:r>
            <a:r>
              <a:rPr lang="en-US" sz="4000" dirty="0">
                <a:solidFill>
                  <a:schemeClr val="bg1"/>
                </a:solidFill>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xmlns="" id="{6F34761D-DB24-4154-AA4B-4FE0005A2AF4}"/>
              </a:ext>
            </a:extLst>
          </p:cNvPr>
          <p:cNvSpPr txBox="1"/>
          <p:nvPr/>
        </p:nvSpPr>
        <p:spPr>
          <a:xfrm flipH="1">
            <a:off x="4242215" y="3668286"/>
            <a:ext cx="5321509" cy="1323439"/>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xmlns="" id="{6266F0A5-44EC-4BE4-90F3-696EE08D76F8}"/>
              </a:ext>
            </a:extLst>
          </p:cNvPr>
          <p:cNvSpPr txBox="1"/>
          <p:nvPr/>
        </p:nvSpPr>
        <p:spPr>
          <a:xfrm>
            <a:off x="3552669" y="3912433"/>
            <a:ext cx="5606321" cy="1015663"/>
          </a:xfrm>
          <a:prstGeom prst="rect">
            <a:avLst/>
          </a:prstGeom>
          <a:noFill/>
        </p:spPr>
        <p:txBody>
          <a:bodyPr wrap="square" rtlCol="0">
            <a:spAutoFit/>
          </a:bodyPr>
          <a:lstStyle/>
          <a:p>
            <a:pPr algn="ctr"/>
            <a:r>
              <a:rPr lang="bn-IN" sz="6000" dirty="0">
                <a:solidFill>
                  <a:srgbClr val="FFFF00"/>
                </a:solidFill>
                <a:latin typeface="NikoshBAN" panose="02000000000000000000" pitchFamily="2" charset="0"/>
                <a:cs typeface="NikoshBAN" panose="02000000000000000000" pitchFamily="2" charset="0"/>
              </a:rPr>
              <a:t>সু – স্বাগতম </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53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1" dur="2000" fill="hold"/>
                                        <p:tgtEl>
                                          <p:spTgt spid="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0" nodeType="clickEffect">
                                  <p:stCondLst>
                                    <p:cond delay="0"/>
                                  </p:stCondLst>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7C1BD9F-8397-4B3A-87BF-838182FC8E52}"/>
              </a:ext>
            </a:extLst>
          </p:cNvPr>
          <p:cNvSpPr txBox="1"/>
          <p:nvPr/>
        </p:nvSpPr>
        <p:spPr>
          <a:xfrm>
            <a:off x="1346629" y="4781818"/>
            <a:ext cx="1533377" cy="769441"/>
          </a:xfrm>
          <a:prstGeom prst="rect">
            <a:avLst/>
          </a:prstGeom>
          <a:solidFill>
            <a:srgbClr val="00B0F0"/>
          </a:solidFill>
        </p:spPr>
        <p:txBody>
          <a:bodyPr wrap="square" rtlCol="0">
            <a:spAutoFit/>
          </a:bodyPr>
          <a:lstStyle/>
          <a:p>
            <a:r>
              <a:rPr lang="en-US" sz="4400" dirty="0" err="1">
                <a:latin typeface="NikoshBAN" panose="02000000000000000000" pitchFamily="2" charset="0"/>
                <a:cs typeface="NikoshBAN" panose="02000000000000000000" pitchFamily="2" charset="0"/>
              </a:rPr>
              <a:t>বরই</a:t>
            </a:r>
            <a:endParaRPr lang="en-US" sz="4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327ECB99-CD4B-4A22-926D-39845FE3A5F8}"/>
              </a:ext>
            </a:extLst>
          </p:cNvPr>
          <p:cNvSpPr txBox="1"/>
          <p:nvPr/>
        </p:nvSpPr>
        <p:spPr>
          <a:xfrm>
            <a:off x="9143315" y="4759141"/>
            <a:ext cx="1533377" cy="769441"/>
          </a:xfrm>
          <a:prstGeom prst="rect">
            <a:avLst/>
          </a:prstGeom>
          <a:solidFill>
            <a:srgbClr val="FFFF00"/>
          </a:solidFill>
        </p:spPr>
        <p:txBody>
          <a:bodyPr wrap="square" rtlCol="0">
            <a:spAutoFit/>
          </a:bodyPr>
          <a:lstStyle/>
          <a:p>
            <a:pPr algn="ctr"/>
            <a:r>
              <a:rPr lang="en-US" sz="4400" dirty="0" err="1">
                <a:latin typeface="NikoshBAN" panose="02000000000000000000" pitchFamily="2" charset="0"/>
                <a:cs typeface="NikoshBAN" panose="02000000000000000000" pitchFamily="2" charset="0"/>
              </a:rPr>
              <a:t>কম</a:t>
            </a:r>
            <a:r>
              <a:rPr lang="bn-IN" sz="4400" dirty="0">
                <a:latin typeface="NikoshBAN" panose="02000000000000000000" pitchFamily="2" charset="0"/>
                <a:cs typeface="NikoshBAN" panose="02000000000000000000" pitchFamily="2" charset="0"/>
              </a:rPr>
              <a:t>ল</a:t>
            </a:r>
            <a:r>
              <a:rPr lang="en-US" sz="4400" dirty="0">
                <a:latin typeface="NikoshBAN" panose="02000000000000000000" pitchFamily="2" charset="0"/>
                <a:cs typeface="NikoshBAN" panose="02000000000000000000" pitchFamily="2" charset="0"/>
              </a:rPr>
              <a:t>া</a:t>
            </a:r>
          </a:p>
        </p:txBody>
      </p:sp>
      <p:pic>
        <p:nvPicPr>
          <p:cNvPr id="10" name="Picture 9">
            <a:extLst>
              <a:ext uri="{FF2B5EF4-FFF2-40B4-BE49-F238E27FC236}">
                <a16:creationId xmlns:a16="http://schemas.microsoft.com/office/drawing/2014/main" xmlns="" id="{E6886328-3FC8-4FD2-A1B7-B4E334EF9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660" y="2983810"/>
            <a:ext cx="2857500" cy="2544772"/>
          </a:xfrm>
          <a:prstGeom prst="rect">
            <a:avLst/>
          </a:prstGeom>
        </p:spPr>
      </p:pic>
      <p:pic>
        <p:nvPicPr>
          <p:cNvPr id="12" name="Picture 11">
            <a:extLst>
              <a:ext uri="{FF2B5EF4-FFF2-40B4-BE49-F238E27FC236}">
                <a16:creationId xmlns:a16="http://schemas.microsoft.com/office/drawing/2014/main" xmlns="" id="{D2233DF1-0CE3-4755-BE7D-17E9C95D1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899" y="3006487"/>
            <a:ext cx="3412761" cy="2522095"/>
          </a:xfrm>
          <a:prstGeom prst="rect">
            <a:avLst/>
          </a:prstGeom>
        </p:spPr>
      </p:pic>
      <p:pic>
        <p:nvPicPr>
          <p:cNvPr id="14" name="Picture 13">
            <a:extLst>
              <a:ext uri="{FF2B5EF4-FFF2-40B4-BE49-F238E27FC236}">
                <a16:creationId xmlns:a16="http://schemas.microsoft.com/office/drawing/2014/main" xmlns="" id="{F8221988-7DA7-451B-ABDA-5A6D36357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900" y="352736"/>
            <a:ext cx="3412761" cy="2559571"/>
          </a:xfrm>
          <a:prstGeom prst="rect">
            <a:avLst/>
          </a:prstGeom>
          <a:ln>
            <a:solidFill>
              <a:schemeClr val="accent2">
                <a:lumMod val="40000"/>
                <a:lumOff val="60000"/>
              </a:schemeClr>
            </a:solidFill>
          </a:ln>
        </p:spPr>
      </p:pic>
      <p:sp>
        <p:nvSpPr>
          <p:cNvPr id="19" name="TextBox 18">
            <a:extLst>
              <a:ext uri="{FF2B5EF4-FFF2-40B4-BE49-F238E27FC236}">
                <a16:creationId xmlns:a16="http://schemas.microsoft.com/office/drawing/2014/main" xmlns="" id="{09A4575D-0517-4E72-9F12-8CADED4DBC2B}"/>
              </a:ext>
            </a:extLst>
          </p:cNvPr>
          <p:cNvSpPr txBox="1"/>
          <p:nvPr/>
        </p:nvSpPr>
        <p:spPr>
          <a:xfrm>
            <a:off x="1346629" y="367726"/>
            <a:ext cx="1533377" cy="769441"/>
          </a:xfrm>
          <a:prstGeom prst="rect">
            <a:avLst/>
          </a:prstGeom>
          <a:solidFill>
            <a:srgbClr val="92D050"/>
          </a:solidFill>
        </p:spPr>
        <p:txBody>
          <a:bodyPr wrap="square" rtlCol="0">
            <a:spAutoFit/>
          </a:bodyPr>
          <a:lstStyle/>
          <a:p>
            <a:pPr algn="ctr"/>
            <a:r>
              <a:rPr lang="en-US" sz="4400" dirty="0" err="1">
                <a:latin typeface="NikoshBAN" panose="02000000000000000000" pitchFamily="2" charset="0"/>
                <a:cs typeface="NikoshBAN" panose="02000000000000000000" pitchFamily="2" charset="0"/>
              </a:rPr>
              <a:t>আঙ্গুর</a:t>
            </a:r>
            <a:endParaRPr lang="en-US" sz="4400"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xmlns="" id="{3B9B634F-82B7-46EF-AE9E-282E31D01E64}"/>
              </a:ext>
            </a:extLst>
          </p:cNvPr>
          <p:cNvSpPr txBox="1"/>
          <p:nvPr/>
        </p:nvSpPr>
        <p:spPr>
          <a:xfrm>
            <a:off x="9143315" y="253172"/>
            <a:ext cx="1533377" cy="769441"/>
          </a:xfrm>
          <a:prstGeom prst="rect">
            <a:avLst/>
          </a:prstGeom>
          <a:solidFill>
            <a:srgbClr val="00B0F0"/>
          </a:solidFill>
        </p:spPr>
        <p:txBody>
          <a:bodyPr wrap="square" rtlCol="0">
            <a:spAutoFit/>
          </a:bodyPr>
          <a:lstStyle/>
          <a:p>
            <a:r>
              <a:rPr lang="en-US" sz="4400" dirty="0">
                <a:latin typeface="NikoshBAN" panose="02000000000000000000" pitchFamily="2" charset="0"/>
                <a:cs typeface="NikoshBAN" panose="02000000000000000000" pitchFamily="2" charset="0"/>
              </a:rPr>
              <a:t>জ</a:t>
            </a:r>
            <a:r>
              <a:rPr lang="bn-IN" sz="4400" dirty="0">
                <a:latin typeface="NikoshBAN" panose="02000000000000000000" pitchFamily="2" charset="0"/>
                <a:cs typeface="NikoshBAN" panose="02000000000000000000" pitchFamily="2" charset="0"/>
              </a:rPr>
              <a:t>ল</a:t>
            </a:r>
            <a:r>
              <a:rPr lang="en-US" sz="4400" dirty="0" err="1">
                <a:latin typeface="NikoshBAN" panose="02000000000000000000" pitchFamily="2" charset="0"/>
                <a:cs typeface="NikoshBAN" panose="02000000000000000000" pitchFamily="2" charset="0"/>
              </a:rPr>
              <a:t>পাই</a:t>
            </a:r>
            <a:endParaRPr lang="en-US" sz="44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xmlns="" id="{691C2F31-CFF1-4EDF-BFB0-DBC6CD697F39}"/>
              </a:ext>
            </a:extLst>
          </p:cNvPr>
          <p:cNvSpPr txBox="1"/>
          <p:nvPr/>
        </p:nvSpPr>
        <p:spPr>
          <a:xfrm>
            <a:off x="4256483" y="5673687"/>
            <a:ext cx="4032354" cy="1015663"/>
          </a:xfrm>
          <a:prstGeom prst="rect">
            <a:avLst/>
          </a:prstGeom>
          <a:solidFill>
            <a:schemeClr val="accent5"/>
          </a:solidFill>
        </p:spPr>
        <p:txBody>
          <a:bodyPr wrap="square" rtlCol="0">
            <a:spAutoFit/>
          </a:bodyPr>
          <a:lstStyle/>
          <a:p>
            <a:pPr algn="ctr"/>
            <a:r>
              <a:rPr lang="en-US" sz="6000" dirty="0" err="1">
                <a:latin typeface="NikoshBAN" panose="02000000000000000000" pitchFamily="2" charset="0"/>
                <a:cs typeface="NikoshBAN" panose="02000000000000000000" pitchFamily="2" charset="0"/>
              </a:rPr>
              <a:t>শীতকালীন</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ফল</a:t>
            </a:r>
            <a:endParaRPr lang="en-US" sz="60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BE1BDAA0-07ED-4625-B158-48D252C67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129" y="350140"/>
            <a:ext cx="2857501" cy="2559571"/>
          </a:xfrm>
          <a:prstGeom prst="rect">
            <a:avLst/>
          </a:prstGeom>
        </p:spPr>
      </p:pic>
    </p:spTree>
    <p:extLst>
      <p:ext uri="{BB962C8B-B14F-4D97-AF65-F5344CB8AC3E}">
        <p14:creationId xmlns:p14="http://schemas.microsoft.com/office/powerpoint/2010/main" val="79051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9"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EC5CF9C-1171-4DC6-8343-00E8B97C2B72}"/>
              </a:ext>
            </a:extLst>
          </p:cNvPr>
          <p:cNvSpPr txBox="1"/>
          <p:nvPr/>
        </p:nvSpPr>
        <p:spPr>
          <a:xfrm>
            <a:off x="9179098" y="3978818"/>
            <a:ext cx="1362222" cy="769441"/>
          </a:xfrm>
          <a:prstGeom prst="rect">
            <a:avLst/>
          </a:prstGeom>
          <a:solidFill>
            <a:srgbClr val="FFC000"/>
          </a:solidFill>
        </p:spPr>
        <p:txBody>
          <a:bodyPr wrap="square" rtlCol="0">
            <a:spAutoFit/>
          </a:bodyPr>
          <a:lstStyle/>
          <a:p>
            <a:pPr algn="ctr"/>
            <a:r>
              <a:rPr lang="bn-IN" sz="4400" dirty="0">
                <a:latin typeface="NikoshBAN" panose="02000000000000000000" pitchFamily="2" charset="0"/>
                <a:cs typeface="NikoshBAN" panose="02000000000000000000" pitchFamily="2" charset="0"/>
              </a:rPr>
              <a:t>কলা</a:t>
            </a:r>
            <a:endParaRPr lang="en-US" sz="4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17C0AB61-BC05-4CA8-8E97-34208FAAC7C0}"/>
              </a:ext>
            </a:extLst>
          </p:cNvPr>
          <p:cNvSpPr txBox="1"/>
          <p:nvPr/>
        </p:nvSpPr>
        <p:spPr>
          <a:xfrm>
            <a:off x="1819492" y="1094945"/>
            <a:ext cx="1362222" cy="769441"/>
          </a:xfrm>
          <a:prstGeom prst="rect">
            <a:avLst/>
          </a:prstGeom>
          <a:solidFill>
            <a:srgbClr val="FFFF00"/>
          </a:solidFill>
        </p:spPr>
        <p:txBody>
          <a:bodyPr wrap="square" rtlCol="0">
            <a:spAutoFit/>
          </a:bodyPr>
          <a:lstStyle/>
          <a:p>
            <a:pPr algn="ctr"/>
            <a:r>
              <a:rPr lang="bn-IN" sz="4400" dirty="0">
                <a:latin typeface="NikoshBAN" panose="02000000000000000000" pitchFamily="2" charset="0"/>
                <a:cs typeface="NikoshBAN" panose="02000000000000000000" pitchFamily="2" charset="0"/>
              </a:rPr>
              <a:t>পেঁপে</a:t>
            </a:r>
            <a:endParaRPr lang="en-US" sz="4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2CE8023B-441C-46DD-A06C-A56011A3404B}"/>
              </a:ext>
            </a:extLst>
          </p:cNvPr>
          <p:cNvSpPr txBox="1"/>
          <p:nvPr/>
        </p:nvSpPr>
        <p:spPr>
          <a:xfrm>
            <a:off x="1650680" y="3978817"/>
            <a:ext cx="1699846" cy="769441"/>
          </a:xfrm>
          <a:prstGeom prst="rect">
            <a:avLst/>
          </a:prstGeom>
          <a:solidFill>
            <a:schemeClr val="accent4">
              <a:lumMod val="40000"/>
              <a:lumOff val="60000"/>
            </a:schemeClr>
          </a:solidFill>
        </p:spPr>
        <p:txBody>
          <a:bodyPr wrap="square" rtlCol="0">
            <a:spAutoFit/>
          </a:bodyPr>
          <a:lstStyle/>
          <a:p>
            <a:pPr algn="ctr"/>
            <a:r>
              <a:rPr lang="bn-IN" sz="4400" dirty="0">
                <a:latin typeface="NikoshBAN" panose="02000000000000000000" pitchFamily="2" charset="0"/>
                <a:cs typeface="NikoshBAN" panose="02000000000000000000" pitchFamily="2" charset="0"/>
              </a:rPr>
              <a:t>নারকেল</a:t>
            </a:r>
            <a:endParaRPr lang="en-US" sz="4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A4FB1801-C821-4018-B748-3F7D2781A319}"/>
              </a:ext>
            </a:extLst>
          </p:cNvPr>
          <p:cNvSpPr txBox="1"/>
          <p:nvPr/>
        </p:nvSpPr>
        <p:spPr>
          <a:xfrm>
            <a:off x="9202033" y="991520"/>
            <a:ext cx="1699846" cy="769441"/>
          </a:xfrm>
          <a:prstGeom prst="rect">
            <a:avLst/>
          </a:prstGeom>
          <a:solidFill>
            <a:schemeClr val="accent2">
              <a:lumMod val="75000"/>
            </a:schemeClr>
          </a:solidFill>
        </p:spPr>
        <p:txBody>
          <a:bodyPr wrap="square" rtlCol="0">
            <a:spAutoFit/>
          </a:bodyPr>
          <a:lstStyle/>
          <a:p>
            <a:pPr algn="ctr"/>
            <a:r>
              <a:rPr lang="bn-IN" sz="4400" dirty="0">
                <a:latin typeface="NikoshBAN" panose="02000000000000000000" pitchFamily="2" charset="0"/>
                <a:cs typeface="NikoshBAN" panose="02000000000000000000" pitchFamily="2" charset="0"/>
              </a:rPr>
              <a:t>আপেল</a:t>
            </a:r>
            <a:endParaRPr lang="en-US" sz="44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A4BBEA52-D861-41E6-BE7B-14F75A08B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489" y="256067"/>
            <a:ext cx="2934057" cy="2934057"/>
          </a:xfrm>
          <a:prstGeom prst="rect">
            <a:avLst/>
          </a:prstGeom>
        </p:spPr>
      </p:pic>
      <p:pic>
        <p:nvPicPr>
          <p:cNvPr id="10" name="Picture 9">
            <a:extLst>
              <a:ext uri="{FF2B5EF4-FFF2-40B4-BE49-F238E27FC236}">
                <a16:creationId xmlns:a16="http://schemas.microsoft.com/office/drawing/2014/main" xmlns="" id="{AA38029B-A718-487D-8D1F-82B1B1434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574" y="3271190"/>
            <a:ext cx="2904402" cy="2041525"/>
          </a:xfrm>
          <a:prstGeom prst="rect">
            <a:avLst/>
          </a:prstGeom>
          <a:ln>
            <a:solidFill>
              <a:srgbClr val="00B0F0"/>
            </a:solidFill>
          </a:ln>
        </p:spPr>
      </p:pic>
      <p:pic>
        <p:nvPicPr>
          <p:cNvPr id="12" name="Picture 11">
            <a:extLst>
              <a:ext uri="{FF2B5EF4-FFF2-40B4-BE49-F238E27FC236}">
                <a16:creationId xmlns:a16="http://schemas.microsoft.com/office/drawing/2014/main" xmlns="" id="{28A6E291-5585-46EC-8326-6ED8976EE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976" y="256067"/>
            <a:ext cx="2934057" cy="2934057"/>
          </a:xfrm>
          <a:prstGeom prst="rect">
            <a:avLst/>
          </a:prstGeom>
          <a:ln>
            <a:solidFill>
              <a:schemeClr val="accent1">
                <a:lumMod val="60000"/>
                <a:lumOff val="40000"/>
              </a:schemeClr>
            </a:solidFill>
          </a:ln>
        </p:spPr>
      </p:pic>
      <p:pic>
        <p:nvPicPr>
          <p:cNvPr id="14" name="Picture 13">
            <a:extLst>
              <a:ext uri="{FF2B5EF4-FFF2-40B4-BE49-F238E27FC236}">
                <a16:creationId xmlns:a16="http://schemas.microsoft.com/office/drawing/2014/main" xmlns="" id="{855718BD-A7BF-4943-AAFE-26F981E53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072" y="3277484"/>
            <a:ext cx="2914034" cy="2035231"/>
          </a:xfrm>
          <a:prstGeom prst="rect">
            <a:avLst/>
          </a:prstGeom>
          <a:ln>
            <a:solidFill>
              <a:schemeClr val="accent4">
                <a:lumMod val="60000"/>
                <a:lumOff val="40000"/>
              </a:schemeClr>
            </a:solidFill>
          </a:ln>
        </p:spPr>
      </p:pic>
      <p:sp>
        <p:nvSpPr>
          <p:cNvPr id="2" name="TextBox 1">
            <a:extLst>
              <a:ext uri="{FF2B5EF4-FFF2-40B4-BE49-F238E27FC236}">
                <a16:creationId xmlns:a16="http://schemas.microsoft.com/office/drawing/2014/main" xmlns="" id="{CE2ECFC6-B261-4FD8-BD48-032D834DBFA0}"/>
              </a:ext>
            </a:extLst>
          </p:cNvPr>
          <p:cNvSpPr txBox="1"/>
          <p:nvPr/>
        </p:nvSpPr>
        <p:spPr>
          <a:xfrm>
            <a:off x="4477744" y="5393781"/>
            <a:ext cx="3657603" cy="769441"/>
          </a:xfrm>
          <a:prstGeom prst="rect">
            <a:avLst/>
          </a:prstGeom>
          <a:solidFill>
            <a:srgbClr val="00B050"/>
          </a:solidFill>
        </p:spPr>
        <p:txBody>
          <a:bodyPr wrap="square" rtlCol="0">
            <a:spAutoFit/>
          </a:bodyPr>
          <a:lstStyle/>
          <a:p>
            <a:pPr algn="ctr"/>
            <a:r>
              <a:rPr lang="en-US" sz="4400" dirty="0" err="1">
                <a:latin typeface="NikoshBAN" panose="02000000000000000000" pitchFamily="2" charset="0"/>
                <a:cs typeface="NikoshBAN" panose="02000000000000000000" pitchFamily="2" charset="0"/>
              </a:rPr>
              <a:t>বারোমাসি</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ফল</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061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2"/>
                                        </p:tgtEl>
                                        <p:attrNameLst>
                                          <p:attrName>style.visibility</p:attrName>
                                        </p:attrNameLst>
                                      </p:cBhvr>
                                      <p:to>
                                        <p:strVal val="visible"/>
                                      </p:to>
                                    </p:set>
                                    <p:anim by="(-#ppt_w*2)" calcmode="lin" valueType="num">
                                      <p:cBhvr rctx="PPT">
                                        <p:cTn id="45" dur="500" autoRev="1" fill="hold">
                                          <p:stCondLst>
                                            <p:cond delay="0"/>
                                          </p:stCondLst>
                                        </p:cTn>
                                        <p:tgtEl>
                                          <p:spTgt spid="2"/>
                                        </p:tgtEl>
                                        <p:attrNameLst>
                                          <p:attrName>ppt_w</p:attrName>
                                        </p:attrNameLst>
                                      </p:cBhvr>
                                    </p:anim>
                                    <p:anim by="(#ppt_w*0.50)" calcmode="lin" valueType="num">
                                      <p:cBhvr>
                                        <p:cTn id="46" dur="500" decel="50000" autoRev="1" fill="hold">
                                          <p:stCondLst>
                                            <p:cond delay="0"/>
                                          </p:stCondLst>
                                        </p:cTn>
                                        <p:tgtEl>
                                          <p:spTgt spid="2"/>
                                        </p:tgtEl>
                                        <p:attrNameLst>
                                          <p:attrName>ppt_x</p:attrName>
                                        </p:attrNameLst>
                                      </p:cBhvr>
                                    </p:anim>
                                    <p:anim from="(-#ppt_h/2)" to="(#ppt_y)" calcmode="lin" valueType="num">
                                      <p:cBhvr>
                                        <p:cTn id="47" dur="1000" fill="hold">
                                          <p:stCondLst>
                                            <p:cond delay="0"/>
                                          </p:stCondLst>
                                        </p:cTn>
                                        <p:tgtEl>
                                          <p:spTgt spid="2"/>
                                        </p:tgtEl>
                                        <p:attrNameLst>
                                          <p:attrName>ppt_y</p:attrName>
                                        </p:attrNameLst>
                                      </p:cBhvr>
                                    </p:anim>
                                    <p:animRot by="21600000">
                                      <p:cBhvr>
                                        <p:cTn id="4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243C16C-A7A0-4FF9-95B6-A97532D050A9}"/>
              </a:ext>
            </a:extLst>
          </p:cNvPr>
          <p:cNvSpPr txBox="1"/>
          <p:nvPr/>
        </p:nvSpPr>
        <p:spPr>
          <a:xfrm>
            <a:off x="708074" y="809760"/>
            <a:ext cx="9209649" cy="646331"/>
          </a:xfrm>
          <a:prstGeom prst="rect">
            <a:avLst/>
          </a:prstGeom>
          <a:solidFill>
            <a:schemeClr val="accent2">
              <a:lumMod val="60000"/>
              <a:lumOff val="40000"/>
            </a:schemeClr>
          </a:solidFill>
        </p:spPr>
        <p:txBody>
          <a:bodyPr wrap="square" rtlCol="0">
            <a:spAutoFit/>
          </a:bodyPr>
          <a:lstStyle/>
          <a:p>
            <a:r>
              <a:rPr lang="bn-IN" sz="3600" dirty="0">
                <a:latin typeface="NikoshBAN" panose="02000000000000000000" pitchFamily="2" charset="0"/>
                <a:cs typeface="NikoshBAN" panose="02000000000000000000" pitchFamily="2" charset="0"/>
              </a:rPr>
              <a:t>পাঠ্য বই থেকে ৪৮ ও ৪৯ পৃষ্ঠা বের করে শিক্ষার্থীরা নিরবে পড়বে। </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B2F62C75-CBF1-47FF-9361-CC2957DD5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1456091"/>
            <a:ext cx="4637649" cy="5261147"/>
          </a:xfrm>
          <a:prstGeom prst="rect">
            <a:avLst/>
          </a:prstGeom>
        </p:spPr>
      </p:pic>
      <p:pic>
        <p:nvPicPr>
          <p:cNvPr id="10" name="Picture 9">
            <a:extLst>
              <a:ext uri="{FF2B5EF4-FFF2-40B4-BE49-F238E27FC236}">
                <a16:creationId xmlns:a16="http://schemas.microsoft.com/office/drawing/2014/main" xmlns="" id="{8DC23650-00A6-499D-81DF-C89759256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03" y="1456091"/>
            <a:ext cx="4166643" cy="5261148"/>
          </a:xfrm>
          <a:prstGeom prst="rect">
            <a:avLst/>
          </a:prstGeom>
        </p:spPr>
      </p:pic>
      <p:sp>
        <p:nvSpPr>
          <p:cNvPr id="3" name="TextBox 2">
            <a:extLst>
              <a:ext uri="{FF2B5EF4-FFF2-40B4-BE49-F238E27FC236}">
                <a16:creationId xmlns:a16="http://schemas.microsoft.com/office/drawing/2014/main" xmlns="" id="{FF6C1914-7A17-448B-80C3-C496AF9D0309}"/>
              </a:ext>
            </a:extLst>
          </p:cNvPr>
          <p:cNvSpPr txBox="1"/>
          <p:nvPr/>
        </p:nvSpPr>
        <p:spPr>
          <a:xfrm>
            <a:off x="708074" y="140762"/>
            <a:ext cx="2813538" cy="646331"/>
          </a:xfrm>
          <a:prstGeom prst="rect">
            <a:avLst/>
          </a:prstGeom>
          <a:solidFill>
            <a:srgbClr val="FFFF00"/>
          </a:solidFill>
        </p:spPr>
        <p:txBody>
          <a:bodyPr wrap="square" rtlCol="0">
            <a:spAutoFit/>
          </a:bodyPr>
          <a:lstStyle/>
          <a:p>
            <a:r>
              <a:rPr lang="bn-IN" sz="3600" dirty="0">
                <a:latin typeface="NikoshBAN" panose="02000000000000000000" pitchFamily="2" charset="0"/>
                <a:cs typeface="NikoshBAN" panose="02000000000000000000" pitchFamily="2" charset="0"/>
              </a:rPr>
              <a:t>পাঠ্য বই সংযোগ</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194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25D3A96-89F3-4977-96E7-87E20468D916}"/>
              </a:ext>
            </a:extLst>
          </p:cNvPr>
          <p:cNvSpPr txBox="1"/>
          <p:nvPr/>
        </p:nvSpPr>
        <p:spPr>
          <a:xfrm>
            <a:off x="2550826" y="809469"/>
            <a:ext cx="7090348" cy="769441"/>
          </a:xfrm>
          <a:prstGeom prst="rect">
            <a:avLst/>
          </a:prstGeom>
          <a:noFill/>
        </p:spPr>
        <p:txBody>
          <a:bodyPr wrap="square" rtlCol="0">
            <a:spAutoFit/>
          </a:bodyPr>
          <a:lstStyle/>
          <a:p>
            <a:pPr algn="ctr"/>
            <a:r>
              <a:rPr lang="bn-IN" sz="4400" dirty="0">
                <a:solidFill>
                  <a:srgbClr val="C00000"/>
                </a:solidFill>
                <a:latin typeface="NikoshBAN" panose="02000000000000000000" pitchFamily="2" charset="0"/>
                <a:cs typeface="NikoshBAN" panose="02000000000000000000" pitchFamily="2" charset="0"/>
              </a:rPr>
              <a:t>নিচের ছকটি পূরণ করঃ</a:t>
            </a:r>
            <a:endParaRPr lang="en-US" sz="4400" dirty="0">
              <a:solidFill>
                <a:srgbClr val="C00000"/>
              </a:solidFill>
              <a:latin typeface="NikoshBAN" panose="02000000000000000000" pitchFamily="2" charset="0"/>
              <a:cs typeface="NikoshBAN" panose="02000000000000000000" pitchFamily="2" charset="0"/>
            </a:endParaRPr>
          </a:p>
        </p:txBody>
      </p:sp>
      <p:graphicFrame>
        <p:nvGraphicFramePr>
          <p:cNvPr id="5" name="Table 4">
            <a:extLst>
              <a:ext uri="{FF2B5EF4-FFF2-40B4-BE49-F238E27FC236}">
                <a16:creationId xmlns:a16="http://schemas.microsoft.com/office/drawing/2014/main" xmlns="" id="{3F2EAE7B-ED9A-4779-93BB-D2D3933D442A}"/>
              </a:ext>
            </a:extLst>
          </p:cNvPr>
          <p:cNvGraphicFramePr>
            <a:graphicFrameLocks noGrp="1"/>
          </p:cNvGraphicFramePr>
          <p:nvPr/>
        </p:nvGraphicFramePr>
        <p:xfrm>
          <a:off x="1439056" y="1843928"/>
          <a:ext cx="9968459" cy="4721764"/>
        </p:xfrm>
        <a:graphic>
          <a:graphicData uri="http://schemas.openxmlformats.org/drawingml/2006/table">
            <a:tbl>
              <a:tblPr firstRow="1" bandRow="1">
                <a:tableStyleId>{5C22544A-7EE6-4342-B048-85BDC9FD1C3A}</a:tableStyleId>
              </a:tblPr>
              <a:tblGrid>
                <a:gridCol w="1107609">
                  <a:extLst>
                    <a:ext uri="{9D8B030D-6E8A-4147-A177-3AD203B41FA5}">
                      <a16:colId xmlns:a16="http://schemas.microsoft.com/office/drawing/2014/main" xmlns="" val="2439827709"/>
                    </a:ext>
                  </a:extLst>
                </a:gridCol>
                <a:gridCol w="3208937">
                  <a:extLst>
                    <a:ext uri="{9D8B030D-6E8A-4147-A177-3AD203B41FA5}">
                      <a16:colId xmlns:a16="http://schemas.microsoft.com/office/drawing/2014/main" xmlns="" val="1843273238"/>
                    </a:ext>
                  </a:extLst>
                </a:gridCol>
                <a:gridCol w="2940759">
                  <a:extLst>
                    <a:ext uri="{9D8B030D-6E8A-4147-A177-3AD203B41FA5}">
                      <a16:colId xmlns:a16="http://schemas.microsoft.com/office/drawing/2014/main" xmlns="" val="1532179729"/>
                    </a:ext>
                  </a:extLst>
                </a:gridCol>
                <a:gridCol w="2711154">
                  <a:extLst>
                    <a:ext uri="{9D8B030D-6E8A-4147-A177-3AD203B41FA5}">
                      <a16:colId xmlns:a16="http://schemas.microsoft.com/office/drawing/2014/main" xmlns="" val="1101524201"/>
                    </a:ext>
                  </a:extLst>
                </a:gridCol>
              </a:tblGrid>
              <a:tr h="1180441">
                <a:tc>
                  <a:txBody>
                    <a:bodyPr/>
                    <a:lstStyle/>
                    <a:p>
                      <a:endParaRPr lang="en-US" dirty="0"/>
                    </a:p>
                  </a:txBody>
                  <a:tcPr>
                    <a:solidFill>
                      <a:srgbClr val="00B050"/>
                    </a:solidFill>
                  </a:tcPr>
                </a:tc>
                <a:tc>
                  <a:txBody>
                    <a:bodyPr/>
                    <a:lstStyle/>
                    <a:p>
                      <a:r>
                        <a:rPr lang="bn-IN" sz="3600" dirty="0">
                          <a:latin typeface="NikoshBAN" panose="02000000000000000000" pitchFamily="2" charset="0"/>
                          <a:cs typeface="NikoshBAN" panose="02000000000000000000" pitchFamily="2" charset="0"/>
                        </a:rPr>
                        <a:t>গ্রীষ্মকালীন ফল</a:t>
                      </a:r>
                      <a:endParaRPr lang="en-US" sz="3600" dirty="0">
                        <a:latin typeface="NikoshBAN" panose="02000000000000000000" pitchFamily="2" charset="0"/>
                        <a:cs typeface="NikoshBAN" panose="02000000000000000000" pitchFamily="2" charset="0"/>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শীতকালীন ফল</a:t>
                      </a:r>
                      <a:endParaRPr lang="en-US" sz="360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C00000"/>
                        </a:solidFill>
                        <a:latin typeface="NikoshBAN" panose="02000000000000000000" pitchFamily="2" charset="0"/>
                        <a:cs typeface="NikoshBAN" panose="02000000000000000000" pitchFamily="2" charset="0"/>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বারোমাসি ফল</a:t>
                      </a:r>
                      <a:endParaRPr lang="en-US" sz="3600" dirty="0">
                        <a:latin typeface="NikoshBAN" panose="02000000000000000000" pitchFamily="2" charset="0"/>
                        <a:cs typeface="NikoshBAN" panose="02000000000000000000" pitchFamily="2" charset="0"/>
                      </a:endParaRPr>
                    </a:p>
                    <a:p>
                      <a:endParaRPr lang="en-US" dirty="0"/>
                    </a:p>
                  </a:txBody>
                  <a:tcPr>
                    <a:solidFill>
                      <a:srgbClr val="00B050"/>
                    </a:solidFill>
                  </a:tcPr>
                </a:tc>
                <a:extLst>
                  <a:ext uri="{0D108BD9-81ED-4DB2-BD59-A6C34878D82A}">
                    <a16:rowId xmlns:a16="http://schemas.microsoft.com/office/drawing/2014/main" xmlns="" val="2713115660"/>
                  </a:ext>
                </a:extLst>
              </a:tr>
              <a:tr h="1180441">
                <a:tc>
                  <a:txBody>
                    <a:bodyPr/>
                    <a:lstStyle/>
                    <a:p>
                      <a:pPr algn="ctr"/>
                      <a:r>
                        <a:rPr lang="bn-IN" sz="4000" dirty="0">
                          <a:latin typeface="NikoshBAN" panose="02000000000000000000" pitchFamily="2" charset="0"/>
                          <a:cs typeface="NikoshBAN" panose="02000000000000000000" pitchFamily="2" charset="0"/>
                        </a:rPr>
                        <a:t>১</a:t>
                      </a:r>
                      <a:endParaRPr lang="en-US" sz="4000" dirty="0">
                        <a:latin typeface="NikoshBAN" panose="02000000000000000000" pitchFamily="2" charset="0"/>
                        <a:cs typeface="NikoshBAN" panose="02000000000000000000" pitchFamily="2" charset="0"/>
                      </a:endParaRPr>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dirty="0"/>
                    </a:p>
                  </a:txBody>
                  <a:tcPr>
                    <a:solidFill>
                      <a:srgbClr val="00B050"/>
                    </a:solidFill>
                  </a:tcPr>
                </a:tc>
                <a:extLst>
                  <a:ext uri="{0D108BD9-81ED-4DB2-BD59-A6C34878D82A}">
                    <a16:rowId xmlns:a16="http://schemas.microsoft.com/office/drawing/2014/main" xmlns="" val="3808745223"/>
                  </a:ext>
                </a:extLst>
              </a:tr>
              <a:tr h="1180441">
                <a:tc>
                  <a:txBody>
                    <a:bodyPr/>
                    <a:lstStyle/>
                    <a:p>
                      <a:pPr algn="ctr"/>
                      <a:r>
                        <a:rPr lang="bn-IN" sz="4000" dirty="0">
                          <a:latin typeface="NikoshBAN" panose="02000000000000000000" pitchFamily="2" charset="0"/>
                          <a:cs typeface="NikoshBAN" panose="02000000000000000000" pitchFamily="2" charset="0"/>
                        </a:rPr>
                        <a:t>২</a:t>
                      </a:r>
                      <a:endParaRPr lang="en-US" sz="4000" dirty="0">
                        <a:latin typeface="NikoshBAN" panose="02000000000000000000" pitchFamily="2" charset="0"/>
                        <a:cs typeface="NikoshBAN" panose="02000000000000000000" pitchFamily="2" charset="0"/>
                      </a:endParaRPr>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extLst>
                  <a:ext uri="{0D108BD9-81ED-4DB2-BD59-A6C34878D82A}">
                    <a16:rowId xmlns:a16="http://schemas.microsoft.com/office/drawing/2014/main" xmlns="" val="1452244068"/>
                  </a:ext>
                </a:extLst>
              </a:tr>
              <a:tr h="1180441">
                <a:tc>
                  <a:txBody>
                    <a:bodyPr/>
                    <a:lstStyle/>
                    <a:p>
                      <a:pPr algn="ctr"/>
                      <a:r>
                        <a:rPr lang="bn-IN" sz="4000" dirty="0">
                          <a:latin typeface="NikoshBAN" panose="02000000000000000000" pitchFamily="2" charset="0"/>
                          <a:cs typeface="NikoshBAN" panose="02000000000000000000" pitchFamily="2" charset="0"/>
                        </a:rPr>
                        <a:t>৩</a:t>
                      </a:r>
                      <a:endParaRPr lang="en-US" sz="4000" dirty="0">
                        <a:latin typeface="NikoshBAN" panose="02000000000000000000" pitchFamily="2" charset="0"/>
                        <a:cs typeface="NikoshBAN" panose="02000000000000000000" pitchFamily="2" charset="0"/>
                      </a:endParaRPr>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dirty="0"/>
                    </a:p>
                  </a:txBody>
                  <a:tcPr>
                    <a:solidFill>
                      <a:srgbClr val="00B050"/>
                    </a:solidFill>
                  </a:tcPr>
                </a:tc>
                <a:extLst>
                  <a:ext uri="{0D108BD9-81ED-4DB2-BD59-A6C34878D82A}">
                    <a16:rowId xmlns:a16="http://schemas.microsoft.com/office/drawing/2014/main" xmlns="" val="1336082027"/>
                  </a:ext>
                </a:extLst>
              </a:tr>
            </a:tbl>
          </a:graphicData>
        </a:graphic>
      </p:graphicFrame>
    </p:spTree>
    <p:extLst>
      <p:ext uri="{BB962C8B-B14F-4D97-AF65-F5344CB8AC3E}">
        <p14:creationId xmlns:p14="http://schemas.microsoft.com/office/powerpoint/2010/main" val="23478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84BE3D34-B9B7-4DF4-906B-7293E3D2F7A1}"/>
              </a:ext>
            </a:extLst>
          </p:cNvPr>
          <p:cNvGraphicFramePr>
            <a:graphicFrameLocks noGrp="1"/>
          </p:cNvGraphicFramePr>
          <p:nvPr/>
        </p:nvGraphicFramePr>
        <p:xfrm>
          <a:off x="2715064" y="1562196"/>
          <a:ext cx="7318326" cy="4634622"/>
        </p:xfrm>
        <a:graphic>
          <a:graphicData uri="http://schemas.openxmlformats.org/drawingml/2006/table">
            <a:tbl>
              <a:tblPr firstRow="1" bandRow="1">
                <a:tableStyleId>{5C22544A-7EE6-4342-B048-85BDC9FD1C3A}</a:tableStyleId>
              </a:tblPr>
              <a:tblGrid>
                <a:gridCol w="1222326">
                  <a:extLst>
                    <a:ext uri="{9D8B030D-6E8A-4147-A177-3AD203B41FA5}">
                      <a16:colId xmlns:a16="http://schemas.microsoft.com/office/drawing/2014/main" xmlns="" val="3290504854"/>
                    </a:ext>
                  </a:extLst>
                </a:gridCol>
                <a:gridCol w="2032000">
                  <a:extLst>
                    <a:ext uri="{9D8B030D-6E8A-4147-A177-3AD203B41FA5}">
                      <a16:colId xmlns:a16="http://schemas.microsoft.com/office/drawing/2014/main" xmlns="" val="697707854"/>
                    </a:ext>
                  </a:extLst>
                </a:gridCol>
                <a:gridCol w="2032000">
                  <a:extLst>
                    <a:ext uri="{9D8B030D-6E8A-4147-A177-3AD203B41FA5}">
                      <a16:colId xmlns:a16="http://schemas.microsoft.com/office/drawing/2014/main" xmlns="" val="3530073892"/>
                    </a:ext>
                  </a:extLst>
                </a:gridCol>
                <a:gridCol w="2032000">
                  <a:extLst>
                    <a:ext uri="{9D8B030D-6E8A-4147-A177-3AD203B41FA5}">
                      <a16:colId xmlns:a16="http://schemas.microsoft.com/office/drawing/2014/main" xmlns="" val="2442328335"/>
                    </a:ext>
                  </a:extLst>
                </a:gridCol>
              </a:tblGrid>
              <a:tr h="782874">
                <a:tc>
                  <a:txBody>
                    <a:bodyPr/>
                    <a:lstStyle/>
                    <a:p>
                      <a:endParaRPr lang="en-US" sz="36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গ্রীষ্মকালিন</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ফল</a:t>
                      </a:r>
                      <a:endParaRPr lang="en-US" sz="360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শীতকালিন</a:t>
                      </a:r>
                      <a:endParaRPr lang="en-US" sz="360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ফল</a:t>
                      </a:r>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বারোমাসি</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ফল</a:t>
                      </a:r>
                      <a:endParaRPr lang="en-US" sz="360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56439232"/>
                  </a:ext>
                </a:extLst>
              </a:tr>
              <a:tr h="782874">
                <a:tc>
                  <a:txBody>
                    <a:bodyPr/>
                    <a:lstStyle/>
                    <a:p>
                      <a:pPr algn="ctr"/>
                      <a:r>
                        <a:rPr lang="bn-IN" sz="3600" dirty="0">
                          <a:latin typeface="NikoshBAN" panose="02000000000000000000" pitchFamily="2" charset="0"/>
                          <a:cs typeface="NikoshBAN" panose="02000000000000000000" pitchFamily="2" charset="0"/>
                        </a:rPr>
                        <a:t>১ </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আম </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কমলা</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পেঁপে</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063231331"/>
                  </a:ext>
                </a:extLst>
              </a:tr>
              <a:tr h="782874">
                <a:tc>
                  <a:txBody>
                    <a:bodyPr/>
                    <a:lstStyle/>
                    <a:p>
                      <a:pPr algn="ctr"/>
                      <a:r>
                        <a:rPr lang="bn-IN" sz="3600" dirty="0">
                          <a:latin typeface="NikoshBAN" panose="02000000000000000000" pitchFamily="2" charset="0"/>
                          <a:cs typeface="NikoshBAN" panose="02000000000000000000" pitchFamily="2" charset="0"/>
                        </a:rPr>
                        <a:t>২ </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লিচু</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বরই</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কলা</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870893985"/>
                  </a:ext>
                </a:extLst>
              </a:tr>
              <a:tr h="782874">
                <a:tc>
                  <a:txBody>
                    <a:bodyPr/>
                    <a:lstStyle/>
                    <a:p>
                      <a:pPr algn="ctr"/>
                      <a:r>
                        <a:rPr lang="bn-IN" sz="3600" dirty="0">
                          <a:latin typeface="NikoshBAN" panose="02000000000000000000" pitchFamily="2" charset="0"/>
                          <a:cs typeface="NikoshBAN" panose="02000000000000000000" pitchFamily="2" charset="0"/>
                        </a:rPr>
                        <a:t>৩</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তরমজ</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জলপাই</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আপেল</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951198495"/>
                  </a:ext>
                </a:extLst>
              </a:tr>
            </a:tbl>
          </a:graphicData>
        </a:graphic>
      </p:graphicFrame>
      <p:sp>
        <p:nvSpPr>
          <p:cNvPr id="6" name="TextBox 5">
            <a:extLst>
              <a:ext uri="{FF2B5EF4-FFF2-40B4-BE49-F238E27FC236}">
                <a16:creationId xmlns:a16="http://schemas.microsoft.com/office/drawing/2014/main" xmlns="" id="{0979ED63-63C1-47B6-9033-CFC859A70235}"/>
              </a:ext>
            </a:extLst>
          </p:cNvPr>
          <p:cNvSpPr txBox="1"/>
          <p:nvPr/>
        </p:nvSpPr>
        <p:spPr>
          <a:xfrm>
            <a:off x="3102964" y="661182"/>
            <a:ext cx="6745574" cy="769441"/>
          </a:xfrm>
          <a:prstGeom prst="rect">
            <a:avLst/>
          </a:prstGeom>
          <a:noFill/>
        </p:spPr>
        <p:txBody>
          <a:bodyPr wrap="square" rtlCol="0">
            <a:spAutoFit/>
          </a:bodyPr>
          <a:lstStyle/>
          <a:p>
            <a:pPr algn="ctr"/>
            <a:r>
              <a:rPr lang="bn-IN" sz="4400" dirty="0">
                <a:solidFill>
                  <a:srgbClr val="C00000"/>
                </a:solidFill>
                <a:latin typeface="NikoshBAN" panose="02000000000000000000" pitchFamily="2" charset="0"/>
                <a:cs typeface="NikoshBAN" panose="02000000000000000000" pitchFamily="2" charset="0"/>
              </a:rPr>
              <a:t>নিচের ছকটি পূরণ করঃ</a:t>
            </a:r>
            <a:endParaRPr lang="en-US" sz="44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20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C74833-3A42-4EEE-9300-F733A16A273B}"/>
              </a:ext>
            </a:extLst>
          </p:cNvPr>
          <p:cNvSpPr txBox="1"/>
          <p:nvPr/>
        </p:nvSpPr>
        <p:spPr>
          <a:xfrm>
            <a:off x="1116037" y="309489"/>
            <a:ext cx="9959926" cy="1477328"/>
          </a:xfrm>
          <a:prstGeom prst="rect">
            <a:avLst/>
          </a:prstGeom>
          <a:solidFill>
            <a:srgbClr val="FFFF00"/>
          </a:solidFill>
          <a:ln w="57150">
            <a:solidFill>
              <a:schemeClr val="tx1"/>
            </a:solidFill>
          </a:ln>
        </p:spPr>
        <p:txBody>
          <a:bodyPr wrap="square" rtlCol="0">
            <a:spAutoFit/>
          </a:bodyPr>
          <a:lstStyle/>
          <a:p>
            <a:r>
              <a:rPr lang="bn-IN" sz="5400" dirty="0">
                <a:solidFill>
                  <a:srgbClr val="00B050"/>
                </a:solidFill>
                <a:latin typeface="NikoshBAN" panose="02000000000000000000" pitchFamily="2" charset="0"/>
                <a:cs typeface="NikoshBAN" panose="02000000000000000000" pitchFamily="2" charset="0"/>
              </a:rPr>
              <a:t>আম দলঃ   </a:t>
            </a:r>
            <a:r>
              <a:rPr lang="bn-IN" sz="3600" dirty="0">
                <a:latin typeface="NikoshBAN" panose="02000000000000000000" pitchFamily="2" charset="0"/>
                <a:cs typeface="NikoshBAN" panose="02000000000000000000" pitchFamily="2" charset="0"/>
              </a:rPr>
              <a:t>১-মৌসুমি ফলগুলোকে কয় ভাগে ভাগ করা যায় ?</a:t>
            </a:r>
          </a:p>
          <a:p>
            <a:r>
              <a:rPr lang="bn-IN" sz="3600" dirty="0">
                <a:latin typeface="NikoshBAN" panose="02000000000000000000" pitchFamily="2" charset="0"/>
                <a:cs typeface="NikoshBAN" panose="02000000000000000000" pitchFamily="2" charset="0"/>
              </a:rPr>
              <a:t>                       ২-গ্রীষ্মকালিন ৩টি ফলের নাম বল।</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0AEDAD52-E893-4E07-AF45-A7159AC6AA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654" y="1048153"/>
            <a:ext cx="667042" cy="667042"/>
          </a:xfrm>
          <a:prstGeom prst="rect">
            <a:avLst/>
          </a:prstGeom>
        </p:spPr>
      </p:pic>
      <p:sp>
        <p:nvSpPr>
          <p:cNvPr id="5" name="TextBox 4">
            <a:extLst>
              <a:ext uri="{FF2B5EF4-FFF2-40B4-BE49-F238E27FC236}">
                <a16:creationId xmlns:a16="http://schemas.microsoft.com/office/drawing/2014/main" xmlns="" id="{1C6B77E9-D715-45ED-9F16-ED39449F85C4}"/>
              </a:ext>
            </a:extLst>
          </p:cNvPr>
          <p:cNvSpPr txBox="1"/>
          <p:nvPr/>
        </p:nvSpPr>
        <p:spPr>
          <a:xfrm>
            <a:off x="1116037" y="3038622"/>
            <a:ext cx="9959926" cy="1200329"/>
          </a:xfrm>
          <a:prstGeom prst="rect">
            <a:avLst/>
          </a:prstGeom>
          <a:solidFill>
            <a:srgbClr val="FFC000"/>
          </a:solidFill>
          <a:ln w="5715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কাঁঠাল দলঃ         ১-ফল খাওয়া প্রয়োজন কেন?                                                                 		       ২-শীতকালিন ৩টি ফলের নাম বল।</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xmlns="" id="{D26B7654-80E3-48F0-88BA-B3D8C443A9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167"/>
          <a:stretch/>
        </p:blipFill>
        <p:spPr>
          <a:xfrm>
            <a:off x="1379908" y="3530666"/>
            <a:ext cx="842788" cy="662915"/>
          </a:xfrm>
          <a:prstGeom prst="rect">
            <a:avLst/>
          </a:prstGeom>
        </p:spPr>
      </p:pic>
    </p:spTree>
    <p:extLst>
      <p:ext uri="{BB962C8B-B14F-4D97-AF65-F5344CB8AC3E}">
        <p14:creationId xmlns:p14="http://schemas.microsoft.com/office/powerpoint/2010/main" val="14127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12E52C2-E600-40FE-854D-3C785700B505}"/>
              </a:ext>
            </a:extLst>
          </p:cNvPr>
          <p:cNvSpPr txBox="1"/>
          <p:nvPr/>
        </p:nvSpPr>
        <p:spPr>
          <a:xfrm>
            <a:off x="4065563" y="534572"/>
            <a:ext cx="2475914" cy="923330"/>
          </a:xfrm>
          <a:prstGeom prst="rect">
            <a:avLst/>
          </a:prstGeom>
          <a:solidFill>
            <a:srgbClr val="FFFF00"/>
          </a:solidFill>
        </p:spPr>
        <p:txBody>
          <a:bodyPr wrap="square" rtlCol="0">
            <a:spAutoFit/>
          </a:bodyPr>
          <a:lstStyle/>
          <a:p>
            <a:r>
              <a:rPr lang="bn-IN" sz="5400" dirty="0">
                <a:latin typeface="NikoshBAN" panose="02000000000000000000" pitchFamily="2" charset="0"/>
                <a:cs typeface="NikoshBAN" panose="02000000000000000000" pitchFamily="2" charset="0"/>
              </a:rPr>
              <a:t>মুল্যায়নঃ </a:t>
            </a:r>
            <a:endParaRPr lang="en-US" sz="5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9986ADCE-B630-48F4-989A-8FC4673DEA44}"/>
              </a:ext>
            </a:extLst>
          </p:cNvPr>
          <p:cNvSpPr txBox="1"/>
          <p:nvPr/>
        </p:nvSpPr>
        <p:spPr>
          <a:xfrm>
            <a:off x="2318824" y="1927665"/>
            <a:ext cx="7554351" cy="646331"/>
          </a:xfrm>
          <a:prstGeom prst="rect">
            <a:avLst/>
          </a:prstGeom>
          <a:solidFill>
            <a:schemeClr val="accent2">
              <a:lumMod val="40000"/>
              <a:lumOff val="60000"/>
            </a:schemeClr>
          </a:solidFill>
        </p:spPr>
        <p:txBody>
          <a:bodyPr wrap="square" rtlCol="0">
            <a:spAutoFit/>
          </a:bodyPr>
          <a:lstStyle/>
          <a:p>
            <a:r>
              <a:rPr lang="bn-IN" sz="3600" dirty="0">
                <a:latin typeface="NikoshBAN" panose="02000000000000000000" pitchFamily="2" charset="0"/>
                <a:cs typeface="NikoshBAN" panose="02000000000000000000" pitchFamily="2" charset="0"/>
              </a:rPr>
              <a:t>১– মৌসুমি ফলগুলোকে কয় ভাগে ভাগ করা  যায়? </a:t>
            </a:r>
            <a:endParaRPr lang="en-US" sz="36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35F29C4C-CFFE-478E-8BAE-08BAEC17E3B3}"/>
              </a:ext>
            </a:extLst>
          </p:cNvPr>
          <p:cNvSpPr txBox="1"/>
          <p:nvPr/>
        </p:nvSpPr>
        <p:spPr>
          <a:xfrm>
            <a:off x="2349306" y="3559125"/>
            <a:ext cx="5641144" cy="646331"/>
          </a:xfrm>
          <a:prstGeom prst="rect">
            <a:avLst/>
          </a:prstGeom>
          <a:solidFill>
            <a:srgbClr val="92D050"/>
          </a:solidFill>
        </p:spPr>
        <p:txBody>
          <a:bodyPr wrap="square" rtlCol="0">
            <a:spAutoFit/>
          </a:bodyPr>
          <a:lstStyle/>
          <a:p>
            <a:r>
              <a:rPr lang="bn-IN" sz="3600" dirty="0">
                <a:latin typeface="NikoshBAN" panose="02000000000000000000" pitchFamily="2" charset="0"/>
                <a:cs typeface="NikoshBAN" panose="02000000000000000000" pitchFamily="2" charset="0"/>
              </a:rPr>
              <a:t>২_বারোমাসি ২টি ফলের নাম বল</a:t>
            </a:r>
            <a:r>
              <a:rPr lang="en-US" sz="3600" dirty="0">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xmlns="" id="{B1684D3E-239E-46FA-B1F4-414E7C76915E}"/>
              </a:ext>
            </a:extLst>
          </p:cNvPr>
          <p:cNvSpPr txBox="1"/>
          <p:nvPr/>
        </p:nvSpPr>
        <p:spPr>
          <a:xfrm>
            <a:off x="2335234" y="2743199"/>
            <a:ext cx="6302329" cy="646331"/>
          </a:xfrm>
          <a:prstGeom prst="rect">
            <a:avLst/>
          </a:prstGeom>
          <a:solidFill>
            <a:schemeClr val="accent5"/>
          </a:solidFill>
        </p:spPr>
        <p:txBody>
          <a:bodyPr wrap="square" rtlCol="0">
            <a:spAutoFit/>
          </a:bodyPr>
          <a:lstStyle/>
          <a:p>
            <a:r>
              <a:rPr lang="bn-IN" sz="3600" dirty="0">
                <a:latin typeface="NikoshBAN" panose="02000000000000000000" pitchFamily="2" charset="0"/>
                <a:cs typeface="NikoshBAN" panose="02000000000000000000" pitchFamily="2" charset="0"/>
              </a:rPr>
              <a:t>৩_গ্রীষ্মকালিন ৩টি ফলের নাম বল</a:t>
            </a:r>
            <a:r>
              <a:rPr lang="en-US" sz="3600" dirty="0">
                <a:latin typeface="NikoshBAN" panose="02000000000000000000" pitchFamily="2" charset="0"/>
                <a:cs typeface="NikoshBAN" panose="02000000000000000000" pitchFamily="2" charset="0"/>
              </a:rPr>
              <a:t>।</a:t>
            </a:r>
          </a:p>
        </p:txBody>
      </p:sp>
      <p:sp>
        <p:nvSpPr>
          <p:cNvPr id="11" name="Star: 5 Points 10">
            <a:extLst>
              <a:ext uri="{FF2B5EF4-FFF2-40B4-BE49-F238E27FC236}">
                <a16:creationId xmlns:a16="http://schemas.microsoft.com/office/drawing/2014/main" xmlns="" id="{FAA288D8-5C9E-4A1F-8B37-B45DB5A028EE}"/>
              </a:ext>
            </a:extLst>
          </p:cNvPr>
          <p:cNvSpPr/>
          <p:nvPr/>
        </p:nvSpPr>
        <p:spPr>
          <a:xfrm>
            <a:off x="3123028" y="661177"/>
            <a:ext cx="773723" cy="646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xmlns="" id="{675136B6-4C33-4A5E-B4F3-7AFA7216A972}"/>
              </a:ext>
            </a:extLst>
          </p:cNvPr>
          <p:cNvSpPr/>
          <p:nvPr/>
        </p:nvSpPr>
        <p:spPr>
          <a:xfrm>
            <a:off x="6567268" y="602557"/>
            <a:ext cx="773723" cy="646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7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D0E5541-0296-43F8-B4A1-E7FDB7EBA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TextBox 3">
            <a:extLst>
              <a:ext uri="{FF2B5EF4-FFF2-40B4-BE49-F238E27FC236}">
                <a16:creationId xmlns:a16="http://schemas.microsoft.com/office/drawing/2014/main" xmlns="" id="{5C1FC01B-E4D6-4EFD-8B30-FFD54F0B0612}"/>
              </a:ext>
            </a:extLst>
          </p:cNvPr>
          <p:cNvSpPr txBox="1"/>
          <p:nvPr/>
        </p:nvSpPr>
        <p:spPr>
          <a:xfrm>
            <a:off x="2188564" y="2458387"/>
            <a:ext cx="8964118" cy="1015663"/>
          </a:xfrm>
          <a:prstGeom prst="rect">
            <a:avLst/>
          </a:prstGeom>
          <a:noFill/>
        </p:spPr>
        <p:txBody>
          <a:bodyPr wrap="square" rtlCol="0">
            <a:spAutoFit/>
          </a:bodyPr>
          <a:lstStyle/>
          <a:p>
            <a:pPr algn="ctr"/>
            <a:r>
              <a:rPr lang="bn-IN" sz="6000" dirty="0">
                <a:latin typeface="NikoshBAN" panose="02000000000000000000" pitchFamily="2" charset="0"/>
                <a:cs typeface="NikoshBAN" panose="02000000000000000000" pitchFamily="2" charset="0"/>
              </a:rPr>
              <a:t>আল্লাহ্‌ হাফেজ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6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9" presetClass="exit" presetSubtype="0" accel="100000" fill="hold" grpId="0" nodeType="clickEffect">
                                  <p:stCondLst>
                                    <p:cond delay="0"/>
                                  </p:stCondLst>
                                  <p:childTnLst>
                                    <p:anim calcmode="lin" valueType="num">
                                      <p:cBhvr>
                                        <p:cTn id="26" dur="500"/>
                                        <p:tgtEl>
                                          <p:spTgt spid="4"/>
                                        </p:tgtEl>
                                        <p:attrNameLst>
                                          <p:attrName>ppt_w</p:attrName>
                                        </p:attrNameLst>
                                      </p:cBhvr>
                                      <p:tavLst>
                                        <p:tav tm="0">
                                          <p:val>
                                            <p:strVal val="ppt_w"/>
                                          </p:val>
                                        </p:tav>
                                        <p:tav tm="100000">
                                          <p:val>
                                            <p:fltVal val="0"/>
                                          </p:val>
                                        </p:tav>
                                      </p:tavLst>
                                    </p:anim>
                                    <p:anim calcmode="lin" valueType="num">
                                      <p:cBhvr>
                                        <p:cTn id="27" dur="500"/>
                                        <p:tgtEl>
                                          <p:spTgt spid="4"/>
                                        </p:tgtEl>
                                        <p:attrNameLst>
                                          <p:attrName>ppt_h</p:attrName>
                                        </p:attrNameLst>
                                      </p:cBhvr>
                                      <p:tavLst>
                                        <p:tav tm="0">
                                          <p:val>
                                            <p:strVal val="ppt_h"/>
                                          </p:val>
                                        </p:tav>
                                        <p:tav tm="100000">
                                          <p:val>
                                            <p:fltVal val="0"/>
                                          </p:val>
                                        </p:tav>
                                      </p:tavLst>
                                    </p:anim>
                                    <p:anim calcmode="lin" valueType="num">
                                      <p:cBhvr>
                                        <p:cTn id="28" dur="500"/>
                                        <p:tgtEl>
                                          <p:spTgt spid="4"/>
                                        </p:tgtEl>
                                        <p:attrNameLst>
                                          <p:attrName>style.rotation</p:attrName>
                                        </p:attrNameLst>
                                      </p:cBhvr>
                                      <p:tavLst>
                                        <p:tav tm="0">
                                          <p:val>
                                            <p:fltVal val="0"/>
                                          </p:val>
                                        </p:tav>
                                        <p:tav tm="100000">
                                          <p:val>
                                            <p:fltVal val="360"/>
                                          </p:val>
                                        </p:tav>
                                      </p:tavLst>
                                    </p:anim>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xmlns="" id="{0CED4028-68B2-41CD-B8F0-7E1A18C21F3D}"/>
              </a:ext>
            </a:extLst>
          </p:cNvPr>
          <p:cNvSpPr/>
          <p:nvPr/>
        </p:nvSpPr>
        <p:spPr>
          <a:xfrm>
            <a:off x="3673113" y="3501481"/>
            <a:ext cx="5246557" cy="34477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Diagonal Corners Rounded 2">
            <a:extLst>
              <a:ext uri="{FF2B5EF4-FFF2-40B4-BE49-F238E27FC236}">
                <a16:creationId xmlns:a16="http://schemas.microsoft.com/office/drawing/2014/main" xmlns="" id="{BEEA45D4-E97D-4259-92DE-2720B4E9CEFA}"/>
              </a:ext>
            </a:extLst>
          </p:cNvPr>
          <p:cNvSpPr/>
          <p:nvPr/>
        </p:nvSpPr>
        <p:spPr>
          <a:xfrm>
            <a:off x="3687579" y="4961744"/>
            <a:ext cx="884420" cy="1154242"/>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Diagonal Corners Rounded 3">
            <a:extLst>
              <a:ext uri="{FF2B5EF4-FFF2-40B4-BE49-F238E27FC236}">
                <a16:creationId xmlns:a16="http://schemas.microsoft.com/office/drawing/2014/main" xmlns="" id="{F6F42D40-C88B-4A75-91EF-DFCC6E8DCD5D}"/>
              </a:ext>
            </a:extLst>
          </p:cNvPr>
          <p:cNvSpPr/>
          <p:nvPr/>
        </p:nvSpPr>
        <p:spPr>
          <a:xfrm>
            <a:off x="8049716" y="4844321"/>
            <a:ext cx="884420" cy="1154242"/>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xmlns="" id="{252D32B5-DC93-449D-B40D-A8FC7AE94388}"/>
              </a:ext>
            </a:extLst>
          </p:cNvPr>
          <p:cNvSpPr/>
          <p:nvPr/>
        </p:nvSpPr>
        <p:spPr>
          <a:xfrm>
            <a:off x="5486398" y="4961744"/>
            <a:ext cx="609602" cy="1873770"/>
          </a:xfrm>
          <a:prstGeom prst="round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5B7FBEF3-079B-417B-BDC0-4C567764557D}"/>
              </a:ext>
            </a:extLst>
          </p:cNvPr>
          <p:cNvSpPr/>
          <p:nvPr/>
        </p:nvSpPr>
        <p:spPr>
          <a:xfrm>
            <a:off x="6066017" y="4961744"/>
            <a:ext cx="609602" cy="1873770"/>
          </a:xfrm>
          <a:prstGeom prst="round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xmlns="" id="{DC1408E9-B09B-48EE-BEE5-C6FFFDD27211}"/>
              </a:ext>
            </a:extLst>
          </p:cNvPr>
          <p:cNvSpPr/>
          <p:nvPr/>
        </p:nvSpPr>
        <p:spPr>
          <a:xfrm>
            <a:off x="2438350" y="616760"/>
            <a:ext cx="6955436" cy="2948817"/>
          </a:xfrm>
          <a:prstGeom prst="triangl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Beveled 7">
            <a:extLst>
              <a:ext uri="{FF2B5EF4-FFF2-40B4-BE49-F238E27FC236}">
                <a16:creationId xmlns:a16="http://schemas.microsoft.com/office/drawing/2014/main" xmlns="" id="{44FE2260-F94E-4706-9BE9-B61580F73D30}"/>
              </a:ext>
            </a:extLst>
          </p:cNvPr>
          <p:cNvSpPr/>
          <p:nvPr/>
        </p:nvSpPr>
        <p:spPr>
          <a:xfrm rot="5400000">
            <a:off x="9361766" y="5710605"/>
            <a:ext cx="884420" cy="17396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xmlns="" id="{A7011EC4-42B3-4138-8B27-EE4DA61158CD}"/>
              </a:ext>
            </a:extLst>
          </p:cNvPr>
          <p:cNvSpPr/>
          <p:nvPr/>
        </p:nvSpPr>
        <p:spPr>
          <a:xfrm rot="5400000">
            <a:off x="2548336" y="3169741"/>
            <a:ext cx="734386"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Beveled 9">
            <a:extLst>
              <a:ext uri="{FF2B5EF4-FFF2-40B4-BE49-F238E27FC236}">
                <a16:creationId xmlns:a16="http://schemas.microsoft.com/office/drawing/2014/main" xmlns="" id="{41DCD75C-F8B6-4D97-B4A6-8CEC90D8C673}"/>
              </a:ext>
            </a:extLst>
          </p:cNvPr>
          <p:cNvSpPr/>
          <p:nvPr/>
        </p:nvSpPr>
        <p:spPr>
          <a:xfrm rot="5400000">
            <a:off x="961881" y="3058753"/>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Beveled 10">
            <a:extLst>
              <a:ext uri="{FF2B5EF4-FFF2-40B4-BE49-F238E27FC236}">
                <a16:creationId xmlns:a16="http://schemas.microsoft.com/office/drawing/2014/main" xmlns="" id="{8DFA9C53-8630-489F-B7A5-9926D904065E}"/>
              </a:ext>
            </a:extLst>
          </p:cNvPr>
          <p:cNvSpPr/>
          <p:nvPr/>
        </p:nvSpPr>
        <p:spPr>
          <a:xfrm rot="5400000">
            <a:off x="-544029" y="3087618"/>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Beveled 11">
            <a:extLst>
              <a:ext uri="{FF2B5EF4-FFF2-40B4-BE49-F238E27FC236}">
                <a16:creationId xmlns:a16="http://schemas.microsoft.com/office/drawing/2014/main" xmlns="" id="{05E01413-F10D-4C6E-AFF4-E03F34129D47}"/>
              </a:ext>
            </a:extLst>
          </p:cNvPr>
          <p:cNvSpPr/>
          <p:nvPr/>
        </p:nvSpPr>
        <p:spPr>
          <a:xfrm rot="5400000">
            <a:off x="-499052" y="3950296"/>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Beveled 12">
            <a:extLst>
              <a:ext uri="{FF2B5EF4-FFF2-40B4-BE49-F238E27FC236}">
                <a16:creationId xmlns:a16="http://schemas.microsoft.com/office/drawing/2014/main" xmlns="" id="{32B4E20F-463D-4272-806F-3E0DCB65C326}"/>
              </a:ext>
            </a:extLst>
          </p:cNvPr>
          <p:cNvSpPr/>
          <p:nvPr/>
        </p:nvSpPr>
        <p:spPr>
          <a:xfrm rot="5400000">
            <a:off x="953526" y="3928554"/>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Beveled 13">
            <a:extLst>
              <a:ext uri="{FF2B5EF4-FFF2-40B4-BE49-F238E27FC236}">
                <a16:creationId xmlns:a16="http://schemas.microsoft.com/office/drawing/2014/main" xmlns="" id="{1E5C99D9-6F21-4AFE-943E-4CE75CDC7073}"/>
              </a:ext>
            </a:extLst>
          </p:cNvPr>
          <p:cNvSpPr/>
          <p:nvPr/>
        </p:nvSpPr>
        <p:spPr>
          <a:xfrm rot="5400000">
            <a:off x="2464574" y="3934293"/>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Beveled 14">
            <a:extLst>
              <a:ext uri="{FF2B5EF4-FFF2-40B4-BE49-F238E27FC236}">
                <a16:creationId xmlns:a16="http://schemas.microsoft.com/office/drawing/2014/main" xmlns="" id="{B9B1F4CC-18EA-4103-B752-4D88D5F2910B}"/>
              </a:ext>
            </a:extLst>
          </p:cNvPr>
          <p:cNvSpPr/>
          <p:nvPr/>
        </p:nvSpPr>
        <p:spPr>
          <a:xfrm rot="5400000">
            <a:off x="-490306" y="4781236"/>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Beveled 15">
            <a:extLst>
              <a:ext uri="{FF2B5EF4-FFF2-40B4-BE49-F238E27FC236}">
                <a16:creationId xmlns:a16="http://schemas.microsoft.com/office/drawing/2014/main" xmlns="" id="{FC3234AD-ED98-4965-811B-53D167FC6CA5}"/>
              </a:ext>
            </a:extLst>
          </p:cNvPr>
          <p:cNvSpPr/>
          <p:nvPr/>
        </p:nvSpPr>
        <p:spPr>
          <a:xfrm rot="5400000">
            <a:off x="972485" y="4791230"/>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Beveled 16">
            <a:extLst>
              <a:ext uri="{FF2B5EF4-FFF2-40B4-BE49-F238E27FC236}">
                <a16:creationId xmlns:a16="http://schemas.microsoft.com/office/drawing/2014/main" xmlns="" id="{6AA2390B-5305-4DD4-8C74-638AA3221C91}"/>
              </a:ext>
            </a:extLst>
          </p:cNvPr>
          <p:cNvSpPr/>
          <p:nvPr/>
        </p:nvSpPr>
        <p:spPr>
          <a:xfrm rot="5400000">
            <a:off x="2478995" y="4781237"/>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Beveled 17">
            <a:extLst>
              <a:ext uri="{FF2B5EF4-FFF2-40B4-BE49-F238E27FC236}">
                <a16:creationId xmlns:a16="http://schemas.microsoft.com/office/drawing/2014/main" xmlns="" id="{4C23D7CB-0522-4821-91CB-DFF449B67A80}"/>
              </a:ext>
            </a:extLst>
          </p:cNvPr>
          <p:cNvSpPr/>
          <p:nvPr/>
        </p:nvSpPr>
        <p:spPr>
          <a:xfrm rot="5400000">
            <a:off x="-499051" y="5675651"/>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Beveled 18">
            <a:extLst>
              <a:ext uri="{FF2B5EF4-FFF2-40B4-BE49-F238E27FC236}">
                <a16:creationId xmlns:a16="http://schemas.microsoft.com/office/drawing/2014/main" xmlns="" id="{A09121DC-2827-4410-8754-EBAF517BB3C5}"/>
              </a:ext>
            </a:extLst>
          </p:cNvPr>
          <p:cNvSpPr/>
          <p:nvPr/>
        </p:nvSpPr>
        <p:spPr>
          <a:xfrm rot="5400000">
            <a:off x="963740" y="5668156"/>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Beveled 19">
            <a:extLst>
              <a:ext uri="{FF2B5EF4-FFF2-40B4-BE49-F238E27FC236}">
                <a16:creationId xmlns:a16="http://schemas.microsoft.com/office/drawing/2014/main" xmlns="" id="{8451C17C-8E33-493A-815D-E53AE880218B}"/>
              </a:ext>
            </a:extLst>
          </p:cNvPr>
          <p:cNvSpPr/>
          <p:nvPr/>
        </p:nvSpPr>
        <p:spPr>
          <a:xfrm rot="5400000">
            <a:off x="2478996" y="5668156"/>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Beveled 20">
            <a:extLst>
              <a:ext uri="{FF2B5EF4-FFF2-40B4-BE49-F238E27FC236}">
                <a16:creationId xmlns:a16="http://schemas.microsoft.com/office/drawing/2014/main" xmlns="" id="{26AA8295-E45F-494A-B9D1-BDF0DFDAB48D}"/>
              </a:ext>
            </a:extLst>
          </p:cNvPr>
          <p:cNvSpPr/>
          <p:nvPr/>
        </p:nvSpPr>
        <p:spPr>
          <a:xfrm rot="5400000">
            <a:off x="9478702" y="2622696"/>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Beveled 21">
            <a:extLst>
              <a:ext uri="{FF2B5EF4-FFF2-40B4-BE49-F238E27FC236}">
                <a16:creationId xmlns:a16="http://schemas.microsoft.com/office/drawing/2014/main" xmlns="" id="{57F30D05-C0DE-4DEF-94A5-908328BD3F7E}"/>
              </a:ext>
            </a:extLst>
          </p:cNvPr>
          <p:cNvSpPr/>
          <p:nvPr/>
        </p:nvSpPr>
        <p:spPr>
          <a:xfrm rot="5400000">
            <a:off x="10983413" y="2580315"/>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Beveled 22">
            <a:extLst>
              <a:ext uri="{FF2B5EF4-FFF2-40B4-BE49-F238E27FC236}">
                <a16:creationId xmlns:a16="http://schemas.microsoft.com/office/drawing/2014/main" xmlns="" id="{CCA95D45-5420-45A7-B404-3F4AEC7A3EE5}"/>
              </a:ext>
            </a:extLst>
          </p:cNvPr>
          <p:cNvSpPr/>
          <p:nvPr/>
        </p:nvSpPr>
        <p:spPr>
          <a:xfrm rot="5400000">
            <a:off x="9373719" y="4962480"/>
            <a:ext cx="884420" cy="176358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Beveled 23">
            <a:extLst>
              <a:ext uri="{FF2B5EF4-FFF2-40B4-BE49-F238E27FC236}">
                <a16:creationId xmlns:a16="http://schemas.microsoft.com/office/drawing/2014/main" xmlns="" id="{46BB8E02-D300-4DC6-BE26-81CF4A806D22}"/>
              </a:ext>
            </a:extLst>
          </p:cNvPr>
          <p:cNvSpPr/>
          <p:nvPr/>
        </p:nvSpPr>
        <p:spPr>
          <a:xfrm rot="5400000">
            <a:off x="9346077" y="4091081"/>
            <a:ext cx="884420" cy="175941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Beveled 24">
            <a:extLst>
              <a:ext uri="{FF2B5EF4-FFF2-40B4-BE49-F238E27FC236}">
                <a16:creationId xmlns:a16="http://schemas.microsoft.com/office/drawing/2014/main" xmlns="" id="{F0F8310E-F442-4450-9BF0-233F962985B4}"/>
              </a:ext>
            </a:extLst>
          </p:cNvPr>
          <p:cNvSpPr/>
          <p:nvPr/>
        </p:nvSpPr>
        <p:spPr>
          <a:xfrm rot="5400000">
            <a:off x="9371635" y="3255830"/>
            <a:ext cx="884420" cy="17594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Beveled 25">
            <a:extLst>
              <a:ext uri="{FF2B5EF4-FFF2-40B4-BE49-F238E27FC236}">
                <a16:creationId xmlns:a16="http://schemas.microsoft.com/office/drawing/2014/main" xmlns="" id="{863FD91A-B44C-4E0E-8C7A-EE3A0B2FA00F}"/>
              </a:ext>
            </a:extLst>
          </p:cNvPr>
          <p:cNvSpPr/>
          <p:nvPr/>
        </p:nvSpPr>
        <p:spPr>
          <a:xfrm rot="5400000">
            <a:off x="11000905" y="5812236"/>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Beveled 26">
            <a:extLst>
              <a:ext uri="{FF2B5EF4-FFF2-40B4-BE49-F238E27FC236}">
                <a16:creationId xmlns:a16="http://schemas.microsoft.com/office/drawing/2014/main" xmlns="" id="{05D1BCE7-3A6C-42A7-BD11-7DD283CD676B}"/>
              </a:ext>
            </a:extLst>
          </p:cNvPr>
          <p:cNvSpPr/>
          <p:nvPr/>
        </p:nvSpPr>
        <p:spPr>
          <a:xfrm rot="5400000">
            <a:off x="10992160" y="5065726"/>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Beveled 27">
            <a:extLst>
              <a:ext uri="{FF2B5EF4-FFF2-40B4-BE49-F238E27FC236}">
                <a16:creationId xmlns:a16="http://schemas.microsoft.com/office/drawing/2014/main" xmlns="" id="{BA258B58-B362-471B-BE1F-1E24A3BFC76D}"/>
              </a:ext>
            </a:extLst>
          </p:cNvPr>
          <p:cNvSpPr/>
          <p:nvPr/>
        </p:nvSpPr>
        <p:spPr>
          <a:xfrm rot="5400000">
            <a:off x="10992161" y="4143506"/>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Beveled 28">
            <a:extLst>
              <a:ext uri="{FF2B5EF4-FFF2-40B4-BE49-F238E27FC236}">
                <a16:creationId xmlns:a16="http://schemas.microsoft.com/office/drawing/2014/main" xmlns="" id="{6EC6F371-9919-4C61-8FF8-769A4E8AA477}"/>
              </a:ext>
            </a:extLst>
          </p:cNvPr>
          <p:cNvSpPr/>
          <p:nvPr/>
        </p:nvSpPr>
        <p:spPr>
          <a:xfrm rot="5400000">
            <a:off x="10992162" y="3305905"/>
            <a:ext cx="884420" cy="15152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xmlns="" id="{980E9142-DDBD-4836-808A-26D2A320E829}"/>
              </a:ext>
            </a:extLst>
          </p:cNvPr>
          <p:cNvSpPr/>
          <p:nvPr/>
        </p:nvSpPr>
        <p:spPr>
          <a:xfrm>
            <a:off x="14986" y="1294827"/>
            <a:ext cx="1795219" cy="118143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xmlns="" id="{0154E2FF-CCF7-4164-BB34-9F98743B9D77}"/>
              </a:ext>
            </a:extLst>
          </p:cNvPr>
          <p:cNvSpPr/>
          <p:nvPr/>
        </p:nvSpPr>
        <p:spPr>
          <a:xfrm>
            <a:off x="4270798" y="-227573"/>
            <a:ext cx="1795219" cy="118143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xmlns="" id="{A4A58C3E-DF02-44BD-8930-49A368326E3A}"/>
              </a:ext>
            </a:extLst>
          </p:cNvPr>
          <p:cNvSpPr/>
          <p:nvPr/>
        </p:nvSpPr>
        <p:spPr>
          <a:xfrm>
            <a:off x="1165722" y="441975"/>
            <a:ext cx="1795219" cy="118143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a:extLst>
              <a:ext uri="{FF2B5EF4-FFF2-40B4-BE49-F238E27FC236}">
                <a16:creationId xmlns:a16="http://schemas.microsoft.com/office/drawing/2014/main" xmlns="" id="{5D6D9286-24CF-4E5F-A309-B10FC69A4057}"/>
              </a:ext>
            </a:extLst>
          </p:cNvPr>
          <p:cNvSpPr/>
          <p:nvPr/>
        </p:nvSpPr>
        <p:spPr>
          <a:xfrm>
            <a:off x="14985" y="-126828"/>
            <a:ext cx="1795219" cy="118143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a:extLst>
              <a:ext uri="{FF2B5EF4-FFF2-40B4-BE49-F238E27FC236}">
                <a16:creationId xmlns:a16="http://schemas.microsoft.com/office/drawing/2014/main" xmlns="" id="{9570FB82-CA9F-48E4-B508-8AC83F4E2067}"/>
              </a:ext>
            </a:extLst>
          </p:cNvPr>
          <p:cNvSpPr/>
          <p:nvPr/>
        </p:nvSpPr>
        <p:spPr>
          <a:xfrm>
            <a:off x="7194350" y="580907"/>
            <a:ext cx="1795219" cy="118143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xmlns="" id="{D8AB5B39-FD58-4ACA-A7E5-BA390246ABF2}"/>
              </a:ext>
            </a:extLst>
          </p:cNvPr>
          <p:cNvSpPr/>
          <p:nvPr/>
        </p:nvSpPr>
        <p:spPr>
          <a:xfrm>
            <a:off x="2342607" y="-166726"/>
            <a:ext cx="1795219" cy="118143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32 Points 35">
            <a:extLst>
              <a:ext uri="{FF2B5EF4-FFF2-40B4-BE49-F238E27FC236}">
                <a16:creationId xmlns:a16="http://schemas.microsoft.com/office/drawing/2014/main" xmlns="" id="{9768DCCD-F926-4FF8-BD54-BDDB8E7311DB}"/>
              </a:ext>
            </a:extLst>
          </p:cNvPr>
          <p:cNvSpPr/>
          <p:nvPr/>
        </p:nvSpPr>
        <p:spPr>
          <a:xfrm>
            <a:off x="10712605" y="-93030"/>
            <a:ext cx="1515256" cy="1290572"/>
          </a:xfrm>
          <a:prstGeom prst="star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a:extLst>
              <a:ext uri="{FF2B5EF4-FFF2-40B4-BE49-F238E27FC236}">
                <a16:creationId xmlns:a16="http://schemas.microsoft.com/office/drawing/2014/main" xmlns="" id="{5334156B-B2FF-4CE7-BA23-05F304C1E04C}"/>
              </a:ext>
            </a:extLst>
          </p:cNvPr>
          <p:cNvSpPr/>
          <p:nvPr/>
        </p:nvSpPr>
        <p:spPr>
          <a:xfrm>
            <a:off x="8797958" y="232427"/>
            <a:ext cx="1270951" cy="1310238"/>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a:extLst>
              <a:ext uri="{FF2B5EF4-FFF2-40B4-BE49-F238E27FC236}">
                <a16:creationId xmlns:a16="http://schemas.microsoft.com/office/drawing/2014/main" xmlns="" id="{DB96B6D1-F4E3-4C2F-AAAA-E1DD0A462DE1}"/>
              </a:ext>
            </a:extLst>
          </p:cNvPr>
          <p:cNvSpPr/>
          <p:nvPr/>
        </p:nvSpPr>
        <p:spPr>
          <a:xfrm rot="5182128">
            <a:off x="9851675" y="725620"/>
            <a:ext cx="942207" cy="172659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a:extLst>
              <a:ext uri="{FF2B5EF4-FFF2-40B4-BE49-F238E27FC236}">
                <a16:creationId xmlns:a16="http://schemas.microsoft.com/office/drawing/2014/main" xmlns="" id="{FECBEE5F-D1D9-4C18-8F12-1B31BD6C5096}"/>
              </a:ext>
            </a:extLst>
          </p:cNvPr>
          <p:cNvSpPr/>
          <p:nvPr/>
        </p:nvSpPr>
        <p:spPr>
          <a:xfrm>
            <a:off x="7044064" y="1238378"/>
            <a:ext cx="1795219" cy="118143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a:extLst>
              <a:ext uri="{FF2B5EF4-FFF2-40B4-BE49-F238E27FC236}">
                <a16:creationId xmlns:a16="http://schemas.microsoft.com/office/drawing/2014/main" xmlns="" id="{2B908F7A-7251-4755-B8D1-783F38B0D00E}"/>
              </a:ext>
            </a:extLst>
          </p:cNvPr>
          <p:cNvSpPr/>
          <p:nvPr/>
        </p:nvSpPr>
        <p:spPr>
          <a:xfrm>
            <a:off x="9139855" y="1450189"/>
            <a:ext cx="1795219" cy="118143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a:extLst>
              <a:ext uri="{FF2B5EF4-FFF2-40B4-BE49-F238E27FC236}">
                <a16:creationId xmlns:a16="http://schemas.microsoft.com/office/drawing/2014/main" xmlns="" id="{2A261547-4ADE-4162-991D-DB12FADA3551}"/>
              </a:ext>
            </a:extLst>
          </p:cNvPr>
          <p:cNvSpPr/>
          <p:nvPr/>
        </p:nvSpPr>
        <p:spPr>
          <a:xfrm>
            <a:off x="7876512" y="1467882"/>
            <a:ext cx="1795219" cy="118143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a:extLst>
              <a:ext uri="{FF2B5EF4-FFF2-40B4-BE49-F238E27FC236}">
                <a16:creationId xmlns:a16="http://schemas.microsoft.com/office/drawing/2014/main" xmlns="" id="{E7C76243-8FD1-4FF4-B5A4-4A1A4B7DE7D1}"/>
              </a:ext>
            </a:extLst>
          </p:cNvPr>
          <p:cNvSpPr/>
          <p:nvPr/>
        </p:nvSpPr>
        <p:spPr>
          <a:xfrm>
            <a:off x="8760592" y="962524"/>
            <a:ext cx="1795219" cy="118143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miley Face 42">
            <a:extLst>
              <a:ext uri="{FF2B5EF4-FFF2-40B4-BE49-F238E27FC236}">
                <a16:creationId xmlns:a16="http://schemas.microsoft.com/office/drawing/2014/main" xmlns="" id="{F1DB6134-8635-4B65-8A33-381492DE742B}"/>
              </a:ext>
            </a:extLst>
          </p:cNvPr>
          <p:cNvSpPr/>
          <p:nvPr/>
        </p:nvSpPr>
        <p:spPr>
          <a:xfrm>
            <a:off x="11095799" y="136296"/>
            <a:ext cx="694631" cy="742014"/>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a:extLst>
              <a:ext uri="{FF2B5EF4-FFF2-40B4-BE49-F238E27FC236}">
                <a16:creationId xmlns:a16="http://schemas.microsoft.com/office/drawing/2014/main" xmlns="" id="{639D39E3-D44C-4AFE-A8FC-AB1BB59473F2}"/>
              </a:ext>
            </a:extLst>
          </p:cNvPr>
          <p:cNvSpPr/>
          <p:nvPr/>
        </p:nvSpPr>
        <p:spPr>
          <a:xfrm>
            <a:off x="760027" y="1699019"/>
            <a:ext cx="348276" cy="579932"/>
          </a:xfrm>
          <a:prstGeom prst="moon">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a:extLst>
              <a:ext uri="{FF2B5EF4-FFF2-40B4-BE49-F238E27FC236}">
                <a16:creationId xmlns:a16="http://schemas.microsoft.com/office/drawing/2014/main" xmlns="" id="{4A4DE556-57E4-4BDE-9959-D82CDE7CA8E7}"/>
              </a:ext>
            </a:extLst>
          </p:cNvPr>
          <p:cNvSpPr/>
          <p:nvPr/>
        </p:nvSpPr>
        <p:spPr>
          <a:xfrm>
            <a:off x="389946" y="152009"/>
            <a:ext cx="348276" cy="579932"/>
          </a:xfrm>
          <a:prstGeom prst="moon">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a:extLst>
              <a:ext uri="{FF2B5EF4-FFF2-40B4-BE49-F238E27FC236}">
                <a16:creationId xmlns:a16="http://schemas.microsoft.com/office/drawing/2014/main" xmlns="" id="{9DE6D000-D126-4A89-ADF4-C126023FE607}"/>
              </a:ext>
            </a:extLst>
          </p:cNvPr>
          <p:cNvSpPr/>
          <p:nvPr/>
        </p:nvSpPr>
        <p:spPr>
          <a:xfrm>
            <a:off x="6174683" y="2495912"/>
            <a:ext cx="348276" cy="579932"/>
          </a:xfrm>
          <a:prstGeom prst="moon">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a:extLst>
              <a:ext uri="{FF2B5EF4-FFF2-40B4-BE49-F238E27FC236}">
                <a16:creationId xmlns:a16="http://schemas.microsoft.com/office/drawing/2014/main" xmlns="" id="{2C4CF50C-C96B-4892-BCBA-000C756BCB00}"/>
              </a:ext>
            </a:extLst>
          </p:cNvPr>
          <p:cNvSpPr/>
          <p:nvPr/>
        </p:nvSpPr>
        <p:spPr>
          <a:xfrm>
            <a:off x="5861644" y="817201"/>
            <a:ext cx="348276" cy="579932"/>
          </a:xfrm>
          <a:prstGeom prst="moon">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xmlns="" id="{E7B3B2C7-7C80-4BDC-B8D5-E593243F375D}"/>
              </a:ext>
            </a:extLst>
          </p:cNvPr>
          <p:cNvSpPr/>
          <p:nvPr/>
        </p:nvSpPr>
        <p:spPr>
          <a:xfrm>
            <a:off x="970150" y="152009"/>
            <a:ext cx="348276" cy="579932"/>
          </a:xfrm>
          <a:prstGeom prst="moon">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xmlns="" id="{EE1F9CDB-9B61-423C-A434-6D413A1474EC}"/>
              </a:ext>
            </a:extLst>
          </p:cNvPr>
          <p:cNvSpPr/>
          <p:nvPr/>
        </p:nvSpPr>
        <p:spPr>
          <a:xfrm>
            <a:off x="1839925" y="684515"/>
            <a:ext cx="348276" cy="579932"/>
          </a:xfrm>
          <a:prstGeom prst="moon">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xmlns="" id="{718D8E52-7F58-40B8-B914-3158A0403626}"/>
              </a:ext>
            </a:extLst>
          </p:cNvPr>
          <p:cNvSpPr/>
          <p:nvPr/>
        </p:nvSpPr>
        <p:spPr>
          <a:xfrm>
            <a:off x="3093913" y="52873"/>
            <a:ext cx="348276" cy="579932"/>
          </a:xfrm>
          <a:prstGeom prst="moon">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xmlns="" id="{0931C12A-BF5C-4511-80DC-E75930C9B22C}"/>
              </a:ext>
            </a:extLst>
          </p:cNvPr>
          <p:cNvSpPr/>
          <p:nvPr/>
        </p:nvSpPr>
        <p:spPr>
          <a:xfrm>
            <a:off x="4868545" y="73176"/>
            <a:ext cx="348276" cy="579932"/>
          </a:xfrm>
          <a:prstGeom prst="moon">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4 Points 51">
            <a:extLst>
              <a:ext uri="{FF2B5EF4-FFF2-40B4-BE49-F238E27FC236}">
                <a16:creationId xmlns:a16="http://schemas.microsoft.com/office/drawing/2014/main" xmlns="" id="{7B71B1F6-BD3D-45AC-875F-0C981971A8F0}"/>
              </a:ext>
            </a:extLst>
          </p:cNvPr>
          <p:cNvSpPr/>
          <p:nvPr/>
        </p:nvSpPr>
        <p:spPr>
          <a:xfrm>
            <a:off x="1861865" y="1897898"/>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4 Points 52">
            <a:extLst>
              <a:ext uri="{FF2B5EF4-FFF2-40B4-BE49-F238E27FC236}">
                <a16:creationId xmlns:a16="http://schemas.microsoft.com/office/drawing/2014/main" xmlns="" id="{4CFF26E3-8BEB-429C-A86C-010DD1AABFA5}"/>
              </a:ext>
            </a:extLst>
          </p:cNvPr>
          <p:cNvSpPr/>
          <p:nvPr/>
        </p:nvSpPr>
        <p:spPr>
          <a:xfrm>
            <a:off x="2557533" y="2483960"/>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4 Points 53">
            <a:extLst>
              <a:ext uri="{FF2B5EF4-FFF2-40B4-BE49-F238E27FC236}">
                <a16:creationId xmlns:a16="http://schemas.microsoft.com/office/drawing/2014/main" xmlns="" id="{4166FC72-C59E-4AFE-994B-44635314DAEE}"/>
              </a:ext>
            </a:extLst>
          </p:cNvPr>
          <p:cNvSpPr/>
          <p:nvPr/>
        </p:nvSpPr>
        <p:spPr>
          <a:xfrm>
            <a:off x="3018866" y="2370475"/>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xmlns="" id="{BF73C14F-2652-40C7-B64B-8AB0D869E454}"/>
              </a:ext>
            </a:extLst>
          </p:cNvPr>
          <p:cNvSpPr/>
          <p:nvPr/>
        </p:nvSpPr>
        <p:spPr>
          <a:xfrm>
            <a:off x="3234325" y="1825645"/>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4 Points 55">
            <a:extLst>
              <a:ext uri="{FF2B5EF4-FFF2-40B4-BE49-F238E27FC236}">
                <a16:creationId xmlns:a16="http://schemas.microsoft.com/office/drawing/2014/main" xmlns="" id="{C91C2669-C120-45B4-95BA-5417FC9BAE9A}"/>
              </a:ext>
            </a:extLst>
          </p:cNvPr>
          <p:cNvSpPr/>
          <p:nvPr/>
        </p:nvSpPr>
        <p:spPr>
          <a:xfrm>
            <a:off x="4472800" y="1018774"/>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4 Points 56">
            <a:extLst>
              <a:ext uri="{FF2B5EF4-FFF2-40B4-BE49-F238E27FC236}">
                <a16:creationId xmlns:a16="http://schemas.microsoft.com/office/drawing/2014/main" xmlns="" id="{F8F8774E-8001-452E-A567-4325A3216B59}"/>
              </a:ext>
            </a:extLst>
          </p:cNvPr>
          <p:cNvSpPr/>
          <p:nvPr/>
        </p:nvSpPr>
        <p:spPr>
          <a:xfrm>
            <a:off x="3819099" y="758464"/>
            <a:ext cx="467811" cy="280914"/>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4 Points 57">
            <a:extLst>
              <a:ext uri="{FF2B5EF4-FFF2-40B4-BE49-F238E27FC236}">
                <a16:creationId xmlns:a16="http://schemas.microsoft.com/office/drawing/2014/main" xmlns="" id="{8BB7D120-E542-4223-80BF-224544511FC6}"/>
              </a:ext>
            </a:extLst>
          </p:cNvPr>
          <p:cNvSpPr/>
          <p:nvPr/>
        </p:nvSpPr>
        <p:spPr>
          <a:xfrm>
            <a:off x="2265445" y="1617306"/>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4 Points 58">
            <a:extLst>
              <a:ext uri="{FF2B5EF4-FFF2-40B4-BE49-F238E27FC236}">
                <a16:creationId xmlns:a16="http://schemas.microsoft.com/office/drawing/2014/main" xmlns="" id="{2C7819A7-4E1E-42C7-99B2-C0A7D196F9B4}"/>
              </a:ext>
            </a:extLst>
          </p:cNvPr>
          <p:cNvSpPr/>
          <p:nvPr/>
        </p:nvSpPr>
        <p:spPr>
          <a:xfrm>
            <a:off x="1148392" y="2955807"/>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4 Points 59">
            <a:extLst>
              <a:ext uri="{FF2B5EF4-FFF2-40B4-BE49-F238E27FC236}">
                <a16:creationId xmlns:a16="http://schemas.microsoft.com/office/drawing/2014/main" xmlns="" id="{D1AFDD2E-6E62-425A-B07B-2B8B78A1BDAA}"/>
              </a:ext>
            </a:extLst>
          </p:cNvPr>
          <p:cNvSpPr/>
          <p:nvPr/>
        </p:nvSpPr>
        <p:spPr>
          <a:xfrm>
            <a:off x="152254" y="2728884"/>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4 Points 60">
            <a:extLst>
              <a:ext uri="{FF2B5EF4-FFF2-40B4-BE49-F238E27FC236}">
                <a16:creationId xmlns:a16="http://schemas.microsoft.com/office/drawing/2014/main" xmlns="" id="{77E97D40-5760-4655-A56E-EA11B2C50B8A}"/>
              </a:ext>
            </a:extLst>
          </p:cNvPr>
          <p:cNvSpPr/>
          <p:nvPr/>
        </p:nvSpPr>
        <p:spPr>
          <a:xfrm>
            <a:off x="1467538" y="2697021"/>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4 Points 61">
            <a:extLst>
              <a:ext uri="{FF2B5EF4-FFF2-40B4-BE49-F238E27FC236}">
                <a16:creationId xmlns:a16="http://schemas.microsoft.com/office/drawing/2014/main" xmlns="" id="{0210B7E5-8B33-424B-A148-725C656CBDB6}"/>
              </a:ext>
            </a:extLst>
          </p:cNvPr>
          <p:cNvSpPr/>
          <p:nvPr/>
        </p:nvSpPr>
        <p:spPr>
          <a:xfrm>
            <a:off x="3507227" y="1995067"/>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4 Points 62">
            <a:extLst>
              <a:ext uri="{FF2B5EF4-FFF2-40B4-BE49-F238E27FC236}">
                <a16:creationId xmlns:a16="http://schemas.microsoft.com/office/drawing/2014/main" xmlns="" id="{015A26CB-6B6F-4022-A5B9-B6AC120E8EB3}"/>
              </a:ext>
            </a:extLst>
          </p:cNvPr>
          <p:cNvSpPr/>
          <p:nvPr/>
        </p:nvSpPr>
        <p:spPr>
          <a:xfrm>
            <a:off x="1587492" y="2286642"/>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ar: 4 Points 63">
            <a:extLst>
              <a:ext uri="{FF2B5EF4-FFF2-40B4-BE49-F238E27FC236}">
                <a16:creationId xmlns:a16="http://schemas.microsoft.com/office/drawing/2014/main" xmlns="" id="{BC2FD180-B9DD-41F3-B8EF-B86FB5345130}"/>
              </a:ext>
            </a:extLst>
          </p:cNvPr>
          <p:cNvSpPr/>
          <p:nvPr/>
        </p:nvSpPr>
        <p:spPr>
          <a:xfrm>
            <a:off x="2716295" y="1650980"/>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r: 4 Points 64">
            <a:extLst>
              <a:ext uri="{FF2B5EF4-FFF2-40B4-BE49-F238E27FC236}">
                <a16:creationId xmlns:a16="http://schemas.microsoft.com/office/drawing/2014/main" xmlns="" id="{701BE006-713A-4EDB-AFF3-68114EF5799C}"/>
              </a:ext>
            </a:extLst>
          </p:cNvPr>
          <p:cNvSpPr/>
          <p:nvPr/>
        </p:nvSpPr>
        <p:spPr>
          <a:xfrm>
            <a:off x="2140233" y="2667323"/>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tar: 4 Points 65">
            <a:extLst>
              <a:ext uri="{FF2B5EF4-FFF2-40B4-BE49-F238E27FC236}">
                <a16:creationId xmlns:a16="http://schemas.microsoft.com/office/drawing/2014/main" xmlns="" id="{3C54D887-D44A-41CD-84FC-D7B43977A068}"/>
              </a:ext>
            </a:extLst>
          </p:cNvPr>
          <p:cNvSpPr/>
          <p:nvPr/>
        </p:nvSpPr>
        <p:spPr>
          <a:xfrm>
            <a:off x="169089" y="1072946"/>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tar: 4 Points 66">
            <a:extLst>
              <a:ext uri="{FF2B5EF4-FFF2-40B4-BE49-F238E27FC236}">
                <a16:creationId xmlns:a16="http://schemas.microsoft.com/office/drawing/2014/main" xmlns="" id="{4CD192FC-7FFB-4669-8AD3-CF85BDEB8F98}"/>
              </a:ext>
            </a:extLst>
          </p:cNvPr>
          <p:cNvSpPr/>
          <p:nvPr/>
        </p:nvSpPr>
        <p:spPr>
          <a:xfrm>
            <a:off x="624416" y="2686217"/>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tar: 4 Points 67">
            <a:extLst>
              <a:ext uri="{FF2B5EF4-FFF2-40B4-BE49-F238E27FC236}">
                <a16:creationId xmlns:a16="http://schemas.microsoft.com/office/drawing/2014/main" xmlns="" id="{3F5E4750-7E9E-46F9-8BBB-482FEA0AAB56}"/>
              </a:ext>
            </a:extLst>
          </p:cNvPr>
          <p:cNvSpPr/>
          <p:nvPr/>
        </p:nvSpPr>
        <p:spPr>
          <a:xfrm>
            <a:off x="3167145" y="1343734"/>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tar: 4 Points 68">
            <a:extLst>
              <a:ext uri="{FF2B5EF4-FFF2-40B4-BE49-F238E27FC236}">
                <a16:creationId xmlns:a16="http://schemas.microsoft.com/office/drawing/2014/main" xmlns="" id="{60364201-5460-4601-9CD5-3AEBA7FBF10D}"/>
              </a:ext>
            </a:extLst>
          </p:cNvPr>
          <p:cNvSpPr/>
          <p:nvPr/>
        </p:nvSpPr>
        <p:spPr>
          <a:xfrm flipV="1">
            <a:off x="10516887" y="4241333"/>
            <a:ext cx="467811" cy="2123304"/>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tar: 4 Points 69">
            <a:extLst>
              <a:ext uri="{FF2B5EF4-FFF2-40B4-BE49-F238E27FC236}">
                <a16:creationId xmlns:a16="http://schemas.microsoft.com/office/drawing/2014/main" xmlns="" id="{DD91FFBF-B13A-4334-BC1F-D9C1283BCE11}"/>
              </a:ext>
            </a:extLst>
          </p:cNvPr>
          <p:cNvSpPr/>
          <p:nvPr/>
        </p:nvSpPr>
        <p:spPr>
          <a:xfrm>
            <a:off x="3954048" y="1355285"/>
            <a:ext cx="467811" cy="315742"/>
          </a:xfrm>
          <a:prstGeom prst="star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Off-page Connector 70">
            <a:extLst>
              <a:ext uri="{FF2B5EF4-FFF2-40B4-BE49-F238E27FC236}">
                <a16:creationId xmlns:a16="http://schemas.microsoft.com/office/drawing/2014/main" xmlns="" id="{10E478F3-C655-4BC2-B5C1-D8819F538539}"/>
              </a:ext>
            </a:extLst>
          </p:cNvPr>
          <p:cNvSpPr/>
          <p:nvPr/>
        </p:nvSpPr>
        <p:spPr>
          <a:xfrm rot="10641439">
            <a:off x="8849275" y="1781054"/>
            <a:ext cx="372101" cy="2009965"/>
          </a:xfrm>
          <a:prstGeom prst="flowChartOffpageConnec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ightning Bolt 71">
            <a:extLst>
              <a:ext uri="{FF2B5EF4-FFF2-40B4-BE49-F238E27FC236}">
                <a16:creationId xmlns:a16="http://schemas.microsoft.com/office/drawing/2014/main" xmlns="" id="{C6FD5BBB-15B9-4537-837F-53AE00CCEFB2}"/>
              </a:ext>
            </a:extLst>
          </p:cNvPr>
          <p:cNvSpPr/>
          <p:nvPr/>
        </p:nvSpPr>
        <p:spPr>
          <a:xfrm rot="10081070">
            <a:off x="8674254" y="1483518"/>
            <a:ext cx="244438" cy="1235485"/>
          </a:xfrm>
          <a:prstGeom prst="lightningBol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ightning Bolt 72">
            <a:extLst>
              <a:ext uri="{FF2B5EF4-FFF2-40B4-BE49-F238E27FC236}">
                <a16:creationId xmlns:a16="http://schemas.microsoft.com/office/drawing/2014/main" xmlns="" id="{7329E5AD-AEA0-4ADF-B1C7-D0D08D53811C}"/>
              </a:ext>
            </a:extLst>
          </p:cNvPr>
          <p:cNvSpPr/>
          <p:nvPr/>
        </p:nvSpPr>
        <p:spPr>
          <a:xfrm rot="12697032">
            <a:off x="9278692" y="1043982"/>
            <a:ext cx="244438" cy="1235485"/>
          </a:xfrm>
          <a:prstGeom prst="lightningBol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ghtning Bolt 73">
            <a:extLst>
              <a:ext uri="{FF2B5EF4-FFF2-40B4-BE49-F238E27FC236}">
                <a16:creationId xmlns:a16="http://schemas.microsoft.com/office/drawing/2014/main" xmlns="" id="{B7B8220F-82B6-4F57-ADCD-9078456B073F}"/>
              </a:ext>
            </a:extLst>
          </p:cNvPr>
          <p:cNvSpPr/>
          <p:nvPr/>
        </p:nvSpPr>
        <p:spPr>
          <a:xfrm rot="13585002" flipH="1">
            <a:off x="9382735" y="1377503"/>
            <a:ext cx="253352" cy="1235485"/>
          </a:xfrm>
          <a:prstGeom prst="lightningBol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ightning Bolt 74">
            <a:extLst>
              <a:ext uri="{FF2B5EF4-FFF2-40B4-BE49-F238E27FC236}">
                <a16:creationId xmlns:a16="http://schemas.microsoft.com/office/drawing/2014/main" xmlns="" id="{08A0A814-B4AD-4F08-A60A-4D38E1F384BF}"/>
              </a:ext>
            </a:extLst>
          </p:cNvPr>
          <p:cNvSpPr/>
          <p:nvPr/>
        </p:nvSpPr>
        <p:spPr>
          <a:xfrm rot="13356838">
            <a:off x="9383339" y="1787024"/>
            <a:ext cx="244438" cy="1235485"/>
          </a:xfrm>
          <a:prstGeom prst="lightningBol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a:extLst>
              <a:ext uri="{FF2B5EF4-FFF2-40B4-BE49-F238E27FC236}">
                <a16:creationId xmlns:a16="http://schemas.microsoft.com/office/drawing/2014/main" xmlns="" id="{48719630-0123-4C41-9B2B-A91B808224BB}"/>
              </a:ext>
            </a:extLst>
          </p:cNvPr>
          <p:cNvSpPr/>
          <p:nvPr/>
        </p:nvSpPr>
        <p:spPr>
          <a:xfrm>
            <a:off x="8503639" y="374511"/>
            <a:ext cx="1066504" cy="156592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xmlns="" id="{56C383F9-9DD0-410B-AB87-2AE3BABC5FBF}"/>
              </a:ext>
            </a:extLst>
          </p:cNvPr>
          <p:cNvSpPr txBox="1"/>
          <p:nvPr/>
        </p:nvSpPr>
        <p:spPr>
          <a:xfrm>
            <a:off x="1335841" y="2434309"/>
            <a:ext cx="3922603" cy="4647426"/>
          </a:xfrm>
          <a:prstGeom prst="rect">
            <a:avLst/>
          </a:prstGeom>
          <a:noFill/>
        </p:spPr>
        <p:txBody>
          <a:bodyPr wrap="square" rtlCol="0">
            <a:spAutoFit/>
          </a:bodyPr>
          <a:lstStyle/>
          <a:p>
            <a:pPr algn="ctr"/>
            <a:r>
              <a:rPr lang="en-US" sz="4400" dirty="0" err="1">
                <a:solidFill>
                  <a:schemeClr val="bg1">
                    <a:lumMod val="95000"/>
                  </a:schemeClr>
                </a:solidFill>
                <a:latin typeface="NikoshBAN" panose="02000000000000000000" pitchFamily="2" charset="0"/>
                <a:cs typeface="NikoshBAN" panose="02000000000000000000" pitchFamily="2" charset="0"/>
              </a:rPr>
              <a:t>শিক্ষক</a:t>
            </a:r>
            <a:r>
              <a:rPr lang="en-US" sz="4400" dirty="0">
                <a:solidFill>
                  <a:schemeClr val="bg1">
                    <a:lumMod val="95000"/>
                  </a:schemeClr>
                </a:solidFill>
                <a:latin typeface="NikoshBAN" panose="02000000000000000000" pitchFamily="2" charset="0"/>
                <a:cs typeface="NikoshBAN" panose="02000000000000000000" pitchFamily="2" charset="0"/>
              </a:rPr>
              <a:t> </a:t>
            </a:r>
            <a:r>
              <a:rPr lang="en-US" sz="4400" dirty="0" err="1">
                <a:solidFill>
                  <a:schemeClr val="bg1">
                    <a:lumMod val="95000"/>
                  </a:schemeClr>
                </a:solidFill>
                <a:latin typeface="NikoshBAN" panose="02000000000000000000" pitchFamily="2" charset="0"/>
                <a:cs typeface="NikoshBAN" panose="02000000000000000000" pitchFamily="2" charset="0"/>
              </a:rPr>
              <a:t>পরিচিতি</a:t>
            </a:r>
            <a:endParaRPr lang="bn-IN" sz="4400" dirty="0">
              <a:solidFill>
                <a:schemeClr val="bg1">
                  <a:lumMod val="95000"/>
                </a:schemeClr>
              </a:solidFill>
              <a:latin typeface="NikoshBAN" panose="02000000000000000000" pitchFamily="2" charset="0"/>
              <a:cs typeface="NikoshBAN" panose="02000000000000000000" pitchFamily="2" charset="0"/>
            </a:endParaRPr>
          </a:p>
          <a:p>
            <a:pPr algn="ctr"/>
            <a:endParaRPr lang="en-US" sz="4400" dirty="0">
              <a:solidFill>
                <a:schemeClr val="bg1">
                  <a:lumMod val="95000"/>
                </a:schemeClr>
              </a:solidFill>
              <a:latin typeface="NikoshBAN" panose="02000000000000000000" pitchFamily="2" charset="0"/>
              <a:cs typeface="NikoshBAN" panose="02000000000000000000" pitchFamily="2" charset="0"/>
            </a:endParaRPr>
          </a:p>
          <a:p>
            <a:pPr algn="ctr"/>
            <a:r>
              <a:rPr lang="en-US" sz="2800" dirty="0" smtClean="0">
                <a:solidFill>
                  <a:schemeClr val="bg1">
                    <a:lumMod val="95000"/>
                  </a:schemeClr>
                </a:solidFill>
                <a:latin typeface="NikoshBAN" panose="02000000000000000000" pitchFamily="2" charset="0"/>
                <a:cs typeface="NikoshBAN" panose="02000000000000000000" pitchFamily="2" charset="0"/>
              </a:rPr>
              <a:t>SENAMUL ISLAM</a:t>
            </a:r>
            <a:endParaRPr lang="en-US" sz="2800" dirty="0">
              <a:solidFill>
                <a:schemeClr val="bg1">
                  <a:lumMod val="95000"/>
                </a:schemeClr>
              </a:solidFill>
              <a:latin typeface="NikoshBAN" panose="02000000000000000000" pitchFamily="2" charset="0"/>
              <a:cs typeface="NikoshBAN" panose="02000000000000000000" pitchFamily="2" charset="0"/>
            </a:endParaRPr>
          </a:p>
          <a:p>
            <a:pPr algn="ctr"/>
            <a:r>
              <a:rPr lang="en-US" sz="3600" dirty="0" err="1">
                <a:solidFill>
                  <a:schemeClr val="bg1">
                    <a:lumMod val="95000"/>
                  </a:schemeClr>
                </a:solidFill>
                <a:latin typeface="NikoshBAN" panose="02000000000000000000" pitchFamily="2" charset="0"/>
                <a:cs typeface="NikoshBAN" panose="02000000000000000000" pitchFamily="2" charset="0"/>
              </a:rPr>
              <a:t>সহকারি</a:t>
            </a:r>
            <a:r>
              <a:rPr lang="en-US" sz="3600" dirty="0">
                <a:solidFill>
                  <a:schemeClr val="bg1">
                    <a:lumMod val="95000"/>
                  </a:schemeClr>
                </a:solidFill>
                <a:latin typeface="NikoshBAN" panose="02000000000000000000" pitchFamily="2" charset="0"/>
                <a:cs typeface="NikoshBAN" panose="02000000000000000000" pitchFamily="2" charset="0"/>
              </a:rPr>
              <a:t> </a:t>
            </a:r>
            <a:r>
              <a:rPr lang="en-US" sz="3600" dirty="0" err="1">
                <a:solidFill>
                  <a:schemeClr val="bg1">
                    <a:lumMod val="95000"/>
                  </a:schemeClr>
                </a:solidFill>
                <a:latin typeface="NikoshBAN" panose="02000000000000000000" pitchFamily="2" charset="0"/>
                <a:cs typeface="NikoshBAN" panose="02000000000000000000" pitchFamily="2" charset="0"/>
              </a:rPr>
              <a:t>শিক্ষক</a:t>
            </a:r>
            <a:endParaRPr lang="en-US" sz="3600" dirty="0">
              <a:solidFill>
                <a:schemeClr val="bg1">
                  <a:lumMod val="95000"/>
                </a:schemeClr>
              </a:solidFill>
              <a:latin typeface="NikoshBAN" panose="02000000000000000000" pitchFamily="2" charset="0"/>
              <a:cs typeface="NikoshBAN" panose="02000000000000000000" pitchFamily="2" charset="0"/>
            </a:endParaRPr>
          </a:p>
          <a:p>
            <a:pPr algn="ctr"/>
            <a:r>
              <a:rPr lang="en-US" sz="2400" dirty="0" err="1" smtClean="0">
                <a:solidFill>
                  <a:schemeClr val="bg1">
                    <a:lumMod val="95000"/>
                  </a:schemeClr>
                </a:solidFill>
                <a:latin typeface="NikoshBAN" panose="02000000000000000000" pitchFamily="2" charset="0"/>
                <a:cs typeface="NikoshBAN" panose="02000000000000000000" pitchFamily="2" charset="0"/>
              </a:rPr>
              <a:t>মালশন</a:t>
            </a:r>
            <a:r>
              <a:rPr lang="en-US" sz="2400" dirty="0" smtClean="0">
                <a:solidFill>
                  <a:schemeClr val="bg1">
                    <a:lumMod val="95000"/>
                  </a:schemeClr>
                </a:solidFill>
                <a:latin typeface="NikoshBAN" panose="02000000000000000000" pitchFamily="2" charset="0"/>
                <a:cs typeface="NikoshBAN" panose="02000000000000000000" pitchFamily="2" charset="0"/>
              </a:rPr>
              <a:t> </a:t>
            </a:r>
            <a:r>
              <a:rPr lang="as-IN" sz="2400" dirty="0">
                <a:solidFill>
                  <a:schemeClr val="bg1">
                    <a:lumMod val="95000"/>
                  </a:schemeClr>
                </a:solidFill>
                <a:latin typeface="NikoshBAN" panose="02000000000000000000" pitchFamily="2" charset="0"/>
                <a:cs typeface="NikoshBAN" panose="02000000000000000000" pitchFamily="2" charset="0"/>
              </a:rPr>
              <a:t>স</a:t>
            </a:r>
            <a:r>
              <a:rPr lang="en-US" sz="2400" dirty="0">
                <a:solidFill>
                  <a:schemeClr val="bg1">
                    <a:lumMod val="95000"/>
                  </a:schemeClr>
                </a:solidFill>
                <a:latin typeface="NikoshBAN" panose="02000000000000000000" pitchFamily="2" charset="0"/>
                <a:cs typeface="NikoshBAN" panose="02000000000000000000" pitchFamily="2" charset="0"/>
              </a:rPr>
              <a:t>র</a:t>
            </a:r>
            <a:r>
              <a:rPr lang="as-IN" sz="2400" dirty="0">
                <a:solidFill>
                  <a:schemeClr val="bg1">
                    <a:lumMod val="95000"/>
                  </a:schemeClr>
                </a:solidFill>
                <a:latin typeface="NikoshBAN" panose="02000000000000000000" pitchFamily="2" charset="0"/>
                <a:cs typeface="NikoshBAN" panose="02000000000000000000" pitchFamily="2" charset="0"/>
              </a:rPr>
              <a:t>ক</a:t>
            </a:r>
            <a:r>
              <a:rPr lang="en-US" sz="2400" dirty="0">
                <a:solidFill>
                  <a:schemeClr val="bg1">
                    <a:lumMod val="95000"/>
                  </a:schemeClr>
                </a:solidFill>
                <a:latin typeface="NikoshBAN" panose="02000000000000000000" pitchFamily="2" charset="0"/>
                <a:cs typeface="NikoshBAN" panose="02000000000000000000" pitchFamily="2" charset="0"/>
              </a:rPr>
              <a:t>া</a:t>
            </a:r>
            <a:r>
              <a:rPr lang="as-IN" sz="2400" dirty="0">
                <a:solidFill>
                  <a:schemeClr val="bg1">
                    <a:lumMod val="95000"/>
                  </a:schemeClr>
                </a:solidFill>
                <a:latin typeface="NikoshBAN" panose="02000000000000000000" pitchFamily="2" charset="0"/>
                <a:cs typeface="NikoshBAN" panose="02000000000000000000" pitchFamily="2" charset="0"/>
              </a:rPr>
              <a:t>র</a:t>
            </a:r>
            <a:r>
              <a:rPr lang="en-US" sz="2400" dirty="0">
                <a:solidFill>
                  <a:schemeClr val="bg1">
                    <a:lumMod val="95000"/>
                  </a:schemeClr>
                </a:solidFill>
                <a:latin typeface="NikoshBAN" panose="02000000000000000000" pitchFamily="2" charset="0"/>
                <a:cs typeface="NikoshBAN" panose="02000000000000000000" pitchFamily="2" charset="0"/>
              </a:rPr>
              <a:t>ি </a:t>
            </a:r>
            <a:r>
              <a:rPr lang="en-US" sz="2400" dirty="0" err="1" smtClean="0">
                <a:solidFill>
                  <a:schemeClr val="bg1">
                    <a:lumMod val="95000"/>
                  </a:schemeClr>
                </a:solidFill>
                <a:latin typeface="NikoshBAN" panose="02000000000000000000" pitchFamily="2" charset="0"/>
                <a:cs typeface="NikoshBAN" panose="02000000000000000000" pitchFamily="2" charset="0"/>
              </a:rPr>
              <a:t>প্রাথমিক</a:t>
            </a:r>
            <a:r>
              <a:rPr lang="en-US" sz="2400" dirty="0" smtClean="0">
                <a:solidFill>
                  <a:schemeClr val="bg1">
                    <a:lumMod val="95000"/>
                  </a:schemeClr>
                </a:solidFill>
                <a:latin typeface="NikoshBAN" panose="02000000000000000000" pitchFamily="2" charset="0"/>
                <a:cs typeface="NikoshBAN" panose="02000000000000000000" pitchFamily="2" charset="0"/>
              </a:rPr>
              <a:t>  </a:t>
            </a:r>
            <a:r>
              <a:rPr lang="en-US" sz="2400" dirty="0" err="1">
                <a:solidFill>
                  <a:schemeClr val="bg1">
                    <a:lumMod val="95000"/>
                  </a:schemeClr>
                </a:solidFill>
                <a:latin typeface="NikoshBAN" panose="02000000000000000000" pitchFamily="2" charset="0"/>
                <a:cs typeface="NikoshBAN" panose="02000000000000000000" pitchFamily="2" charset="0"/>
              </a:rPr>
              <a:t>বিদ্যালয়</a:t>
            </a:r>
            <a:endParaRPr lang="en-US" sz="2400" dirty="0">
              <a:solidFill>
                <a:schemeClr val="bg1">
                  <a:lumMod val="95000"/>
                </a:schemeClr>
              </a:solidFill>
              <a:latin typeface="NikoshBAN" panose="02000000000000000000" pitchFamily="2" charset="0"/>
              <a:cs typeface="NikoshBAN" panose="02000000000000000000" pitchFamily="2" charset="0"/>
            </a:endParaRPr>
          </a:p>
          <a:p>
            <a:pPr algn="ctr"/>
            <a:r>
              <a:rPr lang="as-IN" sz="2400" dirty="0">
                <a:solidFill>
                  <a:schemeClr val="bg1">
                    <a:lumMod val="95000"/>
                  </a:schemeClr>
                </a:solidFill>
                <a:latin typeface="NikoshBAN" panose="02000000000000000000" pitchFamily="2" charset="0"/>
                <a:cs typeface="NikoshBAN" panose="02000000000000000000" pitchFamily="2" charset="0"/>
              </a:rPr>
              <a:t>আ</a:t>
            </a:r>
            <a:r>
              <a:rPr lang="en-US" sz="2400" dirty="0" err="1">
                <a:solidFill>
                  <a:schemeClr val="bg1">
                    <a:lumMod val="95000"/>
                  </a:schemeClr>
                </a:solidFill>
                <a:latin typeface="NikoshBAN" panose="02000000000000000000" pitchFamily="2" charset="0"/>
                <a:cs typeface="NikoshBAN" panose="02000000000000000000" pitchFamily="2" charset="0"/>
              </a:rPr>
              <a:t>দমদ</a:t>
            </a:r>
            <a:r>
              <a:rPr lang="as-IN" sz="2400" dirty="0">
                <a:solidFill>
                  <a:schemeClr val="bg1">
                    <a:lumMod val="95000"/>
                  </a:schemeClr>
                </a:solidFill>
                <a:latin typeface="NikoshBAN" panose="02000000000000000000" pitchFamily="2" charset="0"/>
                <a:cs typeface="NikoshBAN" panose="02000000000000000000" pitchFamily="2" charset="0"/>
              </a:rPr>
              <a:t>ী</a:t>
            </a:r>
            <a:r>
              <a:rPr lang="en-US" sz="2400" dirty="0">
                <a:solidFill>
                  <a:schemeClr val="bg1">
                    <a:lumMod val="95000"/>
                  </a:schemeClr>
                </a:solidFill>
                <a:latin typeface="NikoshBAN" panose="02000000000000000000" pitchFamily="2" charset="0"/>
                <a:cs typeface="NikoshBAN" panose="02000000000000000000" pitchFamily="2" charset="0"/>
              </a:rPr>
              <a:t>ঘ</a:t>
            </a:r>
            <a:r>
              <a:rPr lang="as-IN" sz="2400" dirty="0">
                <a:solidFill>
                  <a:schemeClr val="bg1">
                    <a:lumMod val="95000"/>
                  </a:schemeClr>
                </a:solidFill>
                <a:latin typeface="NikoshBAN" panose="02000000000000000000" pitchFamily="2" charset="0"/>
                <a:cs typeface="NikoshBAN" panose="02000000000000000000" pitchFamily="2" charset="0"/>
              </a:rPr>
              <a:t>ি</a:t>
            </a:r>
            <a:r>
              <a:rPr lang="en-US" sz="2400" dirty="0">
                <a:solidFill>
                  <a:schemeClr val="bg1">
                    <a:lumMod val="95000"/>
                  </a:schemeClr>
                </a:solidFill>
                <a:latin typeface="NikoshBAN" panose="02000000000000000000" pitchFamily="2" charset="0"/>
                <a:cs typeface="NikoshBAN" panose="02000000000000000000" pitchFamily="2" charset="0"/>
              </a:rPr>
              <a:t>  ,</a:t>
            </a:r>
            <a:r>
              <a:rPr lang="en-US" sz="2400" dirty="0" err="1">
                <a:solidFill>
                  <a:schemeClr val="bg1">
                    <a:lumMod val="95000"/>
                  </a:schemeClr>
                </a:solidFill>
                <a:latin typeface="NikoshBAN" panose="02000000000000000000" pitchFamily="2" charset="0"/>
                <a:cs typeface="NikoshBAN" panose="02000000000000000000" pitchFamily="2" charset="0"/>
              </a:rPr>
              <a:t>বগুড়া</a:t>
            </a:r>
            <a:endParaRPr lang="en-US" sz="2400" dirty="0">
              <a:solidFill>
                <a:schemeClr val="bg1">
                  <a:lumMod val="95000"/>
                </a:schemeClr>
              </a:solidFill>
              <a:latin typeface="NikoshBAN" panose="02000000000000000000" pitchFamily="2" charset="0"/>
              <a:cs typeface="NikoshBAN" panose="02000000000000000000" pitchFamily="2" charset="0"/>
            </a:endParaRPr>
          </a:p>
          <a:p>
            <a:endParaRPr lang="en-US" sz="3600" dirty="0">
              <a:solidFill>
                <a:srgbClr val="002060"/>
              </a:solidFill>
              <a:latin typeface="NikoshBAN" panose="02000000000000000000" pitchFamily="2" charset="0"/>
              <a:cs typeface="NikoshBAN" panose="02000000000000000000" pitchFamily="2" charset="0"/>
            </a:endParaRPr>
          </a:p>
          <a:p>
            <a:endParaRPr lang="en-US" sz="3600" dirty="0">
              <a:solidFill>
                <a:srgbClr val="002060"/>
              </a:solidFill>
              <a:latin typeface="NikoshBAN" panose="02000000000000000000" pitchFamily="2" charset="0"/>
              <a:cs typeface="NikoshBAN" panose="02000000000000000000" pitchFamily="2" charset="0"/>
            </a:endParaRPr>
          </a:p>
        </p:txBody>
      </p:sp>
      <p:sp>
        <p:nvSpPr>
          <p:cNvPr id="78" name="TextBox 77">
            <a:extLst>
              <a:ext uri="{FF2B5EF4-FFF2-40B4-BE49-F238E27FC236}">
                <a16:creationId xmlns:a16="http://schemas.microsoft.com/office/drawing/2014/main" xmlns="" id="{1E9B07E6-0E75-4BD9-8C04-551A5B294AFA}"/>
              </a:ext>
            </a:extLst>
          </p:cNvPr>
          <p:cNvSpPr txBox="1"/>
          <p:nvPr/>
        </p:nvSpPr>
        <p:spPr>
          <a:xfrm>
            <a:off x="6379563" y="2994646"/>
            <a:ext cx="5804362" cy="4216539"/>
          </a:xfrm>
          <a:prstGeom prst="rect">
            <a:avLst/>
          </a:prstGeom>
          <a:noFill/>
        </p:spPr>
        <p:txBody>
          <a:bodyPr wrap="square" rtlCol="0">
            <a:spAutoFit/>
          </a:bodyPr>
          <a:lstStyle/>
          <a:p>
            <a:pPr algn="ctr"/>
            <a:r>
              <a:rPr lang="en-US" sz="4400" dirty="0" err="1">
                <a:solidFill>
                  <a:srgbClr val="002060"/>
                </a:solidFill>
                <a:latin typeface="NikoshBAN" panose="02000000000000000000" pitchFamily="2" charset="0"/>
                <a:cs typeface="NikoshBAN" panose="02000000000000000000" pitchFamily="2" charset="0"/>
              </a:rPr>
              <a:t>পাঠ</a:t>
            </a:r>
            <a:r>
              <a:rPr lang="en-US" sz="4400" dirty="0">
                <a:solidFill>
                  <a:srgbClr val="002060"/>
                </a:solidFill>
                <a:latin typeface="NikoshBAN" panose="02000000000000000000" pitchFamily="2" charset="0"/>
                <a:cs typeface="NikoshBAN" panose="02000000000000000000" pitchFamily="2" charset="0"/>
              </a:rPr>
              <a:t> </a:t>
            </a:r>
            <a:r>
              <a:rPr lang="en-US" sz="4400" dirty="0" err="1">
                <a:solidFill>
                  <a:srgbClr val="002060"/>
                </a:solidFill>
                <a:latin typeface="NikoshBAN" panose="02000000000000000000" pitchFamily="2" charset="0"/>
                <a:cs typeface="NikoshBAN" panose="02000000000000000000" pitchFamily="2" charset="0"/>
              </a:rPr>
              <a:t>পরিচিতি</a:t>
            </a:r>
            <a:endParaRPr lang="bn-IN" sz="4400" dirty="0">
              <a:solidFill>
                <a:srgbClr val="002060"/>
              </a:solidFill>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বিষয়ঃপ্রাথমিক বিজ্ঞান</a:t>
            </a:r>
          </a:p>
          <a:p>
            <a:r>
              <a:rPr lang="bn-IN" sz="3200" dirty="0">
                <a:latin typeface="NikoshBAN" panose="02000000000000000000" pitchFamily="2" charset="0"/>
                <a:cs typeface="NikoshBAN" panose="02000000000000000000" pitchFamily="2" charset="0"/>
              </a:rPr>
              <a:t>শ্রেণিঃ</a:t>
            </a:r>
            <a:r>
              <a:rPr lang="en-US" sz="3200" dirty="0">
                <a:latin typeface="NikoshBAN" panose="02000000000000000000" pitchFamily="2" charset="0"/>
                <a:cs typeface="NikoshBAN" panose="02000000000000000000" pitchFamily="2" charset="0"/>
              </a:rPr>
              <a:t>ত</a:t>
            </a:r>
            <a:r>
              <a:rPr lang="bn-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bn-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a:t>
            </a:r>
          </a:p>
          <a:p>
            <a:r>
              <a:rPr lang="en-US" sz="3200" dirty="0" err="1">
                <a:latin typeface="NikoshBAN" panose="02000000000000000000" pitchFamily="2" charset="0"/>
                <a:cs typeface="NikoshBAN" panose="02000000000000000000" pitchFamily="2" charset="0"/>
              </a:rPr>
              <a:t>পাঠঃ</a:t>
            </a:r>
            <a:r>
              <a:rPr lang="bn-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য</a:t>
            </a:r>
          </a:p>
          <a:p>
            <a:r>
              <a:rPr lang="bn-IN" sz="3200" dirty="0">
                <a:latin typeface="NikoshBAN" panose="02000000000000000000" pitchFamily="2" charset="0"/>
                <a:cs typeface="NikoshBAN" panose="02000000000000000000" pitchFamily="2" charset="0"/>
              </a:rPr>
              <a:t>পাঠ্যাংশঃফল (মানুষ ফল খায়........</a:t>
            </a:r>
            <a:r>
              <a:rPr lang="en-US" sz="3200" dirty="0" err="1">
                <a:latin typeface="NikoshBAN" panose="02000000000000000000" pitchFamily="2" charset="0"/>
                <a:cs typeface="NikoshBAN" panose="02000000000000000000" pitchFamily="2" charset="0"/>
              </a:rPr>
              <a:t>কলা</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নারকেল</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 </a:t>
            </a:r>
          </a:p>
          <a:p>
            <a:r>
              <a:rPr lang="bn-IN" sz="3200" dirty="0">
                <a:latin typeface="NikoshBAN" panose="02000000000000000000" pitchFamily="2" charset="0"/>
                <a:cs typeface="NikoshBAN" panose="02000000000000000000" pitchFamily="2" charset="0"/>
              </a:rPr>
              <a:t>সময়ঃ৪৫ মিনিট</a:t>
            </a:r>
          </a:p>
          <a:p>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253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77"/>
                                        </p:tgtEl>
                                      </p:cBhvr>
                                    </p:animEffect>
                                    <p:anim calcmode="lin" valueType="num">
                                      <p:cBhvr>
                                        <p:cTn id="7" dur="1822" tmFilter="0,0; 0.14,0.31; 0.43,0.73; 0.71,0.91; 1.0,1.0">
                                          <p:stCondLst>
                                            <p:cond delay="0"/>
                                          </p:stCondLst>
                                        </p:cTn>
                                        <p:tgtEl>
                                          <p:spTgt spid="7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7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7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7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7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7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77"/>
                                        </p:tgtEl>
                                        <p:attrNameLst>
                                          <p:attrName>ppt_y</p:attrName>
                                        </p:attrNameLst>
                                      </p:cBhvr>
                                      <p:tavLst>
                                        <p:tav tm="0">
                                          <p:val>
                                            <p:strVal val="ppt_y"/>
                                          </p:val>
                                        </p:tav>
                                        <p:tav tm="100000">
                                          <p:val>
                                            <p:strVal val="ppt_y+ppt_h"/>
                                          </p:val>
                                        </p:tav>
                                      </p:tavLst>
                                    </p:anim>
                                    <p:animScale>
                                      <p:cBhvr>
                                        <p:cTn id="14" dur="26">
                                          <p:stCondLst>
                                            <p:cond delay="620"/>
                                          </p:stCondLst>
                                        </p:cTn>
                                        <p:tgtEl>
                                          <p:spTgt spid="77"/>
                                        </p:tgtEl>
                                      </p:cBhvr>
                                      <p:to x="100000" y="60000"/>
                                    </p:animScale>
                                    <p:animScale>
                                      <p:cBhvr>
                                        <p:cTn id="15" dur="166" decel="50000">
                                          <p:stCondLst>
                                            <p:cond delay="646"/>
                                          </p:stCondLst>
                                        </p:cTn>
                                        <p:tgtEl>
                                          <p:spTgt spid="77"/>
                                        </p:tgtEl>
                                      </p:cBhvr>
                                      <p:to x="100000" y="100000"/>
                                    </p:animScale>
                                    <p:animScale>
                                      <p:cBhvr>
                                        <p:cTn id="16" dur="26">
                                          <p:stCondLst>
                                            <p:cond delay="1312"/>
                                          </p:stCondLst>
                                        </p:cTn>
                                        <p:tgtEl>
                                          <p:spTgt spid="77"/>
                                        </p:tgtEl>
                                      </p:cBhvr>
                                      <p:to x="100000" y="80000"/>
                                    </p:animScale>
                                    <p:animScale>
                                      <p:cBhvr>
                                        <p:cTn id="17" dur="166" decel="50000">
                                          <p:stCondLst>
                                            <p:cond delay="1338"/>
                                          </p:stCondLst>
                                        </p:cTn>
                                        <p:tgtEl>
                                          <p:spTgt spid="77"/>
                                        </p:tgtEl>
                                      </p:cBhvr>
                                      <p:to x="100000" y="100000"/>
                                    </p:animScale>
                                    <p:animScale>
                                      <p:cBhvr>
                                        <p:cTn id="18" dur="26">
                                          <p:stCondLst>
                                            <p:cond delay="1642"/>
                                          </p:stCondLst>
                                        </p:cTn>
                                        <p:tgtEl>
                                          <p:spTgt spid="77"/>
                                        </p:tgtEl>
                                      </p:cBhvr>
                                      <p:to x="100000" y="90000"/>
                                    </p:animScale>
                                    <p:animScale>
                                      <p:cBhvr>
                                        <p:cTn id="19" dur="166" decel="50000">
                                          <p:stCondLst>
                                            <p:cond delay="1668"/>
                                          </p:stCondLst>
                                        </p:cTn>
                                        <p:tgtEl>
                                          <p:spTgt spid="77"/>
                                        </p:tgtEl>
                                      </p:cBhvr>
                                      <p:to x="100000" y="100000"/>
                                    </p:animScale>
                                    <p:animScale>
                                      <p:cBhvr>
                                        <p:cTn id="20" dur="26">
                                          <p:stCondLst>
                                            <p:cond delay="1808"/>
                                          </p:stCondLst>
                                        </p:cTn>
                                        <p:tgtEl>
                                          <p:spTgt spid="77"/>
                                        </p:tgtEl>
                                      </p:cBhvr>
                                      <p:to x="100000" y="95000"/>
                                    </p:animScale>
                                    <p:animScale>
                                      <p:cBhvr>
                                        <p:cTn id="21" dur="166" decel="50000">
                                          <p:stCondLst>
                                            <p:cond delay="1834"/>
                                          </p:stCondLst>
                                        </p:cTn>
                                        <p:tgtEl>
                                          <p:spTgt spid="77"/>
                                        </p:tgtEl>
                                      </p:cBhvr>
                                      <p:to x="100000" y="100000"/>
                                    </p:animScale>
                                    <p:set>
                                      <p:cBhvr>
                                        <p:cTn id="22" dur="1" fill="hold">
                                          <p:stCondLst>
                                            <p:cond delay="1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D3E6D-6FB0-4821-B13D-DCB44AB38B3E}"/>
              </a:ext>
            </a:extLst>
          </p:cNvPr>
          <p:cNvSpPr>
            <a:spLocks noGrp="1"/>
          </p:cNvSpPr>
          <p:nvPr>
            <p:ph type="title"/>
          </p:nvPr>
        </p:nvSpPr>
        <p:spPr>
          <a:xfrm>
            <a:off x="4230246" y="602273"/>
            <a:ext cx="3502857" cy="1325563"/>
          </a:xfrm>
          <a:solidFill>
            <a:schemeClr val="accent2"/>
          </a:solidFill>
        </p:spPr>
        <p:txBody>
          <a:bodyPr>
            <a:normAutofit fontScale="90000"/>
          </a:bodyPr>
          <a:lstStyle/>
          <a:p>
            <a:pPr algn="ctr"/>
            <a:r>
              <a:rPr lang="bn-IN" sz="6000" dirty="0">
                <a:latin typeface="NikoshBAN" panose="02000000000000000000" pitchFamily="2" charset="0"/>
                <a:cs typeface="NikoshBAN" panose="02000000000000000000" pitchFamily="2" charset="0"/>
              </a:rPr>
              <a:t>শিখনফলঃ</a:t>
            </a:r>
            <a:endParaRPr lang="en-US" sz="6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xmlns="" id="{4F1EBCB3-B1C8-4BD8-B93B-1E4EDBB1CE8C}"/>
              </a:ext>
            </a:extLst>
          </p:cNvPr>
          <p:cNvSpPr txBox="1"/>
          <p:nvPr/>
        </p:nvSpPr>
        <p:spPr>
          <a:xfrm>
            <a:off x="504091" y="2845059"/>
            <a:ext cx="10955171" cy="646331"/>
          </a:xfrm>
          <a:prstGeom prst="rect">
            <a:avLst/>
          </a:prstGeom>
          <a:solidFill>
            <a:srgbClr val="00B0F0"/>
          </a:solidFill>
        </p:spPr>
        <p:txBody>
          <a:bodyPr wrap="square" rtlCol="0">
            <a:spAutoFit/>
          </a:bodyPr>
          <a:lstStyle/>
          <a:p>
            <a:r>
              <a:rPr lang="bn-IN" sz="3600" dirty="0">
                <a:latin typeface="NikoshBAN" panose="02000000000000000000" pitchFamily="2" charset="0"/>
                <a:cs typeface="NikoshBAN" panose="02000000000000000000" pitchFamily="2" charset="0"/>
              </a:rPr>
              <a:t>৮.৩.১ কী কী মৌসুমি ফল ও সবজি পাওয়া যায়।</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017D4496-1F08-49C3-938E-C080D6A37F6E}"/>
              </a:ext>
            </a:extLst>
          </p:cNvPr>
          <p:cNvSpPr txBox="1"/>
          <p:nvPr/>
        </p:nvSpPr>
        <p:spPr>
          <a:xfrm>
            <a:off x="504092" y="3626836"/>
            <a:ext cx="10955169" cy="646331"/>
          </a:xfrm>
          <a:prstGeom prst="rect">
            <a:avLst/>
          </a:prstGeom>
          <a:solidFill>
            <a:srgbClr val="00B0F0"/>
          </a:solidFill>
        </p:spPr>
        <p:txBody>
          <a:bodyPr wrap="square" rtlCol="0">
            <a:spAutoFit/>
          </a:bodyPr>
          <a:lstStyle/>
          <a:p>
            <a:r>
              <a:rPr lang="bn-IN" sz="3600" dirty="0">
                <a:latin typeface="NikoshBAN" panose="02000000000000000000" pitchFamily="2" charset="0"/>
                <a:cs typeface="NikoshBAN" panose="02000000000000000000" pitchFamily="2" charset="0"/>
              </a:rPr>
              <a:t>৮.৩.২ </a:t>
            </a:r>
            <a:r>
              <a:rPr lang="en-US" sz="3600" dirty="0" err="1">
                <a:latin typeface="NikoshBAN" panose="02000000000000000000" pitchFamily="2" charset="0"/>
                <a:cs typeface="NikoshBAN" panose="02000000000000000000" pitchFamily="2" charset="0"/>
              </a:rPr>
              <a:t>পুষ্টি</a:t>
            </a:r>
            <a:r>
              <a:rPr lang="bn-IN" sz="3600" dirty="0">
                <a:latin typeface="NikoshBAN" panose="02000000000000000000" pitchFamily="2" charset="0"/>
                <a:cs typeface="NikoshBAN" panose="02000000000000000000" pitchFamily="2" charset="0"/>
              </a:rPr>
              <a:t> অনুযায়ী মৌসুমি ফল ও সবজির শ্রেণিকরণ করতে পারবে।</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3D293F2E-C2C5-45C0-837B-17CC9B5DD1C4}"/>
              </a:ext>
            </a:extLst>
          </p:cNvPr>
          <p:cNvSpPr txBox="1"/>
          <p:nvPr/>
        </p:nvSpPr>
        <p:spPr>
          <a:xfrm>
            <a:off x="504090" y="4408613"/>
            <a:ext cx="10955171" cy="646331"/>
          </a:xfrm>
          <a:prstGeom prst="rect">
            <a:avLst/>
          </a:prstGeom>
          <a:solidFill>
            <a:srgbClr val="00B0F0"/>
          </a:solidFill>
        </p:spPr>
        <p:txBody>
          <a:bodyPr wrap="square" rtlCol="0">
            <a:spAutoFit/>
          </a:bodyPr>
          <a:lstStyle/>
          <a:p>
            <a:r>
              <a:rPr lang="bn-IN" sz="3600" dirty="0">
                <a:latin typeface="NikoshBAN" panose="02000000000000000000" pitchFamily="2" charset="0"/>
                <a:cs typeface="NikoshBAN" panose="02000000000000000000" pitchFamily="2" charset="0"/>
              </a:rPr>
              <a:t>৮.৩.৪ সারা বছর পাওয়া যায় এমন ফল ও সবজি নাম বলতে পারবে।</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1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plus(in)">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36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D3E6D-6FB0-4821-B13D-DCB44AB38B3E}"/>
              </a:ext>
            </a:extLst>
          </p:cNvPr>
          <p:cNvSpPr>
            <a:spLocks noGrp="1"/>
          </p:cNvSpPr>
          <p:nvPr>
            <p:ph type="title"/>
          </p:nvPr>
        </p:nvSpPr>
        <p:spPr>
          <a:xfrm>
            <a:off x="3341662" y="177698"/>
            <a:ext cx="4733194" cy="933645"/>
          </a:xfrm>
          <a:solidFill>
            <a:schemeClr val="accent3">
              <a:lumMod val="60000"/>
              <a:lumOff val="40000"/>
            </a:schemeClr>
          </a:solidFill>
        </p:spPr>
        <p:txBody>
          <a:bodyPr>
            <a:normAutofit/>
          </a:bodyPr>
          <a:lstStyle/>
          <a:p>
            <a:pPr algn="ctr"/>
            <a:r>
              <a:rPr lang="en-US" sz="3600" dirty="0">
                <a:latin typeface="NikoshBAN" panose="02000000000000000000" pitchFamily="2" charset="0"/>
                <a:cs typeface="NikoshBAN" panose="02000000000000000000" pitchFamily="2" charset="0"/>
              </a:rPr>
              <a:t>এ</a:t>
            </a:r>
            <a:r>
              <a:rPr lang="bn-IN" sz="3600" dirty="0">
                <a:latin typeface="NikoshBAN" panose="02000000000000000000" pitchFamily="2" charset="0"/>
                <a:cs typeface="NikoshBAN" panose="02000000000000000000" pitchFamily="2" charset="0"/>
              </a:rPr>
              <a:t>সো ছবিগুলো দেখি</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A59832A5-82B2-4957-AEDA-D1CF43FD7C33}"/>
              </a:ext>
            </a:extLst>
          </p:cNvPr>
          <p:cNvPicPr>
            <a:picLocks noChangeAspect="1"/>
          </p:cNvPicPr>
          <p:nvPr/>
        </p:nvPicPr>
        <p:blipFill>
          <a:blip r:embed="rId2"/>
          <a:stretch>
            <a:fillRect/>
          </a:stretch>
        </p:blipFill>
        <p:spPr>
          <a:xfrm>
            <a:off x="6091237" y="3424237"/>
            <a:ext cx="9526" cy="9526"/>
          </a:xfrm>
          <a:prstGeom prst="rect">
            <a:avLst/>
          </a:prstGeom>
        </p:spPr>
      </p:pic>
      <p:sp>
        <p:nvSpPr>
          <p:cNvPr id="3" name="Rectangle 2">
            <a:extLst>
              <a:ext uri="{FF2B5EF4-FFF2-40B4-BE49-F238E27FC236}">
                <a16:creationId xmlns:a16="http://schemas.microsoft.com/office/drawing/2014/main" xmlns="" id="{3F1AE492-FDBE-4261-9772-9F6DBDBA50B5}"/>
              </a:ext>
            </a:extLst>
          </p:cNvPr>
          <p:cNvSpPr/>
          <p:nvPr/>
        </p:nvSpPr>
        <p:spPr>
          <a:xfrm>
            <a:off x="2187452" y="1397879"/>
            <a:ext cx="7807569" cy="480152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C6549FE3-F3D1-4BF0-817E-B63673AC6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979" y="1397879"/>
            <a:ext cx="2097132" cy="2748058"/>
          </a:xfrm>
          <a:prstGeom prst="rect">
            <a:avLst/>
          </a:prstGeom>
        </p:spPr>
      </p:pic>
      <p:pic>
        <p:nvPicPr>
          <p:cNvPr id="7" name="Picture 6">
            <a:extLst>
              <a:ext uri="{FF2B5EF4-FFF2-40B4-BE49-F238E27FC236}">
                <a16:creationId xmlns:a16="http://schemas.microsoft.com/office/drawing/2014/main" xmlns="" id="{0DA47243-E423-4DF3-9915-61C9DEA30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111" y="1397879"/>
            <a:ext cx="2943803" cy="2738532"/>
          </a:xfrm>
          <a:prstGeom prst="rect">
            <a:avLst/>
          </a:prstGeom>
        </p:spPr>
      </p:pic>
      <p:pic>
        <p:nvPicPr>
          <p:cNvPr id="8" name="Picture 7">
            <a:extLst>
              <a:ext uri="{FF2B5EF4-FFF2-40B4-BE49-F238E27FC236}">
                <a16:creationId xmlns:a16="http://schemas.microsoft.com/office/drawing/2014/main" xmlns="" id="{0EF144A8-843E-4998-BBD8-F4F2402A6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7672" y="1419747"/>
            <a:ext cx="2767823" cy="2702220"/>
          </a:xfrm>
          <a:prstGeom prst="rect">
            <a:avLst/>
          </a:prstGeom>
        </p:spPr>
      </p:pic>
      <p:pic>
        <p:nvPicPr>
          <p:cNvPr id="9" name="Picture 8">
            <a:extLst>
              <a:ext uri="{FF2B5EF4-FFF2-40B4-BE49-F238E27FC236}">
                <a16:creationId xmlns:a16="http://schemas.microsoft.com/office/drawing/2014/main" xmlns="" id="{AAB7E454-6F6C-47BF-B06C-A87DDDB6B4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6979" y="4164171"/>
            <a:ext cx="2914034" cy="2035231"/>
          </a:xfrm>
          <a:prstGeom prst="rect">
            <a:avLst/>
          </a:prstGeom>
          <a:ln>
            <a:solidFill>
              <a:schemeClr val="accent4">
                <a:lumMod val="60000"/>
                <a:lumOff val="40000"/>
              </a:schemeClr>
            </a:solidFill>
          </a:ln>
        </p:spPr>
      </p:pic>
      <p:pic>
        <p:nvPicPr>
          <p:cNvPr id="10" name="Picture 9">
            <a:extLst>
              <a:ext uri="{FF2B5EF4-FFF2-40B4-BE49-F238E27FC236}">
                <a16:creationId xmlns:a16="http://schemas.microsoft.com/office/drawing/2014/main" xmlns="" id="{EE0C1D59-915F-4602-BFDB-AC7559F01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1255" y="4145937"/>
            <a:ext cx="2764149" cy="2043939"/>
          </a:xfrm>
          <a:prstGeom prst="rect">
            <a:avLst/>
          </a:prstGeom>
          <a:ln>
            <a:solidFill>
              <a:schemeClr val="accent2">
                <a:lumMod val="40000"/>
                <a:lumOff val="60000"/>
              </a:schemeClr>
            </a:solidFill>
          </a:ln>
        </p:spPr>
      </p:pic>
      <p:pic>
        <p:nvPicPr>
          <p:cNvPr id="11" name="Picture 10">
            <a:extLst>
              <a:ext uri="{FF2B5EF4-FFF2-40B4-BE49-F238E27FC236}">
                <a16:creationId xmlns:a16="http://schemas.microsoft.com/office/drawing/2014/main" xmlns="" id="{9542623E-1836-4724-85B7-CB13403C23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5646" y="4136035"/>
            <a:ext cx="2079375" cy="2025705"/>
          </a:xfrm>
          <a:prstGeom prst="rect">
            <a:avLst/>
          </a:prstGeom>
        </p:spPr>
      </p:pic>
    </p:spTree>
    <p:extLst>
      <p:ext uri="{BB962C8B-B14F-4D97-AF65-F5344CB8AC3E}">
        <p14:creationId xmlns:p14="http://schemas.microsoft.com/office/powerpoint/2010/main" val="166922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par>
                                <p:cTn id="27" presetID="21"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par>
                                <p:cTn id="30" presetID="21" presetClass="entr" presetSubtype="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par>
                                <p:cTn id="33" presetID="21"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0DE3A8-7224-49FE-9584-1991FD53A411}"/>
              </a:ext>
            </a:extLst>
          </p:cNvPr>
          <p:cNvSpPr txBox="1"/>
          <p:nvPr/>
        </p:nvSpPr>
        <p:spPr>
          <a:xfrm>
            <a:off x="2912012" y="1322363"/>
            <a:ext cx="6654019" cy="646331"/>
          </a:xfrm>
          <a:prstGeom prst="rect">
            <a:avLst/>
          </a:prstGeom>
          <a:solidFill>
            <a:schemeClr val="accent2">
              <a:lumMod val="60000"/>
              <a:lumOff val="40000"/>
            </a:schemeClr>
          </a:solidFill>
        </p:spPr>
        <p:txBody>
          <a:bodyPr wrap="square" rtlCol="0">
            <a:spAutoFit/>
          </a:bodyPr>
          <a:lstStyle/>
          <a:p>
            <a:pPr algn="ctr"/>
            <a:r>
              <a:rPr lang="bn-IN" sz="3600" dirty="0">
                <a:latin typeface="NikoshBAN" panose="02000000000000000000" pitchFamily="2" charset="0"/>
                <a:cs typeface="NikoshBAN" panose="02000000000000000000" pitchFamily="2" charset="0"/>
              </a:rPr>
              <a:t>ছবিতে তোমরা কী দেখতে পাচ্ছ?</a:t>
            </a:r>
            <a:endParaRPr lang="en-US" sz="3600" dirty="0">
              <a:latin typeface="NikoshBAN" panose="02000000000000000000" pitchFamily="2" charset="0"/>
              <a:cs typeface="NikoshBAN" panose="02000000000000000000" pitchFamily="2" charset="0"/>
            </a:endParaRPr>
          </a:p>
        </p:txBody>
      </p:sp>
      <p:sp>
        <p:nvSpPr>
          <p:cNvPr id="3" name="Arrow: Right 2">
            <a:extLst>
              <a:ext uri="{FF2B5EF4-FFF2-40B4-BE49-F238E27FC236}">
                <a16:creationId xmlns:a16="http://schemas.microsoft.com/office/drawing/2014/main" xmlns="" id="{1B0C6D9C-976F-42CC-BF59-AF605B24A542}"/>
              </a:ext>
            </a:extLst>
          </p:cNvPr>
          <p:cNvSpPr/>
          <p:nvPr/>
        </p:nvSpPr>
        <p:spPr>
          <a:xfrm>
            <a:off x="3277772" y="1547446"/>
            <a:ext cx="450166" cy="21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C7D382E4-09F5-44B7-B63A-6822DEDA00B3}"/>
              </a:ext>
            </a:extLst>
          </p:cNvPr>
          <p:cNvSpPr txBox="1"/>
          <p:nvPr/>
        </p:nvSpPr>
        <p:spPr>
          <a:xfrm>
            <a:off x="2912012" y="2782669"/>
            <a:ext cx="6654019" cy="646331"/>
          </a:xfrm>
          <a:prstGeom prst="rect">
            <a:avLst/>
          </a:prstGeom>
          <a:solidFill>
            <a:schemeClr val="accent2">
              <a:lumMod val="60000"/>
              <a:lumOff val="40000"/>
            </a:schemeClr>
          </a:solidFill>
        </p:spPr>
        <p:txBody>
          <a:bodyPr wrap="square" rtlCol="0">
            <a:spAutoFit/>
          </a:bodyPr>
          <a:lstStyle/>
          <a:p>
            <a:pPr algn="ctr"/>
            <a:r>
              <a:rPr lang="bn-IN" sz="3600" dirty="0">
                <a:latin typeface="NikoshBAN" panose="02000000000000000000" pitchFamily="2" charset="0"/>
                <a:cs typeface="NikoshBAN" panose="02000000000000000000" pitchFamily="2" charset="0"/>
              </a:rPr>
              <a:t>বাড়িতে তোমরা কী কী ফল খাও?</a:t>
            </a:r>
            <a:endParaRPr lang="en-US" sz="3600" dirty="0">
              <a:latin typeface="NikoshBAN" panose="02000000000000000000" pitchFamily="2" charset="0"/>
              <a:cs typeface="NikoshBAN" panose="02000000000000000000" pitchFamily="2" charset="0"/>
            </a:endParaRPr>
          </a:p>
        </p:txBody>
      </p:sp>
      <p:sp>
        <p:nvSpPr>
          <p:cNvPr id="5" name="Arrow: Right 4">
            <a:extLst>
              <a:ext uri="{FF2B5EF4-FFF2-40B4-BE49-F238E27FC236}">
                <a16:creationId xmlns:a16="http://schemas.microsoft.com/office/drawing/2014/main" xmlns="" id="{86C9F836-0A41-48F9-8FD6-5507942B7A43}"/>
              </a:ext>
            </a:extLst>
          </p:cNvPr>
          <p:cNvSpPr/>
          <p:nvPr/>
        </p:nvSpPr>
        <p:spPr>
          <a:xfrm>
            <a:off x="3277772" y="3000326"/>
            <a:ext cx="450166" cy="21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100BE31-388B-4F7C-8A80-73723D8B3163}"/>
              </a:ext>
            </a:extLst>
          </p:cNvPr>
          <p:cNvSpPr txBox="1"/>
          <p:nvPr/>
        </p:nvSpPr>
        <p:spPr>
          <a:xfrm>
            <a:off x="2912012" y="4242976"/>
            <a:ext cx="6654019" cy="646331"/>
          </a:xfrm>
          <a:prstGeom prst="rect">
            <a:avLst/>
          </a:prstGeom>
          <a:solidFill>
            <a:schemeClr val="accent2">
              <a:lumMod val="60000"/>
              <a:lumOff val="40000"/>
            </a:schemeClr>
          </a:solidFill>
        </p:spPr>
        <p:txBody>
          <a:bodyPr wrap="square" rtlCol="0">
            <a:spAutoFit/>
          </a:bodyPr>
          <a:lstStyle/>
          <a:p>
            <a:pPr algn="ctr"/>
            <a:r>
              <a:rPr lang="bn-IN" sz="3600" dirty="0">
                <a:latin typeface="NikoshBAN" panose="02000000000000000000" pitchFamily="2" charset="0"/>
                <a:cs typeface="NikoshBAN" panose="02000000000000000000" pitchFamily="2" charset="0"/>
              </a:rPr>
              <a:t>বাজারে এখন কী কী ফল দেখা যায়?</a:t>
            </a:r>
            <a:endParaRPr lang="en-US" sz="3600" dirty="0">
              <a:latin typeface="NikoshBAN" panose="02000000000000000000" pitchFamily="2" charset="0"/>
              <a:cs typeface="NikoshBAN" panose="02000000000000000000" pitchFamily="2" charset="0"/>
            </a:endParaRPr>
          </a:p>
        </p:txBody>
      </p:sp>
      <p:sp>
        <p:nvSpPr>
          <p:cNvPr id="11" name="Arrow: Right 10">
            <a:extLst>
              <a:ext uri="{FF2B5EF4-FFF2-40B4-BE49-F238E27FC236}">
                <a16:creationId xmlns:a16="http://schemas.microsoft.com/office/drawing/2014/main" xmlns="" id="{EA86E0A3-DA41-4D25-A202-FD1B05560B48}"/>
              </a:ext>
            </a:extLst>
          </p:cNvPr>
          <p:cNvSpPr/>
          <p:nvPr/>
        </p:nvSpPr>
        <p:spPr>
          <a:xfrm>
            <a:off x="3277772" y="4460633"/>
            <a:ext cx="450166" cy="21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9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D3E6D-6FB0-4821-B13D-DCB44AB38B3E}"/>
              </a:ext>
            </a:extLst>
          </p:cNvPr>
          <p:cNvSpPr>
            <a:spLocks noGrp="1"/>
          </p:cNvSpPr>
          <p:nvPr>
            <p:ph type="title"/>
          </p:nvPr>
        </p:nvSpPr>
        <p:spPr>
          <a:xfrm>
            <a:off x="2492033" y="2331720"/>
            <a:ext cx="7207934" cy="2194560"/>
          </a:xfrm>
          <a:solidFill>
            <a:schemeClr val="accent1">
              <a:lumMod val="20000"/>
              <a:lumOff val="80000"/>
            </a:schemeClr>
          </a:solidFill>
        </p:spPr>
        <p:txBody>
          <a:bodyPr>
            <a:normAutofit fontScale="90000"/>
          </a:bodyPr>
          <a:lstStyle/>
          <a:p>
            <a:r>
              <a:rPr lang="bn-IN" sz="3600" dirty="0">
                <a:latin typeface="NikoshBAN" panose="02000000000000000000" pitchFamily="2" charset="0"/>
                <a:cs typeface="NikoshBAN" panose="02000000000000000000" pitchFamily="2" charset="0"/>
              </a:rPr>
              <a:t>আমাদের আজকের পাঠঃ</a:t>
            </a:r>
            <a:r>
              <a:rPr lang="bn-IN" sz="8000" dirty="0">
                <a:latin typeface="NikoshBAN" panose="02000000000000000000" pitchFamily="2" charset="0"/>
                <a:cs typeface="NikoshBAN" panose="02000000000000000000" pitchFamily="2" charset="0"/>
              </a:rPr>
              <a:t> </a:t>
            </a:r>
            <a:r>
              <a:rPr lang="bn-IN" sz="8900" dirty="0">
                <a:latin typeface="NikoshBAN" panose="02000000000000000000" pitchFamily="2" charset="0"/>
                <a:cs typeface="NikoshBAN" panose="02000000000000000000" pitchFamily="2" charset="0"/>
              </a:rPr>
              <a:t> </a:t>
            </a:r>
            <a:r>
              <a:rPr lang="bn-IN" sz="8800" dirty="0">
                <a:solidFill>
                  <a:srgbClr val="FF0000"/>
                </a:solidFill>
                <a:latin typeface="NikoshBAN" panose="02000000000000000000" pitchFamily="2" charset="0"/>
                <a:cs typeface="NikoshBAN" panose="02000000000000000000" pitchFamily="2" charset="0"/>
              </a:rPr>
              <a:t>ফল</a:t>
            </a:r>
            <a:r>
              <a:rPr lang="bn-IN" sz="8800" dirty="0">
                <a:solidFill>
                  <a:schemeClr val="accent6">
                    <a:lumMod val="75000"/>
                  </a:schemeClr>
                </a:solidFill>
                <a:latin typeface="NikoshBAN" panose="02000000000000000000" pitchFamily="2" charset="0"/>
                <a:cs typeface="NikoshBAN" panose="02000000000000000000" pitchFamily="2" charset="0"/>
              </a:rPr>
              <a:t> </a:t>
            </a:r>
            <a:endParaRPr lang="en-US" sz="3600" dirty="0">
              <a:solidFill>
                <a:schemeClr val="accent6">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9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68BADC1-2256-4AFD-8A17-BF6F5D7F7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319" y="1195681"/>
            <a:ext cx="7799362" cy="4178251"/>
          </a:xfrm>
          <a:prstGeom prst="rect">
            <a:avLst/>
          </a:prstGeom>
        </p:spPr>
      </p:pic>
    </p:spTree>
    <p:extLst>
      <p:ext uri="{BB962C8B-B14F-4D97-AF65-F5344CB8AC3E}">
        <p14:creationId xmlns:p14="http://schemas.microsoft.com/office/powerpoint/2010/main" val="252396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32C92CD-7A1D-418D-AD9A-05838BC0061C}"/>
              </a:ext>
            </a:extLst>
          </p:cNvPr>
          <p:cNvSpPr txBox="1"/>
          <p:nvPr/>
        </p:nvSpPr>
        <p:spPr>
          <a:xfrm>
            <a:off x="2658794" y="1261810"/>
            <a:ext cx="6668083" cy="769441"/>
          </a:xfrm>
          <a:prstGeom prst="rect">
            <a:avLst/>
          </a:prstGeom>
          <a:solidFill>
            <a:schemeClr val="accent1">
              <a:lumMod val="40000"/>
              <a:lumOff val="60000"/>
            </a:schemeClr>
          </a:solidFill>
        </p:spPr>
        <p:txBody>
          <a:bodyPr wrap="square" rtlCol="0">
            <a:spAutoFit/>
          </a:bodyPr>
          <a:lstStyle/>
          <a:p>
            <a:pPr algn="ctr"/>
            <a:r>
              <a:rPr lang="bn-IN" sz="4400" dirty="0">
                <a:latin typeface="NikoshBAN" panose="02000000000000000000" pitchFamily="2" charset="0"/>
                <a:cs typeface="NikoshBAN" panose="02000000000000000000" pitchFamily="2" charset="0"/>
              </a:rPr>
              <a:t>মৌসুমি ফলের শ্রেণিবিভাগ</a:t>
            </a:r>
            <a:endParaRPr lang="en-US" sz="4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E15D1CCD-DF45-4346-B58D-CAFD2610D4AA}"/>
              </a:ext>
            </a:extLst>
          </p:cNvPr>
          <p:cNvSpPr txBox="1"/>
          <p:nvPr/>
        </p:nvSpPr>
        <p:spPr>
          <a:xfrm>
            <a:off x="450166" y="4836534"/>
            <a:ext cx="3390313" cy="769441"/>
          </a:xfrm>
          <a:prstGeom prst="rect">
            <a:avLst/>
          </a:prstGeom>
          <a:solidFill>
            <a:srgbClr val="00B0F0"/>
          </a:solidFill>
        </p:spPr>
        <p:txBody>
          <a:bodyPr wrap="square" rtlCol="0">
            <a:spAutoFit/>
          </a:bodyPr>
          <a:lstStyle/>
          <a:p>
            <a:pPr algn="ctr"/>
            <a:r>
              <a:rPr lang="bn-IN" sz="4400" dirty="0">
                <a:latin typeface="NikoshBAN" panose="02000000000000000000" pitchFamily="2" charset="0"/>
                <a:cs typeface="NikoshBAN" panose="02000000000000000000" pitchFamily="2" charset="0"/>
              </a:rPr>
              <a:t>গ্রীষ্মকালীন ফল</a:t>
            </a:r>
            <a:endParaRPr lang="en-US" sz="4400" dirty="0"/>
          </a:p>
        </p:txBody>
      </p:sp>
      <p:sp>
        <p:nvSpPr>
          <p:cNvPr id="11" name="TextBox 10">
            <a:extLst>
              <a:ext uri="{FF2B5EF4-FFF2-40B4-BE49-F238E27FC236}">
                <a16:creationId xmlns:a16="http://schemas.microsoft.com/office/drawing/2014/main" xmlns="" id="{796FD6EB-42CC-4C7A-9337-BB6E7F0F69BF}"/>
              </a:ext>
            </a:extLst>
          </p:cNvPr>
          <p:cNvSpPr txBox="1"/>
          <p:nvPr/>
        </p:nvSpPr>
        <p:spPr>
          <a:xfrm>
            <a:off x="4453208" y="4836533"/>
            <a:ext cx="3151159" cy="769441"/>
          </a:xfrm>
          <a:prstGeom prst="rect">
            <a:avLst/>
          </a:prstGeom>
          <a:solidFill>
            <a:srgbClr val="FFFF00"/>
          </a:solidFill>
        </p:spPr>
        <p:txBody>
          <a:bodyPr wrap="square" rtlCol="0">
            <a:spAutoFit/>
          </a:bodyPr>
          <a:lstStyle/>
          <a:p>
            <a:r>
              <a:rPr lang="bn-IN" sz="4400" dirty="0">
                <a:latin typeface="NikoshBAN" panose="02000000000000000000" pitchFamily="2" charset="0"/>
                <a:cs typeface="NikoshBAN" panose="02000000000000000000" pitchFamily="2" charset="0"/>
              </a:rPr>
              <a:t>শীতকালীন</a:t>
            </a:r>
            <a:r>
              <a:rPr lang="bn-IN" sz="4400" dirty="0"/>
              <a:t> </a:t>
            </a:r>
            <a:r>
              <a:rPr lang="bn-IN" sz="4400" dirty="0">
                <a:latin typeface="NikoshBAN" panose="02000000000000000000" pitchFamily="2" charset="0"/>
                <a:cs typeface="NikoshBAN" panose="02000000000000000000" pitchFamily="2" charset="0"/>
              </a:rPr>
              <a:t>ফল</a:t>
            </a:r>
            <a:endParaRPr lang="en-US" sz="4400" dirty="0"/>
          </a:p>
        </p:txBody>
      </p:sp>
      <p:sp>
        <p:nvSpPr>
          <p:cNvPr id="12" name="TextBox 11">
            <a:extLst>
              <a:ext uri="{FF2B5EF4-FFF2-40B4-BE49-F238E27FC236}">
                <a16:creationId xmlns:a16="http://schemas.microsoft.com/office/drawing/2014/main" xmlns="" id="{4F615577-8B34-4C9C-A821-3BFF5695AE70}"/>
              </a:ext>
            </a:extLst>
          </p:cNvPr>
          <p:cNvSpPr txBox="1"/>
          <p:nvPr/>
        </p:nvSpPr>
        <p:spPr>
          <a:xfrm>
            <a:off x="8342141" y="4836532"/>
            <a:ext cx="2968284" cy="769441"/>
          </a:xfrm>
          <a:prstGeom prst="rect">
            <a:avLst/>
          </a:prstGeom>
          <a:solidFill>
            <a:srgbClr val="92D050"/>
          </a:solidFill>
        </p:spPr>
        <p:txBody>
          <a:bodyPr wrap="square" rtlCol="0">
            <a:spAutoFit/>
          </a:bodyPr>
          <a:lstStyle/>
          <a:p>
            <a:r>
              <a:rPr lang="bn-IN" sz="4400" dirty="0">
                <a:latin typeface="NikoshBAN" panose="02000000000000000000" pitchFamily="2" charset="0"/>
                <a:cs typeface="NikoshBAN" panose="02000000000000000000" pitchFamily="2" charset="0"/>
              </a:rPr>
              <a:t>বারোমাসি</a:t>
            </a:r>
            <a:r>
              <a:rPr lang="bn-IN" sz="4400" dirty="0"/>
              <a:t> </a:t>
            </a:r>
            <a:r>
              <a:rPr lang="bn-IN" sz="4400" dirty="0">
                <a:latin typeface="NikoshBAN" panose="02000000000000000000" pitchFamily="2" charset="0"/>
                <a:cs typeface="NikoshBAN" panose="02000000000000000000" pitchFamily="2" charset="0"/>
              </a:rPr>
              <a:t>ফল</a:t>
            </a:r>
            <a:endParaRPr lang="en-US" sz="4400" dirty="0"/>
          </a:p>
        </p:txBody>
      </p:sp>
      <p:sp>
        <p:nvSpPr>
          <p:cNvPr id="2" name="Arrow: Down 1">
            <a:extLst>
              <a:ext uri="{FF2B5EF4-FFF2-40B4-BE49-F238E27FC236}">
                <a16:creationId xmlns:a16="http://schemas.microsoft.com/office/drawing/2014/main" xmlns="" id="{7F155459-D63D-4D62-A6A5-5AAFA9F3C326}"/>
              </a:ext>
            </a:extLst>
          </p:cNvPr>
          <p:cNvSpPr/>
          <p:nvPr/>
        </p:nvSpPr>
        <p:spPr>
          <a:xfrm>
            <a:off x="2499360" y="2021466"/>
            <a:ext cx="694006" cy="28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xmlns="" id="{A0DD9F23-3331-4B72-BB12-01D458B76265}"/>
              </a:ext>
            </a:extLst>
          </p:cNvPr>
          <p:cNvSpPr/>
          <p:nvPr/>
        </p:nvSpPr>
        <p:spPr>
          <a:xfrm>
            <a:off x="5401994" y="2021464"/>
            <a:ext cx="694006" cy="28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xmlns="" id="{3F660301-DD7E-40F8-B475-C05E9204D583}"/>
              </a:ext>
            </a:extLst>
          </p:cNvPr>
          <p:cNvSpPr/>
          <p:nvPr/>
        </p:nvSpPr>
        <p:spPr>
          <a:xfrm>
            <a:off x="8807153" y="2017183"/>
            <a:ext cx="519724" cy="2779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0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plus(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2"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F65B24-2BBF-4AD8-BD26-3D1FDFA9F076}"/>
              </a:ext>
            </a:extLst>
          </p:cNvPr>
          <p:cNvSpPr txBox="1"/>
          <p:nvPr/>
        </p:nvSpPr>
        <p:spPr>
          <a:xfrm>
            <a:off x="2938073" y="5942741"/>
            <a:ext cx="7585022" cy="830997"/>
          </a:xfrm>
          <a:prstGeom prst="rect">
            <a:avLst/>
          </a:prstGeom>
          <a:solidFill>
            <a:srgbClr val="00B0F0"/>
          </a:solidFill>
        </p:spPr>
        <p:txBody>
          <a:bodyPr wrap="square" rtlCol="0">
            <a:spAutoFit/>
          </a:bodyPr>
          <a:lstStyle/>
          <a:p>
            <a:pPr algn="ctr"/>
            <a:r>
              <a:rPr lang="bn-IN" sz="4800" dirty="0">
                <a:solidFill>
                  <a:schemeClr val="accent1"/>
                </a:solidFill>
                <a:latin typeface="NikoshBAN" panose="02000000000000000000" pitchFamily="2" charset="0"/>
                <a:cs typeface="NikoshBAN" panose="02000000000000000000" pitchFamily="2" charset="0"/>
              </a:rPr>
              <a:t>গ্রীষ্মকালীন</a:t>
            </a:r>
            <a:r>
              <a:rPr lang="bn-IN" sz="4800" dirty="0">
                <a:solidFill>
                  <a:schemeClr val="accent1"/>
                </a:solidFill>
              </a:rPr>
              <a:t> </a:t>
            </a:r>
            <a:r>
              <a:rPr lang="bn-IN" sz="4800" dirty="0">
                <a:solidFill>
                  <a:schemeClr val="accent1"/>
                </a:solidFill>
                <a:latin typeface="NikoshBAN" panose="02000000000000000000" pitchFamily="2" charset="0"/>
                <a:cs typeface="NikoshBAN" panose="02000000000000000000" pitchFamily="2" charset="0"/>
              </a:rPr>
              <a:t>ফল</a:t>
            </a:r>
            <a:endParaRPr lang="en-US" sz="4800" dirty="0">
              <a:solidFill>
                <a:schemeClr val="accent1"/>
              </a:solidFill>
            </a:endParaRPr>
          </a:p>
        </p:txBody>
      </p:sp>
      <p:sp>
        <p:nvSpPr>
          <p:cNvPr id="3" name="TextBox 2">
            <a:extLst>
              <a:ext uri="{FF2B5EF4-FFF2-40B4-BE49-F238E27FC236}">
                <a16:creationId xmlns:a16="http://schemas.microsoft.com/office/drawing/2014/main" xmlns="" id="{2DBCE2EB-C24F-47C8-BBEE-7C822AC574D6}"/>
              </a:ext>
            </a:extLst>
          </p:cNvPr>
          <p:cNvSpPr txBox="1"/>
          <p:nvPr/>
        </p:nvSpPr>
        <p:spPr>
          <a:xfrm>
            <a:off x="1373024" y="668571"/>
            <a:ext cx="970671" cy="769441"/>
          </a:xfrm>
          <a:prstGeom prst="rect">
            <a:avLst/>
          </a:prstGeom>
          <a:solidFill>
            <a:srgbClr val="FF0000"/>
          </a:solidFill>
        </p:spPr>
        <p:txBody>
          <a:bodyPr wrap="square" rtlCol="0">
            <a:spAutoFit/>
          </a:bodyPr>
          <a:lstStyle/>
          <a:p>
            <a:r>
              <a:rPr lang="en-US" sz="4400" dirty="0" err="1">
                <a:latin typeface="NikoshBAN" panose="02000000000000000000" pitchFamily="2" charset="0"/>
                <a:cs typeface="NikoshBAN" panose="02000000000000000000" pitchFamily="2" charset="0"/>
              </a:rPr>
              <a:t>লিচু</a:t>
            </a:r>
            <a:endParaRPr lang="en-US" sz="44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21FF1AD0-3E59-423C-A233-AEFE0D87863A}"/>
              </a:ext>
            </a:extLst>
          </p:cNvPr>
          <p:cNvSpPr txBox="1"/>
          <p:nvPr/>
        </p:nvSpPr>
        <p:spPr>
          <a:xfrm>
            <a:off x="9760215" y="4382279"/>
            <a:ext cx="1218027" cy="769441"/>
          </a:xfrm>
          <a:prstGeom prst="rect">
            <a:avLst/>
          </a:prstGeom>
          <a:solidFill>
            <a:srgbClr val="FFFF00"/>
          </a:solidFill>
        </p:spPr>
        <p:txBody>
          <a:bodyPr wrap="square" rtlCol="0">
            <a:spAutoFit/>
          </a:bodyPr>
          <a:lstStyle/>
          <a:p>
            <a:r>
              <a:rPr lang="en-US" sz="4400" dirty="0" err="1">
                <a:latin typeface="NikoshBAN" panose="02000000000000000000" pitchFamily="2" charset="0"/>
                <a:cs typeface="NikoshBAN" panose="02000000000000000000" pitchFamily="2" charset="0"/>
              </a:rPr>
              <a:t>আম</a:t>
            </a:r>
            <a:endParaRPr lang="en-US" sz="4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056FA9B6-E73A-4AC5-AA25-1F7251821AEB}"/>
              </a:ext>
            </a:extLst>
          </p:cNvPr>
          <p:cNvSpPr txBox="1"/>
          <p:nvPr/>
        </p:nvSpPr>
        <p:spPr>
          <a:xfrm>
            <a:off x="9707167" y="673464"/>
            <a:ext cx="1463040" cy="769441"/>
          </a:xfrm>
          <a:prstGeom prst="rect">
            <a:avLst/>
          </a:prstGeom>
          <a:solidFill>
            <a:schemeClr val="accent1">
              <a:lumMod val="20000"/>
              <a:lumOff val="80000"/>
            </a:schemeClr>
          </a:solidFill>
        </p:spPr>
        <p:txBody>
          <a:bodyPr wrap="square" rtlCol="0">
            <a:spAutoFit/>
          </a:bodyPr>
          <a:lstStyle/>
          <a:p>
            <a:r>
              <a:rPr lang="bn-IN" sz="4400" dirty="0">
                <a:latin typeface="NikoshBAN" panose="02000000000000000000" pitchFamily="2" charset="0"/>
                <a:cs typeface="NikoshBAN" panose="02000000000000000000" pitchFamily="2" charset="0"/>
              </a:rPr>
              <a:t>তরমুজ</a:t>
            </a:r>
            <a:endParaRPr lang="en-US" sz="44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xmlns="" id="{0EBBF3E9-6494-4865-8C85-B6CADD36E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536" y="2972211"/>
            <a:ext cx="2286000" cy="2209383"/>
          </a:xfrm>
          <a:prstGeom prst="rect">
            <a:avLst/>
          </a:prstGeom>
        </p:spPr>
      </p:pic>
      <p:pic>
        <p:nvPicPr>
          <p:cNvPr id="16" name="Picture 15">
            <a:extLst>
              <a:ext uri="{FF2B5EF4-FFF2-40B4-BE49-F238E27FC236}">
                <a16:creationId xmlns:a16="http://schemas.microsoft.com/office/drawing/2014/main" xmlns="" id="{D086E4F6-19E0-44C6-8F13-3E1FDAE00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411" y="231458"/>
            <a:ext cx="2308125" cy="2702220"/>
          </a:xfrm>
          <a:prstGeom prst="rect">
            <a:avLst/>
          </a:prstGeom>
        </p:spPr>
      </p:pic>
      <p:pic>
        <p:nvPicPr>
          <p:cNvPr id="18" name="Picture 17">
            <a:extLst>
              <a:ext uri="{FF2B5EF4-FFF2-40B4-BE49-F238E27FC236}">
                <a16:creationId xmlns:a16="http://schemas.microsoft.com/office/drawing/2014/main" xmlns="" id="{A5B6174D-2CBC-4923-B605-C5041A169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326" y="3037870"/>
            <a:ext cx="2134647" cy="2139042"/>
          </a:xfrm>
          <a:prstGeom prst="rect">
            <a:avLst/>
          </a:prstGeom>
        </p:spPr>
      </p:pic>
      <p:pic>
        <p:nvPicPr>
          <p:cNvPr id="20" name="Picture 19">
            <a:extLst>
              <a:ext uri="{FF2B5EF4-FFF2-40B4-BE49-F238E27FC236}">
                <a16:creationId xmlns:a16="http://schemas.microsoft.com/office/drawing/2014/main" xmlns="" id="{8FFC25F5-A165-43FD-AE10-48C04E3AF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0213" y="213224"/>
            <a:ext cx="2827037" cy="2766292"/>
          </a:xfrm>
          <a:prstGeom prst="rect">
            <a:avLst/>
          </a:prstGeom>
        </p:spPr>
      </p:pic>
      <p:pic>
        <p:nvPicPr>
          <p:cNvPr id="22" name="Picture 21">
            <a:extLst>
              <a:ext uri="{FF2B5EF4-FFF2-40B4-BE49-F238E27FC236}">
                <a16:creationId xmlns:a16="http://schemas.microsoft.com/office/drawing/2014/main" xmlns="" id="{4E78DDB6-1E10-4317-A760-EA3531AE80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326" y="231458"/>
            <a:ext cx="2097132" cy="2748058"/>
          </a:xfrm>
          <a:prstGeom prst="rect">
            <a:avLst/>
          </a:prstGeom>
        </p:spPr>
      </p:pic>
      <p:pic>
        <p:nvPicPr>
          <p:cNvPr id="24" name="Picture 23">
            <a:extLst>
              <a:ext uri="{FF2B5EF4-FFF2-40B4-BE49-F238E27FC236}">
                <a16:creationId xmlns:a16="http://schemas.microsoft.com/office/drawing/2014/main" xmlns="" id="{C0D1E627-EDCF-465E-9687-9857FA8DE4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9246" y="3007915"/>
            <a:ext cx="2798003" cy="2173679"/>
          </a:xfrm>
          <a:prstGeom prst="rect">
            <a:avLst/>
          </a:prstGeom>
        </p:spPr>
      </p:pic>
      <p:sp>
        <p:nvSpPr>
          <p:cNvPr id="17" name="TextBox 16">
            <a:extLst>
              <a:ext uri="{FF2B5EF4-FFF2-40B4-BE49-F238E27FC236}">
                <a16:creationId xmlns:a16="http://schemas.microsoft.com/office/drawing/2014/main" xmlns="" id="{8EB95741-1636-4C0A-9043-E88902077C3B}"/>
              </a:ext>
            </a:extLst>
          </p:cNvPr>
          <p:cNvSpPr txBox="1"/>
          <p:nvPr/>
        </p:nvSpPr>
        <p:spPr>
          <a:xfrm>
            <a:off x="4478089" y="633904"/>
            <a:ext cx="1458352" cy="769441"/>
          </a:xfrm>
          <a:prstGeom prst="rect">
            <a:avLst/>
          </a:prstGeom>
          <a:solidFill>
            <a:schemeClr val="accent6">
              <a:lumMod val="75000"/>
            </a:schemeClr>
          </a:solidFill>
        </p:spPr>
        <p:txBody>
          <a:bodyPr wrap="square" rtlCol="0">
            <a:spAutoFit/>
          </a:bodyPr>
          <a:lstStyle/>
          <a:p>
            <a:r>
              <a:rPr lang="en-US" sz="4400" dirty="0" err="1">
                <a:latin typeface="NikoshBAN" panose="02000000000000000000" pitchFamily="2" charset="0"/>
                <a:cs typeface="NikoshBAN" panose="02000000000000000000" pitchFamily="2" charset="0"/>
              </a:rPr>
              <a:t>কাঁঠাল</a:t>
            </a:r>
            <a:endParaRPr lang="en-US" sz="4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50E4B358-4429-4114-B632-484707CFA553}"/>
              </a:ext>
            </a:extLst>
          </p:cNvPr>
          <p:cNvSpPr txBox="1"/>
          <p:nvPr/>
        </p:nvSpPr>
        <p:spPr>
          <a:xfrm>
            <a:off x="997007" y="4405665"/>
            <a:ext cx="1365319" cy="769441"/>
          </a:xfrm>
          <a:prstGeom prst="rect">
            <a:avLst/>
          </a:prstGeom>
          <a:solidFill>
            <a:srgbClr val="FFFF00"/>
          </a:solidFill>
        </p:spPr>
        <p:txBody>
          <a:bodyPr wrap="square" rtlCol="0">
            <a:spAutoFit/>
          </a:bodyPr>
          <a:lstStyle/>
          <a:p>
            <a:r>
              <a:rPr lang="en-US" sz="4400" dirty="0" err="1">
                <a:latin typeface="NikoshBAN" panose="02000000000000000000" pitchFamily="2" charset="0"/>
                <a:cs typeface="NikoshBAN" panose="02000000000000000000" pitchFamily="2" charset="0"/>
              </a:rPr>
              <a:t>বাঙ্গি</a:t>
            </a:r>
            <a:endParaRPr lang="en-US" sz="4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37AD244C-FF27-4489-A660-C01C5D1CED99}"/>
              </a:ext>
            </a:extLst>
          </p:cNvPr>
          <p:cNvSpPr txBox="1"/>
          <p:nvPr/>
        </p:nvSpPr>
        <p:spPr>
          <a:xfrm>
            <a:off x="5142744" y="4440553"/>
            <a:ext cx="1647719" cy="769441"/>
          </a:xfrm>
          <a:prstGeom prst="rect">
            <a:avLst/>
          </a:prstGeom>
          <a:solidFill>
            <a:schemeClr val="accent3">
              <a:lumMod val="60000"/>
              <a:lumOff val="40000"/>
            </a:schemeClr>
          </a:solidFill>
        </p:spPr>
        <p:txBody>
          <a:bodyPr wrap="square" rtlCol="0">
            <a:spAutoFit/>
          </a:bodyPr>
          <a:lstStyle/>
          <a:p>
            <a:r>
              <a:rPr lang="en-US" sz="4400" dirty="0" err="1">
                <a:latin typeface="NikoshBAN" panose="02000000000000000000" pitchFamily="2" charset="0"/>
                <a:cs typeface="NikoshBAN" panose="02000000000000000000" pitchFamily="2" charset="0"/>
              </a:rPr>
              <a:t>লটকন</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04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par>
                                <p:cTn id="20" presetID="21"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edge">
                                      <p:cBhvr>
                                        <p:cTn id="5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4" grpId="0" animBg="1"/>
      <p:bldP spid="17" grpId="0" animBg="1"/>
      <p:bldP spid="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344</Words>
  <Application>Microsoft Office PowerPoint</Application>
  <PresentationFormat>Widescreen</PresentationFormat>
  <Paragraphs>86</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NikoshBAN</vt:lpstr>
      <vt:lpstr>Vrinda</vt:lpstr>
      <vt:lpstr>Office Theme</vt:lpstr>
      <vt:lpstr>PowerPoint Presentation</vt:lpstr>
      <vt:lpstr>PowerPoint Presentation</vt:lpstr>
      <vt:lpstr>শিখনফলঃ</vt:lpstr>
      <vt:lpstr>এসো ছবিগুলো দেখি</vt:lpstr>
      <vt:lpstr>PowerPoint Presentation</vt:lpstr>
      <vt:lpstr>আমাদের আজকের পাঠঃ  ফল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QUAMRUL HASAN AHMED Kumu</dc:creator>
  <cp:lastModifiedBy>QUAMRUL HASAN AHMED Kumu</cp:lastModifiedBy>
  <cp:revision>4</cp:revision>
  <dcterms:created xsi:type="dcterms:W3CDTF">2021-01-09T09:52:14Z</dcterms:created>
  <dcterms:modified xsi:type="dcterms:W3CDTF">2021-01-09T10:17:56Z</dcterms:modified>
</cp:coreProperties>
</file>