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74" r:id="rId2"/>
    <p:sldId id="273" r:id="rId3"/>
    <p:sldId id="258" r:id="rId4"/>
    <p:sldId id="280" r:id="rId5"/>
    <p:sldId id="262" r:id="rId6"/>
    <p:sldId id="270" r:id="rId7"/>
    <p:sldId id="260" r:id="rId8"/>
    <p:sldId id="277" r:id="rId9"/>
    <p:sldId id="263" r:id="rId10"/>
    <p:sldId id="264" r:id="rId11"/>
    <p:sldId id="267" r:id="rId12"/>
    <p:sldId id="265" r:id="rId13"/>
    <p:sldId id="272" r:id="rId14"/>
    <p:sldId id="266" r:id="rId15"/>
    <p:sldId id="268" r:id="rId16"/>
    <p:sldId id="279" r:id="rId17"/>
    <p:sldId id="269" r:id="rId18"/>
    <p:sldId id="276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99"/>
    <a:srgbClr val="D9C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533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B0E0A-978E-4298-ACC7-C0CBA490ACAF}" type="datetimeFigureOut">
              <a:rPr lang="en-US" smtClean="0"/>
              <a:pPr/>
              <a:t>09-Jan-21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0A148-0F2E-46FA-89F0-D8BCB0C19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EEC-A9F4-4B5B-85C0-EB454C04E9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8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A148-0F2E-46FA-89F0-D8BCB0C19E3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85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A148-0F2E-46FA-89F0-D8BCB0C19E3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72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0A148-0F2E-46FA-89F0-D8BCB0C19E3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50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8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7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8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3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2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8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0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7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5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0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4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03" y="4365104"/>
            <a:ext cx="1847865" cy="2477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" y="1438864"/>
            <a:ext cx="1866385" cy="263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92" y="1462378"/>
            <a:ext cx="1872208" cy="2542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365104"/>
            <a:ext cx="2027376" cy="2471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2" y="4316610"/>
            <a:ext cx="1961480" cy="252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92" y="4365104"/>
            <a:ext cx="1872208" cy="2471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999599"/>
            <a:ext cx="3312368" cy="34682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0979" y="26874"/>
            <a:ext cx="6843389" cy="10156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6"/>
          <a:stretch/>
        </p:blipFill>
        <p:spPr>
          <a:xfrm>
            <a:off x="0" y="-27384"/>
            <a:ext cx="4571435" cy="69338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4"/>
          <a:stretch/>
        </p:blipFill>
        <p:spPr>
          <a:xfrm>
            <a:off x="4565655" y="-27384"/>
            <a:ext cx="4655611" cy="693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4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-0.89966 -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83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903 L 1.12361 0.006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81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2003520" y="914400"/>
            <a:ext cx="914400" cy="58674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n 2"/>
          <p:cNvSpPr/>
          <p:nvPr/>
        </p:nvSpPr>
        <p:spPr>
          <a:xfrm>
            <a:off x="1981200" y="533400"/>
            <a:ext cx="914400" cy="60960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547546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৯০ মিলি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79906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১০০ মিলি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66546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১৪০ মিলি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3060795" y="990600"/>
            <a:ext cx="361950" cy="5791200"/>
          </a:xfrm>
          <a:prstGeom prst="rightBrac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1524000" y="5334000"/>
            <a:ext cx="304800" cy="1447800"/>
          </a:xfrm>
          <a:prstGeom prst="leftBrac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>
            <a:off x="1524000" y="3599554"/>
            <a:ext cx="304800" cy="1734446"/>
          </a:xfrm>
          <a:prstGeom prst="leftBrac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>
            <a:off x="1600200" y="1143000"/>
            <a:ext cx="228600" cy="2456554"/>
          </a:xfrm>
          <a:prstGeom prst="leftBrac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370661" y="341882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5400" dirty="0" smtClean="0"/>
              <a:t> </a:t>
            </a:r>
            <a:endParaRPr lang="en-US" sz="5400" dirty="0"/>
          </a:p>
        </p:txBody>
      </p:sp>
      <p:sp>
        <p:nvSpPr>
          <p:cNvPr id="29" name="TextBox 28"/>
          <p:cNvSpPr txBox="1"/>
          <p:nvPr/>
        </p:nvSpPr>
        <p:spPr>
          <a:xfrm>
            <a:off x="7708426" y="3432721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১১০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20050" y="4289075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মিলি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3315325"/>
            <a:ext cx="83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÷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7048500" y="3407658"/>
            <a:ext cx="83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4140" y="2895600"/>
            <a:ext cx="2247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মোট রস = ৩৩০ মিলি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983460" y="479563"/>
            <a:ext cx="2066191" cy="2371809"/>
            <a:chOff x="6019800" y="371391"/>
            <a:chExt cx="2066191" cy="2371809"/>
          </a:xfrm>
        </p:grpSpPr>
        <p:sp>
          <p:nvSpPr>
            <p:cNvPr id="9" name="Flowchart: Magnetic Disk 8"/>
            <p:cNvSpPr/>
            <p:nvPr/>
          </p:nvSpPr>
          <p:spPr>
            <a:xfrm>
              <a:off x="6019800" y="457200"/>
              <a:ext cx="612036" cy="2286000"/>
            </a:xfrm>
            <a:prstGeom prst="flowChartMagneticDisk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Magnetic Disk 30"/>
            <p:cNvSpPr/>
            <p:nvPr/>
          </p:nvSpPr>
          <p:spPr>
            <a:xfrm>
              <a:off x="6705601" y="1524000"/>
              <a:ext cx="609600" cy="1219200"/>
            </a:xfrm>
            <a:prstGeom prst="flowChartMagneticDisk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Magnetic Disk 31"/>
            <p:cNvSpPr/>
            <p:nvPr/>
          </p:nvSpPr>
          <p:spPr>
            <a:xfrm>
              <a:off x="7466763" y="1983698"/>
              <a:ext cx="609599" cy="759502"/>
            </a:xfrm>
            <a:prstGeom prst="flowChartMagneticDisk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Magnetic Disk 9"/>
            <p:cNvSpPr/>
            <p:nvPr/>
          </p:nvSpPr>
          <p:spPr>
            <a:xfrm>
              <a:off x="6019800" y="399756"/>
              <a:ext cx="621664" cy="819444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Magnetic Disk 32"/>
            <p:cNvSpPr/>
            <p:nvPr/>
          </p:nvSpPr>
          <p:spPr>
            <a:xfrm>
              <a:off x="7466763" y="371391"/>
              <a:ext cx="619228" cy="1876884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Magnetic Disk 33"/>
            <p:cNvSpPr/>
            <p:nvPr/>
          </p:nvSpPr>
          <p:spPr>
            <a:xfrm>
              <a:off x="6705601" y="399756"/>
              <a:ext cx="619228" cy="1505244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29428" y="678709"/>
              <a:ext cx="6120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88994" y="953869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76391" y="1248899"/>
              <a:ext cx="609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65620" y="5534680"/>
            <a:ext cx="5251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গড় =রাশিগুলোর যোগফল  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÷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রাশির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-0.34687 0.11459 C -0.50208 0.16621 -0.65608 0.43866 -0.62448 0.60787 L -0.55347 0.98588 " pathEditMode="relative" rAng="4560000" ptsTypes="AA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74" y="4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11" grpId="0"/>
      <p:bldP spid="14" grpId="0" animBg="1"/>
      <p:bldP spid="17" grpId="0" animBg="1"/>
      <p:bldP spid="18" grpId="0" animBg="1"/>
      <p:bldP spid="20" grpId="0" animBg="1"/>
      <p:bldP spid="27" grpId="0"/>
      <p:bldP spid="29" grpId="0"/>
      <p:bldP spid="30" grpId="0"/>
      <p:bldP spid="6" grpId="0"/>
      <p:bldP spid="7" grpId="0"/>
      <p:bldP spid="8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1600200" y="1905000"/>
            <a:ext cx="1066800" cy="30480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n 2"/>
          <p:cNvSpPr/>
          <p:nvPr/>
        </p:nvSpPr>
        <p:spPr>
          <a:xfrm>
            <a:off x="4114800" y="1981200"/>
            <a:ext cx="1066800" cy="30480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6553200" y="2057400"/>
            <a:ext cx="1066800" cy="29718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0" y="3200400"/>
            <a:ext cx="69281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6600" dirty="0"/>
          </a:p>
        </p:txBody>
      </p:sp>
      <p:sp>
        <p:nvSpPr>
          <p:cNvPr id="6" name="Rectangle 5"/>
          <p:cNvSpPr/>
          <p:nvPr/>
        </p:nvSpPr>
        <p:spPr>
          <a:xfrm>
            <a:off x="4395509" y="3244334"/>
            <a:ext cx="6174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3352800"/>
            <a:ext cx="5950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5334000"/>
            <a:ext cx="1811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রস ১১০মিলি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038600" y="5334000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রস ১১০মিলি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6400800" y="5257800"/>
            <a:ext cx="1470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রস  ১১০মিলি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5181600"/>
            <a:ext cx="85344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গড় =রাশিগুলোর যোগফল  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÷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রাশির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সংখ্যা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0300" y="507399"/>
            <a:ext cx="4495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4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192E47-9D14-4922-B845-0E7E97A97E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>
          <a:xfrm flipH="1">
            <a:off x="2622143" y="1757068"/>
            <a:ext cx="3518713" cy="24561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029924" y="4213222"/>
            <a:ext cx="4403035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গড়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নির্ণয় সুত্র লেখ?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04800" y="1570736"/>
            <a:ext cx="6248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পাত্রে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জুসের গড় নির্ণয়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762" y="381000"/>
            <a:ext cx="3071191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Magnetic Disk 15"/>
          <p:cNvSpPr/>
          <p:nvPr/>
        </p:nvSpPr>
        <p:spPr>
          <a:xfrm>
            <a:off x="533400" y="2652536"/>
            <a:ext cx="2133600" cy="3276600"/>
          </a:xfrm>
          <a:prstGeom prst="flowChartMagneticDisk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Magnetic Disk 16"/>
          <p:cNvSpPr/>
          <p:nvPr/>
        </p:nvSpPr>
        <p:spPr>
          <a:xfrm>
            <a:off x="2819400" y="2971800"/>
            <a:ext cx="2133600" cy="3276600"/>
          </a:xfrm>
          <a:prstGeom prst="flowChartMagneticDisk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Magnetic Disk 17"/>
          <p:cNvSpPr/>
          <p:nvPr/>
        </p:nvSpPr>
        <p:spPr>
          <a:xfrm>
            <a:off x="5257800" y="2895600"/>
            <a:ext cx="2133600" cy="3276600"/>
          </a:xfrm>
          <a:prstGeom prst="flowChartMagneticDisk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Magnetic Disk 18"/>
          <p:cNvSpPr/>
          <p:nvPr/>
        </p:nvSpPr>
        <p:spPr>
          <a:xfrm>
            <a:off x="533400" y="3810000"/>
            <a:ext cx="2133600" cy="2362200"/>
          </a:xfrm>
          <a:prstGeom prst="flowChartMagneticDisk">
            <a:avLst/>
          </a:prstGeom>
          <a:solidFill>
            <a:srgbClr val="D9C21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Magnetic Disk 19"/>
          <p:cNvSpPr/>
          <p:nvPr/>
        </p:nvSpPr>
        <p:spPr>
          <a:xfrm>
            <a:off x="2819400" y="4800599"/>
            <a:ext cx="2133600" cy="1445525"/>
          </a:xfrm>
          <a:prstGeom prst="flowChartMagneticDisk">
            <a:avLst/>
          </a:prstGeom>
          <a:solidFill>
            <a:srgbClr val="D9C21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Magnetic Disk 20"/>
          <p:cNvSpPr/>
          <p:nvPr/>
        </p:nvSpPr>
        <p:spPr>
          <a:xfrm>
            <a:off x="5257800" y="4267200"/>
            <a:ext cx="2133600" cy="1905000"/>
          </a:xfrm>
          <a:prstGeom prst="flowChartMagneticDisk">
            <a:avLst/>
          </a:prstGeom>
          <a:solidFill>
            <a:srgbClr val="D9C219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73858" y="49149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লিটার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552336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লিটার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400" y="509956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লিটার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C11CCF33-67ED-45B1-9C19-06D089025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81000"/>
            <a:ext cx="1798773" cy="142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7409" y="990600"/>
            <a:ext cx="6553200" cy="7694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 বিষয়ক সমস্যাঃ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971800"/>
            <a:ext cx="7391400" cy="1323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 বইয়ের ওজন ৯২৪ গ্রাম। বইগুলির গড় ওজন বের কর। 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2040661"/>
            <a:ext cx="8458200" cy="39417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রাশির সংখ্যা=৬ টি বইয়ের সংখ্যা।  এবং রাশির যোগফল = ৯২৪ গ্রাম বইয়ের ওজন 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7300" y="422245"/>
            <a:ext cx="63246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গাণিতিক বিষয়ক সমস্যার সমাধান</a:t>
            </a:r>
            <a:endParaRPr lang="en-US" sz="3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4495800"/>
            <a:ext cx="7924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 গুলির গড় ওজন, ৯২৪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÷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৬=১৫৪ গ্রাম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26670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.png">
            <a:extLst>
              <a:ext uri="{FF2B5EF4-FFF2-40B4-BE49-F238E27FC236}">
                <a16:creationId xmlns:a16="http://schemas.microsoft.com/office/drawing/2014/main" xmlns="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358078"/>
            <a:ext cx="1866549" cy="13927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62400" y="2423530"/>
            <a:ext cx="426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 রাশিগুলোর গড় নির্ণয় করো ?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9161" y="4747227"/>
            <a:ext cx="4910319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৬৭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৯,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৪৫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৫৬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6172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381000"/>
            <a:ext cx="44196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667000"/>
            <a:ext cx="78486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 নির্নয় করঃ</a:t>
            </a:r>
          </a:p>
          <a:p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৩, ৫, ৮, ৪, ২, ৫, ২, ৪, ৩, ৭</a:t>
            </a:r>
          </a:p>
          <a:p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১৭, ১৬, ২০, ১৯, ১৫, ২১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304800"/>
            <a:ext cx="3657600" cy="101566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4267200"/>
            <a:ext cx="5120312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১৭, ১৬, ২০, ১৯, ১৫, ২১ 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1447800" y="2439888"/>
            <a:ext cx="56861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 থেকে গড় নির্ণয় করে আনবে।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9027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053542" cy="1050398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 algn="ctr"/>
            <a:r>
              <a:rPr lang="bn-IN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BD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49" y="2396728"/>
            <a:ext cx="3063234" cy="3146822"/>
          </a:xfrm>
        </p:spPr>
      </p:pic>
    </p:spTree>
    <p:extLst>
      <p:ext uri="{BB962C8B-B14F-4D97-AF65-F5344CB8AC3E}">
        <p14:creationId xmlns:p14="http://schemas.microsoft.com/office/powerpoint/2010/main" val="42137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28179" y="3082752"/>
            <a:ext cx="28764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bn-IN" sz="405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endParaRPr lang="en-US" sz="4050" b="1" spc="38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Oval 1"/>
          <p:cNvSpPr/>
          <p:nvPr/>
        </p:nvSpPr>
        <p:spPr>
          <a:xfrm>
            <a:off x="1380179" y="285825"/>
            <a:ext cx="6096000" cy="1002308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54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179" y="3513115"/>
            <a:ext cx="8382000" cy="31700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আমির</a:t>
            </a:r>
            <a:r>
              <a:rPr lang="en-US" sz="4000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হোছাইন</a:t>
            </a:r>
          </a:p>
          <a:p>
            <a:pPr algn="ctr"/>
            <a:r>
              <a:rPr lang="en-US" sz="4000" dirty="0" err="1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en-US" sz="4000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রাজাখালী </a:t>
            </a:r>
            <a:r>
              <a:rPr lang="en-US" sz="4000" dirty="0" err="1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err="1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পেকুয়া,কক্সবাজার</a:t>
            </a:r>
            <a:r>
              <a:rPr lang="en-US" sz="4000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E-mail:amiradil1982@gmail.com</a:t>
            </a:r>
            <a:endParaRPr lang="bn-IN" sz="4000" dirty="0">
              <a:ln w="0"/>
              <a:blipFill>
                <a:blip r:embed="rId4"/>
                <a:tile tx="0" ty="0" sx="100000" sy="100000" flip="none" algn="tl"/>
              </a:blip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79" y="1469134"/>
            <a:ext cx="1371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5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457200"/>
            <a:ext cx="3657600" cy="784225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bn-IN" dirty="0" smtClean="0">
                <a:ln w="0"/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133600"/>
            <a:ext cx="6400800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28575"/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bn-BD" sz="4000" dirty="0" smtClean="0">
                <a:ln w="28575"/>
                <a:latin typeface="NikoshBAN" pitchFamily="2" charset="0"/>
                <a:cs typeface="NikoshBAN" pitchFamily="2" charset="0"/>
              </a:rPr>
              <a:t>গণিত </a:t>
            </a:r>
            <a:endParaRPr lang="bn-IN" sz="4000" dirty="0">
              <a:ln w="28575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ln w="28575"/>
                <a:latin typeface="NikoshBAN" pitchFamily="2" charset="0"/>
                <a:cs typeface="NikoshBAN" pitchFamily="2" charset="0"/>
              </a:rPr>
              <a:t>পঞ্চম </a:t>
            </a:r>
            <a:r>
              <a:rPr lang="bn-BD" sz="4000" dirty="0">
                <a:ln w="28575"/>
                <a:latin typeface="NikoshBAN" pitchFamily="2" charset="0"/>
                <a:cs typeface="NikoshBAN" pitchFamily="2" charset="0"/>
              </a:rPr>
              <a:t>- </a:t>
            </a:r>
            <a:r>
              <a:rPr lang="bn-IN" sz="4000" dirty="0">
                <a:ln w="28575"/>
                <a:latin typeface="NikoshBAN" pitchFamily="2" charset="0"/>
                <a:cs typeface="NikoshBAN" pitchFamily="2" charset="0"/>
              </a:rPr>
              <a:t>শ্রেণী</a:t>
            </a:r>
          </a:p>
          <a:p>
            <a:pPr algn="ctr"/>
            <a:r>
              <a:rPr lang="bn-BD" sz="4000" dirty="0">
                <a:ln w="28575"/>
                <a:latin typeface="NikoshBAN" pitchFamily="2" charset="0"/>
                <a:cs typeface="NikoshBAN" pitchFamily="2" charset="0"/>
              </a:rPr>
              <a:t>অষ্টম </a:t>
            </a:r>
            <a:r>
              <a:rPr lang="bn-IN" sz="4000" dirty="0" smtClean="0">
                <a:ln w="28575"/>
                <a:latin typeface="NikoshBAN" pitchFamily="2" charset="0"/>
                <a:cs typeface="NikoshBAN" pitchFamily="2" charset="0"/>
              </a:rPr>
              <a:t>- অধ্যায়</a:t>
            </a:r>
            <a:endParaRPr lang="bn-IN" sz="4000" dirty="0">
              <a:ln w="28575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ln w="28575"/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IN" sz="4000" dirty="0" smtClean="0">
                <a:ln w="28575"/>
                <a:latin typeface="NikoshBAN" pitchFamily="2" charset="0"/>
                <a:cs typeface="NikoshBAN" pitchFamily="2" charset="0"/>
              </a:rPr>
              <a:t>নাম - </a:t>
            </a:r>
            <a:r>
              <a:rPr lang="bn-BD" sz="4000" dirty="0" smtClean="0">
                <a:ln w="28575"/>
                <a:latin typeface="NikoshBAN" pitchFamily="2" charset="0"/>
                <a:cs typeface="NikoshBAN" pitchFamily="2" charset="0"/>
              </a:rPr>
              <a:t>গড় </a:t>
            </a:r>
            <a:endParaRPr lang="bn-IN" sz="4000" dirty="0">
              <a:ln w="28575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n w="28575"/>
                <a:latin typeface="NikoshBAN" pitchFamily="2" charset="0"/>
                <a:cs typeface="NikoshBAN" pitchFamily="2" charset="0"/>
              </a:rPr>
              <a:t>সময় - ৪০ </a:t>
            </a:r>
            <a:r>
              <a:rPr lang="bn-IN" sz="4000" dirty="0">
                <a:ln w="28575"/>
                <a:latin typeface="NikoshBAN" pitchFamily="2" charset="0"/>
                <a:cs typeface="NikoshBAN" pitchFamily="2" charset="0"/>
              </a:rPr>
              <a:t>মিনিট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15593"/>
            <a:ext cx="1071563" cy="1071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2814"/>
            <a:ext cx="1071563" cy="1071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837" y="1315593"/>
            <a:ext cx="1071563" cy="10715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264241"/>
            <a:ext cx="1071563" cy="10715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37" y="1253373"/>
            <a:ext cx="1071563" cy="10715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37" y="1247883"/>
            <a:ext cx="1071563" cy="10715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637" y="1270349"/>
            <a:ext cx="1071563" cy="10715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237" y="1292815"/>
            <a:ext cx="1071563" cy="10715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8600" y="1070525"/>
            <a:ext cx="3382100" cy="13368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74157" y="4787348"/>
            <a:ext cx="2135982" cy="1000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55618" y="4787348"/>
            <a:ext cx="2135982" cy="1000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35051" y="4790661"/>
            <a:ext cx="2135982" cy="1000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3263" y="4780722"/>
            <a:ext cx="2135982" cy="10005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5381" y="5866559"/>
            <a:ext cx="6222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ভাগ করি , ৮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৪=২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22457" y="329932"/>
            <a:ext cx="4789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 ভাবে লক্ষ্য করো।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35999" y="1066391"/>
            <a:ext cx="4883945" cy="1346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1361" y="2973730"/>
            <a:ext cx="8257556" cy="10469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53354" y="2298463"/>
            <a:ext cx="1873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  আম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89000" y="2354824"/>
            <a:ext cx="1802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 আম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8801" y="4007416"/>
            <a:ext cx="292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একত্রে ৮টি আম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9" y="4858923"/>
            <a:ext cx="905679" cy="90567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41" y="4842264"/>
            <a:ext cx="905679" cy="90567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539" y="4854867"/>
            <a:ext cx="905679" cy="90567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11" y="4838208"/>
            <a:ext cx="905679" cy="9056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05" y="4871526"/>
            <a:ext cx="905679" cy="90567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677" y="4854867"/>
            <a:ext cx="905679" cy="90567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749" y="4854867"/>
            <a:ext cx="905679" cy="90567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721" y="4838208"/>
            <a:ext cx="905679" cy="90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5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57201"/>
            <a:ext cx="3048000" cy="8282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60652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20618"/>
            <a:ext cx="8001000" cy="26161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১৬. ১. ১ গড় কী তা বলতে পারবে।</a:t>
            </a:r>
          </a:p>
          <a:p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১৬.২ .১ গড় নির্ণয় করতে পারবে।</a:t>
            </a:r>
          </a:p>
          <a:p>
            <a:r>
              <a:rPr lang="en-US" sz="4000" dirty="0" smtClean="0">
                <a:ln w="0"/>
                <a:latin typeface="NikoshBAN" pitchFamily="2" charset="0"/>
                <a:cs typeface="NikoshBAN" pitchFamily="2" charset="0"/>
              </a:rPr>
              <a:t>১৬.৩. ১ গড় সম্পর্কিত সহজ সমস্যার সমাধান করতে পারবে। </a:t>
            </a:r>
            <a:r>
              <a:rPr lang="bn-BD" sz="40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0"/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59080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পাঠের পূর্বজ্ঞান যাচাই  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048000"/>
            <a:ext cx="3200400" cy="1044575"/>
          </a:xfr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rmAutofit fontScale="90000"/>
          </a:bodyPr>
          <a:lstStyle/>
          <a:p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গড় 	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838200"/>
            <a:ext cx="65532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বিষয়-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1150" y="2895600"/>
            <a:ext cx="5867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আমি প্রথমে বাস্তব জিনিস দিয়ে গড়ের ধারনা দিব।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762000"/>
            <a:ext cx="3238500" cy="76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বাস্তব পর্যায়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63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1447800" y="1589649"/>
            <a:ext cx="990600" cy="29718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n 2"/>
          <p:cNvSpPr/>
          <p:nvPr/>
        </p:nvSpPr>
        <p:spPr>
          <a:xfrm>
            <a:off x="4800600" y="2743200"/>
            <a:ext cx="990600" cy="18288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n 3"/>
          <p:cNvSpPr/>
          <p:nvPr/>
        </p:nvSpPr>
        <p:spPr>
          <a:xfrm>
            <a:off x="7315200" y="3048000"/>
            <a:ext cx="914400" cy="137160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6400" y="4772465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bn-BD" sz="6000" dirty="0" smtClean="0"/>
              <a:t> 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5105400" y="4800600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খ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5397" y="4772465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4800600" y="1905000"/>
            <a:ext cx="990600" cy="106680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1447800" y="457200"/>
            <a:ext cx="990600" cy="137160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7315200" y="2133600"/>
            <a:ext cx="914400" cy="114300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1524000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রস  ১৪০ মিলি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914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1981200"/>
            <a:ext cx="1219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		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রস  	 ১০০মিলি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3124200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রস  ৯০ মিলি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312</Words>
  <Application>Microsoft Office PowerPoint</Application>
  <PresentationFormat>On-screen Show (4:3)</PresentationFormat>
  <Paragraphs>82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পাঠ পরিচিতি</vt:lpstr>
      <vt:lpstr>PowerPoint Presentation</vt:lpstr>
      <vt:lpstr>শিখনফল</vt:lpstr>
      <vt:lpstr>PowerPoint Presentation</vt:lpstr>
      <vt:lpstr> গড়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সবাইকে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শিক্ষকের পরিচিতি</dc:title>
  <dc:creator>UJGPS</dc:creator>
  <cp:lastModifiedBy>DELL</cp:lastModifiedBy>
  <cp:revision>116</cp:revision>
  <dcterms:created xsi:type="dcterms:W3CDTF">2006-08-16T00:00:00Z</dcterms:created>
  <dcterms:modified xsi:type="dcterms:W3CDTF">2021-01-09T16:14:25Z</dcterms:modified>
</cp:coreProperties>
</file>