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56" r:id="rId4"/>
    <p:sldId id="274" r:id="rId5"/>
    <p:sldId id="275" r:id="rId6"/>
    <p:sldId id="277" r:id="rId7"/>
    <p:sldId id="260" r:id="rId8"/>
    <p:sldId id="259" r:id="rId9"/>
    <p:sldId id="269" r:id="rId10"/>
    <p:sldId id="258" r:id="rId11"/>
    <p:sldId id="261" r:id="rId12"/>
    <p:sldId id="262" r:id="rId13"/>
    <p:sldId id="263" r:id="rId14"/>
    <p:sldId id="264" r:id="rId15"/>
    <p:sldId id="265" r:id="rId16"/>
    <p:sldId id="270" r:id="rId17"/>
    <p:sldId id="271" r:id="rId18"/>
    <p:sldId id="272" r:id="rId19"/>
    <p:sldId id="273" r:id="rId20"/>
    <p:sldId id="266" r:id="rId21"/>
    <p:sldId id="267" r:id="rId22"/>
    <p:sldId id="26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1F83"/>
    <a:srgbClr val="917B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1" autoAdjust="0"/>
    <p:restoredTop sz="94660"/>
  </p:normalViewPr>
  <p:slideViewPr>
    <p:cSldViewPr snapToGrid="0">
      <p:cViewPr varScale="1">
        <p:scale>
          <a:sx n="64" d="100"/>
          <a:sy n="64" d="100"/>
        </p:scale>
        <p:origin x="6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32E489-78F2-406A-81CD-F4BDC1EB0A14}" type="datetimeFigureOut">
              <a:rPr lang="en-US" smtClean="0"/>
              <a:t>08-Jan-21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6EC0A-D487-4FCE-8536-0ED6D28BBC2B}" type="slidenum">
              <a:rPr lang="en-US" smtClean="0"/>
              <a:t>‹#›</a:t>
            </a:fld>
            <a:endParaRPr lang="en-US"/>
          </a:p>
        </p:txBody>
      </p:sp>
    </p:spTree>
    <p:extLst>
      <p:ext uri="{BB962C8B-B14F-4D97-AF65-F5344CB8AC3E}">
        <p14:creationId xmlns:p14="http://schemas.microsoft.com/office/powerpoint/2010/main" val="415439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2E489-78F2-406A-81CD-F4BDC1EB0A14}" type="datetimeFigureOut">
              <a:rPr lang="en-US" smtClean="0"/>
              <a:t>08-Jan-21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6EC0A-D487-4FCE-8536-0ED6D28BBC2B}" type="slidenum">
              <a:rPr lang="en-US" smtClean="0"/>
              <a:t>‹#›</a:t>
            </a:fld>
            <a:endParaRPr lang="en-US"/>
          </a:p>
        </p:txBody>
      </p:sp>
    </p:spTree>
    <p:extLst>
      <p:ext uri="{BB962C8B-B14F-4D97-AF65-F5344CB8AC3E}">
        <p14:creationId xmlns:p14="http://schemas.microsoft.com/office/powerpoint/2010/main" val="2885675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2E489-78F2-406A-81CD-F4BDC1EB0A14}" type="datetimeFigureOut">
              <a:rPr lang="en-US" smtClean="0"/>
              <a:t>08-Jan-21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6EC0A-D487-4FCE-8536-0ED6D28BBC2B}" type="slidenum">
              <a:rPr lang="en-US" smtClean="0"/>
              <a:t>‹#›</a:t>
            </a:fld>
            <a:endParaRPr lang="en-US"/>
          </a:p>
        </p:txBody>
      </p:sp>
    </p:spTree>
    <p:extLst>
      <p:ext uri="{BB962C8B-B14F-4D97-AF65-F5344CB8AC3E}">
        <p14:creationId xmlns:p14="http://schemas.microsoft.com/office/powerpoint/2010/main" val="3416410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2E489-78F2-406A-81CD-F4BDC1EB0A14}" type="datetimeFigureOut">
              <a:rPr lang="en-US" smtClean="0"/>
              <a:t>08-Jan-21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6EC0A-D487-4FCE-8536-0ED6D28BBC2B}" type="slidenum">
              <a:rPr lang="en-US" smtClean="0"/>
              <a:t>‹#›</a:t>
            </a:fld>
            <a:endParaRPr lang="en-US"/>
          </a:p>
        </p:txBody>
      </p:sp>
    </p:spTree>
    <p:extLst>
      <p:ext uri="{BB962C8B-B14F-4D97-AF65-F5344CB8AC3E}">
        <p14:creationId xmlns:p14="http://schemas.microsoft.com/office/powerpoint/2010/main" val="173041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2E489-78F2-406A-81CD-F4BDC1EB0A14}" type="datetimeFigureOut">
              <a:rPr lang="en-US" smtClean="0"/>
              <a:t>08-Jan-21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6EC0A-D487-4FCE-8536-0ED6D28BBC2B}" type="slidenum">
              <a:rPr lang="en-US" smtClean="0"/>
              <a:t>‹#›</a:t>
            </a:fld>
            <a:endParaRPr lang="en-US"/>
          </a:p>
        </p:txBody>
      </p:sp>
    </p:spTree>
    <p:extLst>
      <p:ext uri="{BB962C8B-B14F-4D97-AF65-F5344CB8AC3E}">
        <p14:creationId xmlns:p14="http://schemas.microsoft.com/office/powerpoint/2010/main" val="695231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32E489-78F2-406A-81CD-F4BDC1EB0A14}" type="datetimeFigureOut">
              <a:rPr lang="en-US" smtClean="0"/>
              <a:t>08-Jan-21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6EC0A-D487-4FCE-8536-0ED6D28BBC2B}" type="slidenum">
              <a:rPr lang="en-US" smtClean="0"/>
              <a:t>‹#›</a:t>
            </a:fld>
            <a:endParaRPr lang="en-US"/>
          </a:p>
        </p:txBody>
      </p:sp>
    </p:spTree>
    <p:extLst>
      <p:ext uri="{BB962C8B-B14F-4D97-AF65-F5344CB8AC3E}">
        <p14:creationId xmlns:p14="http://schemas.microsoft.com/office/powerpoint/2010/main" val="3219233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32E489-78F2-406A-81CD-F4BDC1EB0A14}" type="datetimeFigureOut">
              <a:rPr lang="en-US" smtClean="0"/>
              <a:t>08-Jan-21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76EC0A-D487-4FCE-8536-0ED6D28BBC2B}" type="slidenum">
              <a:rPr lang="en-US" smtClean="0"/>
              <a:t>‹#›</a:t>
            </a:fld>
            <a:endParaRPr lang="en-US"/>
          </a:p>
        </p:txBody>
      </p:sp>
    </p:spTree>
    <p:extLst>
      <p:ext uri="{BB962C8B-B14F-4D97-AF65-F5344CB8AC3E}">
        <p14:creationId xmlns:p14="http://schemas.microsoft.com/office/powerpoint/2010/main" val="2044765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32E489-78F2-406A-81CD-F4BDC1EB0A14}" type="datetimeFigureOut">
              <a:rPr lang="en-US" smtClean="0"/>
              <a:t>08-Jan-21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76EC0A-D487-4FCE-8536-0ED6D28BBC2B}" type="slidenum">
              <a:rPr lang="en-US" smtClean="0"/>
              <a:t>‹#›</a:t>
            </a:fld>
            <a:endParaRPr lang="en-US"/>
          </a:p>
        </p:txBody>
      </p:sp>
    </p:spTree>
    <p:extLst>
      <p:ext uri="{BB962C8B-B14F-4D97-AF65-F5344CB8AC3E}">
        <p14:creationId xmlns:p14="http://schemas.microsoft.com/office/powerpoint/2010/main" val="1041780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2E489-78F2-406A-81CD-F4BDC1EB0A14}" type="datetimeFigureOut">
              <a:rPr lang="en-US" smtClean="0"/>
              <a:t>08-Jan-21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76EC0A-D487-4FCE-8536-0ED6D28BBC2B}" type="slidenum">
              <a:rPr lang="en-US" smtClean="0"/>
              <a:t>‹#›</a:t>
            </a:fld>
            <a:endParaRPr lang="en-US"/>
          </a:p>
        </p:txBody>
      </p:sp>
    </p:spTree>
    <p:extLst>
      <p:ext uri="{BB962C8B-B14F-4D97-AF65-F5344CB8AC3E}">
        <p14:creationId xmlns:p14="http://schemas.microsoft.com/office/powerpoint/2010/main" val="1994323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2E489-78F2-406A-81CD-F4BDC1EB0A14}" type="datetimeFigureOut">
              <a:rPr lang="en-US" smtClean="0"/>
              <a:t>08-Jan-21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6EC0A-D487-4FCE-8536-0ED6D28BBC2B}" type="slidenum">
              <a:rPr lang="en-US" smtClean="0"/>
              <a:t>‹#›</a:t>
            </a:fld>
            <a:endParaRPr lang="en-US"/>
          </a:p>
        </p:txBody>
      </p:sp>
    </p:spTree>
    <p:extLst>
      <p:ext uri="{BB962C8B-B14F-4D97-AF65-F5344CB8AC3E}">
        <p14:creationId xmlns:p14="http://schemas.microsoft.com/office/powerpoint/2010/main" val="279083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2E489-78F2-406A-81CD-F4BDC1EB0A14}" type="datetimeFigureOut">
              <a:rPr lang="en-US" smtClean="0"/>
              <a:t>08-Jan-21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6EC0A-D487-4FCE-8536-0ED6D28BBC2B}" type="slidenum">
              <a:rPr lang="en-US" smtClean="0"/>
              <a:t>‹#›</a:t>
            </a:fld>
            <a:endParaRPr lang="en-US"/>
          </a:p>
        </p:txBody>
      </p:sp>
    </p:spTree>
    <p:extLst>
      <p:ext uri="{BB962C8B-B14F-4D97-AF65-F5344CB8AC3E}">
        <p14:creationId xmlns:p14="http://schemas.microsoft.com/office/powerpoint/2010/main" val="435004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2E489-78F2-406A-81CD-F4BDC1EB0A14}" type="datetimeFigureOut">
              <a:rPr lang="en-US" smtClean="0"/>
              <a:t>08-Jan-21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6EC0A-D487-4FCE-8536-0ED6D28BBC2B}" type="slidenum">
              <a:rPr lang="en-US" smtClean="0"/>
              <a:t>‹#›</a:t>
            </a:fld>
            <a:endParaRPr lang="en-US"/>
          </a:p>
        </p:txBody>
      </p:sp>
    </p:spTree>
    <p:extLst>
      <p:ext uri="{BB962C8B-B14F-4D97-AF65-F5344CB8AC3E}">
        <p14:creationId xmlns:p14="http://schemas.microsoft.com/office/powerpoint/2010/main" val="2208599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9.png"/><Relationship Id="rId1" Type="http://schemas.openxmlformats.org/officeDocument/2006/relationships/slideLayout" Target="../slideLayouts/slideLayout7.xml"/><Relationship Id="rId5" Type="http://schemas.openxmlformats.org/officeDocument/2006/relationships/image" Target="../media/image21.jpg"/><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png"/><Relationship Id="rId1" Type="http://schemas.openxmlformats.org/officeDocument/2006/relationships/slideLayout" Target="../slideLayouts/slideLayout7.xml"/><Relationship Id="rId5" Type="http://schemas.microsoft.com/office/2007/relationships/hdphoto" Target="../media/hdphoto3.wdp"/><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4" Type="http://schemas.openxmlformats.org/officeDocument/2006/relationships/image" Target="../media/image26.jpg"/></Relationships>
</file>

<file path=ppt/slides/_rels/slide22.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0"/>
            <a:ext cx="11917680" cy="7086599"/>
          </a:xfrm>
          <a:prstGeom prst="rect">
            <a:avLst/>
          </a:prstGeom>
        </p:spPr>
      </p:pic>
    </p:spTree>
    <p:extLst>
      <p:ext uri="{BB962C8B-B14F-4D97-AF65-F5344CB8AC3E}">
        <p14:creationId xmlns:p14="http://schemas.microsoft.com/office/powerpoint/2010/main" val="16827866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5496" y="231311"/>
            <a:ext cx="2861682" cy="769441"/>
          </a:xfrm>
          <a:prstGeom prst="rect">
            <a:avLst/>
          </a:prstGeom>
          <a:solidFill>
            <a:schemeClr val="accent2">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spAutoFit/>
          </a:bodyPr>
          <a:lstStyle/>
          <a:p>
            <a:pPr algn="ctr"/>
            <a:r>
              <a:rPr lang="en-US" sz="4400" b="1" u="sng"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টক্সিন</a:t>
            </a:r>
            <a:r>
              <a:rPr lang="en-US" sz="4400" b="1" u="sng"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400" b="1" u="sng"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কীঃ</a:t>
            </a:r>
            <a:endParaRPr lang="bn-IN" sz="6000" b="1" u="sng"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Rectangle 2"/>
          <p:cNvSpPr/>
          <p:nvPr/>
        </p:nvSpPr>
        <p:spPr>
          <a:xfrm>
            <a:off x="149901" y="1184223"/>
            <a:ext cx="11767279" cy="5447645"/>
          </a:xfrm>
          <a:prstGeom prst="rect">
            <a:avLst/>
          </a:prstGeom>
          <a:blipFill>
            <a:blip r:embed="rId2"/>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endParaRPr lang="bn-IN"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জীবানু</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বা</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ব্যাকটেরিয়া</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খাদ্য</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নষ্ট</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করে</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সেখানে</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এক</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ধরনের</a:t>
            </a:r>
            <a:r>
              <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বিষাক্ত</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উপাদান</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তৈরি</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করে।এই</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বিষাক্ত</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উপাদানগুলোকে</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টক্সিন</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40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বলে</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p>
          <a:p>
            <a:endParaRPr lang="en-US"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টক্সিন</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নানা</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ধরনের</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হয়</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এবং</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কোনো</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কোনো</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টক্সিনে</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আক্রান্ত</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হওয়াকে</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ফুড</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পয়জেনিং</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বলে</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p>
          <a:p>
            <a:endPar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টক্সিন</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স্নায়ুতন্ত্রকে</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আক্রমণ</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করে</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মৃত্যু</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পর্যন্ত</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হতে</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পারে</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endParaRPr lang="bn-IN"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endParaRPr lang="bn-IN"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2244542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996" y="182276"/>
            <a:ext cx="5508239" cy="584775"/>
          </a:xfrm>
          <a:prstGeom prst="rect">
            <a:avLst/>
          </a:prstGeom>
          <a:blipFill>
            <a:blip r:embed="rId2">
              <a:duotone>
                <a:prstClr val="black"/>
                <a:schemeClr val="accent4">
                  <a:tint val="45000"/>
                  <a:satMod val="400000"/>
                </a:schemeClr>
              </a:duotone>
              <a:extLst>
                <a:ext uri="{BEBA8EAE-BF5A-486C-A8C5-ECC9F3942E4B}">
                  <a14:imgProps xmlns:a14="http://schemas.microsoft.com/office/drawing/2010/main">
                    <a14:imgLayer r:embed="rId3">
                      <a14:imgEffect>
                        <a14:saturation sat="200000"/>
                      </a14:imgEffect>
                    </a14:imgLayer>
                  </a14:imgProps>
                </a:ext>
              </a:extLst>
            </a:blip>
            <a:tile tx="0" ty="0" sx="100000" sy="100000" flip="none" algn="tl"/>
          </a:blipFill>
          <a:effectLst>
            <a:glow rad="228600">
              <a:schemeClr val="accent5">
                <a:satMod val="175000"/>
                <a:alpha val="40000"/>
              </a:schemeClr>
            </a:glow>
          </a:effectLst>
        </p:spPr>
        <p:txBody>
          <a:bodyPr wrap="none">
            <a:spAutoFit/>
          </a:bodyPr>
          <a:lstStyle/>
          <a:p>
            <a:r>
              <a:rPr lang="bn-IN" sz="3200" u="sng" dirty="0" smtClean="0">
                <a:solidFill>
                  <a:srgbClr val="002060"/>
                </a:solidFill>
              </a:rPr>
              <a:t>খাদ্য সংরক্ষণের বিভিন্ন পদ্ধতিঃ</a:t>
            </a:r>
            <a:endParaRPr lang="bn-IN" sz="3200" u="sng" dirty="0">
              <a:solidFill>
                <a:srgbClr val="002060"/>
              </a:solidFill>
            </a:endParaRPr>
          </a:p>
        </p:txBody>
      </p:sp>
      <p:sp>
        <p:nvSpPr>
          <p:cNvPr id="3" name="Rectangle 2"/>
          <p:cNvSpPr/>
          <p:nvPr/>
        </p:nvSpPr>
        <p:spPr>
          <a:xfrm>
            <a:off x="149402" y="976393"/>
            <a:ext cx="11761425" cy="5693866"/>
          </a:xfrm>
          <a:prstGeom prst="rect">
            <a:avLst/>
          </a:prstGeom>
          <a:pattFill prst="pct40">
            <a:fgClr>
              <a:schemeClr val="accent1"/>
            </a:fgClr>
            <a:bgClr>
              <a:schemeClr val="bg1"/>
            </a:bgClr>
          </a:pattFill>
          <a:ln>
            <a:noFill/>
          </a:ln>
          <a:effectLst>
            <a:glow rad="2286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marL="342900" indent="-342900">
              <a:buFont typeface="+mj-lt"/>
              <a:buAutoNum type="arabicParenR"/>
            </a:pPr>
            <a:r>
              <a:rPr lang="bn-IN" sz="2800" b="1" dirty="0" smtClean="0">
                <a:solidFill>
                  <a:srgbClr val="002060"/>
                </a:solidFill>
              </a:rPr>
              <a:t>শুষ্ককরণঃ খাদ্যবস্তুকে শুকিয়ে সংরক্ষণ করা একটি প্রাচীন পদ্ধতি । শুষ্ককরণ পদ্ধতিতে খাদ্যবস্তু থেকে পানি শুকিয়ে ছত্রাক ও ব্যাকটেরিয়া জন্ম এবং এনজাইম ক্রিয়াকে প্রতিহত করা যায় । খাদ্যকে এভাবে অনেকদিন পর্যন্ত সংরক্ষণ করা যায়।</a:t>
            </a:r>
          </a:p>
          <a:p>
            <a:pPr marL="342900" indent="-342900">
              <a:buFont typeface="+mj-lt"/>
              <a:buAutoNum type="arabicParenR"/>
            </a:pPr>
            <a:r>
              <a:rPr lang="bn-IN" sz="2800" b="1" dirty="0" smtClean="0">
                <a:solidFill>
                  <a:srgbClr val="002060"/>
                </a:solidFill>
              </a:rPr>
              <a:t>রেফ্রিজারেশনঃ রেফ্রিজারেশন পদ্ধতিতে কাঁচা শাক-সবজি ,ফল ,রান্না করা খাদ্য ,মিষ্ট জাতীয় খাবার কিছুদিন পর্যন্ত রাখা যায়। এ পদ্ধতিতে জীবানুর বংশ বৃদ্ধি ও এঞ্জাইমের ক্রিয়া , কোনোটাই দীর্ঘদিনের জন্য প্রতিরোধ করা যায় না ।</a:t>
            </a:r>
          </a:p>
          <a:p>
            <a:pPr marL="342900" indent="-342900">
              <a:buFont typeface="+mj-lt"/>
              <a:buAutoNum type="arabicParenR"/>
            </a:pPr>
            <a:r>
              <a:rPr lang="bn-IN" sz="2800" b="1" dirty="0" smtClean="0">
                <a:solidFill>
                  <a:srgbClr val="002060"/>
                </a:solidFill>
              </a:rPr>
              <a:t>ফ্রিজিংঃ ফ্রিজিং পদ্ধতিতে খাদ্যদ্রব্যকে </a:t>
            </a:r>
            <a:r>
              <a:rPr lang="en-US" sz="2800" b="1" dirty="0" smtClean="0">
                <a:solidFill>
                  <a:srgbClr val="002060"/>
                </a:solidFill>
              </a:rPr>
              <a:t>0˚F </a:t>
            </a:r>
            <a:r>
              <a:rPr lang="en-US" sz="2800" b="1" dirty="0" err="1" smtClean="0">
                <a:solidFill>
                  <a:srgbClr val="002060"/>
                </a:solidFill>
              </a:rPr>
              <a:t>অথবা</a:t>
            </a:r>
            <a:r>
              <a:rPr lang="en-US" sz="2800" b="1" dirty="0" smtClean="0">
                <a:solidFill>
                  <a:srgbClr val="002060"/>
                </a:solidFill>
              </a:rPr>
              <a:t> </a:t>
            </a:r>
            <a:r>
              <a:rPr lang="en-US" sz="2800" b="1" dirty="0" err="1" smtClean="0">
                <a:solidFill>
                  <a:srgbClr val="002060"/>
                </a:solidFill>
              </a:rPr>
              <a:t>নিচের</a:t>
            </a:r>
            <a:r>
              <a:rPr lang="en-US" sz="2800" b="1" dirty="0" smtClean="0">
                <a:solidFill>
                  <a:srgbClr val="002060"/>
                </a:solidFill>
              </a:rPr>
              <a:t> </a:t>
            </a:r>
            <a:r>
              <a:rPr lang="en-US" sz="2800" b="1" dirty="0" err="1" smtClean="0">
                <a:solidFill>
                  <a:srgbClr val="002060"/>
                </a:solidFill>
              </a:rPr>
              <a:t>তাপমাত্রায়</a:t>
            </a:r>
            <a:r>
              <a:rPr lang="en-US" sz="2800" b="1" dirty="0" smtClean="0">
                <a:solidFill>
                  <a:srgbClr val="002060"/>
                </a:solidFill>
              </a:rPr>
              <a:t> </a:t>
            </a:r>
            <a:r>
              <a:rPr lang="en-US" sz="2800" b="1" dirty="0" err="1" smtClean="0">
                <a:solidFill>
                  <a:srgbClr val="002060"/>
                </a:solidFill>
              </a:rPr>
              <a:t>রাখা</a:t>
            </a:r>
            <a:r>
              <a:rPr lang="en-US" sz="2800" b="1" dirty="0" smtClean="0">
                <a:solidFill>
                  <a:srgbClr val="002060"/>
                </a:solidFill>
              </a:rPr>
              <a:t> </a:t>
            </a:r>
            <a:r>
              <a:rPr lang="en-US" sz="2800" b="1" dirty="0" err="1" smtClean="0">
                <a:solidFill>
                  <a:srgbClr val="002060"/>
                </a:solidFill>
              </a:rPr>
              <a:t>হয়</a:t>
            </a:r>
            <a:r>
              <a:rPr lang="en-US" sz="2800" b="1" dirty="0" smtClean="0">
                <a:solidFill>
                  <a:srgbClr val="002060"/>
                </a:solidFill>
              </a:rPr>
              <a:t>। এ </a:t>
            </a:r>
            <a:r>
              <a:rPr lang="en-US" sz="2800" b="1" dirty="0" err="1" smtClean="0">
                <a:solidFill>
                  <a:srgbClr val="002060"/>
                </a:solidFill>
              </a:rPr>
              <a:t>পদ্ধতিতে</a:t>
            </a:r>
            <a:r>
              <a:rPr lang="en-US" sz="2800" b="1" dirty="0" smtClean="0">
                <a:solidFill>
                  <a:srgbClr val="002060"/>
                </a:solidFill>
              </a:rPr>
              <a:t> </a:t>
            </a:r>
            <a:r>
              <a:rPr lang="en-US" sz="2800" b="1" dirty="0" err="1" smtClean="0">
                <a:solidFill>
                  <a:srgbClr val="002060"/>
                </a:solidFill>
              </a:rPr>
              <a:t>খাদ্যদ্রব্যকে</a:t>
            </a:r>
            <a:r>
              <a:rPr lang="en-US" sz="2800" b="1" dirty="0" smtClean="0">
                <a:solidFill>
                  <a:srgbClr val="002060"/>
                </a:solidFill>
              </a:rPr>
              <a:t> </a:t>
            </a:r>
            <a:r>
              <a:rPr lang="en-US" sz="2800" b="1" dirty="0" err="1" smtClean="0">
                <a:solidFill>
                  <a:srgbClr val="002060"/>
                </a:solidFill>
              </a:rPr>
              <a:t>দীর্ঘদিন</a:t>
            </a:r>
            <a:r>
              <a:rPr lang="en-US" sz="2800" b="1" dirty="0" smtClean="0">
                <a:solidFill>
                  <a:srgbClr val="002060"/>
                </a:solidFill>
              </a:rPr>
              <a:t> </a:t>
            </a:r>
            <a:r>
              <a:rPr lang="en-US" sz="2800" b="1" dirty="0" err="1" smtClean="0">
                <a:solidFill>
                  <a:srgbClr val="002060"/>
                </a:solidFill>
              </a:rPr>
              <a:t>ভালো</a:t>
            </a:r>
            <a:r>
              <a:rPr lang="en-US" sz="2800" b="1" dirty="0" smtClean="0">
                <a:solidFill>
                  <a:srgbClr val="002060"/>
                </a:solidFill>
              </a:rPr>
              <a:t> </a:t>
            </a:r>
            <a:r>
              <a:rPr lang="en-US" sz="2800" b="1" dirty="0" err="1" smtClean="0">
                <a:solidFill>
                  <a:srgbClr val="002060"/>
                </a:solidFill>
              </a:rPr>
              <a:t>থাকে</a:t>
            </a:r>
            <a:r>
              <a:rPr lang="en-US" sz="2800" b="1" dirty="0" smtClean="0">
                <a:solidFill>
                  <a:srgbClr val="002060"/>
                </a:solidFill>
              </a:rPr>
              <a:t> । </a:t>
            </a:r>
            <a:r>
              <a:rPr lang="en-US" sz="2800" b="1" dirty="0" err="1" smtClean="0">
                <a:solidFill>
                  <a:srgbClr val="002060"/>
                </a:solidFill>
              </a:rPr>
              <a:t>ফ্রিজিং</a:t>
            </a:r>
            <a:r>
              <a:rPr lang="en-US" sz="2800" b="1" dirty="0" smtClean="0">
                <a:solidFill>
                  <a:srgbClr val="002060"/>
                </a:solidFill>
              </a:rPr>
              <a:t> </a:t>
            </a:r>
            <a:r>
              <a:rPr lang="en-US" sz="2800" b="1" dirty="0" err="1" smtClean="0">
                <a:solidFill>
                  <a:srgbClr val="002060"/>
                </a:solidFill>
              </a:rPr>
              <a:t>পদ্ধতিতে</a:t>
            </a:r>
            <a:r>
              <a:rPr lang="en-US" sz="2800" b="1" dirty="0" smtClean="0">
                <a:solidFill>
                  <a:srgbClr val="002060"/>
                </a:solidFill>
              </a:rPr>
              <a:t> </a:t>
            </a:r>
            <a:r>
              <a:rPr lang="en-US" sz="2800" b="1" dirty="0" err="1" smtClean="0">
                <a:solidFill>
                  <a:srgbClr val="002060"/>
                </a:solidFill>
              </a:rPr>
              <a:t>শুধু</a:t>
            </a:r>
            <a:r>
              <a:rPr lang="en-US" sz="2800" b="1" dirty="0" smtClean="0">
                <a:solidFill>
                  <a:srgbClr val="002060"/>
                </a:solidFill>
              </a:rPr>
              <a:t> </a:t>
            </a:r>
            <a:r>
              <a:rPr lang="en-US" sz="2800" b="1" dirty="0" err="1" smtClean="0">
                <a:solidFill>
                  <a:srgbClr val="002060"/>
                </a:solidFill>
              </a:rPr>
              <a:t>টাটকা</a:t>
            </a:r>
            <a:r>
              <a:rPr lang="en-US" sz="2800" b="1" dirty="0" smtClean="0">
                <a:solidFill>
                  <a:srgbClr val="002060"/>
                </a:solidFill>
              </a:rPr>
              <a:t> </a:t>
            </a:r>
            <a:r>
              <a:rPr lang="en-US" sz="2800" b="1" dirty="0" err="1" smtClean="0">
                <a:solidFill>
                  <a:srgbClr val="002060"/>
                </a:solidFill>
              </a:rPr>
              <a:t>শাক-সবজি</a:t>
            </a:r>
            <a:r>
              <a:rPr lang="en-US" sz="2800" b="1" dirty="0" smtClean="0">
                <a:solidFill>
                  <a:srgbClr val="002060"/>
                </a:solidFill>
              </a:rPr>
              <a:t> , </a:t>
            </a:r>
            <a:r>
              <a:rPr lang="en-US" sz="2800" b="1" dirty="0" err="1" smtClean="0">
                <a:solidFill>
                  <a:srgbClr val="002060"/>
                </a:solidFill>
              </a:rPr>
              <a:t>ফল</a:t>
            </a:r>
            <a:r>
              <a:rPr lang="en-US" sz="2800" b="1" dirty="0" smtClean="0">
                <a:solidFill>
                  <a:srgbClr val="002060"/>
                </a:solidFill>
              </a:rPr>
              <a:t> ,</a:t>
            </a:r>
            <a:r>
              <a:rPr lang="en-US" sz="2800" b="1" dirty="0" err="1" smtClean="0">
                <a:solidFill>
                  <a:srgbClr val="002060"/>
                </a:solidFill>
              </a:rPr>
              <a:t>ফলের</a:t>
            </a:r>
            <a:r>
              <a:rPr lang="en-US" sz="2800" b="1" dirty="0" smtClean="0">
                <a:solidFill>
                  <a:srgbClr val="002060"/>
                </a:solidFill>
              </a:rPr>
              <a:t> </a:t>
            </a:r>
            <a:r>
              <a:rPr lang="en-US" sz="2800" b="1" dirty="0" err="1" smtClean="0">
                <a:solidFill>
                  <a:srgbClr val="002060"/>
                </a:solidFill>
              </a:rPr>
              <a:t>রস</a:t>
            </a:r>
            <a:r>
              <a:rPr lang="en-US" sz="2800" b="1" dirty="0" smtClean="0">
                <a:solidFill>
                  <a:srgbClr val="002060"/>
                </a:solidFill>
              </a:rPr>
              <a:t> , </a:t>
            </a:r>
            <a:r>
              <a:rPr lang="en-US" sz="2800" b="1" dirty="0" err="1" smtClean="0">
                <a:solidFill>
                  <a:srgbClr val="002060"/>
                </a:solidFill>
              </a:rPr>
              <a:t>মাছ</a:t>
            </a:r>
            <a:r>
              <a:rPr lang="en-US" sz="2800" b="1" dirty="0" smtClean="0">
                <a:solidFill>
                  <a:srgbClr val="002060"/>
                </a:solidFill>
              </a:rPr>
              <a:t> ,</a:t>
            </a:r>
            <a:r>
              <a:rPr lang="en-US" sz="2800" b="1" dirty="0" err="1" smtClean="0">
                <a:solidFill>
                  <a:srgbClr val="002060"/>
                </a:solidFill>
              </a:rPr>
              <a:t>মাংস</a:t>
            </a:r>
            <a:r>
              <a:rPr lang="en-US" sz="2800" b="1" dirty="0" smtClean="0">
                <a:solidFill>
                  <a:srgbClr val="002060"/>
                </a:solidFill>
              </a:rPr>
              <a:t> </a:t>
            </a:r>
            <a:r>
              <a:rPr lang="en-US" sz="2800" b="1" dirty="0" err="1" smtClean="0">
                <a:solidFill>
                  <a:srgbClr val="002060"/>
                </a:solidFill>
              </a:rPr>
              <a:t>সংরক্ষণ</a:t>
            </a:r>
            <a:r>
              <a:rPr lang="en-US" sz="2800" b="1" dirty="0" smtClean="0">
                <a:solidFill>
                  <a:srgbClr val="002060"/>
                </a:solidFill>
              </a:rPr>
              <a:t> </a:t>
            </a:r>
            <a:r>
              <a:rPr lang="en-US" sz="2800" b="1" dirty="0" err="1" smtClean="0">
                <a:solidFill>
                  <a:srgbClr val="002060"/>
                </a:solidFill>
              </a:rPr>
              <a:t>করা</a:t>
            </a:r>
            <a:r>
              <a:rPr lang="en-US" sz="2800" b="1" dirty="0" smtClean="0">
                <a:solidFill>
                  <a:srgbClr val="002060"/>
                </a:solidFill>
              </a:rPr>
              <a:t> </a:t>
            </a:r>
            <a:r>
              <a:rPr lang="en-US" sz="2800" b="1" dirty="0" err="1" smtClean="0">
                <a:solidFill>
                  <a:srgbClr val="002060"/>
                </a:solidFill>
              </a:rPr>
              <a:t>হয়</a:t>
            </a:r>
            <a:r>
              <a:rPr lang="en-US" sz="2800" b="1" dirty="0" smtClean="0">
                <a:solidFill>
                  <a:srgbClr val="002060"/>
                </a:solidFill>
              </a:rPr>
              <a:t> </a:t>
            </a:r>
            <a:r>
              <a:rPr lang="en-US" sz="2800" b="1" dirty="0" err="1" smtClean="0">
                <a:solidFill>
                  <a:srgbClr val="002060"/>
                </a:solidFill>
              </a:rPr>
              <a:t>না</a:t>
            </a:r>
            <a:r>
              <a:rPr lang="en-US" sz="2800" b="1" dirty="0" smtClean="0">
                <a:solidFill>
                  <a:srgbClr val="002060"/>
                </a:solidFill>
              </a:rPr>
              <a:t> ,এ </a:t>
            </a:r>
            <a:r>
              <a:rPr lang="en-US" sz="2800" b="1" dirty="0" err="1" smtClean="0">
                <a:solidFill>
                  <a:srgbClr val="002060"/>
                </a:solidFill>
              </a:rPr>
              <a:t>পদ্ধতিতে</a:t>
            </a:r>
            <a:r>
              <a:rPr lang="en-US" sz="2800" b="1" dirty="0" smtClean="0">
                <a:solidFill>
                  <a:srgbClr val="002060"/>
                </a:solidFill>
              </a:rPr>
              <a:t> </a:t>
            </a:r>
            <a:r>
              <a:rPr lang="en-US" sz="2800" b="1" dirty="0" err="1" smtClean="0">
                <a:solidFill>
                  <a:srgbClr val="002060"/>
                </a:solidFill>
              </a:rPr>
              <a:t>প্রস্তুতকৃত</a:t>
            </a:r>
            <a:r>
              <a:rPr lang="en-US" sz="2800" b="1" dirty="0" smtClean="0">
                <a:solidFill>
                  <a:srgbClr val="002060"/>
                </a:solidFill>
              </a:rPr>
              <a:t> </a:t>
            </a:r>
            <a:r>
              <a:rPr lang="en-US" sz="2800" b="1" dirty="0" err="1" smtClean="0">
                <a:solidFill>
                  <a:srgbClr val="002060"/>
                </a:solidFill>
              </a:rPr>
              <a:t>খাবার</a:t>
            </a:r>
            <a:r>
              <a:rPr lang="en-US" sz="2800" b="1" dirty="0" smtClean="0">
                <a:solidFill>
                  <a:srgbClr val="002060"/>
                </a:solidFill>
              </a:rPr>
              <a:t> ,</a:t>
            </a:r>
            <a:r>
              <a:rPr lang="en-US" sz="2800" b="1" dirty="0" err="1" smtClean="0">
                <a:solidFill>
                  <a:srgbClr val="002060"/>
                </a:solidFill>
              </a:rPr>
              <a:t>আইস্ক্রিম</a:t>
            </a:r>
            <a:r>
              <a:rPr lang="en-US" sz="2800" b="1" dirty="0" smtClean="0">
                <a:solidFill>
                  <a:srgbClr val="002060"/>
                </a:solidFill>
              </a:rPr>
              <a:t> </a:t>
            </a:r>
            <a:r>
              <a:rPr lang="en-US" sz="2800" b="1" dirty="0" err="1" smtClean="0">
                <a:solidFill>
                  <a:srgbClr val="002060"/>
                </a:solidFill>
              </a:rPr>
              <a:t>এবং</a:t>
            </a:r>
            <a:r>
              <a:rPr lang="en-US" sz="2800" b="1" dirty="0" smtClean="0">
                <a:solidFill>
                  <a:srgbClr val="002060"/>
                </a:solidFill>
              </a:rPr>
              <a:t> </a:t>
            </a:r>
            <a:r>
              <a:rPr lang="en-US" sz="2800" b="1" dirty="0" err="1" smtClean="0">
                <a:solidFill>
                  <a:srgbClr val="002060"/>
                </a:solidFill>
              </a:rPr>
              <a:t>বিভিন্ন</a:t>
            </a:r>
            <a:r>
              <a:rPr lang="en-US" sz="2800" b="1" dirty="0" smtClean="0">
                <a:solidFill>
                  <a:srgbClr val="002060"/>
                </a:solidFill>
              </a:rPr>
              <a:t> </a:t>
            </a:r>
            <a:r>
              <a:rPr lang="en-US" sz="2800" b="1" dirty="0" err="1" smtClean="0">
                <a:solidFill>
                  <a:srgbClr val="002060"/>
                </a:solidFill>
              </a:rPr>
              <a:t>রকমের</a:t>
            </a:r>
            <a:r>
              <a:rPr lang="en-US" sz="2800" b="1" dirty="0" smtClean="0">
                <a:solidFill>
                  <a:srgbClr val="002060"/>
                </a:solidFill>
              </a:rPr>
              <a:t> </a:t>
            </a:r>
            <a:r>
              <a:rPr lang="en-US" sz="2800" b="1" dirty="0" err="1" smtClean="0">
                <a:solidFill>
                  <a:srgbClr val="002060"/>
                </a:solidFill>
              </a:rPr>
              <a:t>তৈরি</a:t>
            </a:r>
            <a:r>
              <a:rPr lang="en-US" sz="2800" b="1" dirty="0" smtClean="0">
                <a:solidFill>
                  <a:srgbClr val="002060"/>
                </a:solidFill>
              </a:rPr>
              <a:t> </a:t>
            </a:r>
            <a:r>
              <a:rPr lang="en-US" sz="2800" b="1" dirty="0" err="1" smtClean="0">
                <a:solidFill>
                  <a:srgbClr val="002060"/>
                </a:solidFill>
              </a:rPr>
              <a:t>খাবারও</a:t>
            </a:r>
            <a:r>
              <a:rPr lang="en-US" sz="2800" b="1" dirty="0" smtClean="0">
                <a:solidFill>
                  <a:srgbClr val="002060"/>
                </a:solidFill>
              </a:rPr>
              <a:t> </a:t>
            </a:r>
            <a:r>
              <a:rPr lang="en-US" sz="2800" b="1" dirty="0" err="1" smtClean="0">
                <a:solidFill>
                  <a:srgbClr val="002060"/>
                </a:solidFill>
              </a:rPr>
              <a:t>সংরক্ষণ</a:t>
            </a:r>
            <a:r>
              <a:rPr lang="en-US" sz="2800" b="1" dirty="0" smtClean="0">
                <a:solidFill>
                  <a:srgbClr val="002060"/>
                </a:solidFill>
              </a:rPr>
              <a:t> </a:t>
            </a:r>
            <a:r>
              <a:rPr lang="en-US" sz="2800" b="1" dirty="0" err="1" smtClean="0">
                <a:solidFill>
                  <a:srgbClr val="002060"/>
                </a:solidFill>
              </a:rPr>
              <a:t>করা</a:t>
            </a:r>
            <a:r>
              <a:rPr lang="en-US" sz="2800" b="1" dirty="0" smtClean="0">
                <a:solidFill>
                  <a:srgbClr val="002060"/>
                </a:solidFill>
              </a:rPr>
              <a:t> </a:t>
            </a:r>
            <a:r>
              <a:rPr lang="en-US" sz="2800" b="1" dirty="0" err="1" smtClean="0">
                <a:solidFill>
                  <a:srgbClr val="002060"/>
                </a:solidFill>
              </a:rPr>
              <a:t>যায়</a:t>
            </a:r>
            <a:r>
              <a:rPr lang="en-US" sz="2800" b="1" dirty="0" smtClean="0">
                <a:solidFill>
                  <a:srgbClr val="002060"/>
                </a:solidFill>
              </a:rPr>
              <a:t> ।</a:t>
            </a:r>
            <a:r>
              <a:rPr lang="bn-IN" sz="2800" b="1" dirty="0" smtClean="0">
                <a:solidFill>
                  <a:srgbClr val="002060"/>
                </a:solidFill>
              </a:rPr>
              <a:t> </a:t>
            </a:r>
            <a:endParaRPr lang="bn-IN" sz="2800" b="1" u="sng" dirty="0">
              <a:solidFill>
                <a:srgbClr val="002060"/>
              </a:solidFill>
            </a:endParaRPr>
          </a:p>
        </p:txBody>
      </p:sp>
    </p:spTree>
    <p:extLst>
      <p:ext uri="{BB962C8B-B14F-4D97-AF65-F5344CB8AC3E}">
        <p14:creationId xmlns:p14="http://schemas.microsoft.com/office/powerpoint/2010/main" val="970497132"/>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269" y="1"/>
            <a:ext cx="11744912" cy="6617196"/>
          </a:xfrm>
          <a:prstGeom prst="rect">
            <a:avLst/>
          </a:prstGeom>
          <a:blipFill>
            <a:blip r:embed="rId2"/>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US" sz="2400" dirty="0" smtClean="0">
                <a:solidFill>
                  <a:srgbClr val="002060"/>
                </a:solidFill>
              </a:rPr>
              <a:t>4) </a:t>
            </a:r>
            <a:r>
              <a:rPr lang="en-US" sz="3200" dirty="0" err="1" smtClean="0"/>
              <a:t>সংরক্ষক</a:t>
            </a:r>
            <a:r>
              <a:rPr lang="en-US" sz="3200" dirty="0" smtClean="0"/>
              <a:t> </a:t>
            </a:r>
            <a:r>
              <a:rPr lang="en-US" sz="3200" dirty="0" err="1" smtClean="0"/>
              <a:t>দ্রব্যঃ</a:t>
            </a:r>
            <a:r>
              <a:rPr lang="en-US" sz="3200" dirty="0" smtClean="0"/>
              <a:t> </a:t>
            </a:r>
            <a:r>
              <a:rPr lang="en-US" sz="2800" dirty="0" err="1" smtClean="0">
                <a:solidFill>
                  <a:srgbClr val="002060"/>
                </a:solidFill>
              </a:rPr>
              <a:t>কতিপয়</a:t>
            </a:r>
            <a:r>
              <a:rPr lang="en-US" sz="2800" dirty="0" smtClean="0">
                <a:solidFill>
                  <a:srgbClr val="002060"/>
                </a:solidFill>
              </a:rPr>
              <a:t> </a:t>
            </a:r>
            <a:r>
              <a:rPr lang="en-US" sz="2800" dirty="0" err="1" smtClean="0">
                <a:solidFill>
                  <a:srgbClr val="002060"/>
                </a:solidFill>
              </a:rPr>
              <a:t>রাসায়নিক</a:t>
            </a:r>
            <a:r>
              <a:rPr lang="en-US" sz="2800" dirty="0" smtClean="0">
                <a:solidFill>
                  <a:srgbClr val="002060"/>
                </a:solidFill>
              </a:rPr>
              <a:t> </a:t>
            </a:r>
            <a:r>
              <a:rPr lang="en-US" sz="2800" dirty="0" err="1" smtClean="0">
                <a:solidFill>
                  <a:srgbClr val="002060"/>
                </a:solidFill>
              </a:rPr>
              <a:t>পদার্থ</a:t>
            </a:r>
            <a:r>
              <a:rPr lang="en-US" sz="2800" dirty="0" smtClean="0">
                <a:solidFill>
                  <a:srgbClr val="002060"/>
                </a:solidFill>
              </a:rPr>
              <a:t> </a:t>
            </a:r>
            <a:r>
              <a:rPr lang="en-US" sz="2800" dirty="0" err="1" smtClean="0">
                <a:solidFill>
                  <a:srgbClr val="002060"/>
                </a:solidFill>
              </a:rPr>
              <a:t>ব্যবহার</a:t>
            </a:r>
            <a:r>
              <a:rPr lang="en-US" sz="2800" dirty="0" smtClean="0">
                <a:solidFill>
                  <a:srgbClr val="002060"/>
                </a:solidFill>
              </a:rPr>
              <a:t> </a:t>
            </a:r>
            <a:r>
              <a:rPr lang="en-US" sz="2800" dirty="0" err="1" smtClean="0">
                <a:solidFill>
                  <a:srgbClr val="002060"/>
                </a:solidFill>
              </a:rPr>
              <a:t>করলে</a:t>
            </a:r>
            <a:r>
              <a:rPr lang="en-US" sz="2800" dirty="0" smtClean="0">
                <a:solidFill>
                  <a:srgbClr val="002060"/>
                </a:solidFill>
              </a:rPr>
              <a:t> </a:t>
            </a:r>
            <a:r>
              <a:rPr lang="en-US" sz="2800" dirty="0" err="1" smtClean="0">
                <a:solidFill>
                  <a:srgbClr val="002060"/>
                </a:solidFill>
              </a:rPr>
              <a:t>খাদ্যদ্রব্যে</a:t>
            </a:r>
            <a:r>
              <a:rPr lang="en-US" sz="2800" dirty="0" smtClean="0">
                <a:solidFill>
                  <a:srgbClr val="002060"/>
                </a:solidFill>
              </a:rPr>
              <a:t> </a:t>
            </a:r>
            <a:r>
              <a:rPr lang="en-US" sz="2800" dirty="0" err="1" smtClean="0">
                <a:solidFill>
                  <a:srgbClr val="002060"/>
                </a:solidFill>
              </a:rPr>
              <a:t>ছত্রাক</a:t>
            </a:r>
            <a:r>
              <a:rPr lang="en-US" sz="2800" dirty="0" smtClean="0">
                <a:solidFill>
                  <a:srgbClr val="002060"/>
                </a:solidFill>
              </a:rPr>
              <a:t> ও </a:t>
            </a:r>
            <a:r>
              <a:rPr lang="en-US" sz="2800" dirty="0" err="1" smtClean="0">
                <a:solidFill>
                  <a:srgbClr val="002060"/>
                </a:solidFill>
              </a:rPr>
              <a:t>ক্ষতিকর</a:t>
            </a:r>
            <a:r>
              <a:rPr lang="en-US" sz="2800" dirty="0" smtClean="0">
                <a:solidFill>
                  <a:srgbClr val="002060"/>
                </a:solidFill>
              </a:rPr>
              <a:t> </a:t>
            </a:r>
            <a:r>
              <a:rPr lang="en-US" sz="2800" dirty="0" err="1" smtClean="0">
                <a:solidFill>
                  <a:srgbClr val="002060"/>
                </a:solidFill>
              </a:rPr>
              <a:t>ব্যাকটেরিয়া</a:t>
            </a:r>
            <a:r>
              <a:rPr lang="en-US" sz="2800" dirty="0" smtClean="0">
                <a:solidFill>
                  <a:srgbClr val="002060"/>
                </a:solidFill>
              </a:rPr>
              <a:t> </a:t>
            </a:r>
            <a:r>
              <a:rPr lang="en-US" sz="2800" dirty="0" err="1" smtClean="0">
                <a:solidFill>
                  <a:srgbClr val="002060"/>
                </a:solidFill>
              </a:rPr>
              <a:t>জন্মাতে</a:t>
            </a:r>
            <a:r>
              <a:rPr lang="en-US" sz="2800" dirty="0" smtClean="0">
                <a:solidFill>
                  <a:srgbClr val="002060"/>
                </a:solidFill>
              </a:rPr>
              <a:t> </a:t>
            </a:r>
            <a:r>
              <a:rPr lang="en-US" sz="2800" dirty="0" err="1" smtClean="0">
                <a:solidFill>
                  <a:srgbClr val="002060"/>
                </a:solidFill>
              </a:rPr>
              <a:t>পারে</a:t>
            </a:r>
            <a:r>
              <a:rPr lang="en-US" sz="2800" dirty="0" smtClean="0">
                <a:solidFill>
                  <a:srgbClr val="002060"/>
                </a:solidFill>
              </a:rPr>
              <a:t> </a:t>
            </a:r>
            <a:r>
              <a:rPr lang="en-US" sz="2800" dirty="0" err="1" smtClean="0">
                <a:solidFill>
                  <a:srgbClr val="002060"/>
                </a:solidFill>
              </a:rPr>
              <a:t>না</a:t>
            </a:r>
            <a:r>
              <a:rPr lang="en-US" sz="2800" dirty="0" smtClean="0">
                <a:solidFill>
                  <a:srgbClr val="002060"/>
                </a:solidFill>
              </a:rPr>
              <a:t> । </a:t>
            </a:r>
            <a:r>
              <a:rPr lang="en-US" sz="2800" dirty="0" err="1" smtClean="0">
                <a:solidFill>
                  <a:srgbClr val="002060"/>
                </a:solidFill>
              </a:rPr>
              <a:t>ফলে</a:t>
            </a:r>
            <a:r>
              <a:rPr lang="en-US" sz="2800" dirty="0" smtClean="0">
                <a:solidFill>
                  <a:srgbClr val="002060"/>
                </a:solidFill>
              </a:rPr>
              <a:t> </a:t>
            </a:r>
            <a:r>
              <a:rPr lang="en-US" sz="2800" dirty="0" err="1" smtClean="0">
                <a:solidFill>
                  <a:srgbClr val="002060"/>
                </a:solidFill>
              </a:rPr>
              <a:t>খাদ্যদ্রব্যকে</a:t>
            </a:r>
            <a:r>
              <a:rPr lang="en-US" sz="2800" dirty="0" smtClean="0">
                <a:solidFill>
                  <a:srgbClr val="002060"/>
                </a:solidFill>
              </a:rPr>
              <a:t> </a:t>
            </a:r>
            <a:r>
              <a:rPr lang="en-US" sz="2800" dirty="0" err="1" smtClean="0">
                <a:solidFill>
                  <a:srgbClr val="002060"/>
                </a:solidFill>
              </a:rPr>
              <a:t>পচনের</a:t>
            </a:r>
            <a:r>
              <a:rPr lang="en-US" sz="2800" dirty="0" smtClean="0">
                <a:solidFill>
                  <a:srgbClr val="002060"/>
                </a:solidFill>
              </a:rPr>
              <a:t> </a:t>
            </a:r>
            <a:r>
              <a:rPr lang="en-US" sz="2800" dirty="0" err="1" smtClean="0">
                <a:solidFill>
                  <a:srgbClr val="002060"/>
                </a:solidFill>
              </a:rPr>
              <a:t>হাত</a:t>
            </a:r>
            <a:r>
              <a:rPr lang="en-US" sz="2800" dirty="0" smtClean="0">
                <a:solidFill>
                  <a:srgbClr val="002060"/>
                </a:solidFill>
              </a:rPr>
              <a:t> </a:t>
            </a:r>
            <a:r>
              <a:rPr lang="en-US" sz="2800" dirty="0" err="1" smtClean="0">
                <a:solidFill>
                  <a:srgbClr val="002060"/>
                </a:solidFill>
              </a:rPr>
              <a:t>থেকে</a:t>
            </a:r>
            <a:r>
              <a:rPr lang="en-US" sz="2800" dirty="0" smtClean="0">
                <a:solidFill>
                  <a:srgbClr val="002060"/>
                </a:solidFill>
              </a:rPr>
              <a:t> </a:t>
            </a:r>
            <a:r>
              <a:rPr lang="en-US" sz="2800" dirty="0" err="1" smtClean="0">
                <a:solidFill>
                  <a:srgbClr val="002060"/>
                </a:solidFill>
              </a:rPr>
              <a:t>রক্ষা</a:t>
            </a:r>
            <a:r>
              <a:rPr lang="en-US" sz="2800" dirty="0" smtClean="0">
                <a:solidFill>
                  <a:srgbClr val="002060"/>
                </a:solidFill>
              </a:rPr>
              <a:t> </a:t>
            </a:r>
            <a:r>
              <a:rPr lang="en-US" sz="2800" dirty="0" err="1" smtClean="0">
                <a:solidFill>
                  <a:srgbClr val="002060"/>
                </a:solidFill>
              </a:rPr>
              <a:t>করা</a:t>
            </a:r>
            <a:r>
              <a:rPr lang="en-US" sz="2800" dirty="0" smtClean="0">
                <a:solidFill>
                  <a:srgbClr val="002060"/>
                </a:solidFill>
              </a:rPr>
              <a:t> </a:t>
            </a:r>
            <a:r>
              <a:rPr lang="en-US" sz="2800" dirty="0" err="1" smtClean="0">
                <a:solidFill>
                  <a:srgbClr val="002060"/>
                </a:solidFill>
              </a:rPr>
              <a:t>যায়</a:t>
            </a:r>
            <a:r>
              <a:rPr lang="en-US" sz="2800" dirty="0" smtClean="0">
                <a:solidFill>
                  <a:srgbClr val="002060"/>
                </a:solidFill>
              </a:rPr>
              <a:t> ।এ </a:t>
            </a:r>
            <a:r>
              <a:rPr lang="en-US" sz="2800" dirty="0" err="1" smtClean="0">
                <a:solidFill>
                  <a:srgbClr val="002060"/>
                </a:solidFill>
              </a:rPr>
              <a:t>ধরনের</a:t>
            </a:r>
            <a:r>
              <a:rPr lang="en-US" sz="2800" dirty="0" smtClean="0">
                <a:solidFill>
                  <a:srgbClr val="002060"/>
                </a:solidFill>
              </a:rPr>
              <a:t> </a:t>
            </a:r>
            <a:r>
              <a:rPr lang="en-US" sz="2800" dirty="0" err="1" smtClean="0">
                <a:solidFill>
                  <a:srgbClr val="002060"/>
                </a:solidFill>
              </a:rPr>
              <a:t>রাসায়নিক</a:t>
            </a:r>
            <a:r>
              <a:rPr lang="en-US" sz="2800" dirty="0" smtClean="0">
                <a:solidFill>
                  <a:srgbClr val="002060"/>
                </a:solidFill>
              </a:rPr>
              <a:t> </a:t>
            </a:r>
            <a:r>
              <a:rPr lang="en-US" sz="2800" dirty="0" err="1" smtClean="0">
                <a:solidFill>
                  <a:srgbClr val="002060"/>
                </a:solidFill>
              </a:rPr>
              <a:t>পদার্থকে</a:t>
            </a:r>
            <a:r>
              <a:rPr lang="en-US" sz="2800" dirty="0" smtClean="0">
                <a:solidFill>
                  <a:srgbClr val="002060"/>
                </a:solidFill>
              </a:rPr>
              <a:t> </a:t>
            </a:r>
            <a:r>
              <a:rPr lang="en-US" sz="2800" dirty="0" err="1" smtClean="0">
                <a:solidFill>
                  <a:srgbClr val="002060"/>
                </a:solidFill>
              </a:rPr>
              <a:t>সংরক্ষক</a:t>
            </a:r>
            <a:r>
              <a:rPr lang="en-US" sz="2800" dirty="0" smtClean="0">
                <a:solidFill>
                  <a:srgbClr val="002060"/>
                </a:solidFill>
              </a:rPr>
              <a:t> </a:t>
            </a:r>
            <a:r>
              <a:rPr lang="en-US" sz="2800" dirty="0" err="1" smtClean="0">
                <a:solidFill>
                  <a:srgbClr val="002060"/>
                </a:solidFill>
              </a:rPr>
              <a:t>বা</a:t>
            </a:r>
            <a:r>
              <a:rPr lang="en-US" sz="2800" dirty="0" smtClean="0">
                <a:solidFill>
                  <a:srgbClr val="002060"/>
                </a:solidFill>
              </a:rPr>
              <a:t> Preservative </a:t>
            </a:r>
            <a:r>
              <a:rPr lang="en-US" sz="2800" dirty="0" err="1" smtClean="0">
                <a:solidFill>
                  <a:srgbClr val="002060"/>
                </a:solidFill>
              </a:rPr>
              <a:t>বলে</a:t>
            </a:r>
            <a:r>
              <a:rPr lang="en-US" sz="2800" dirty="0" smtClean="0">
                <a:solidFill>
                  <a:srgbClr val="002060"/>
                </a:solidFill>
              </a:rPr>
              <a:t> । </a:t>
            </a:r>
            <a:r>
              <a:rPr lang="en-US" sz="2800" dirty="0" err="1" smtClean="0">
                <a:solidFill>
                  <a:srgbClr val="002060"/>
                </a:solidFill>
              </a:rPr>
              <a:t>তবে</a:t>
            </a:r>
            <a:r>
              <a:rPr lang="en-US" sz="2800" dirty="0" smtClean="0">
                <a:solidFill>
                  <a:srgbClr val="002060"/>
                </a:solidFill>
              </a:rPr>
              <a:t> </a:t>
            </a:r>
            <a:r>
              <a:rPr lang="en-US" sz="2800" dirty="0" err="1" smtClean="0">
                <a:solidFill>
                  <a:srgbClr val="002060"/>
                </a:solidFill>
              </a:rPr>
              <a:t>এগুলো</a:t>
            </a:r>
            <a:r>
              <a:rPr lang="en-US" sz="2800" dirty="0" smtClean="0">
                <a:solidFill>
                  <a:srgbClr val="002060"/>
                </a:solidFill>
              </a:rPr>
              <a:t> </a:t>
            </a:r>
            <a:r>
              <a:rPr lang="en-US" sz="2800" dirty="0" err="1" smtClean="0">
                <a:solidFill>
                  <a:srgbClr val="002060"/>
                </a:solidFill>
              </a:rPr>
              <a:t>প্রয়োগ</a:t>
            </a:r>
            <a:r>
              <a:rPr lang="en-US" sz="2800" dirty="0" smtClean="0">
                <a:solidFill>
                  <a:srgbClr val="002060"/>
                </a:solidFill>
              </a:rPr>
              <a:t> </a:t>
            </a:r>
            <a:r>
              <a:rPr lang="en-US" sz="2800" dirty="0" err="1" smtClean="0">
                <a:solidFill>
                  <a:srgbClr val="002060"/>
                </a:solidFill>
              </a:rPr>
              <a:t>করার</a:t>
            </a:r>
            <a:r>
              <a:rPr lang="en-US" sz="2800" dirty="0" smtClean="0">
                <a:solidFill>
                  <a:srgbClr val="002060"/>
                </a:solidFill>
              </a:rPr>
              <a:t> </a:t>
            </a:r>
            <a:r>
              <a:rPr lang="en-US" sz="2800" dirty="0" err="1" smtClean="0">
                <a:solidFill>
                  <a:srgbClr val="002060"/>
                </a:solidFill>
              </a:rPr>
              <a:t>সময়</a:t>
            </a:r>
            <a:r>
              <a:rPr lang="en-US" sz="2800" dirty="0" smtClean="0">
                <a:solidFill>
                  <a:srgbClr val="002060"/>
                </a:solidFill>
              </a:rPr>
              <a:t> </a:t>
            </a:r>
            <a:r>
              <a:rPr lang="en-US" sz="2800" dirty="0" err="1" smtClean="0">
                <a:solidFill>
                  <a:srgbClr val="002060"/>
                </a:solidFill>
              </a:rPr>
              <a:t>এর</a:t>
            </a:r>
            <a:r>
              <a:rPr lang="en-US" sz="2800" dirty="0" smtClean="0">
                <a:solidFill>
                  <a:srgbClr val="002060"/>
                </a:solidFill>
              </a:rPr>
              <a:t> </a:t>
            </a:r>
            <a:r>
              <a:rPr lang="en-US" sz="2800" dirty="0" err="1" smtClean="0">
                <a:solidFill>
                  <a:srgbClr val="002060"/>
                </a:solidFill>
              </a:rPr>
              <a:t>মাত্রা</a:t>
            </a:r>
            <a:r>
              <a:rPr lang="en-US" sz="2800" dirty="0" smtClean="0">
                <a:solidFill>
                  <a:srgbClr val="002060"/>
                </a:solidFill>
              </a:rPr>
              <a:t> </a:t>
            </a:r>
            <a:r>
              <a:rPr lang="en-US" sz="2800" dirty="0" err="1" smtClean="0">
                <a:solidFill>
                  <a:srgbClr val="002060"/>
                </a:solidFill>
              </a:rPr>
              <a:t>সঠিক</a:t>
            </a:r>
            <a:r>
              <a:rPr lang="en-US" sz="2800" dirty="0" smtClean="0">
                <a:solidFill>
                  <a:srgbClr val="002060"/>
                </a:solidFill>
              </a:rPr>
              <a:t> </a:t>
            </a:r>
            <a:r>
              <a:rPr lang="en-US" sz="2800" dirty="0" err="1" smtClean="0">
                <a:solidFill>
                  <a:srgbClr val="002060"/>
                </a:solidFill>
              </a:rPr>
              <a:t>ভাবে</a:t>
            </a:r>
            <a:r>
              <a:rPr lang="en-US" sz="2800" dirty="0" smtClean="0">
                <a:solidFill>
                  <a:srgbClr val="002060"/>
                </a:solidFill>
              </a:rPr>
              <a:t>  </a:t>
            </a:r>
            <a:r>
              <a:rPr lang="en-US" sz="2800" dirty="0" err="1" smtClean="0">
                <a:solidFill>
                  <a:srgbClr val="002060"/>
                </a:solidFill>
              </a:rPr>
              <a:t>জানা</a:t>
            </a:r>
            <a:r>
              <a:rPr lang="en-US" sz="2800" dirty="0" smtClean="0">
                <a:solidFill>
                  <a:srgbClr val="002060"/>
                </a:solidFill>
              </a:rPr>
              <a:t> </a:t>
            </a:r>
            <a:r>
              <a:rPr lang="en-US" sz="2800" dirty="0" err="1" smtClean="0">
                <a:solidFill>
                  <a:srgbClr val="002060"/>
                </a:solidFill>
              </a:rPr>
              <a:t>অতীব</a:t>
            </a:r>
            <a:r>
              <a:rPr lang="en-US" sz="2800" dirty="0" smtClean="0">
                <a:solidFill>
                  <a:srgbClr val="002060"/>
                </a:solidFill>
              </a:rPr>
              <a:t> </a:t>
            </a:r>
            <a:r>
              <a:rPr lang="en-US" sz="2800" dirty="0" err="1" smtClean="0">
                <a:solidFill>
                  <a:srgbClr val="002060"/>
                </a:solidFill>
              </a:rPr>
              <a:t>জরুরী</a:t>
            </a:r>
            <a:r>
              <a:rPr lang="en-US" sz="2800" dirty="0" smtClean="0">
                <a:solidFill>
                  <a:srgbClr val="002060"/>
                </a:solidFill>
              </a:rPr>
              <a:t>।</a:t>
            </a:r>
          </a:p>
          <a:p>
            <a:r>
              <a:rPr lang="en-US" sz="2800" dirty="0" smtClean="0">
                <a:solidFill>
                  <a:srgbClr val="002060"/>
                </a:solidFill>
              </a:rPr>
              <a:t> </a:t>
            </a:r>
            <a:r>
              <a:rPr lang="en-US" sz="3600" dirty="0" err="1" smtClean="0">
                <a:solidFill>
                  <a:srgbClr val="002060"/>
                </a:solidFill>
              </a:rPr>
              <a:t>কিছু</a:t>
            </a:r>
            <a:r>
              <a:rPr lang="en-US" sz="3600" dirty="0" smtClean="0">
                <a:solidFill>
                  <a:srgbClr val="002060"/>
                </a:solidFill>
              </a:rPr>
              <a:t> </a:t>
            </a:r>
            <a:r>
              <a:rPr lang="en-US" sz="3600" dirty="0" err="1" smtClean="0">
                <a:solidFill>
                  <a:srgbClr val="002060"/>
                </a:solidFill>
              </a:rPr>
              <a:t>প্রিজারভেটিভসের</a:t>
            </a:r>
            <a:r>
              <a:rPr lang="en-US" sz="3600" dirty="0" smtClean="0">
                <a:solidFill>
                  <a:srgbClr val="002060"/>
                </a:solidFill>
              </a:rPr>
              <a:t> </a:t>
            </a:r>
            <a:r>
              <a:rPr lang="en-US" sz="3600" dirty="0" err="1" smtClean="0">
                <a:solidFill>
                  <a:srgbClr val="002060"/>
                </a:solidFill>
              </a:rPr>
              <a:t>ব্যবহার</a:t>
            </a:r>
            <a:r>
              <a:rPr lang="en-US" sz="3600" dirty="0" smtClean="0">
                <a:solidFill>
                  <a:srgbClr val="002060"/>
                </a:solidFill>
              </a:rPr>
              <a:t> </a:t>
            </a:r>
            <a:r>
              <a:rPr lang="en-US" sz="3600" dirty="0" err="1" smtClean="0">
                <a:solidFill>
                  <a:srgbClr val="002060"/>
                </a:solidFill>
              </a:rPr>
              <a:t>নিচে</a:t>
            </a:r>
            <a:r>
              <a:rPr lang="en-US" sz="3600" dirty="0" smtClean="0">
                <a:solidFill>
                  <a:srgbClr val="002060"/>
                </a:solidFill>
              </a:rPr>
              <a:t> </a:t>
            </a:r>
            <a:r>
              <a:rPr lang="en-US" sz="3600" dirty="0" err="1" smtClean="0">
                <a:solidFill>
                  <a:srgbClr val="002060"/>
                </a:solidFill>
              </a:rPr>
              <a:t>দেয়া</a:t>
            </a:r>
            <a:r>
              <a:rPr lang="en-US" sz="3600" dirty="0" smtClean="0">
                <a:solidFill>
                  <a:srgbClr val="002060"/>
                </a:solidFill>
              </a:rPr>
              <a:t> </a:t>
            </a:r>
            <a:r>
              <a:rPr lang="en-US" sz="3600" dirty="0" err="1" smtClean="0">
                <a:solidFill>
                  <a:srgbClr val="002060"/>
                </a:solidFill>
              </a:rPr>
              <a:t>হলো</a:t>
            </a:r>
            <a:r>
              <a:rPr lang="en-US" sz="3600" dirty="0" smtClean="0">
                <a:solidFill>
                  <a:srgbClr val="002060"/>
                </a:solidFill>
              </a:rPr>
              <a:t>—</a:t>
            </a:r>
          </a:p>
          <a:p>
            <a:r>
              <a:rPr lang="en-US" sz="2800" dirty="0">
                <a:solidFill>
                  <a:srgbClr val="002060"/>
                </a:solidFill>
              </a:rPr>
              <a:t> </a:t>
            </a:r>
            <a:endParaRPr lang="en-US" sz="2800" dirty="0" smtClean="0">
              <a:solidFill>
                <a:srgbClr val="002060"/>
              </a:solidFill>
            </a:endParaRPr>
          </a:p>
          <a:p>
            <a:r>
              <a:rPr lang="en-US" sz="2800" dirty="0" smtClean="0">
                <a:solidFill>
                  <a:srgbClr val="002060"/>
                </a:solidFill>
              </a:rPr>
              <a:t>ক) </a:t>
            </a:r>
            <a:r>
              <a:rPr lang="en-US" sz="2800" dirty="0" err="1" smtClean="0">
                <a:solidFill>
                  <a:srgbClr val="002060"/>
                </a:solidFill>
              </a:rPr>
              <a:t>ভিনেগার</a:t>
            </a:r>
            <a:r>
              <a:rPr lang="en-US" sz="2800" dirty="0" smtClean="0">
                <a:solidFill>
                  <a:srgbClr val="002060"/>
                </a:solidFill>
              </a:rPr>
              <a:t> </a:t>
            </a:r>
            <a:r>
              <a:rPr lang="en-US" sz="2800" dirty="0" err="1" smtClean="0">
                <a:solidFill>
                  <a:srgbClr val="002060"/>
                </a:solidFill>
              </a:rPr>
              <a:t>আমাদের</a:t>
            </a:r>
            <a:r>
              <a:rPr lang="en-US" sz="2800" dirty="0" smtClean="0">
                <a:solidFill>
                  <a:srgbClr val="002060"/>
                </a:solidFill>
              </a:rPr>
              <a:t> </a:t>
            </a:r>
            <a:r>
              <a:rPr lang="en-US" sz="2800" dirty="0" err="1" smtClean="0">
                <a:solidFill>
                  <a:srgbClr val="002060"/>
                </a:solidFill>
              </a:rPr>
              <a:t>অতি</a:t>
            </a:r>
            <a:r>
              <a:rPr lang="en-US" sz="2800" dirty="0" smtClean="0">
                <a:solidFill>
                  <a:srgbClr val="002060"/>
                </a:solidFill>
              </a:rPr>
              <a:t> </a:t>
            </a:r>
            <a:r>
              <a:rPr lang="en-US" sz="2800" dirty="0" err="1" smtClean="0">
                <a:solidFill>
                  <a:srgbClr val="002060"/>
                </a:solidFill>
              </a:rPr>
              <a:t>পরিচিত</a:t>
            </a:r>
            <a:r>
              <a:rPr lang="en-US" sz="2800" dirty="0" smtClean="0">
                <a:solidFill>
                  <a:srgbClr val="002060"/>
                </a:solidFill>
              </a:rPr>
              <a:t> </a:t>
            </a:r>
            <a:r>
              <a:rPr lang="en-US" sz="2800" dirty="0" err="1" smtClean="0">
                <a:solidFill>
                  <a:srgbClr val="002060"/>
                </a:solidFill>
              </a:rPr>
              <a:t>প্রিজারভেটিভস</a:t>
            </a:r>
            <a:r>
              <a:rPr lang="en-US" sz="2800" dirty="0" smtClean="0">
                <a:solidFill>
                  <a:srgbClr val="002060"/>
                </a:solidFill>
              </a:rPr>
              <a:t> । </a:t>
            </a:r>
            <a:r>
              <a:rPr lang="en-US" sz="2800" dirty="0" err="1" smtClean="0">
                <a:solidFill>
                  <a:srgbClr val="002060"/>
                </a:solidFill>
              </a:rPr>
              <a:t>আচার</a:t>
            </a:r>
            <a:r>
              <a:rPr lang="en-US" sz="2800" dirty="0" smtClean="0">
                <a:solidFill>
                  <a:srgbClr val="002060"/>
                </a:solidFill>
              </a:rPr>
              <a:t> , </a:t>
            </a:r>
            <a:r>
              <a:rPr lang="en-US" sz="2800" dirty="0" err="1" smtClean="0">
                <a:solidFill>
                  <a:srgbClr val="002060"/>
                </a:solidFill>
              </a:rPr>
              <a:t>সস</a:t>
            </a:r>
            <a:r>
              <a:rPr lang="en-US" sz="2800" dirty="0" smtClean="0">
                <a:solidFill>
                  <a:srgbClr val="002060"/>
                </a:solidFill>
              </a:rPr>
              <a:t> , </a:t>
            </a:r>
            <a:r>
              <a:rPr lang="en-US" sz="2800" dirty="0" err="1" smtClean="0">
                <a:solidFill>
                  <a:srgbClr val="002060"/>
                </a:solidFill>
              </a:rPr>
              <a:t>চাটনি</a:t>
            </a:r>
            <a:r>
              <a:rPr lang="en-US" sz="2800" dirty="0" smtClean="0">
                <a:solidFill>
                  <a:srgbClr val="002060"/>
                </a:solidFill>
              </a:rPr>
              <a:t> </a:t>
            </a:r>
            <a:r>
              <a:rPr lang="en-US" sz="2800" dirty="0" err="1" smtClean="0">
                <a:solidFill>
                  <a:srgbClr val="002060"/>
                </a:solidFill>
              </a:rPr>
              <a:t>প্রভৃতিতে</a:t>
            </a:r>
            <a:r>
              <a:rPr lang="en-US" sz="2800" dirty="0" smtClean="0">
                <a:solidFill>
                  <a:srgbClr val="002060"/>
                </a:solidFill>
              </a:rPr>
              <a:t> </a:t>
            </a:r>
            <a:r>
              <a:rPr lang="en-US" sz="2800" dirty="0" err="1" smtClean="0">
                <a:solidFill>
                  <a:srgbClr val="002060"/>
                </a:solidFill>
              </a:rPr>
              <a:t>ভিনেগার</a:t>
            </a:r>
            <a:r>
              <a:rPr lang="en-US" sz="2800" dirty="0" smtClean="0">
                <a:solidFill>
                  <a:srgbClr val="002060"/>
                </a:solidFill>
              </a:rPr>
              <a:t> </a:t>
            </a:r>
            <a:r>
              <a:rPr lang="en-US" sz="2800" dirty="0" err="1" smtClean="0">
                <a:solidFill>
                  <a:srgbClr val="002060"/>
                </a:solidFill>
              </a:rPr>
              <a:t>ব্যবহার</a:t>
            </a:r>
            <a:r>
              <a:rPr lang="en-US" sz="2800" dirty="0" smtClean="0">
                <a:solidFill>
                  <a:srgbClr val="002060"/>
                </a:solidFill>
              </a:rPr>
              <a:t> </a:t>
            </a:r>
            <a:r>
              <a:rPr lang="en-US" sz="2800" dirty="0" err="1" smtClean="0">
                <a:solidFill>
                  <a:srgbClr val="002060"/>
                </a:solidFill>
              </a:rPr>
              <a:t>করলে</a:t>
            </a:r>
            <a:r>
              <a:rPr lang="en-US" sz="2800" dirty="0" smtClean="0">
                <a:solidFill>
                  <a:srgbClr val="002060"/>
                </a:solidFill>
              </a:rPr>
              <a:t> </a:t>
            </a:r>
            <a:r>
              <a:rPr lang="en-US" sz="2800" dirty="0" err="1" smtClean="0">
                <a:solidFill>
                  <a:srgbClr val="002060"/>
                </a:solidFill>
              </a:rPr>
              <a:t>জীবানুর</a:t>
            </a:r>
            <a:r>
              <a:rPr lang="en-US" sz="2800" dirty="0" smtClean="0">
                <a:solidFill>
                  <a:srgbClr val="002060"/>
                </a:solidFill>
              </a:rPr>
              <a:t> </a:t>
            </a:r>
            <a:r>
              <a:rPr lang="en-US" sz="2800" dirty="0" err="1" smtClean="0">
                <a:solidFill>
                  <a:srgbClr val="002060"/>
                </a:solidFill>
              </a:rPr>
              <a:t>বৃদ্ধি</a:t>
            </a:r>
            <a:r>
              <a:rPr lang="en-US" sz="2800" dirty="0" smtClean="0">
                <a:solidFill>
                  <a:srgbClr val="002060"/>
                </a:solidFill>
              </a:rPr>
              <a:t> </a:t>
            </a:r>
            <a:r>
              <a:rPr lang="en-US" sz="2800" dirty="0" err="1" smtClean="0">
                <a:solidFill>
                  <a:srgbClr val="002060"/>
                </a:solidFill>
              </a:rPr>
              <a:t>রোধ</a:t>
            </a:r>
            <a:r>
              <a:rPr lang="en-US" sz="2800" dirty="0" smtClean="0">
                <a:solidFill>
                  <a:srgbClr val="002060"/>
                </a:solidFill>
              </a:rPr>
              <a:t> </a:t>
            </a:r>
            <a:r>
              <a:rPr lang="en-US" sz="2800" dirty="0" err="1" smtClean="0">
                <a:solidFill>
                  <a:srgbClr val="002060"/>
                </a:solidFill>
              </a:rPr>
              <a:t>করা</a:t>
            </a:r>
            <a:r>
              <a:rPr lang="en-US" sz="2800" dirty="0" smtClean="0">
                <a:solidFill>
                  <a:srgbClr val="002060"/>
                </a:solidFill>
              </a:rPr>
              <a:t> </a:t>
            </a:r>
            <a:r>
              <a:rPr lang="en-US" sz="2800" dirty="0" err="1" smtClean="0">
                <a:solidFill>
                  <a:srgbClr val="002060"/>
                </a:solidFill>
              </a:rPr>
              <a:t>সম্ভব</a:t>
            </a:r>
            <a:r>
              <a:rPr lang="en-US" sz="2800" dirty="0" smtClean="0">
                <a:solidFill>
                  <a:srgbClr val="002060"/>
                </a:solidFill>
              </a:rPr>
              <a:t> </a:t>
            </a:r>
            <a:r>
              <a:rPr lang="en-US" sz="2800" dirty="0" err="1" smtClean="0">
                <a:solidFill>
                  <a:srgbClr val="002060"/>
                </a:solidFill>
              </a:rPr>
              <a:t>হয়</a:t>
            </a:r>
            <a:r>
              <a:rPr lang="en-US" sz="2800" dirty="0" smtClean="0">
                <a:solidFill>
                  <a:srgbClr val="002060"/>
                </a:solidFill>
              </a:rPr>
              <a:t> । </a:t>
            </a:r>
            <a:r>
              <a:rPr lang="en-US" sz="2800" dirty="0" err="1" smtClean="0">
                <a:solidFill>
                  <a:srgbClr val="002060"/>
                </a:solidFill>
              </a:rPr>
              <a:t>এসিটিক</a:t>
            </a:r>
            <a:r>
              <a:rPr lang="en-US" sz="2800" dirty="0" smtClean="0">
                <a:solidFill>
                  <a:srgbClr val="002060"/>
                </a:solidFill>
              </a:rPr>
              <a:t> </a:t>
            </a:r>
            <a:r>
              <a:rPr lang="en-US" sz="2800" dirty="0" err="1" smtClean="0">
                <a:solidFill>
                  <a:srgbClr val="002060"/>
                </a:solidFill>
              </a:rPr>
              <a:t>এসিড</a:t>
            </a:r>
            <a:r>
              <a:rPr lang="en-US" sz="2800" dirty="0" smtClean="0">
                <a:solidFill>
                  <a:srgbClr val="002060"/>
                </a:solidFill>
              </a:rPr>
              <a:t> </a:t>
            </a:r>
            <a:r>
              <a:rPr lang="en-US" sz="2800" dirty="0" err="1" smtClean="0">
                <a:solidFill>
                  <a:srgbClr val="002060"/>
                </a:solidFill>
              </a:rPr>
              <a:t>বা</a:t>
            </a:r>
            <a:r>
              <a:rPr lang="en-US" sz="2800" dirty="0" smtClean="0">
                <a:solidFill>
                  <a:srgbClr val="002060"/>
                </a:solidFill>
              </a:rPr>
              <a:t> </a:t>
            </a:r>
            <a:r>
              <a:rPr lang="en-US" sz="2800" dirty="0" err="1" smtClean="0">
                <a:solidFill>
                  <a:srgbClr val="002060"/>
                </a:solidFill>
              </a:rPr>
              <a:t>ইথানোয়িক</a:t>
            </a:r>
            <a:r>
              <a:rPr lang="en-US" sz="2800" dirty="0" smtClean="0">
                <a:solidFill>
                  <a:srgbClr val="002060"/>
                </a:solidFill>
              </a:rPr>
              <a:t> </a:t>
            </a:r>
            <a:r>
              <a:rPr lang="en-US" sz="2800" dirty="0" err="1" smtClean="0">
                <a:solidFill>
                  <a:srgbClr val="002060"/>
                </a:solidFill>
              </a:rPr>
              <a:t>এসিডের</a:t>
            </a:r>
            <a:r>
              <a:rPr lang="en-US" sz="2800" dirty="0" smtClean="0">
                <a:solidFill>
                  <a:srgbClr val="002060"/>
                </a:solidFill>
              </a:rPr>
              <a:t> ( </a:t>
            </a:r>
            <a:r>
              <a:rPr lang="en-US" sz="2800" dirty="0" smtClean="0"/>
              <a:t>CH</a:t>
            </a:r>
            <a:r>
              <a:rPr lang="en-US" sz="2800" baseline="-25000" dirty="0" smtClean="0"/>
              <a:t>3</a:t>
            </a:r>
            <a:r>
              <a:rPr lang="en-US" sz="2800" dirty="0" smtClean="0"/>
              <a:t>COOH</a:t>
            </a:r>
            <a:r>
              <a:rPr lang="en-US" sz="2800" dirty="0" smtClean="0">
                <a:solidFill>
                  <a:srgbClr val="002060"/>
                </a:solidFill>
              </a:rPr>
              <a:t> )  ৫% </a:t>
            </a:r>
            <a:r>
              <a:rPr lang="en-US" sz="2800" dirty="0" err="1" smtClean="0">
                <a:solidFill>
                  <a:srgbClr val="002060"/>
                </a:solidFill>
              </a:rPr>
              <a:t>জলীয়</a:t>
            </a:r>
            <a:r>
              <a:rPr lang="en-US" sz="2800" dirty="0" smtClean="0">
                <a:solidFill>
                  <a:srgbClr val="002060"/>
                </a:solidFill>
              </a:rPr>
              <a:t> </a:t>
            </a:r>
            <a:r>
              <a:rPr lang="en-US" sz="2800" dirty="0" err="1" smtClean="0">
                <a:solidFill>
                  <a:srgbClr val="002060"/>
                </a:solidFill>
              </a:rPr>
              <a:t>দ্রবণকে</a:t>
            </a:r>
            <a:r>
              <a:rPr lang="en-US" sz="2800" dirty="0" smtClean="0">
                <a:solidFill>
                  <a:srgbClr val="002060"/>
                </a:solidFill>
              </a:rPr>
              <a:t> </a:t>
            </a:r>
            <a:r>
              <a:rPr lang="en-US" sz="2800" dirty="0" err="1" smtClean="0">
                <a:solidFill>
                  <a:srgbClr val="002060"/>
                </a:solidFill>
              </a:rPr>
              <a:t>ভিনেগার</a:t>
            </a:r>
            <a:r>
              <a:rPr lang="en-US" sz="2800" dirty="0" smtClean="0">
                <a:solidFill>
                  <a:srgbClr val="002060"/>
                </a:solidFill>
              </a:rPr>
              <a:t> </a:t>
            </a:r>
            <a:r>
              <a:rPr lang="en-US" sz="2800" dirty="0" err="1" smtClean="0">
                <a:solidFill>
                  <a:srgbClr val="002060"/>
                </a:solidFill>
              </a:rPr>
              <a:t>বলে</a:t>
            </a:r>
            <a:r>
              <a:rPr lang="en-US" sz="2800" dirty="0" smtClean="0">
                <a:solidFill>
                  <a:srgbClr val="002060"/>
                </a:solidFill>
              </a:rPr>
              <a:t>। </a:t>
            </a:r>
            <a:r>
              <a:rPr lang="en-US" sz="2800" dirty="0" err="1" smtClean="0">
                <a:solidFill>
                  <a:srgbClr val="002060"/>
                </a:solidFill>
              </a:rPr>
              <a:t>তবে</a:t>
            </a:r>
            <a:r>
              <a:rPr lang="en-US" sz="2800" dirty="0" smtClean="0">
                <a:solidFill>
                  <a:srgbClr val="002060"/>
                </a:solidFill>
              </a:rPr>
              <a:t> </a:t>
            </a:r>
            <a:r>
              <a:rPr lang="en-US" sz="2800" dirty="0" err="1" smtClean="0">
                <a:solidFill>
                  <a:srgbClr val="002060"/>
                </a:solidFill>
              </a:rPr>
              <a:t>কোনো</a:t>
            </a:r>
            <a:r>
              <a:rPr lang="en-US" sz="2800" dirty="0" smtClean="0">
                <a:solidFill>
                  <a:srgbClr val="002060"/>
                </a:solidFill>
              </a:rPr>
              <a:t> </a:t>
            </a:r>
            <a:r>
              <a:rPr lang="en-US" sz="2800" dirty="0" err="1" smtClean="0">
                <a:solidFill>
                  <a:srgbClr val="002060"/>
                </a:solidFill>
              </a:rPr>
              <a:t>কোনো</a:t>
            </a:r>
            <a:r>
              <a:rPr lang="en-US" sz="2800" dirty="0" smtClean="0">
                <a:solidFill>
                  <a:srgbClr val="002060"/>
                </a:solidFill>
              </a:rPr>
              <a:t> </a:t>
            </a:r>
            <a:r>
              <a:rPr lang="en-US" sz="2800" dirty="0" err="1" smtClean="0">
                <a:solidFill>
                  <a:srgbClr val="002060"/>
                </a:solidFill>
              </a:rPr>
              <a:t>ক্ষেত্রে</a:t>
            </a:r>
            <a:r>
              <a:rPr lang="en-US" sz="2800" dirty="0" smtClean="0">
                <a:solidFill>
                  <a:srgbClr val="002060"/>
                </a:solidFill>
              </a:rPr>
              <a:t> </a:t>
            </a:r>
            <a:r>
              <a:rPr lang="en-US" sz="2800" dirty="0" err="1" smtClean="0">
                <a:solidFill>
                  <a:srgbClr val="002060"/>
                </a:solidFill>
              </a:rPr>
              <a:t>এটি</a:t>
            </a:r>
            <a:r>
              <a:rPr lang="en-US" sz="2800" dirty="0" smtClean="0">
                <a:solidFill>
                  <a:srgbClr val="002060"/>
                </a:solidFill>
              </a:rPr>
              <a:t> ৪-১০% </a:t>
            </a:r>
            <a:r>
              <a:rPr lang="en-US" sz="2800" dirty="0" err="1" smtClean="0">
                <a:solidFill>
                  <a:srgbClr val="002060"/>
                </a:solidFill>
              </a:rPr>
              <a:t>জলীয়</a:t>
            </a:r>
            <a:r>
              <a:rPr lang="en-US" sz="2800" dirty="0" smtClean="0">
                <a:solidFill>
                  <a:srgbClr val="002060"/>
                </a:solidFill>
              </a:rPr>
              <a:t> </a:t>
            </a:r>
            <a:r>
              <a:rPr lang="en-US" sz="2800" dirty="0" err="1" smtClean="0">
                <a:solidFill>
                  <a:srgbClr val="002060"/>
                </a:solidFill>
              </a:rPr>
              <a:t>দ্রবণ</a:t>
            </a:r>
            <a:r>
              <a:rPr lang="en-US" sz="2800" dirty="0" smtClean="0">
                <a:solidFill>
                  <a:srgbClr val="002060"/>
                </a:solidFill>
              </a:rPr>
              <a:t> </a:t>
            </a:r>
            <a:r>
              <a:rPr lang="en-US" sz="2800" dirty="0" err="1" smtClean="0">
                <a:solidFill>
                  <a:srgbClr val="002060"/>
                </a:solidFill>
              </a:rPr>
              <a:t>হতে</a:t>
            </a:r>
            <a:r>
              <a:rPr lang="en-US" sz="2800" dirty="0" smtClean="0">
                <a:solidFill>
                  <a:srgbClr val="002060"/>
                </a:solidFill>
              </a:rPr>
              <a:t> </a:t>
            </a:r>
            <a:r>
              <a:rPr lang="en-US" sz="2800" dirty="0" err="1" smtClean="0">
                <a:solidFill>
                  <a:srgbClr val="002060"/>
                </a:solidFill>
              </a:rPr>
              <a:t>পারে</a:t>
            </a:r>
            <a:r>
              <a:rPr lang="en-US" sz="2800" dirty="0" smtClean="0">
                <a:solidFill>
                  <a:srgbClr val="002060"/>
                </a:solidFill>
              </a:rPr>
              <a:t>।</a:t>
            </a:r>
          </a:p>
          <a:p>
            <a:r>
              <a:rPr lang="en-US" sz="2800" dirty="0" smtClean="0">
                <a:solidFill>
                  <a:srgbClr val="002060"/>
                </a:solidFill>
              </a:rPr>
              <a:t> </a:t>
            </a:r>
          </a:p>
          <a:p>
            <a:r>
              <a:rPr lang="en-US" sz="2800" dirty="0" smtClean="0">
                <a:solidFill>
                  <a:srgbClr val="002060"/>
                </a:solidFill>
              </a:rPr>
              <a:t>খ) </a:t>
            </a:r>
            <a:r>
              <a:rPr lang="en-US" sz="2800" dirty="0" err="1" smtClean="0">
                <a:solidFill>
                  <a:srgbClr val="002060"/>
                </a:solidFill>
              </a:rPr>
              <a:t>সালফেটের</a:t>
            </a:r>
            <a:r>
              <a:rPr lang="en-US" sz="2800" dirty="0" smtClean="0">
                <a:solidFill>
                  <a:srgbClr val="002060"/>
                </a:solidFill>
              </a:rPr>
              <a:t> </a:t>
            </a:r>
            <a:r>
              <a:rPr lang="en-US" sz="2800" dirty="0" err="1" smtClean="0">
                <a:solidFill>
                  <a:srgbClr val="002060"/>
                </a:solidFill>
              </a:rPr>
              <a:t>লবণ</a:t>
            </a:r>
            <a:r>
              <a:rPr lang="en-US" sz="2800" dirty="0" smtClean="0">
                <a:solidFill>
                  <a:srgbClr val="002060"/>
                </a:solidFill>
              </a:rPr>
              <a:t> </a:t>
            </a:r>
            <a:r>
              <a:rPr lang="en-US" sz="2800" dirty="0" err="1" smtClean="0">
                <a:solidFill>
                  <a:srgbClr val="002060"/>
                </a:solidFill>
              </a:rPr>
              <a:t>যেমন</a:t>
            </a:r>
            <a:r>
              <a:rPr lang="en-US" sz="2800" dirty="0" smtClean="0">
                <a:solidFill>
                  <a:srgbClr val="002060"/>
                </a:solidFill>
              </a:rPr>
              <a:t> </a:t>
            </a:r>
            <a:r>
              <a:rPr lang="en-US" sz="2800" dirty="0" err="1" smtClean="0">
                <a:solidFill>
                  <a:srgbClr val="002060"/>
                </a:solidFill>
              </a:rPr>
              <a:t>সোডিয়াম</a:t>
            </a:r>
            <a:r>
              <a:rPr lang="en-US" sz="2800" dirty="0" smtClean="0">
                <a:solidFill>
                  <a:srgbClr val="002060"/>
                </a:solidFill>
              </a:rPr>
              <a:t> বাই </a:t>
            </a:r>
            <a:r>
              <a:rPr lang="en-US" sz="2800" dirty="0" err="1" smtClean="0">
                <a:solidFill>
                  <a:srgbClr val="002060"/>
                </a:solidFill>
              </a:rPr>
              <a:t>সালফেট</a:t>
            </a:r>
            <a:r>
              <a:rPr lang="en-US" sz="2800" dirty="0" smtClean="0">
                <a:solidFill>
                  <a:srgbClr val="002060"/>
                </a:solidFill>
              </a:rPr>
              <a:t> </a:t>
            </a:r>
            <a:r>
              <a:rPr lang="en-US" sz="2800" dirty="0" err="1" smtClean="0">
                <a:solidFill>
                  <a:srgbClr val="002060"/>
                </a:solidFill>
              </a:rPr>
              <a:t>অথবা</a:t>
            </a:r>
            <a:r>
              <a:rPr lang="en-US" sz="2800" dirty="0" smtClean="0">
                <a:solidFill>
                  <a:srgbClr val="002060"/>
                </a:solidFill>
              </a:rPr>
              <a:t> </a:t>
            </a:r>
            <a:r>
              <a:rPr lang="en-US" sz="2800" dirty="0" err="1" smtClean="0">
                <a:solidFill>
                  <a:srgbClr val="002060"/>
                </a:solidFill>
              </a:rPr>
              <a:t>পটাসিয়াম</a:t>
            </a:r>
            <a:r>
              <a:rPr lang="en-US" sz="2800" dirty="0" smtClean="0">
                <a:solidFill>
                  <a:srgbClr val="002060"/>
                </a:solidFill>
              </a:rPr>
              <a:t> </a:t>
            </a:r>
            <a:r>
              <a:rPr lang="en-US" sz="2800" dirty="0" err="1" smtClean="0">
                <a:solidFill>
                  <a:srgbClr val="002060"/>
                </a:solidFill>
              </a:rPr>
              <a:t>মেটা</a:t>
            </a:r>
            <a:r>
              <a:rPr lang="en-US" sz="2800" dirty="0" smtClean="0">
                <a:solidFill>
                  <a:srgbClr val="002060"/>
                </a:solidFill>
              </a:rPr>
              <a:t> </a:t>
            </a:r>
            <a:r>
              <a:rPr lang="en-US" sz="2800" dirty="0" err="1" smtClean="0">
                <a:solidFill>
                  <a:srgbClr val="002060"/>
                </a:solidFill>
              </a:rPr>
              <a:t>বাইসালফেট</a:t>
            </a:r>
            <a:r>
              <a:rPr lang="en-US" sz="2800" dirty="0" smtClean="0">
                <a:solidFill>
                  <a:srgbClr val="002060"/>
                </a:solidFill>
              </a:rPr>
              <a:t> </a:t>
            </a:r>
            <a:r>
              <a:rPr lang="en-US" sz="2800" dirty="0" err="1" smtClean="0">
                <a:solidFill>
                  <a:srgbClr val="002060"/>
                </a:solidFill>
              </a:rPr>
              <a:t>ব্যবহার</a:t>
            </a:r>
            <a:r>
              <a:rPr lang="en-US" sz="2800" dirty="0" smtClean="0">
                <a:solidFill>
                  <a:srgbClr val="002060"/>
                </a:solidFill>
              </a:rPr>
              <a:t> </a:t>
            </a:r>
            <a:r>
              <a:rPr lang="en-US" sz="2800" dirty="0" err="1" smtClean="0">
                <a:solidFill>
                  <a:srgbClr val="002060"/>
                </a:solidFill>
              </a:rPr>
              <a:t>করে</a:t>
            </a:r>
            <a:r>
              <a:rPr lang="en-US" sz="2800" dirty="0" smtClean="0">
                <a:solidFill>
                  <a:srgbClr val="002060"/>
                </a:solidFill>
              </a:rPr>
              <a:t> </a:t>
            </a:r>
            <a:r>
              <a:rPr lang="en-US" sz="2800" dirty="0" err="1" smtClean="0">
                <a:solidFill>
                  <a:srgbClr val="002060"/>
                </a:solidFill>
              </a:rPr>
              <a:t>ছত্রাক</a:t>
            </a:r>
            <a:r>
              <a:rPr lang="en-US" sz="2800" dirty="0" smtClean="0">
                <a:solidFill>
                  <a:srgbClr val="002060"/>
                </a:solidFill>
              </a:rPr>
              <a:t> , </a:t>
            </a:r>
            <a:r>
              <a:rPr lang="en-US" sz="2800" dirty="0" err="1" smtClean="0">
                <a:solidFill>
                  <a:srgbClr val="002060"/>
                </a:solidFill>
              </a:rPr>
              <a:t>ব্যাকটেরিয়া</a:t>
            </a:r>
            <a:r>
              <a:rPr lang="en-US" sz="2800" dirty="0" smtClean="0">
                <a:solidFill>
                  <a:srgbClr val="002060"/>
                </a:solidFill>
              </a:rPr>
              <a:t> ও </a:t>
            </a:r>
            <a:r>
              <a:rPr lang="en-US" sz="2800" dirty="0" err="1" smtClean="0">
                <a:solidFill>
                  <a:srgbClr val="002060"/>
                </a:solidFill>
              </a:rPr>
              <a:t>অন্যান্য</a:t>
            </a:r>
            <a:r>
              <a:rPr lang="en-US" sz="2800" dirty="0" smtClean="0">
                <a:solidFill>
                  <a:srgbClr val="002060"/>
                </a:solidFill>
              </a:rPr>
              <a:t> </a:t>
            </a:r>
            <a:r>
              <a:rPr lang="en-US" sz="2800" dirty="0" err="1" smtClean="0">
                <a:solidFill>
                  <a:srgbClr val="002060"/>
                </a:solidFill>
              </a:rPr>
              <a:t>অনুজীবের</a:t>
            </a:r>
            <a:r>
              <a:rPr lang="en-US" sz="2800" dirty="0" smtClean="0">
                <a:solidFill>
                  <a:srgbClr val="002060"/>
                </a:solidFill>
              </a:rPr>
              <a:t> </a:t>
            </a:r>
            <a:r>
              <a:rPr lang="en-US" sz="2800" dirty="0" err="1" smtClean="0">
                <a:solidFill>
                  <a:srgbClr val="002060"/>
                </a:solidFill>
              </a:rPr>
              <a:t>বৃদ্ধি</a:t>
            </a:r>
            <a:r>
              <a:rPr lang="en-US" sz="2800" dirty="0" smtClean="0">
                <a:solidFill>
                  <a:srgbClr val="002060"/>
                </a:solidFill>
              </a:rPr>
              <a:t> </a:t>
            </a:r>
            <a:r>
              <a:rPr lang="en-US" sz="2800" dirty="0" err="1" smtClean="0">
                <a:solidFill>
                  <a:srgbClr val="002060"/>
                </a:solidFill>
              </a:rPr>
              <a:t>প্রতিরোধ</a:t>
            </a:r>
            <a:r>
              <a:rPr lang="en-US" sz="2800" dirty="0" smtClean="0">
                <a:solidFill>
                  <a:srgbClr val="002060"/>
                </a:solidFill>
              </a:rPr>
              <a:t> </a:t>
            </a:r>
            <a:r>
              <a:rPr lang="en-US" sz="2800" dirty="0" err="1" smtClean="0">
                <a:solidFill>
                  <a:srgbClr val="002060"/>
                </a:solidFill>
              </a:rPr>
              <a:t>করা</a:t>
            </a:r>
            <a:r>
              <a:rPr lang="en-US" sz="2800" dirty="0" smtClean="0">
                <a:solidFill>
                  <a:srgbClr val="002060"/>
                </a:solidFill>
              </a:rPr>
              <a:t> </a:t>
            </a:r>
            <a:r>
              <a:rPr lang="en-US" sz="2800" dirty="0" err="1" smtClean="0">
                <a:solidFill>
                  <a:srgbClr val="002060"/>
                </a:solidFill>
              </a:rPr>
              <a:t>যায়</a:t>
            </a:r>
            <a:r>
              <a:rPr lang="en-US" sz="2800" dirty="0" smtClean="0">
                <a:solidFill>
                  <a:srgbClr val="002060"/>
                </a:solidFill>
              </a:rPr>
              <a:t> ।</a:t>
            </a:r>
          </a:p>
          <a:p>
            <a:endParaRPr lang="bn-IN" sz="2000" dirty="0">
              <a:solidFill>
                <a:srgbClr val="002060"/>
              </a:solidFill>
            </a:endParaRPr>
          </a:p>
        </p:txBody>
      </p:sp>
    </p:spTree>
    <p:extLst>
      <p:ext uri="{BB962C8B-B14F-4D97-AF65-F5344CB8AC3E}">
        <p14:creationId xmlns:p14="http://schemas.microsoft.com/office/powerpoint/2010/main" val="29252847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485" y="24703"/>
            <a:ext cx="11778712" cy="6740307"/>
          </a:xfrm>
          <a:prstGeom prst="rect">
            <a:avLst/>
          </a:prstGeom>
          <a:blipFill>
            <a:blip r:embed="rId2">
              <a:extLst>
                <a:ext uri="{BEBA8EAE-BF5A-486C-A8C5-ECC9F3942E4B}">
                  <a14:imgProps xmlns:a14="http://schemas.microsoft.com/office/drawing/2010/main">
                    <a14:imgLayer r:embed="rId3">
                      <a14:imgEffect>
                        <a14:artisticPaintBrush/>
                      </a14:imgEffect>
                      <a14:imgEffect>
                        <a14:colorTemperature colorTemp="11200"/>
                      </a14:imgEffect>
                    </a14:imgLayer>
                  </a14:imgProps>
                </a:ext>
              </a:extLst>
            </a:blip>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US" sz="3600" dirty="0">
                <a:solidFill>
                  <a:srgbClr val="002060"/>
                </a:solidFill>
              </a:rPr>
              <a:t>গ) </a:t>
            </a:r>
            <a:r>
              <a:rPr lang="en-US" sz="3600" dirty="0" err="1">
                <a:solidFill>
                  <a:srgbClr val="002060"/>
                </a:solidFill>
              </a:rPr>
              <a:t>সোডিয়াম</a:t>
            </a:r>
            <a:r>
              <a:rPr lang="en-US" sz="3600" dirty="0">
                <a:solidFill>
                  <a:srgbClr val="002060"/>
                </a:solidFill>
              </a:rPr>
              <a:t> </a:t>
            </a:r>
            <a:r>
              <a:rPr lang="en-US" sz="3600" dirty="0" err="1">
                <a:solidFill>
                  <a:srgbClr val="002060"/>
                </a:solidFill>
              </a:rPr>
              <a:t>বেনজোয়েট</a:t>
            </a:r>
            <a:r>
              <a:rPr lang="en-US" sz="3600" dirty="0">
                <a:solidFill>
                  <a:srgbClr val="002060"/>
                </a:solidFill>
              </a:rPr>
              <a:t> , </a:t>
            </a:r>
            <a:r>
              <a:rPr lang="en-US" sz="3600" dirty="0" err="1">
                <a:solidFill>
                  <a:srgbClr val="002060"/>
                </a:solidFill>
              </a:rPr>
              <a:t>এটি</a:t>
            </a:r>
            <a:r>
              <a:rPr lang="en-US" sz="3600" dirty="0">
                <a:solidFill>
                  <a:srgbClr val="002060"/>
                </a:solidFill>
              </a:rPr>
              <a:t> </a:t>
            </a:r>
            <a:r>
              <a:rPr lang="en-US" sz="3600" dirty="0" err="1">
                <a:solidFill>
                  <a:srgbClr val="002060"/>
                </a:solidFill>
              </a:rPr>
              <a:t>বেনজোয়িক</a:t>
            </a:r>
            <a:r>
              <a:rPr lang="en-US" sz="3600" dirty="0">
                <a:solidFill>
                  <a:srgbClr val="002060"/>
                </a:solidFill>
              </a:rPr>
              <a:t> </a:t>
            </a:r>
            <a:r>
              <a:rPr lang="en-US" sz="3600" dirty="0" err="1">
                <a:solidFill>
                  <a:srgbClr val="002060"/>
                </a:solidFill>
              </a:rPr>
              <a:t>এসিডের</a:t>
            </a:r>
            <a:r>
              <a:rPr lang="en-US" sz="3600" dirty="0">
                <a:solidFill>
                  <a:srgbClr val="002060"/>
                </a:solidFill>
              </a:rPr>
              <a:t> </a:t>
            </a:r>
            <a:r>
              <a:rPr lang="en-US" sz="3600" dirty="0" err="1">
                <a:solidFill>
                  <a:srgbClr val="002060"/>
                </a:solidFill>
              </a:rPr>
              <a:t>লবণ</a:t>
            </a:r>
            <a:r>
              <a:rPr lang="en-US" sz="3600" dirty="0">
                <a:solidFill>
                  <a:srgbClr val="002060"/>
                </a:solidFill>
              </a:rPr>
              <a:t> । </a:t>
            </a:r>
            <a:r>
              <a:rPr lang="en-US" sz="3600" dirty="0" err="1">
                <a:solidFill>
                  <a:srgbClr val="002060"/>
                </a:solidFill>
              </a:rPr>
              <a:t>এটি</a:t>
            </a:r>
            <a:r>
              <a:rPr lang="en-US" sz="3600" dirty="0">
                <a:solidFill>
                  <a:srgbClr val="002060"/>
                </a:solidFill>
              </a:rPr>
              <a:t> </a:t>
            </a:r>
            <a:r>
              <a:rPr lang="en-US" sz="3600" dirty="0" err="1">
                <a:solidFill>
                  <a:srgbClr val="002060"/>
                </a:solidFill>
              </a:rPr>
              <a:t>বিশেষ</a:t>
            </a:r>
            <a:r>
              <a:rPr lang="en-US" sz="3600" dirty="0">
                <a:solidFill>
                  <a:srgbClr val="002060"/>
                </a:solidFill>
              </a:rPr>
              <a:t> </a:t>
            </a:r>
            <a:r>
              <a:rPr lang="en-US" sz="3600" dirty="0" err="1">
                <a:solidFill>
                  <a:srgbClr val="002060"/>
                </a:solidFill>
              </a:rPr>
              <a:t>করে</a:t>
            </a:r>
            <a:r>
              <a:rPr lang="en-US" sz="3600" dirty="0">
                <a:solidFill>
                  <a:srgbClr val="002060"/>
                </a:solidFill>
              </a:rPr>
              <a:t> </a:t>
            </a:r>
            <a:r>
              <a:rPr lang="en-US" sz="3600" dirty="0" err="1">
                <a:solidFill>
                  <a:srgbClr val="002060"/>
                </a:solidFill>
              </a:rPr>
              <a:t>ছত্রাক</a:t>
            </a:r>
            <a:r>
              <a:rPr lang="en-US" sz="3600" dirty="0">
                <a:solidFill>
                  <a:srgbClr val="002060"/>
                </a:solidFill>
              </a:rPr>
              <a:t> </a:t>
            </a:r>
            <a:r>
              <a:rPr lang="en-US" sz="3600" dirty="0" err="1">
                <a:solidFill>
                  <a:srgbClr val="002060"/>
                </a:solidFill>
              </a:rPr>
              <a:t>ইস্ট</a:t>
            </a:r>
            <a:r>
              <a:rPr lang="en-US" sz="3600" dirty="0">
                <a:solidFill>
                  <a:srgbClr val="002060"/>
                </a:solidFill>
              </a:rPr>
              <a:t> </a:t>
            </a:r>
            <a:r>
              <a:rPr lang="en-US" sz="3600" dirty="0" err="1">
                <a:solidFill>
                  <a:srgbClr val="002060"/>
                </a:solidFill>
              </a:rPr>
              <a:t>এর</a:t>
            </a:r>
            <a:r>
              <a:rPr lang="en-US" sz="3600" dirty="0">
                <a:solidFill>
                  <a:srgbClr val="002060"/>
                </a:solidFill>
              </a:rPr>
              <a:t> </a:t>
            </a:r>
            <a:r>
              <a:rPr lang="en-US" sz="3600" dirty="0" err="1">
                <a:solidFill>
                  <a:srgbClr val="002060"/>
                </a:solidFill>
              </a:rPr>
              <a:t>বৃদ্ধিকে</a:t>
            </a:r>
            <a:r>
              <a:rPr lang="en-US" sz="3600" dirty="0">
                <a:solidFill>
                  <a:srgbClr val="002060"/>
                </a:solidFill>
              </a:rPr>
              <a:t> </a:t>
            </a:r>
            <a:r>
              <a:rPr lang="en-US" sz="3600" dirty="0" err="1">
                <a:solidFill>
                  <a:srgbClr val="002060"/>
                </a:solidFill>
              </a:rPr>
              <a:t>প্রতিহত</a:t>
            </a:r>
            <a:r>
              <a:rPr lang="en-US" sz="3600" dirty="0">
                <a:solidFill>
                  <a:srgbClr val="002060"/>
                </a:solidFill>
              </a:rPr>
              <a:t> </a:t>
            </a:r>
            <a:r>
              <a:rPr lang="en-US" sz="3600" dirty="0" err="1">
                <a:solidFill>
                  <a:srgbClr val="002060"/>
                </a:solidFill>
              </a:rPr>
              <a:t>করে</a:t>
            </a:r>
            <a:r>
              <a:rPr lang="en-US" sz="3600" dirty="0">
                <a:solidFill>
                  <a:srgbClr val="002060"/>
                </a:solidFill>
              </a:rPr>
              <a:t> । </a:t>
            </a:r>
            <a:r>
              <a:rPr lang="en-US" sz="3600" dirty="0" err="1">
                <a:solidFill>
                  <a:srgbClr val="002060"/>
                </a:solidFill>
              </a:rPr>
              <a:t>ফলের</a:t>
            </a:r>
            <a:r>
              <a:rPr lang="en-US" sz="3600" dirty="0">
                <a:solidFill>
                  <a:srgbClr val="002060"/>
                </a:solidFill>
              </a:rPr>
              <a:t> </a:t>
            </a:r>
            <a:r>
              <a:rPr lang="en-US" sz="3600" dirty="0" err="1">
                <a:solidFill>
                  <a:srgbClr val="002060"/>
                </a:solidFill>
              </a:rPr>
              <a:t>রস</a:t>
            </a:r>
            <a:r>
              <a:rPr lang="en-US" sz="3600" dirty="0">
                <a:solidFill>
                  <a:srgbClr val="002060"/>
                </a:solidFill>
              </a:rPr>
              <a:t> ,</a:t>
            </a:r>
            <a:r>
              <a:rPr lang="en-US" sz="3600" dirty="0" err="1">
                <a:solidFill>
                  <a:srgbClr val="002060"/>
                </a:solidFill>
              </a:rPr>
              <a:t>ফলের</a:t>
            </a:r>
            <a:r>
              <a:rPr lang="en-US" sz="3600" dirty="0">
                <a:solidFill>
                  <a:srgbClr val="002060"/>
                </a:solidFill>
              </a:rPr>
              <a:t> </a:t>
            </a:r>
            <a:r>
              <a:rPr lang="en-US" sz="3600" dirty="0" err="1">
                <a:solidFill>
                  <a:srgbClr val="002060"/>
                </a:solidFill>
              </a:rPr>
              <a:t>শাঁস</a:t>
            </a:r>
            <a:r>
              <a:rPr lang="en-US" sz="3600" dirty="0">
                <a:solidFill>
                  <a:srgbClr val="002060"/>
                </a:solidFill>
              </a:rPr>
              <a:t> </a:t>
            </a:r>
            <a:r>
              <a:rPr lang="en-US" sz="3600" dirty="0" err="1">
                <a:solidFill>
                  <a:srgbClr val="002060"/>
                </a:solidFill>
              </a:rPr>
              <a:t>ইত্যাদি</a:t>
            </a:r>
            <a:r>
              <a:rPr lang="en-US" sz="3600" dirty="0">
                <a:solidFill>
                  <a:srgbClr val="002060"/>
                </a:solidFill>
              </a:rPr>
              <a:t> </a:t>
            </a:r>
            <a:r>
              <a:rPr lang="en-US" sz="3600" dirty="0" err="1">
                <a:solidFill>
                  <a:srgbClr val="002060"/>
                </a:solidFill>
              </a:rPr>
              <a:t>সংরক্ষণের</a:t>
            </a:r>
            <a:r>
              <a:rPr lang="en-US" sz="3600" dirty="0">
                <a:solidFill>
                  <a:srgbClr val="002060"/>
                </a:solidFill>
              </a:rPr>
              <a:t> </a:t>
            </a:r>
            <a:r>
              <a:rPr lang="en-US" sz="3600" dirty="0" err="1">
                <a:solidFill>
                  <a:srgbClr val="002060"/>
                </a:solidFill>
              </a:rPr>
              <a:t>জন্য</a:t>
            </a:r>
            <a:r>
              <a:rPr lang="en-US" sz="3600" dirty="0">
                <a:solidFill>
                  <a:srgbClr val="002060"/>
                </a:solidFill>
              </a:rPr>
              <a:t> </a:t>
            </a:r>
            <a:r>
              <a:rPr lang="en-US" sz="3600" dirty="0" err="1">
                <a:solidFill>
                  <a:srgbClr val="002060"/>
                </a:solidFill>
              </a:rPr>
              <a:t>সোডিয়াম</a:t>
            </a:r>
            <a:r>
              <a:rPr lang="en-US" sz="3600" dirty="0">
                <a:solidFill>
                  <a:srgbClr val="002060"/>
                </a:solidFill>
              </a:rPr>
              <a:t> </a:t>
            </a:r>
            <a:r>
              <a:rPr lang="en-US" sz="3600" dirty="0" err="1">
                <a:solidFill>
                  <a:srgbClr val="002060"/>
                </a:solidFill>
              </a:rPr>
              <a:t>বেনজোয়েট</a:t>
            </a:r>
            <a:r>
              <a:rPr lang="en-US" sz="3600" dirty="0">
                <a:solidFill>
                  <a:srgbClr val="002060"/>
                </a:solidFill>
              </a:rPr>
              <a:t> </a:t>
            </a:r>
            <a:r>
              <a:rPr lang="bn-IN" sz="3600" dirty="0" smtClean="0">
                <a:solidFill>
                  <a:srgbClr val="002060"/>
                </a:solidFill>
              </a:rPr>
              <a:t>(</a:t>
            </a:r>
            <a:r>
              <a:rPr lang="en-US" sz="3600" dirty="0" smtClean="0"/>
              <a:t>C</a:t>
            </a:r>
            <a:r>
              <a:rPr lang="en-US" sz="3600" baseline="-25000" dirty="0" smtClean="0"/>
              <a:t>6</a:t>
            </a:r>
            <a:r>
              <a:rPr lang="en-US" sz="3600" dirty="0" smtClean="0"/>
              <a:t>H</a:t>
            </a:r>
            <a:r>
              <a:rPr lang="en-US" sz="3600" baseline="-25000" dirty="0" smtClean="0"/>
              <a:t>5</a:t>
            </a:r>
            <a:r>
              <a:rPr lang="en-US" sz="3600" dirty="0" smtClean="0"/>
              <a:t>COONa</a:t>
            </a:r>
            <a:r>
              <a:rPr lang="bn-IN" sz="3600" dirty="0" smtClean="0">
                <a:solidFill>
                  <a:srgbClr val="002060"/>
                </a:solidFill>
              </a:rPr>
              <a:t>) </a:t>
            </a:r>
            <a:r>
              <a:rPr lang="en-US" sz="3600" dirty="0" err="1" smtClean="0">
                <a:solidFill>
                  <a:srgbClr val="002060"/>
                </a:solidFill>
              </a:rPr>
              <a:t>খুব</a:t>
            </a:r>
            <a:r>
              <a:rPr lang="en-US" sz="3600" dirty="0" smtClean="0">
                <a:solidFill>
                  <a:srgbClr val="002060"/>
                </a:solidFill>
              </a:rPr>
              <a:t> </a:t>
            </a:r>
            <a:r>
              <a:rPr lang="en-US" sz="3600" dirty="0" err="1">
                <a:solidFill>
                  <a:srgbClr val="002060"/>
                </a:solidFill>
              </a:rPr>
              <a:t>উপযোগী</a:t>
            </a:r>
            <a:r>
              <a:rPr lang="en-US" sz="3600" dirty="0">
                <a:solidFill>
                  <a:srgbClr val="002060"/>
                </a:solidFill>
              </a:rPr>
              <a:t> ।</a:t>
            </a:r>
          </a:p>
          <a:p>
            <a:r>
              <a:rPr lang="en-US" sz="3600" dirty="0" err="1">
                <a:solidFill>
                  <a:srgbClr val="002060"/>
                </a:solidFill>
              </a:rPr>
              <a:t>এছাড়াও</a:t>
            </a:r>
            <a:r>
              <a:rPr lang="en-US" sz="3600" dirty="0">
                <a:solidFill>
                  <a:srgbClr val="002060"/>
                </a:solidFill>
              </a:rPr>
              <a:t> </a:t>
            </a:r>
            <a:r>
              <a:rPr lang="en-US" sz="3600" dirty="0" err="1">
                <a:solidFill>
                  <a:srgbClr val="002060"/>
                </a:solidFill>
              </a:rPr>
              <a:t>প্রোপায়োনিক</a:t>
            </a:r>
            <a:r>
              <a:rPr lang="en-US" sz="3600" dirty="0">
                <a:solidFill>
                  <a:srgbClr val="002060"/>
                </a:solidFill>
              </a:rPr>
              <a:t> </a:t>
            </a:r>
            <a:r>
              <a:rPr lang="en-US" sz="3600" dirty="0" err="1">
                <a:solidFill>
                  <a:srgbClr val="002060"/>
                </a:solidFill>
              </a:rPr>
              <a:t>এসিডের</a:t>
            </a:r>
            <a:r>
              <a:rPr lang="en-US" sz="3600" dirty="0">
                <a:solidFill>
                  <a:srgbClr val="002060"/>
                </a:solidFill>
              </a:rPr>
              <a:t> </a:t>
            </a:r>
            <a:r>
              <a:rPr lang="en-US" sz="3600" dirty="0" err="1">
                <a:solidFill>
                  <a:srgbClr val="002060"/>
                </a:solidFill>
              </a:rPr>
              <a:t>লবণ</a:t>
            </a:r>
            <a:r>
              <a:rPr lang="en-US" sz="3600" dirty="0">
                <a:solidFill>
                  <a:srgbClr val="002060"/>
                </a:solidFill>
              </a:rPr>
              <a:t> </a:t>
            </a:r>
            <a:r>
              <a:rPr lang="en-US" sz="3600" dirty="0" err="1">
                <a:solidFill>
                  <a:srgbClr val="002060"/>
                </a:solidFill>
              </a:rPr>
              <a:t>এবং</a:t>
            </a:r>
            <a:r>
              <a:rPr lang="en-US" sz="3600" dirty="0">
                <a:solidFill>
                  <a:srgbClr val="002060"/>
                </a:solidFill>
              </a:rPr>
              <a:t> </a:t>
            </a:r>
            <a:r>
              <a:rPr lang="en-US" sz="3600" dirty="0" err="1">
                <a:solidFill>
                  <a:srgbClr val="002060"/>
                </a:solidFill>
              </a:rPr>
              <a:t>সরবিক</a:t>
            </a:r>
            <a:r>
              <a:rPr lang="en-US" sz="3600" dirty="0">
                <a:solidFill>
                  <a:srgbClr val="002060"/>
                </a:solidFill>
              </a:rPr>
              <a:t> </a:t>
            </a:r>
            <a:r>
              <a:rPr lang="en-US" sz="3600" dirty="0" err="1">
                <a:solidFill>
                  <a:srgbClr val="002060"/>
                </a:solidFill>
              </a:rPr>
              <a:t>এসিডের</a:t>
            </a:r>
            <a:r>
              <a:rPr lang="en-US" sz="3600" dirty="0">
                <a:solidFill>
                  <a:srgbClr val="002060"/>
                </a:solidFill>
              </a:rPr>
              <a:t> </a:t>
            </a:r>
            <a:r>
              <a:rPr lang="en-US" sz="3600" dirty="0" err="1">
                <a:solidFill>
                  <a:srgbClr val="002060"/>
                </a:solidFill>
              </a:rPr>
              <a:t>লবণ</a:t>
            </a:r>
            <a:r>
              <a:rPr lang="en-US" sz="3600" dirty="0">
                <a:solidFill>
                  <a:srgbClr val="002060"/>
                </a:solidFill>
              </a:rPr>
              <a:t> </a:t>
            </a:r>
            <a:r>
              <a:rPr lang="en-US" sz="3600" dirty="0" err="1">
                <a:solidFill>
                  <a:srgbClr val="002060"/>
                </a:solidFill>
              </a:rPr>
              <a:t>সরবেটস</a:t>
            </a:r>
            <a:r>
              <a:rPr lang="en-US" sz="3600" dirty="0">
                <a:solidFill>
                  <a:srgbClr val="002060"/>
                </a:solidFill>
              </a:rPr>
              <a:t> </a:t>
            </a:r>
            <a:r>
              <a:rPr lang="en-US" sz="3600" dirty="0" err="1">
                <a:solidFill>
                  <a:srgbClr val="002060"/>
                </a:solidFill>
              </a:rPr>
              <a:t>ব্যবহার</a:t>
            </a:r>
            <a:r>
              <a:rPr lang="en-US" sz="3600" dirty="0">
                <a:solidFill>
                  <a:srgbClr val="002060"/>
                </a:solidFill>
              </a:rPr>
              <a:t> </a:t>
            </a:r>
            <a:r>
              <a:rPr lang="en-US" sz="3600" dirty="0" err="1">
                <a:solidFill>
                  <a:srgbClr val="002060"/>
                </a:solidFill>
              </a:rPr>
              <a:t>করে</a:t>
            </a:r>
            <a:r>
              <a:rPr lang="en-US" sz="3600" dirty="0">
                <a:solidFill>
                  <a:srgbClr val="002060"/>
                </a:solidFill>
              </a:rPr>
              <a:t> </a:t>
            </a:r>
            <a:r>
              <a:rPr lang="en-US" sz="3600" dirty="0" err="1">
                <a:solidFill>
                  <a:srgbClr val="002060"/>
                </a:solidFill>
              </a:rPr>
              <a:t>দই</a:t>
            </a:r>
            <a:r>
              <a:rPr lang="en-US" sz="3600" dirty="0">
                <a:solidFill>
                  <a:srgbClr val="002060"/>
                </a:solidFill>
              </a:rPr>
              <a:t> , </a:t>
            </a:r>
            <a:r>
              <a:rPr lang="en-US" sz="3600" dirty="0" err="1">
                <a:solidFill>
                  <a:srgbClr val="002060"/>
                </a:solidFill>
              </a:rPr>
              <a:t>মিষ্টি</a:t>
            </a:r>
            <a:r>
              <a:rPr lang="en-US" sz="3600" dirty="0">
                <a:solidFill>
                  <a:srgbClr val="002060"/>
                </a:solidFill>
              </a:rPr>
              <a:t> , </a:t>
            </a:r>
            <a:r>
              <a:rPr lang="en-US" sz="3600" dirty="0" err="1">
                <a:solidFill>
                  <a:srgbClr val="002060"/>
                </a:solidFill>
              </a:rPr>
              <a:t>পনির</a:t>
            </a:r>
            <a:r>
              <a:rPr lang="en-US" sz="3600" dirty="0">
                <a:solidFill>
                  <a:srgbClr val="002060"/>
                </a:solidFill>
              </a:rPr>
              <a:t> , </a:t>
            </a:r>
            <a:r>
              <a:rPr lang="en-US" sz="3600" dirty="0" err="1">
                <a:solidFill>
                  <a:srgbClr val="002060"/>
                </a:solidFill>
              </a:rPr>
              <a:t>মাখন</a:t>
            </a:r>
            <a:r>
              <a:rPr lang="en-US" sz="3600" dirty="0">
                <a:solidFill>
                  <a:srgbClr val="002060"/>
                </a:solidFill>
              </a:rPr>
              <a:t> ও </a:t>
            </a:r>
            <a:r>
              <a:rPr lang="en-US" sz="3600" dirty="0" err="1">
                <a:solidFill>
                  <a:srgbClr val="002060"/>
                </a:solidFill>
              </a:rPr>
              <a:t>বেকারি</a:t>
            </a:r>
            <a:r>
              <a:rPr lang="en-US" sz="3600" dirty="0">
                <a:solidFill>
                  <a:srgbClr val="002060"/>
                </a:solidFill>
              </a:rPr>
              <a:t> </a:t>
            </a:r>
            <a:r>
              <a:rPr lang="en-US" sz="3600" dirty="0" err="1">
                <a:solidFill>
                  <a:srgbClr val="002060"/>
                </a:solidFill>
              </a:rPr>
              <a:t>সামগ্রী</a:t>
            </a:r>
            <a:r>
              <a:rPr lang="en-US" sz="3600" dirty="0">
                <a:solidFill>
                  <a:srgbClr val="002060"/>
                </a:solidFill>
              </a:rPr>
              <a:t> </a:t>
            </a:r>
            <a:r>
              <a:rPr lang="en-US" sz="3600" dirty="0" err="1">
                <a:solidFill>
                  <a:srgbClr val="002060"/>
                </a:solidFill>
              </a:rPr>
              <a:t>সংরক্ষণ</a:t>
            </a:r>
            <a:r>
              <a:rPr lang="en-US" sz="3600" dirty="0">
                <a:solidFill>
                  <a:srgbClr val="002060"/>
                </a:solidFill>
              </a:rPr>
              <a:t> </a:t>
            </a:r>
            <a:r>
              <a:rPr lang="en-US" sz="3600" dirty="0" err="1">
                <a:solidFill>
                  <a:srgbClr val="002060"/>
                </a:solidFill>
              </a:rPr>
              <a:t>করা</a:t>
            </a:r>
            <a:r>
              <a:rPr lang="en-US" sz="3600" dirty="0">
                <a:solidFill>
                  <a:srgbClr val="002060"/>
                </a:solidFill>
              </a:rPr>
              <a:t> </a:t>
            </a:r>
            <a:r>
              <a:rPr lang="en-US" sz="3600" dirty="0" err="1">
                <a:solidFill>
                  <a:srgbClr val="002060"/>
                </a:solidFill>
              </a:rPr>
              <a:t>হয়</a:t>
            </a:r>
            <a:r>
              <a:rPr lang="en-US" sz="3600" dirty="0">
                <a:solidFill>
                  <a:srgbClr val="002060"/>
                </a:solidFill>
              </a:rPr>
              <a:t> । </a:t>
            </a:r>
          </a:p>
          <a:p>
            <a:r>
              <a:rPr lang="en-US" sz="3600" dirty="0" err="1">
                <a:solidFill>
                  <a:srgbClr val="002060"/>
                </a:solidFill>
              </a:rPr>
              <a:t>উল্লিখিত</a:t>
            </a:r>
            <a:r>
              <a:rPr lang="en-US" sz="3600" dirty="0">
                <a:solidFill>
                  <a:srgbClr val="002060"/>
                </a:solidFill>
              </a:rPr>
              <a:t> </a:t>
            </a:r>
            <a:r>
              <a:rPr lang="en-US" sz="3600" dirty="0" err="1">
                <a:solidFill>
                  <a:srgbClr val="002060"/>
                </a:solidFill>
              </a:rPr>
              <a:t>সংরক্ষক</a:t>
            </a:r>
            <a:r>
              <a:rPr lang="en-US" sz="3600" dirty="0">
                <a:solidFill>
                  <a:srgbClr val="002060"/>
                </a:solidFill>
              </a:rPr>
              <a:t> </a:t>
            </a:r>
            <a:r>
              <a:rPr lang="en-US" sz="3600" dirty="0" err="1">
                <a:solidFill>
                  <a:srgbClr val="002060"/>
                </a:solidFill>
              </a:rPr>
              <a:t>গুলি</a:t>
            </a:r>
            <a:r>
              <a:rPr lang="en-US" sz="3600" dirty="0">
                <a:solidFill>
                  <a:srgbClr val="002060"/>
                </a:solidFill>
              </a:rPr>
              <a:t> </a:t>
            </a:r>
            <a:r>
              <a:rPr lang="en-US" sz="3600" dirty="0" err="1">
                <a:solidFill>
                  <a:srgbClr val="002060"/>
                </a:solidFill>
              </a:rPr>
              <a:t>ভিন্ন</a:t>
            </a:r>
            <a:r>
              <a:rPr lang="en-US" sz="3600" dirty="0">
                <a:solidFill>
                  <a:srgbClr val="002060"/>
                </a:solidFill>
              </a:rPr>
              <a:t> </a:t>
            </a:r>
            <a:r>
              <a:rPr lang="en-US" sz="3600" dirty="0" err="1">
                <a:solidFill>
                  <a:srgbClr val="002060"/>
                </a:solidFill>
              </a:rPr>
              <a:t>ভিন্ন</a:t>
            </a:r>
            <a:r>
              <a:rPr lang="en-US" sz="3600" dirty="0">
                <a:solidFill>
                  <a:srgbClr val="002060"/>
                </a:solidFill>
              </a:rPr>
              <a:t> </a:t>
            </a:r>
            <a:r>
              <a:rPr lang="en-US" sz="3600" dirty="0" err="1">
                <a:solidFill>
                  <a:srgbClr val="002060"/>
                </a:solidFill>
              </a:rPr>
              <a:t>ধরনের</a:t>
            </a:r>
            <a:r>
              <a:rPr lang="en-US" sz="3600" dirty="0">
                <a:solidFill>
                  <a:srgbClr val="002060"/>
                </a:solidFill>
              </a:rPr>
              <a:t> </a:t>
            </a:r>
            <a:r>
              <a:rPr lang="en-US" sz="3600" dirty="0" err="1">
                <a:solidFill>
                  <a:srgbClr val="002060"/>
                </a:solidFill>
              </a:rPr>
              <a:t>খাদ্য</a:t>
            </a:r>
            <a:r>
              <a:rPr lang="en-US" sz="3600" dirty="0">
                <a:solidFill>
                  <a:srgbClr val="002060"/>
                </a:solidFill>
              </a:rPr>
              <a:t> </a:t>
            </a:r>
            <a:r>
              <a:rPr lang="en-US" sz="3600" dirty="0" err="1">
                <a:solidFill>
                  <a:srgbClr val="002060"/>
                </a:solidFill>
              </a:rPr>
              <a:t>সংরক্ষনের</a:t>
            </a:r>
            <a:r>
              <a:rPr lang="en-US" sz="3600" dirty="0">
                <a:solidFill>
                  <a:srgbClr val="002060"/>
                </a:solidFill>
              </a:rPr>
              <a:t> </a:t>
            </a:r>
            <a:r>
              <a:rPr lang="en-US" sz="3600" dirty="0" err="1">
                <a:solidFill>
                  <a:srgbClr val="002060"/>
                </a:solidFill>
              </a:rPr>
              <a:t>জন্য</a:t>
            </a:r>
            <a:r>
              <a:rPr lang="en-US" sz="3600" dirty="0">
                <a:solidFill>
                  <a:srgbClr val="002060"/>
                </a:solidFill>
              </a:rPr>
              <a:t> </a:t>
            </a:r>
            <a:r>
              <a:rPr lang="en-US" sz="3600" dirty="0" err="1">
                <a:solidFill>
                  <a:srgbClr val="002060"/>
                </a:solidFill>
              </a:rPr>
              <a:t>ভিন্ন</a:t>
            </a:r>
            <a:r>
              <a:rPr lang="en-US" sz="3600" dirty="0">
                <a:solidFill>
                  <a:srgbClr val="002060"/>
                </a:solidFill>
              </a:rPr>
              <a:t> </a:t>
            </a:r>
            <a:r>
              <a:rPr lang="en-US" sz="3600" dirty="0" err="1">
                <a:solidFill>
                  <a:srgbClr val="002060"/>
                </a:solidFill>
              </a:rPr>
              <a:t>ভিন্ন</a:t>
            </a:r>
            <a:r>
              <a:rPr lang="en-US" sz="3600" dirty="0">
                <a:solidFill>
                  <a:srgbClr val="002060"/>
                </a:solidFill>
              </a:rPr>
              <a:t> </a:t>
            </a:r>
            <a:r>
              <a:rPr lang="en-US" sz="3600" dirty="0" err="1">
                <a:solidFill>
                  <a:srgbClr val="002060"/>
                </a:solidFill>
              </a:rPr>
              <a:t>পরিমাণেব্যবহার</a:t>
            </a:r>
            <a:r>
              <a:rPr lang="en-US" sz="3600" dirty="0">
                <a:solidFill>
                  <a:srgbClr val="002060"/>
                </a:solidFill>
              </a:rPr>
              <a:t> </a:t>
            </a:r>
            <a:r>
              <a:rPr lang="en-US" sz="3600" dirty="0" err="1">
                <a:solidFill>
                  <a:srgbClr val="002060"/>
                </a:solidFill>
              </a:rPr>
              <a:t>করতে</a:t>
            </a:r>
            <a:r>
              <a:rPr lang="en-US" sz="3600" dirty="0">
                <a:solidFill>
                  <a:srgbClr val="002060"/>
                </a:solidFill>
              </a:rPr>
              <a:t> </a:t>
            </a:r>
            <a:r>
              <a:rPr lang="en-US" sz="3600" dirty="0" err="1">
                <a:solidFill>
                  <a:srgbClr val="002060"/>
                </a:solidFill>
              </a:rPr>
              <a:t>হয়</a:t>
            </a:r>
            <a:r>
              <a:rPr lang="en-US" sz="3600" dirty="0">
                <a:solidFill>
                  <a:srgbClr val="002060"/>
                </a:solidFill>
              </a:rPr>
              <a:t> ।</a:t>
            </a:r>
            <a:r>
              <a:rPr lang="en-US" sz="3600" dirty="0" err="1">
                <a:solidFill>
                  <a:srgbClr val="002060"/>
                </a:solidFill>
              </a:rPr>
              <a:t>এই</a:t>
            </a:r>
            <a:r>
              <a:rPr lang="en-US" sz="3600" dirty="0">
                <a:solidFill>
                  <a:srgbClr val="002060"/>
                </a:solidFill>
              </a:rPr>
              <a:t> </a:t>
            </a:r>
            <a:r>
              <a:rPr lang="en-US" sz="3600" dirty="0" err="1">
                <a:solidFill>
                  <a:srgbClr val="002060"/>
                </a:solidFill>
              </a:rPr>
              <a:t>রাসায়নিক</a:t>
            </a:r>
            <a:r>
              <a:rPr lang="en-US" sz="3600" dirty="0">
                <a:solidFill>
                  <a:srgbClr val="002060"/>
                </a:solidFill>
              </a:rPr>
              <a:t> </a:t>
            </a:r>
            <a:r>
              <a:rPr lang="en-US" sz="3600" dirty="0" err="1">
                <a:solidFill>
                  <a:srgbClr val="002060"/>
                </a:solidFill>
              </a:rPr>
              <a:t>পদার্থগুলিকে</a:t>
            </a:r>
            <a:r>
              <a:rPr lang="en-US" sz="3600" dirty="0">
                <a:solidFill>
                  <a:srgbClr val="002060"/>
                </a:solidFill>
              </a:rPr>
              <a:t> </a:t>
            </a:r>
            <a:r>
              <a:rPr lang="en-US" sz="3600" dirty="0" err="1">
                <a:solidFill>
                  <a:srgbClr val="002060"/>
                </a:solidFill>
              </a:rPr>
              <a:t>নির্দিষ্ট</a:t>
            </a:r>
            <a:r>
              <a:rPr lang="en-US" sz="3600" dirty="0">
                <a:solidFill>
                  <a:srgbClr val="002060"/>
                </a:solidFill>
              </a:rPr>
              <a:t> </a:t>
            </a:r>
            <a:r>
              <a:rPr lang="en-US" sz="3600" dirty="0" err="1">
                <a:solidFill>
                  <a:srgbClr val="002060"/>
                </a:solidFill>
              </a:rPr>
              <a:t>পরিমাণে</a:t>
            </a:r>
            <a:r>
              <a:rPr lang="en-US" sz="3600" dirty="0">
                <a:solidFill>
                  <a:srgbClr val="002060"/>
                </a:solidFill>
              </a:rPr>
              <a:t> </a:t>
            </a:r>
            <a:r>
              <a:rPr lang="en-US" sz="3600" dirty="0" err="1">
                <a:solidFill>
                  <a:srgbClr val="002060"/>
                </a:solidFill>
              </a:rPr>
              <a:t>ব্যবহার</a:t>
            </a:r>
            <a:r>
              <a:rPr lang="en-US" sz="3600" dirty="0">
                <a:solidFill>
                  <a:srgbClr val="002060"/>
                </a:solidFill>
              </a:rPr>
              <a:t> </a:t>
            </a:r>
            <a:r>
              <a:rPr lang="en-US" sz="3600" dirty="0" err="1">
                <a:solidFill>
                  <a:srgbClr val="002060"/>
                </a:solidFill>
              </a:rPr>
              <a:t>না</a:t>
            </a:r>
            <a:r>
              <a:rPr lang="en-US" sz="3600" dirty="0">
                <a:solidFill>
                  <a:srgbClr val="002060"/>
                </a:solidFill>
              </a:rPr>
              <a:t> </a:t>
            </a:r>
            <a:r>
              <a:rPr lang="en-US" sz="3600" dirty="0" err="1">
                <a:solidFill>
                  <a:srgbClr val="002060"/>
                </a:solidFill>
              </a:rPr>
              <a:t>করে</a:t>
            </a:r>
            <a:r>
              <a:rPr lang="en-US" sz="3600" dirty="0">
                <a:solidFill>
                  <a:srgbClr val="002060"/>
                </a:solidFill>
              </a:rPr>
              <a:t> </a:t>
            </a:r>
            <a:r>
              <a:rPr lang="en-US" sz="3600" dirty="0" err="1">
                <a:solidFill>
                  <a:srgbClr val="002060"/>
                </a:solidFill>
              </a:rPr>
              <a:t>যদি</a:t>
            </a:r>
            <a:r>
              <a:rPr lang="en-US" sz="3600" dirty="0">
                <a:solidFill>
                  <a:srgbClr val="002060"/>
                </a:solidFill>
              </a:rPr>
              <a:t> </a:t>
            </a:r>
            <a:r>
              <a:rPr lang="en-US" sz="3600" dirty="0" err="1">
                <a:solidFill>
                  <a:srgbClr val="002060"/>
                </a:solidFill>
              </a:rPr>
              <a:t>যথেচ্ছ</a:t>
            </a:r>
            <a:r>
              <a:rPr lang="en-US" sz="3600" dirty="0">
                <a:solidFill>
                  <a:srgbClr val="002060"/>
                </a:solidFill>
              </a:rPr>
              <a:t> </a:t>
            </a:r>
            <a:r>
              <a:rPr lang="en-US" sz="3600" dirty="0" err="1">
                <a:solidFill>
                  <a:srgbClr val="002060"/>
                </a:solidFill>
              </a:rPr>
              <a:t>ব্যবহার</a:t>
            </a:r>
            <a:r>
              <a:rPr lang="en-US" sz="3600" dirty="0">
                <a:solidFill>
                  <a:srgbClr val="002060"/>
                </a:solidFill>
              </a:rPr>
              <a:t> </a:t>
            </a:r>
            <a:r>
              <a:rPr lang="en-US" sz="3600" dirty="0" err="1">
                <a:solidFill>
                  <a:srgbClr val="002060"/>
                </a:solidFill>
              </a:rPr>
              <a:t>করা</a:t>
            </a:r>
            <a:r>
              <a:rPr lang="en-US" sz="3600" dirty="0">
                <a:solidFill>
                  <a:srgbClr val="002060"/>
                </a:solidFill>
              </a:rPr>
              <a:t> </a:t>
            </a:r>
            <a:r>
              <a:rPr lang="en-US" sz="3600" dirty="0" err="1">
                <a:solidFill>
                  <a:srgbClr val="002060"/>
                </a:solidFill>
              </a:rPr>
              <a:t>হয়</a:t>
            </a:r>
            <a:r>
              <a:rPr lang="en-US" sz="3600" dirty="0">
                <a:solidFill>
                  <a:srgbClr val="002060"/>
                </a:solidFill>
              </a:rPr>
              <a:t> , </a:t>
            </a:r>
            <a:r>
              <a:rPr lang="en-US" sz="3600" dirty="0" err="1">
                <a:solidFill>
                  <a:srgbClr val="002060"/>
                </a:solidFill>
              </a:rPr>
              <a:t>তাহলে</a:t>
            </a:r>
            <a:r>
              <a:rPr lang="en-US" sz="3600" dirty="0">
                <a:solidFill>
                  <a:srgbClr val="002060"/>
                </a:solidFill>
              </a:rPr>
              <a:t> </a:t>
            </a:r>
            <a:r>
              <a:rPr lang="en-US" sz="3600" dirty="0" err="1">
                <a:solidFill>
                  <a:srgbClr val="002060"/>
                </a:solidFill>
              </a:rPr>
              <a:t>মানবদেহে</a:t>
            </a:r>
            <a:r>
              <a:rPr lang="en-US" sz="3600" dirty="0">
                <a:solidFill>
                  <a:srgbClr val="002060"/>
                </a:solidFill>
              </a:rPr>
              <a:t> </a:t>
            </a:r>
            <a:r>
              <a:rPr lang="en-US" sz="3600" dirty="0" err="1">
                <a:solidFill>
                  <a:srgbClr val="002060"/>
                </a:solidFill>
              </a:rPr>
              <a:t>বিরূপ</a:t>
            </a:r>
            <a:r>
              <a:rPr lang="en-US" sz="3600" dirty="0">
                <a:solidFill>
                  <a:srgbClr val="002060"/>
                </a:solidFill>
              </a:rPr>
              <a:t> </a:t>
            </a:r>
            <a:r>
              <a:rPr lang="en-US" sz="3600" dirty="0" err="1">
                <a:solidFill>
                  <a:srgbClr val="002060"/>
                </a:solidFill>
              </a:rPr>
              <a:t>প্রতিক্রিয়া</a:t>
            </a:r>
            <a:r>
              <a:rPr lang="en-US" sz="3600" dirty="0">
                <a:solidFill>
                  <a:srgbClr val="002060"/>
                </a:solidFill>
              </a:rPr>
              <a:t> </a:t>
            </a:r>
            <a:r>
              <a:rPr lang="en-US" sz="3600" dirty="0" err="1">
                <a:solidFill>
                  <a:srgbClr val="002060"/>
                </a:solidFill>
              </a:rPr>
              <a:t>সৃষ্টি</a:t>
            </a:r>
            <a:r>
              <a:rPr lang="en-US" sz="3600" dirty="0">
                <a:solidFill>
                  <a:srgbClr val="002060"/>
                </a:solidFill>
              </a:rPr>
              <a:t> </a:t>
            </a:r>
            <a:r>
              <a:rPr lang="en-US" sz="3600" dirty="0" err="1">
                <a:solidFill>
                  <a:srgbClr val="002060"/>
                </a:solidFill>
              </a:rPr>
              <a:t>করতে</a:t>
            </a:r>
            <a:r>
              <a:rPr lang="en-US" sz="3600" dirty="0">
                <a:solidFill>
                  <a:srgbClr val="002060"/>
                </a:solidFill>
              </a:rPr>
              <a:t> </a:t>
            </a:r>
            <a:r>
              <a:rPr lang="en-US" sz="3600" dirty="0" err="1">
                <a:solidFill>
                  <a:srgbClr val="002060"/>
                </a:solidFill>
              </a:rPr>
              <a:t>পারে</a:t>
            </a:r>
            <a:r>
              <a:rPr lang="en-US" sz="3600" dirty="0">
                <a:solidFill>
                  <a:srgbClr val="002060"/>
                </a:solidFill>
              </a:rPr>
              <a:t>।  </a:t>
            </a:r>
            <a:endParaRPr lang="bn-IN" sz="3600" dirty="0">
              <a:solidFill>
                <a:srgbClr val="002060"/>
              </a:solidFill>
            </a:endParaRPr>
          </a:p>
        </p:txBody>
      </p:sp>
    </p:spTree>
    <p:extLst>
      <p:ext uri="{BB962C8B-B14F-4D97-AF65-F5344CB8AC3E}">
        <p14:creationId xmlns:p14="http://schemas.microsoft.com/office/powerpoint/2010/main" val="165781673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311" y="325464"/>
            <a:ext cx="11845871" cy="6186309"/>
          </a:xfrm>
          <a:prstGeom prst="rect">
            <a:avLst/>
          </a:prstGeom>
          <a:pattFill prst="pct70">
            <a:fgClr>
              <a:schemeClr val="accent1"/>
            </a:fgClr>
            <a:bgClr>
              <a:schemeClr val="bg1"/>
            </a:bgClr>
          </a:patt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en-US" sz="4400" dirty="0" smtClean="0">
                <a:solidFill>
                  <a:srgbClr val="002060"/>
                </a:solidFill>
              </a:rPr>
              <a:t>5</a:t>
            </a:r>
            <a:r>
              <a:rPr lang="en-US" sz="4400" dirty="0" smtClean="0">
                <a:solidFill>
                  <a:srgbClr val="FFFF00"/>
                </a:solidFill>
              </a:rPr>
              <a:t>. </a:t>
            </a:r>
            <a:r>
              <a:rPr lang="en-US" sz="3600" dirty="0" err="1" smtClean="0">
                <a:solidFill>
                  <a:srgbClr val="FFFF00"/>
                </a:solidFill>
              </a:rPr>
              <a:t>চিনি</a:t>
            </a:r>
            <a:r>
              <a:rPr lang="en-US" sz="3600" dirty="0" smtClean="0">
                <a:solidFill>
                  <a:srgbClr val="FFFF00"/>
                </a:solidFill>
              </a:rPr>
              <a:t> </a:t>
            </a:r>
            <a:r>
              <a:rPr lang="en-US" sz="3600" dirty="0" err="1" smtClean="0">
                <a:solidFill>
                  <a:srgbClr val="FFFF00"/>
                </a:solidFill>
              </a:rPr>
              <a:t>বা</a:t>
            </a:r>
            <a:r>
              <a:rPr lang="en-US" sz="3600" dirty="0" smtClean="0">
                <a:solidFill>
                  <a:srgbClr val="FFFF00"/>
                </a:solidFill>
              </a:rPr>
              <a:t> </a:t>
            </a:r>
            <a:r>
              <a:rPr lang="en-US" sz="3600" dirty="0" err="1" smtClean="0">
                <a:solidFill>
                  <a:srgbClr val="FFFF00"/>
                </a:solidFill>
              </a:rPr>
              <a:t>লবণের</a:t>
            </a:r>
            <a:r>
              <a:rPr lang="en-US" sz="3600" dirty="0" smtClean="0">
                <a:solidFill>
                  <a:srgbClr val="FFFF00"/>
                </a:solidFill>
              </a:rPr>
              <a:t> </a:t>
            </a:r>
            <a:r>
              <a:rPr lang="en-US" sz="3600" dirty="0" err="1" smtClean="0">
                <a:solidFill>
                  <a:srgbClr val="FFFF00"/>
                </a:solidFill>
              </a:rPr>
              <a:t>দ্রবণে</a:t>
            </a:r>
            <a:r>
              <a:rPr lang="en-US" sz="3600" dirty="0" smtClean="0">
                <a:solidFill>
                  <a:srgbClr val="FFFF00"/>
                </a:solidFill>
              </a:rPr>
              <a:t> </a:t>
            </a:r>
            <a:r>
              <a:rPr lang="en-US" sz="3600" dirty="0" err="1" smtClean="0">
                <a:solidFill>
                  <a:srgbClr val="FFFF00"/>
                </a:solidFill>
              </a:rPr>
              <a:t>সংরক্ষণঃ</a:t>
            </a:r>
            <a:r>
              <a:rPr lang="en-US" sz="3600" dirty="0" smtClean="0">
                <a:solidFill>
                  <a:srgbClr val="FFFF00"/>
                </a:solidFill>
              </a:rPr>
              <a:t>  </a:t>
            </a:r>
            <a:r>
              <a:rPr lang="en-US" sz="3200" dirty="0" err="1" smtClean="0">
                <a:ln w="0"/>
                <a:effectLst>
                  <a:outerShdw blurRad="38100" dist="19050" dir="2700000" algn="tl" rotWithShape="0">
                    <a:schemeClr val="dk1">
                      <a:alpha val="40000"/>
                    </a:schemeClr>
                  </a:outerShdw>
                </a:effectLst>
              </a:rPr>
              <a:t>চিনি</a:t>
            </a:r>
            <a:r>
              <a:rPr lang="en-US" sz="3200" dirty="0" smtClean="0">
                <a:ln w="0"/>
                <a:effectLst>
                  <a:outerShdw blurRad="38100" dist="19050" dir="2700000" algn="tl" rotWithShape="0">
                    <a:schemeClr val="dk1">
                      <a:alpha val="40000"/>
                    </a:schemeClr>
                  </a:outerShdw>
                </a:effectLst>
              </a:rPr>
              <a:t> ও </a:t>
            </a:r>
            <a:r>
              <a:rPr lang="en-US" sz="3200" dirty="0" err="1" smtClean="0">
                <a:ln w="0"/>
                <a:effectLst>
                  <a:outerShdw blurRad="38100" dist="19050" dir="2700000" algn="tl" rotWithShape="0">
                    <a:schemeClr val="dk1">
                      <a:alpha val="40000"/>
                    </a:schemeClr>
                  </a:outerShdw>
                </a:effectLst>
              </a:rPr>
              <a:t>লবণের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দ্রবণ</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খাদ্য</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সংরক্ষক</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হিসাবে</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বহু</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বছর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পূর্ব</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থেকে</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ব্যবহৃত</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হয়ে</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আসছে</a:t>
            </a:r>
            <a:r>
              <a:rPr lang="en-US" sz="3200" dirty="0" smtClean="0">
                <a:ln w="0"/>
                <a:effectLst>
                  <a:outerShdw blurRad="38100" dist="19050" dir="2700000" algn="tl" rotWithShape="0">
                    <a:schemeClr val="dk1">
                      <a:alpha val="40000"/>
                    </a:schemeClr>
                  </a:outerShdw>
                </a:effectLst>
              </a:rPr>
              <a:t> । </a:t>
            </a:r>
            <a:r>
              <a:rPr lang="en-US" sz="3200" dirty="0" err="1" smtClean="0">
                <a:ln w="0"/>
                <a:effectLst>
                  <a:outerShdw blurRad="38100" dist="19050" dir="2700000" algn="tl" rotWithShape="0">
                    <a:schemeClr val="dk1">
                      <a:alpha val="40000"/>
                    </a:schemeClr>
                  </a:outerShdw>
                </a:effectLst>
              </a:rPr>
              <a:t>লবণের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দ্রবণকে</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ব্রাইন</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বলে</a:t>
            </a:r>
            <a:r>
              <a:rPr lang="en-US" sz="3200" dirty="0" smtClean="0">
                <a:ln w="0"/>
                <a:effectLst>
                  <a:outerShdw blurRad="38100" dist="19050" dir="2700000" algn="tl" rotWithShape="0">
                    <a:schemeClr val="dk1">
                      <a:alpha val="40000"/>
                    </a:schemeClr>
                  </a:outerShdw>
                </a:effectLst>
              </a:rPr>
              <a:t> । </a:t>
            </a:r>
            <a:r>
              <a:rPr lang="en-US" sz="3200" dirty="0" err="1" smtClean="0">
                <a:ln w="0"/>
                <a:effectLst>
                  <a:outerShdw blurRad="38100" dist="19050" dir="2700000" algn="tl" rotWithShape="0">
                    <a:schemeClr val="dk1">
                      <a:alpha val="40000"/>
                    </a:schemeClr>
                  </a:outerShdw>
                </a:effectLst>
              </a:rPr>
              <a:t>চিনি</a:t>
            </a:r>
            <a:r>
              <a:rPr lang="en-US" sz="3200" dirty="0" smtClean="0">
                <a:ln w="0"/>
                <a:effectLst>
                  <a:outerShdw blurRad="38100" dist="19050" dir="2700000" algn="tl" rotWithShape="0">
                    <a:schemeClr val="dk1">
                      <a:alpha val="40000"/>
                    </a:schemeClr>
                  </a:outerShdw>
                </a:effectLst>
              </a:rPr>
              <a:t> ও </a:t>
            </a:r>
            <a:r>
              <a:rPr lang="en-US" sz="3200" dirty="0" err="1" smtClean="0">
                <a:ln w="0"/>
                <a:effectLst>
                  <a:outerShdw blurRad="38100" dist="19050" dir="2700000" algn="tl" rotWithShape="0">
                    <a:schemeClr val="dk1">
                      <a:alpha val="40000"/>
                    </a:schemeClr>
                  </a:outerShdw>
                </a:effectLst>
              </a:rPr>
              <a:t>লবণের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ঘণ</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দ্রবণ</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বহি-অভিস্রবণের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দ্বারা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অনুজীবগুলোকে</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ধ্বংস</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করে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খাদ্যকে</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পচন</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থেকে</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রক্ষা</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করে</a:t>
            </a:r>
            <a:r>
              <a:rPr lang="en-US" sz="3200" dirty="0" smtClean="0">
                <a:ln w="0"/>
                <a:effectLst>
                  <a:outerShdw blurRad="38100" dist="19050" dir="2700000" algn="tl" rotWithShape="0">
                    <a:schemeClr val="dk1">
                      <a:alpha val="40000"/>
                    </a:schemeClr>
                  </a:outerShdw>
                </a:effectLst>
              </a:rPr>
              <a:t> ।</a:t>
            </a:r>
          </a:p>
          <a:p>
            <a:r>
              <a:rPr lang="en-US" sz="3200" dirty="0" err="1" smtClean="0">
                <a:ln w="0"/>
                <a:effectLst>
                  <a:outerShdw blurRad="38100" dist="19050" dir="2700000" algn="tl" rotWithShape="0">
                    <a:schemeClr val="dk1">
                      <a:alpha val="40000"/>
                    </a:schemeClr>
                  </a:outerShdw>
                </a:effectLst>
              </a:rPr>
              <a:t>চিনি</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প্রয়োগ</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করে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ফলের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জ্যাম</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জেলি</a:t>
            </a:r>
            <a:r>
              <a:rPr lang="en-US" sz="3200" dirty="0" smtClean="0">
                <a:ln w="0"/>
                <a:effectLst>
                  <a:outerShdw blurRad="38100" dist="19050" dir="2700000" algn="tl" rotWithShape="0">
                    <a:schemeClr val="dk1">
                      <a:alpha val="40000"/>
                    </a:schemeClr>
                  </a:outerShdw>
                </a:effectLst>
              </a:rPr>
              <a:t> ও </a:t>
            </a:r>
            <a:r>
              <a:rPr lang="en-US" sz="3200" dirty="0" err="1" smtClean="0">
                <a:ln w="0"/>
                <a:effectLst>
                  <a:outerShdw blurRad="38100" dist="19050" dir="2700000" algn="tl" rotWithShape="0">
                    <a:schemeClr val="dk1">
                      <a:alpha val="40000"/>
                    </a:schemeClr>
                  </a:outerShdw>
                </a:effectLst>
              </a:rPr>
              <a:t>মারমালেড</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তৈরি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হয়</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পেয়ারা</a:t>
            </a:r>
            <a:r>
              <a:rPr lang="en-US" sz="3200" dirty="0" smtClean="0">
                <a:ln w="0"/>
                <a:effectLst>
                  <a:outerShdw blurRad="38100" dist="19050" dir="2700000" algn="tl" rotWithShape="0">
                    <a:schemeClr val="dk1">
                      <a:alpha val="40000"/>
                    </a:schemeClr>
                  </a:outerShdw>
                </a:effectLst>
              </a:rPr>
              <a:t> , </a:t>
            </a:r>
            <a:r>
              <a:rPr lang="en-US" sz="3200" dirty="0" err="1" smtClean="0">
                <a:ln w="0"/>
                <a:effectLst>
                  <a:outerShdw blurRad="38100" dist="19050" dir="2700000" algn="tl" rotWithShape="0">
                    <a:schemeClr val="dk1">
                      <a:alpha val="40000"/>
                    </a:schemeClr>
                  </a:outerShdw>
                </a:effectLst>
              </a:rPr>
              <a:t>আপেল,আনারস</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জাতীয়</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ফলকে</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কেটে</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পরিষ্কার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করে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চিনির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ঘণ</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দ্রবণে</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রেখে</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বায়ু</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নিরোধী</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করে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দীর্ঘদিন</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রাখা</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যায়</a:t>
            </a:r>
            <a:r>
              <a:rPr lang="en-US" sz="3200" dirty="0" smtClean="0">
                <a:ln w="0"/>
                <a:effectLst>
                  <a:outerShdw blurRad="38100" dist="19050" dir="2700000" algn="tl" rotWithShape="0">
                    <a:schemeClr val="dk1">
                      <a:alpha val="40000"/>
                    </a:schemeClr>
                  </a:outerShdw>
                </a:effectLst>
              </a:rPr>
              <a:t>। </a:t>
            </a:r>
          </a:p>
          <a:p>
            <a:r>
              <a:rPr lang="en-US" sz="3200" dirty="0" err="1" smtClean="0">
                <a:ln w="0"/>
                <a:effectLst>
                  <a:outerShdw blurRad="38100" dist="19050" dir="2700000" algn="tl" rotWithShape="0">
                    <a:schemeClr val="dk1">
                      <a:alpha val="40000"/>
                    </a:schemeClr>
                  </a:outerShdw>
                </a:effectLst>
              </a:rPr>
              <a:t>সংরক্ষিত</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খাদ্য</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ব্যবহারের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আগে</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যদি</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খাদ্যের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রঙের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পরিবর্তন</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ঘটে</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অথবা</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খাদ্য</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ফুলে</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ওঠে</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খাদ্যের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উপর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সাদা</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অথবা</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কালো</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আস্তরণ</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পড়ে</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এবং</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খাদ্যের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ওপরটা</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পিচ্ছিল</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হয়ে</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যায়</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তাহলে</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বুঝতে</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হবে</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খাদ্যে</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পচন</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ক্রিয়া</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সৃষ্টি</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হয়</a:t>
            </a:r>
            <a:r>
              <a:rPr lang="en-US" sz="3200" dirty="0" smtClean="0">
                <a:ln w="0"/>
                <a:effectLst>
                  <a:outerShdw blurRad="38100" dist="19050" dir="2700000" algn="tl" rotWithShape="0">
                    <a:schemeClr val="dk1">
                      <a:alpha val="40000"/>
                    </a:schemeClr>
                  </a:outerShdw>
                </a:effectLst>
              </a:rPr>
              <a:t> ।এ </a:t>
            </a:r>
            <a:r>
              <a:rPr lang="en-US" sz="3200" dirty="0" err="1" smtClean="0">
                <a:ln w="0"/>
                <a:effectLst>
                  <a:outerShdw blurRad="38100" dist="19050" dir="2700000" algn="tl" rotWithShape="0">
                    <a:schemeClr val="dk1">
                      <a:alpha val="40000"/>
                    </a:schemeClr>
                  </a:outerShdw>
                </a:effectLst>
              </a:rPr>
              <a:t>ধরণের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খাদ্য</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গ্রহণ</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করা</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যাবে</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না</a:t>
            </a:r>
            <a:r>
              <a:rPr lang="en-US" sz="3200" dirty="0" smtClean="0">
                <a:ln w="0"/>
                <a:effectLst>
                  <a:outerShdw blurRad="38100" dist="19050" dir="2700000" algn="tl" rotWithShape="0">
                    <a:schemeClr val="dk1">
                      <a:alpha val="40000"/>
                    </a:schemeClr>
                  </a:outerShdw>
                </a:effectLst>
              </a:rPr>
              <a:t> , </a:t>
            </a:r>
            <a:r>
              <a:rPr lang="en-US" sz="3200" dirty="0" err="1" smtClean="0">
                <a:ln w="0"/>
                <a:effectLst>
                  <a:outerShdw blurRad="38100" dist="19050" dir="2700000" algn="tl" rotWithShape="0">
                    <a:schemeClr val="dk1">
                      <a:alpha val="40000"/>
                    </a:schemeClr>
                  </a:outerShdw>
                </a:effectLst>
              </a:rPr>
              <a:t>কারণ</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তাহলে</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ফুড</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পয়জেনিং</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হতে</a:t>
            </a:r>
            <a:r>
              <a:rPr lang="en-US" sz="3200" dirty="0" smtClean="0">
                <a:ln w="0"/>
                <a:effectLst>
                  <a:outerShdw blurRad="38100" dist="19050" dir="2700000" algn="tl" rotWithShape="0">
                    <a:schemeClr val="dk1">
                      <a:alpha val="40000"/>
                    </a:schemeClr>
                  </a:outerShdw>
                </a:effectLst>
              </a:rPr>
              <a:t> </a:t>
            </a:r>
            <a:r>
              <a:rPr lang="en-US" sz="3200" dirty="0" err="1" smtClean="0">
                <a:ln w="0"/>
                <a:effectLst>
                  <a:outerShdw blurRad="38100" dist="19050" dir="2700000" algn="tl" rotWithShape="0">
                    <a:schemeClr val="dk1">
                      <a:alpha val="40000"/>
                    </a:schemeClr>
                  </a:outerShdw>
                </a:effectLst>
              </a:rPr>
              <a:t>পারে</a:t>
            </a:r>
            <a:r>
              <a:rPr lang="en-US" sz="3200" dirty="0" smtClean="0">
                <a:ln w="0"/>
                <a:effectLst>
                  <a:outerShdw blurRad="38100" dist="19050" dir="2700000" algn="tl" rotWithShape="0">
                    <a:schemeClr val="dk1">
                      <a:alpha val="40000"/>
                    </a:schemeClr>
                  </a:outerShdw>
                </a:effectLst>
              </a:rPr>
              <a:t> ।</a:t>
            </a:r>
            <a:endParaRPr lang="bn-IN" sz="32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06693116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11101952" cy="523220"/>
          </a:xfrm>
          <a:prstGeom prst="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bn-IN" sz="2800" dirty="0" smtClean="0">
                <a:solidFill>
                  <a:srgbClr val="002060"/>
                </a:solidFill>
              </a:rPr>
              <a:t>খাদ্যদ্রব্য সংরক্ষণে রাসায়নিক পদার্থের ব্যবহার ও এর শারীরিক প্রতিক্রিয়াঃ</a:t>
            </a:r>
            <a:endParaRPr lang="bn-IN" sz="1600" dirty="0">
              <a:solidFill>
                <a:srgbClr val="002060"/>
              </a:solidFill>
            </a:endParaRPr>
          </a:p>
        </p:txBody>
      </p:sp>
      <p:sp>
        <p:nvSpPr>
          <p:cNvPr id="3" name="Rectangle 2"/>
          <p:cNvSpPr/>
          <p:nvPr/>
        </p:nvSpPr>
        <p:spPr>
          <a:xfrm>
            <a:off x="0" y="523220"/>
            <a:ext cx="12192000" cy="6124754"/>
          </a:xfrm>
          <a:prstGeom prst="rect">
            <a:avLst/>
          </a:prstGeom>
          <a:blipFill>
            <a:blip r:embed="rId2">
              <a:duotone>
                <a:prstClr val="black"/>
                <a:schemeClr val="accent2">
                  <a:tint val="45000"/>
                  <a:satMod val="400000"/>
                </a:schemeClr>
              </a:duotone>
              <a:extLst>
                <a:ext uri="{BEBA8EAE-BF5A-486C-A8C5-ECC9F3942E4B}">
                  <a14:imgProps xmlns:a14="http://schemas.microsoft.com/office/drawing/2010/main">
                    <a14:imgLayer r:embed="rId3">
                      <a14:imgEffect>
                        <a14:saturation sat="200000"/>
                      </a14:imgEffect>
                    </a14:imgLayer>
                  </a14:imgProps>
                </a:ext>
              </a:extLst>
            </a:blip>
            <a:tile tx="0" ty="0" sx="100000" sy="100000" flip="none" algn="tl"/>
          </a:bli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bn-IN" sz="2000" dirty="0" smtClean="0">
                <a:solidFill>
                  <a:srgbClr val="002060"/>
                </a:solidFill>
              </a:rPr>
              <a:t>১ ) </a:t>
            </a:r>
            <a:r>
              <a:rPr lang="bn-IN" sz="2800" dirty="0" smtClean="0">
                <a:solidFill>
                  <a:srgbClr val="002060"/>
                </a:solidFill>
              </a:rPr>
              <a:t>বর্তমানে দুধ , ফল , মাছ এমনকি মাংসকে পচন থেকে রক্ষা করার জন্য যথেচ্ছ ফরমালিন নামক বিষাক্ত একটি রাসায়নিক পদার্থ ব্যবহার করা হচ্ছে । খাদ্যদ্রব্য সংরক্ষণের জন্য এর ব্যবহার নিষিদ্ধ । কিন্তু আমাদের দেশে কিছু অসাধু ও বিবেক বর্জিত ব্যবসায়ী তারপরও ফরমালিনকে খাদ্য সংরক্ষণে ব্যবহার করছে । এর দীর্ঘমেয়াদি ব্যবহারে বদহজম, পাতলা পায়খানা , পেটের নানা পীড়া , শ্বাসকষ্ট , হাঁপানি , লিভার ও কিডনি  নষ্ট হোয়া সহ ক্যান্সারের মতো মরণব্যাধি হতে পারে । ফরমালিন দীর্ঘমেয়াদি ব্যবহারে মেয়েদের গর্ভজাত সন্তান বিকলাঙ্গ পর্যন্ত হতে পারে। ফরমালিন হলো ৪০% মিথান্যালের</a:t>
            </a:r>
            <a:r>
              <a:rPr lang="en-US" sz="2800" dirty="0" smtClean="0">
                <a:solidFill>
                  <a:srgbClr val="002060"/>
                </a:solidFill>
              </a:rPr>
              <a:t>/</a:t>
            </a:r>
            <a:r>
              <a:rPr lang="en-US" sz="2800" dirty="0" err="1" smtClean="0">
                <a:solidFill>
                  <a:srgbClr val="002060"/>
                </a:solidFill>
              </a:rPr>
              <a:t>ফরমালডিহাইড</a:t>
            </a:r>
            <a:r>
              <a:rPr lang="bn-IN" sz="2800" dirty="0" smtClean="0">
                <a:solidFill>
                  <a:srgbClr val="002060"/>
                </a:solidFill>
              </a:rPr>
              <a:t>( </a:t>
            </a:r>
            <a:r>
              <a:rPr lang="en-US" sz="2800" dirty="0" smtClean="0">
                <a:solidFill>
                  <a:srgbClr val="002060"/>
                </a:solidFill>
              </a:rPr>
              <a:t>HCHO</a:t>
            </a:r>
            <a:r>
              <a:rPr lang="bn-IN" sz="2800" dirty="0" smtClean="0">
                <a:solidFill>
                  <a:srgbClr val="002060"/>
                </a:solidFill>
              </a:rPr>
              <a:t>)এর জলীয় </a:t>
            </a:r>
            <a:r>
              <a:rPr lang="bn-IN" sz="2400" dirty="0" smtClean="0">
                <a:solidFill>
                  <a:srgbClr val="002060"/>
                </a:solidFill>
              </a:rPr>
              <a:t>দ্রবণ</a:t>
            </a:r>
            <a:r>
              <a:rPr lang="bn-IN" dirty="0" smtClean="0">
                <a:solidFill>
                  <a:srgbClr val="002060"/>
                </a:solidFill>
              </a:rPr>
              <a:t>। </a:t>
            </a:r>
            <a:endParaRPr lang="bn-IN" sz="2800" dirty="0" smtClean="0">
              <a:solidFill>
                <a:srgbClr val="002060"/>
              </a:solidFill>
            </a:endParaRPr>
          </a:p>
          <a:p>
            <a:r>
              <a:rPr lang="bn-IN" sz="2800" dirty="0" smtClean="0">
                <a:solidFill>
                  <a:srgbClr val="002060"/>
                </a:solidFill>
              </a:rPr>
              <a:t>২) বিভিন্ন ফল যেমনঃ আম , টমেটো , কলা পেঁপে যেন দ্রুত পাঁকে , তার জন্য রিপেন  </a:t>
            </a:r>
            <a:r>
              <a:rPr lang="en-US" sz="2800" dirty="0" smtClean="0">
                <a:solidFill>
                  <a:srgbClr val="002060"/>
                </a:solidFill>
              </a:rPr>
              <a:t>(Ripen</a:t>
            </a:r>
            <a:r>
              <a:rPr lang="bn-IN" sz="2800" dirty="0" smtClean="0">
                <a:solidFill>
                  <a:srgbClr val="002060"/>
                </a:solidFill>
              </a:rPr>
              <a:t>) এবং ইথিলিন</a:t>
            </a:r>
            <a:r>
              <a:rPr lang="en-US" sz="2800" dirty="0" smtClean="0">
                <a:solidFill>
                  <a:srgbClr val="002060"/>
                </a:solidFill>
              </a:rPr>
              <a:t>{</a:t>
            </a:r>
            <a:r>
              <a:rPr lang="en-US" sz="2800" dirty="0" smtClean="0"/>
              <a:t>C</a:t>
            </a:r>
            <a:r>
              <a:rPr lang="en-US" sz="2800" baseline="-25000" dirty="0" smtClean="0"/>
              <a:t>2</a:t>
            </a:r>
            <a:r>
              <a:rPr lang="en-US" sz="2800" dirty="0" smtClean="0"/>
              <a:t>H</a:t>
            </a:r>
            <a:r>
              <a:rPr lang="en-US" sz="2800" baseline="-25000" dirty="0" smtClean="0"/>
              <a:t>4</a:t>
            </a:r>
            <a:r>
              <a:rPr lang="en-US" sz="2800" dirty="0"/>
              <a:t>( CH</a:t>
            </a:r>
            <a:r>
              <a:rPr lang="en-US" sz="2800" baseline="-25000" dirty="0"/>
              <a:t>2</a:t>
            </a:r>
            <a:r>
              <a:rPr lang="en-US" sz="2800" dirty="0"/>
              <a:t>= </a:t>
            </a:r>
            <a:r>
              <a:rPr lang="en-US" sz="2800" dirty="0" smtClean="0"/>
              <a:t>CH</a:t>
            </a:r>
            <a:r>
              <a:rPr lang="en-US" sz="2800" baseline="-25000" dirty="0" smtClean="0"/>
              <a:t>2</a:t>
            </a:r>
            <a:r>
              <a:rPr lang="en-US" sz="2800" dirty="0" smtClean="0"/>
              <a:t>)</a:t>
            </a:r>
            <a:r>
              <a:rPr lang="en-US" sz="2800" dirty="0">
                <a:solidFill>
                  <a:srgbClr val="002060"/>
                </a:solidFill>
              </a:rPr>
              <a:t>}</a:t>
            </a:r>
            <a:r>
              <a:rPr lang="bn-IN" sz="2800" dirty="0" smtClean="0">
                <a:solidFill>
                  <a:srgbClr val="002060"/>
                </a:solidFill>
              </a:rPr>
              <a:t>নামক রাসায়নিক পদার্থ ব্যবহার করা হয়। এগুলো ফল পাকানোর জন্য ব্যবহার করা হলে সে ফলকে ৭-৮ দিন পর বাজারজাত করা উচিত । কিন্তু তা না করে অনেক সময় ২-৩ দিনের মধ্যে বাজার জাত করা হয় । এতে রাসায়নিক পদার্থগুলোর কার্যকারিতা থেকে যায় এবং এ ধরনের ফল খাওয়ার ফলে মানব শরীরে জটিল রোগ সৃষ্টি হতে পারে ।</a:t>
            </a:r>
            <a:endParaRPr lang="bn-IN" sz="2800" dirty="0">
              <a:solidFill>
                <a:srgbClr val="002060"/>
              </a:solidFill>
            </a:endParaRPr>
          </a:p>
        </p:txBody>
      </p:sp>
    </p:spTree>
    <p:extLst>
      <p:ext uri="{BB962C8B-B14F-4D97-AF65-F5344CB8AC3E}">
        <p14:creationId xmlns:p14="http://schemas.microsoft.com/office/powerpoint/2010/main" val="3057937710"/>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a:blipFill>
            <a:blip r:embed="rId2">
              <a:duotone>
                <a:prstClr val="black"/>
                <a:schemeClr val="accent2">
                  <a:tint val="45000"/>
                  <a:satMod val="400000"/>
                </a:schemeClr>
              </a:duotone>
              <a:extLst>
                <a:ext uri="{BEBA8EAE-BF5A-486C-A8C5-ECC9F3942E4B}">
                  <a14:imgProps xmlns:a14="http://schemas.microsoft.com/office/drawing/2010/main">
                    <a14:imgLayer r:embed="rId3">
                      <a14:imgEffect>
                        <a14:saturation sat="400000"/>
                      </a14:imgEffect>
                    </a14:imgLayer>
                  </a14:imgProps>
                </a:ext>
              </a:extLst>
            </a:blip>
            <a:tile tx="0" ty="0" sx="100000" sy="100000" flip="none" algn="tl"/>
          </a:blipFill>
          <a:effectLst>
            <a:glow rad="228600">
              <a:schemeClr val="accent4">
                <a:satMod val="175000"/>
                <a:alpha val="40000"/>
              </a:schemeClr>
            </a:glow>
            <a:innerShdw blurRad="114300">
              <a:prstClr val="black"/>
            </a:innerShdw>
          </a:effectLst>
        </p:spPr>
        <p:txBody>
          <a:bodyPr wrap="square">
            <a:spAutoFit/>
          </a:bodyPr>
          <a:lstStyle/>
          <a:p>
            <a:r>
              <a:rPr lang="en-US" sz="3600" dirty="0" smtClean="0">
                <a:solidFill>
                  <a:srgbClr val="002060"/>
                </a:solidFill>
              </a:rPr>
              <a:t>৩) </a:t>
            </a:r>
            <a:r>
              <a:rPr lang="en-US" sz="3600" dirty="0" err="1" smtClean="0">
                <a:solidFill>
                  <a:srgbClr val="002060"/>
                </a:solidFill>
              </a:rPr>
              <a:t>ফল</a:t>
            </a:r>
            <a:r>
              <a:rPr lang="en-US" sz="3600" dirty="0" smtClean="0">
                <a:solidFill>
                  <a:srgbClr val="002060"/>
                </a:solidFill>
              </a:rPr>
              <a:t> </a:t>
            </a:r>
            <a:r>
              <a:rPr lang="en-US" sz="3600" dirty="0" err="1" smtClean="0">
                <a:solidFill>
                  <a:srgbClr val="002060"/>
                </a:solidFill>
              </a:rPr>
              <a:t>পাকানোর</a:t>
            </a:r>
            <a:r>
              <a:rPr lang="en-US" sz="3600" dirty="0" smtClean="0">
                <a:solidFill>
                  <a:srgbClr val="002060"/>
                </a:solidFill>
              </a:rPr>
              <a:t> </a:t>
            </a:r>
            <a:r>
              <a:rPr lang="en-US" sz="3600" dirty="0" err="1" smtClean="0">
                <a:solidFill>
                  <a:srgbClr val="002060"/>
                </a:solidFill>
              </a:rPr>
              <a:t>জন্য</a:t>
            </a:r>
            <a:r>
              <a:rPr lang="en-US" sz="3600" dirty="0" smtClean="0">
                <a:solidFill>
                  <a:srgbClr val="002060"/>
                </a:solidFill>
              </a:rPr>
              <a:t> </a:t>
            </a:r>
            <a:r>
              <a:rPr lang="en-US" sz="3600" dirty="0" err="1" smtClean="0">
                <a:solidFill>
                  <a:srgbClr val="002060"/>
                </a:solidFill>
              </a:rPr>
              <a:t>ক্যালসিয়াম</a:t>
            </a:r>
            <a:r>
              <a:rPr lang="en-US" sz="3600" dirty="0" smtClean="0">
                <a:solidFill>
                  <a:srgbClr val="002060"/>
                </a:solidFill>
              </a:rPr>
              <a:t> </a:t>
            </a:r>
            <a:r>
              <a:rPr lang="en-US" sz="3600" dirty="0" err="1" smtClean="0">
                <a:solidFill>
                  <a:srgbClr val="002060"/>
                </a:solidFill>
              </a:rPr>
              <a:t>কার্বাইড</a:t>
            </a:r>
            <a:r>
              <a:rPr lang="bn-IN" sz="3600" dirty="0" smtClean="0">
                <a:solidFill>
                  <a:srgbClr val="002060"/>
                </a:solidFill>
              </a:rPr>
              <a:t>(</a:t>
            </a:r>
            <a:r>
              <a:rPr lang="en-US" sz="3600" dirty="0" smtClean="0"/>
              <a:t>CaC</a:t>
            </a:r>
            <a:r>
              <a:rPr lang="en-US" sz="3600" baseline="-25000" dirty="0" smtClean="0"/>
              <a:t>2</a:t>
            </a:r>
            <a:r>
              <a:rPr lang="bn-IN" sz="3600" dirty="0" smtClean="0">
                <a:solidFill>
                  <a:srgbClr val="002060"/>
                </a:solidFill>
              </a:rPr>
              <a:t>)</a:t>
            </a:r>
            <a:r>
              <a:rPr lang="en-US" sz="3600" dirty="0" smtClean="0">
                <a:solidFill>
                  <a:srgbClr val="002060"/>
                </a:solidFill>
              </a:rPr>
              <a:t> </a:t>
            </a:r>
            <a:r>
              <a:rPr lang="en-US" sz="3600" dirty="0" err="1" smtClean="0">
                <a:solidFill>
                  <a:srgbClr val="002060"/>
                </a:solidFill>
              </a:rPr>
              <a:t>নামক</a:t>
            </a:r>
            <a:r>
              <a:rPr lang="en-US" sz="3600" dirty="0" smtClean="0">
                <a:solidFill>
                  <a:srgbClr val="002060"/>
                </a:solidFill>
              </a:rPr>
              <a:t> </a:t>
            </a:r>
            <a:r>
              <a:rPr lang="en-US" sz="3600" dirty="0" err="1" smtClean="0">
                <a:solidFill>
                  <a:srgbClr val="002060"/>
                </a:solidFill>
              </a:rPr>
              <a:t>এক</a:t>
            </a:r>
            <a:r>
              <a:rPr lang="en-US" sz="3600" dirty="0" smtClean="0">
                <a:solidFill>
                  <a:srgbClr val="002060"/>
                </a:solidFill>
              </a:rPr>
              <a:t> </a:t>
            </a:r>
            <a:r>
              <a:rPr lang="en-US" sz="3600" dirty="0" err="1" smtClean="0">
                <a:solidFill>
                  <a:srgbClr val="002060"/>
                </a:solidFill>
              </a:rPr>
              <a:t>ধরনের</a:t>
            </a:r>
            <a:r>
              <a:rPr lang="en-US" sz="3600" dirty="0" smtClean="0">
                <a:solidFill>
                  <a:srgbClr val="002060"/>
                </a:solidFill>
              </a:rPr>
              <a:t> </a:t>
            </a:r>
            <a:r>
              <a:rPr lang="en-US" sz="3600" dirty="0" err="1" smtClean="0">
                <a:solidFill>
                  <a:srgbClr val="002060"/>
                </a:solidFill>
              </a:rPr>
              <a:t>রাসায়নিক</a:t>
            </a:r>
            <a:r>
              <a:rPr lang="en-US" sz="3600" dirty="0" smtClean="0">
                <a:solidFill>
                  <a:srgbClr val="002060"/>
                </a:solidFill>
              </a:rPr>
              <a:t> </a:t>
            </a:r>
            <a:r>
              <a:rPr lang="en-US" sz="3600" dirty="0" err="1" smtClean="0">
                <a:solidFill>
                  <a:srgbClr val="002060"/>
                </a:solidFill>
              </a:rPr>
              <a:t>পদার্থ</a:t>
            </a:r>
            <a:r>
              <a:rPr lang="en-US" sz="3600" dirty="0" smtClean="0">
                <a:solidFill>
                  <a:srgbClr val="002060"/>
                </a:solidFill>
              </a:rPr>
              <a:t> </a:t>
            </a:r>
            <a:r>
              <a:rPr lang="en-US" sz="3600" dirty="0" err="1" smtClean="0">
                <a:solidFill>
                  <a:srgbClr val="002060"/>
                </a:solidFill>
              </a:rPr>
              <a:t>ব্যবহার</a:t>
            </a:r>
            <a:r>
              <a:rPr lang="en-US" sz="3600" dirty="0" smtClean="0">
                <a:solidFill>
                  <a:srgbClr val="002060"/>
                </a:solidFill>
              </a:rPr>
              <a:t> </a:t>
            </a:r>
            <a:r>
              <a:rPr lang="en-US" sz="3600" dirty="0" err="1" smtClean="0">
                <a:solidFill>
                  <a:srgbClr val="002060"/>
                </a:solidFill>
              </a:rPr>
              <a:t>করা</a:t>
            </a:r>
            <a:r>
              <a:rPr lang="en-US" sz="3600" dirty="0" smtClean="0">
                <a:solidFill>
                  <a:srgbClr val="002060"/>
                </a:solidFill>
              </a:rPr>
              <a:t> </a:t>
            </a:r>
            <a:r>
              <a:rPr lang="en-US" sz="3600" dirty="0" err="1" smtClean="0">
                <a:solidFill>
                  <a:srgbClr val="002060"/>
                </a:solidFill>
              </a:rPr>
              <a:t>হয়</a:t>
            </a:r>
            <a:r>
              <a:rPr lang="en-US" sz="3600" dirty="0" smtClean="0">
                <a:solidFill>
                  <a:srgbClr val="002060"/>
                </a:solidFill>
              </a:rPr>
              <a:t> । </a:t>
            </a:r>
            <a:r>
              <a:rPr lang="en-US" sz="3600" dirty="0" err="1" smtClean="0">
                <a:solidFill>
                  <a:srgbClr val="002060"/>
                </a:solidFill>
              </a:rPr>
              <a:t>এটি</a:t>
            </a:r>
            <a:r>
              <a:rPr lang="en-US" sz="3600" dirty="0" smtClean="0">
                <a:solidFill>
                  <a:srgbClr val="002060"/>
                </a:solidFill>
              </a:rPr>
              <a:t> </a:t>
            </a:r>
            <a:r>
              <a:rPr lang="en-US" sz="3600" dirty="0" err="1" smtClean="0">
                <a:solidFill>
                  <a:srgbClr val="002060"/>
                </a:solidFill>
              </a:rPr>
              <a:t>এমন</a:t>
            </a:r>
            <a:r>
              <a:rPr lang="en-US" sz="3600" dirty="0" smtClean="0">
                <a:solidFill>
                  <a:srgbClr val="002060"/>
                </a:solidFill>
              </a:rPr>
              <a:t> </a:t>
            </a:r>
            <a:r>
              <a:rPr lang="en-US" sz="3600" dirty="0" err="1" smtClean="0">
                <a:solidFill>
                  <a:srgbClr val="002060"/>
                </a:solidFill>
              </a:rPr>
              <a:t>ধরনের</a:t>
            </a:r>
            <a:r>
              <a:rPr lang="en-US" sz="3600" dirty="0" smtClean="0">
                <a:solidFill>
                  <a:srgbClr val="002060"/>
                </a:solidFill>
              </a:rPr>
              <a:t> </a:t>
            </a:r>
            <a:r>
              <a:rPr lang="en-US" sz="3600" dirty="0" err="1" smtClean="0">
                <a:solidFill>
                  <a:srgbClr val="002060"/>
                </a:solidFill>
              </a:rPr>
              <a:t>যৌগ</a:t>
            </a:r>
            <a:r>
              <a:rPr lang="en-US" sz="3600" dirty="0" smtClean="0">
                <a:solidFill>
                  <a:srgbClr val="002060"/>
                </a:solidFill>
              </a:rPr>
              <a:t> </a:t>
            </a:r>
            <a:r>
              <a:rPr lang="en-US" sz="3600" dirty="0" err="1" smtClean="0">
                <a:solidFill>
                  <a:srgbClr val="002060"/>
                </a:solidFill>
              </a:rPr>
              <a:t>যা</a:t>
            </a:r>
            <a:r>
              <a:rPr lang="en-US" sz="3600" dirty="0" smtClean="0">
                <a:solidFill>
                  <a:srgbClr val="002060"/>
                </a:solidFill>
              </a:rPr>
              <a:t> </a:t>
            </a:r>
            <a:r>
              <a:rPr lang="en-US" sz="3600" dirty="0" err="1" smtClean="0">
                <a:solidFill>
                  <a:srgbClr val="002060"/>
                </a:solidFill>
              </a:rPr>
              <a:t>বাতাসের</a:t>
            </a:r>
            <a:r>
              <a:rPr lang="en-US" sz="3600" dirty="0" smtClean="0">
                <a:solidFill>
                  <a:srgbClr val="002060"/>
                </a:solidFill>
              </a:rPr>
              <a:t> </a:t>
            </a:r>
            <a:r>
              <a:rPr lang="en-US" sz="3600" dirty="0" err="1" smtClean="0">
                <a:solidFill>
                  <a:srgbClr val="002060"/>
                </a:solidFill>
              </a:rPr>
              <a:t>বা</a:t>
            </a:r>
            <a:r>
              <a:rPr lang="en-US" sz="3600" dirty="0" smtClean="0">
                <a:solidFill>
                  <a:srgbClr val="002060"/>
                </a:solidFill>
              </a:rPr>
              <a:t> </a:t>
            </a:r>
            <a:r>
              <a:rPr lang="en-US" sz="3600" dirty="0" err="1" smtClean="0">
                <a:solidFill>
                  <a:srgbClr val="002060"/>
                </a:solidFill>
              </a:rPr>
              <a:t>জলীয়</a:t>
            </a:r>
            <a:r>
              <a:rPr lang="en-US" sz="3600" dirty="0" smtClean="0">
                <a:solidFill>
                  <a:srgbClr val="002060"/>
                </a:solidFill>
              </a:rPr>
              <a:t> </a:t>
            </a:r>
            <a:r>
              <a:rPr lang="en-US" sz="3600" dirty="0" err="1" smtClean="0">
                <a:solidFill>
                  <a:srgbClr val="002060"/>
                </a:solidFill>
              </a:rPr>
              <a:t>বাষ্পের</a:t>
            </a:r>
            <a:r>
              <a:rPr lang="en-US" sz="3600" dirty="0" smtClean="0">
                <a:solidFill>
                  <a:srgbClr val="002060"/>
                </a:solidFill>
              </a:rPr>
              <a:t> </a:t>
            </a:r>
            <a:r>
              <a:rPr lang="en-US" sz="3600" dirty="0" err="1" smtClean="0">
                <a:solidFill>
                  <a:srgbClr val="002060"/>
                </a:solidFill>
              </a:rPr>
              <a:t>সংস্পর্শে</a:t>
            </a:r>
            <a:r>
              <a:rPr lang="en-US" sz="3600" dirty="0" smtClean="0">
                <a:solidFill>
                  <a:srgbClr val="002060"/>
                </a:solidFill>
              </a:rPr>
              <a:t> </a:t>
            </a:r>
            <a:r>
              <a:rPr lang="en-US" sz="3600" dirty="0" err="1" smtClean="0">
                <a:solidFill>
                  <a:srgbClr val="002060"/>
                </a:solidFill>
              </a:rPr>
              <a:t>এসেই</a:t>
            </a:r>
            <a:r>
              <a:rPr lang="en-US" sz="3600" dirty="0" smtClean="0">
                <a:solidFill>
                  <a:srgbClr val="002060"/>
                </a:solidFill>
              </a:rPr>
              <a:t> </a:t>
            </a:r>
            <a:r>
              <a:rPr lang="en-US" sz="3600" dirty="0" err="1" smtClean="0">
                <a:solidFill>
                  <a:srgbClr val="002060"/>
                </a:solidFill>
              </a:rPr>
              <a:t>উৎপন্ন</a:t>
            </a:r>
            <a:r>
              <a:rPr lang="en-US" sz="3600" dirty="0" smtClean="0">
                <a:solidFill>
                  <a:srgbClr val="002060"/>
                </a:solidFill>
              </a:rPr>
              <a:t> </a:t>
            </a:r>
            <a:r>
              <a:rPr lang="en-US" sz="3600" dirty="0" err="1" smtClean="0">
                <a:solidFill>
                  <a:srgbClr val="002060"/>
                </a:solidFill>
              </a:rPr>
              <a:t>করে</a:t>
            </a:r>
            <a:r>
              <a:rPr lang="en-US" sz="3600" dirty="0" smtClean="0">
                <a:solidFill>
                  <a:srgbClr val="002060"/>
                </a:solidFill>
              </a:rPr>
              <a:t> </a:t>
            </a:r>
            <a:r>
              <a:rPr lang="en-US" sz="3600" dirty="0" err="1" smtClean="0">
                <a:solidFill>
                  <a:srgbClr val="002060"/>
                </a:solidFill>
              </a:rPr>
              <a:t>অ্যাসিটিলিন</a:t>
            </a:r>
            <a:r>
              <a:rPr lang="bn-IN" sz="3600" dirty="0" smtClean="0">
                <a:solidFill>
                  <a:srgbClr val="002060"/>
                </a:solidFill>
              </a:rPr>
              <a:t> (</a:t>
            </a:r>
            <a:r>
              <a:rPr lang="en-US" sz="3600" dirty="0"/>
              <a:t>C</a:t>
            </a:r>
            <a:r>
              <a:rPr lang="en-US" sz="3600" baseline="-25000" dirty="0"/>
              <a:t>2</a:t>
            </a:r>
            <a:r>
              <a:rPr lang="en-US" sz="3600" dirty="0"/>
              <a:t>H</a:t>
            </a:r>
            <a:r>
              <a:rPr lang="en-US" sz="3600" baseline="-25000" dirty="0"/>
              <a:t>2</a:t>
            </a:r>
            <a:r>
              <a:rPr lang="en-US" sz="3600" dirty="0"/>
              <a:t> / CH ≡ CH </a:t>
            </a:r>
            <a:r>
              <a:rPr lang="bn-IN" sz="3600" dirty="0" smtClean="0">
                <a:solidFill>
                  <a:srgbClr val="002060"/>
                </a:solidFill>
              </a:rPr>
              <a:t>) </a:t>
            </a:r>
            <a:r>
              <a:rPr lang="en-US" sz="3600" dirty="0" err="1" smtClean="0">
                <a:solidFill>
                  <a:srgbClr val="002060"/>
                </a:solidFill>
              </a:rPr>
              <a:t>গ্যাস</a:t>
            </a:r>
            <a:r>
              <a:rPr lang="en-US" sz="3600" dirty="0" smtClean="0">
                <a:solidFill>
                  <a:srgbClr val="002060"/>
                </a:solidFill>
              </a:rPr>
              <a:t> </a:t>
            </a:r>
            <a:r>
              <a:rPr lang="en-US" sz="3600" dirty="0" err="1" smtClean="0">
                <a:solidFill>
                  <a:srgbClr val="002060"/>
                </a:solidFill>
              </a:rPr>
              <a:t>যা</a:t>
            </a:r>
            <a:r>
              <a:rPr lang="en-US" sz="3600" dirty="0" smtClean="0">
                <a:solidFill>
                  <a:srgbClr val="002060"/>
                </a:solidFill>
              </a:rPr>
              <a:t> </a:t>
            </a:r>
            <a:r>
              <a:rPr lang="en-US" sz="3600" dirty="0" err="1" smtClean="0">
                <a:solidFill>
                  <a:srgbClr val="002060"/>
                </a:solidFill>
              </a:rPr>
              <a:t>পরবর্তী</a:t>
            </a:r>
            <a:r>
              <a:rPr lang="en-US" sz="3600" dirty="0" smtClean="0">
                <a:solidFill>
                  <a:srgbClr val="002060"/>
                </a:solidFill>
              </a:rPr>
              <a:t> </a:t>
            </a:r>
            <a:r>
              <a:rPr lang="en-US" sz="3600" dirty="0" err="1" smtClean="0">
                <a:solidFill>
                  <a:srgbClr val="002060"/>
                </a:solidFill>
              </a:rPr>
              <a:t>কালে</a:t>
            </a:r>
            <a:r>
              <a:rPr lang="en-US" sz="3600" dirty="0" smtClean="0">
                <a:solidFill>
                  <a:srgbClr val="002060"/>
                </a:solidFill>
              </a:rPr>
              <a:t> </a:t>
            </a:r>
            <a:r>
              <a:rPr lang="en-US" sz="3600" dirty="0" err="1" smtClean="0">
                <a:solidFill>
                  <a:srgbClr val="002060"/>
                </a:solidFill>
              </a:rPr>
              <a:t>অ্যাসিটিলিন</a:t>
            </a:r>
            <a:r>
              <a:rPr lang="en-US" sz="3600" dirty="0" smtClean="0">
                <a:solidFill>
                  <a:srgbClr val="002060"/>
                </a:solidFill>
              </a:rPr>
              <a:t> </a:t>
            </a:r>
            <a:r>
              <a:rPr lang="en-US" sz="3600" dirty="0" err="1" smtClean="0">
                <a:solidFill>
                  <a:srgbClr val="002060"/>
                </a:solidFill>
              </a:rPr>
              <a:t>ইথানল</a:t>
            </a:r>
            <a:r>
              <a:rPr lang="en-US" sz="3600" dirty="0" smtClean="0">
                <a:solidFill>
                  <a:srgbClr val="002060"/>
                </a:solidFill>
              </a:rPr>
              <a:t> </a:t>
            </a:r>
            <a:r>
              <a:rPr lang="en-US" sz="3600" dirty="0" err="1" smtClean="0">
                <a:solidFill>
                  <a:srgbClr val="002060"/>
                </a:solidFill>
              </a:rPr>
              <a:t>নামক</a:t>
            </a:r>
            <a:r>
              <a:rPr lang="en-US" sz="3600" dirty="0" smtClean="0">
                <a:solidFill>
                  <a:srgbClr val="002060"/>
                </a:solidFill>
              </a:rPr>
              <a:t> </a:t>
            </a:r>
            <a:r>
              <a:rPr lang="en-US" sz="3600" dirty="0" err="1" smtClean="0">
                <a:solidFill>
                  <a:srgbClr val="002060"/>
                </a:solidFill>
              </a:rPr>
              <a:t>বিষাক্ত</a:t>
            </a:r>
            <a:r>
              <a:rPr lang="en-US" sz="3600" dirty="0" smtClean="0">
                <a:solidFill>
                  <a:srgbClr val="002060"/>
                </a:solidFill>
              </a:rPr>
              <a:t> </a:t>
            </a:r>
            <a:r>
              <a:rPr lang="en-US" sz="3600" dirty="0" err="1" smtClean="0">
                <a:solidFill>
                  <a:srgbClr val="002060"/>
                </a:solidFill>
              </a:rPr>
              <a:t>রাসায়নিক</a:t>
            </a:r>
            <a:r>
              <a:rPr lang="en-US" sz="3600" dirty="0" smtClean="0">
                <a:solidFill>
                  <a:srgbClr val="002060"/>
                </a:solidFill>
              </a:rPr>
              <a:t> </a:t>
            </a:r>
            <a:r>
              <a:rPr lang="en-US" sz="3600" dirty="0" err="1" smtClean="0">
                <a:solidFill>
                  <a:srgbClr val="002060"/>
                </a:solidFill>
              </a:rPr>
              <a:t>পদার্থে</a:t>
            </a:r>
            <a:r>
              <a:rPr lang="en-US" sz="3600" dirty="0" smtClean="0">
                <a:solidFill>
                  <a:srgbClr val="002060"/>
                </a:solidFill>
              </a:rPr>
              <a:t> </a:t>
            </a:r>
            <a:r>
              <a:rPr lang="en-US" sz="3600" dirty="0" err="1" smtClean="0">
                <a:solidFill>
                  <a:srgbClr val="002060"/>
                </a:solidFill>
              </a:rPr>
              <a:t>পরিনত</a:t>
            </a:r>
            <a:r>
              <a:rPr lang="en-US" sz="3600" dirty="0" smtClean="0">
                <a:solidFill>
                  <a:srgbClr val="002060"/>
                </a:solidFill>
              </a:rPr>
              <a:t> </a:t>
            </a:r>
            <a:r>
              <a:rPr lang="en-US" sz="3600" dirty="0" err="1" smtClean="0">
                <a:solidFill>
                  <a:srgbClr val="002060"/>
                </a:solidFill>
              </a:rPr>
              <a:t>হয়</a:t>
            </a:r>
            <a:r>
              <a:rPr lang="en-US" sz="3600" dirty="0" smtClean="0">
                <a:solidFill>
                  <a:srgbClr val="002060"/>
                </a:solidFill>
              </a:rPr>
              <a:t> । </a:t>
            </a:r>
            <a:r>
              <a:rPr lang="en-US" sz="3600" dirty="0" err="1" smtClean="0">
                <a:solidFill>
                  <a:srgbClr val="002060"/>
                </a:solidFill>
              </a:rPr>
              <a:t>এটি</a:t>
            </a:r>
            <a:r>
              <a:rPr lang="en-US" sz="3600" dirty="0" smtClean="0">
                <a:solidFill>
                  <a:srgbClr val="002060"/>
                </a:solidFill>
              </a:rPr>
              <a:t> </a:t>
            </a:r>
            <a:r>
              <a:rPr lang="en-US" sz="3600" dirty="0" err="1" smtClean="0">
                <a:solidFill>
                  <a:srgbClr val="002060"/>
                </a:solidFill>
              </a:rPr>
              <a:t>স্বাস্থ্যের</a:t>
            </a:r>
            <a:r>
              <a:rPr lang="en-US" sz="3600" dirty="0" smtClean="0">
                <a:solidFill>
                  <a:srgbClr val="002060"/>
                </a:solidFill>
              </a:rPr>
              <a:t> </a:t>
            </a:r>
            <a:r>
              <a:rPr lang="en-US" sz="3600" dirty="0" err="1" smtClean="0">
                <a:solidFill>
                  <a:srgbClr val="002060"/>
                </a:solidFill>
              </a:rPr>
              <a:t>জন্য</a:t>
            </a:r>
            <a:r>
              <a:rPr lang="en-US" sz="3600" dirty="0" smtClean="0">
                <a:solidFill>
                  <a:srgbClr val="002060"/>
                </a:solidFill>
              </a:rPr>
              <a:t> </a:t>
            </a:r>
            <a:r>
              <a:rPr lang="en-US" sz="3600" dirty="0" err="1" smtClean="0">
                <a:solidFill>
                  <a:srgbClr val="002060"/>
                </a:solidFill>
              </a:rPr>
              <a:t>ভয়ানক</a:t>
            </a:r>
            <a:r>
              <a:rPr lang="en-US" sz="3600" dirty="0" smtClean="0">
                <a:solidFill>
                  <a:srgbClr val="002060"/>
                </a:solidFill>
              </a:rPr>
              <a:t> </a:t>
            </a:r>
            <a:r>
              <a:rPr lang="en-US" sz="3600" dirty="0" err="1" smtClean="0">
                <a:solidFill>
                  <a:srgbClr val="002060"/>
                </a:solidFill>
              </a:rPr>
              <a:t>ক্ষতিকর</a:t>
            </a:r>
            <a:r>
              <a:rPr lang="en-US" sz="3600" dirty="0" smtClean="0">
                <a:solidFill>
                  <a:srgbClr val="002060"/>
                </a:solidFill>
              </a:rPr>
              <a:t> ।</a:t>
            </a:r>
          </a:p>
          <a:p>
            <a:endParaRPr lang="en-US" sz="3600" dirty="0" smtClean="0">
              <a:solidFill>
                <a:srgbClr val="002060"/>
              </a:solidFill>
            </a:endParaRPr>
          </a:p>
          <a:p>
            <a:r>
              <a:rPr lang="en-US" sz="3600" dirty="0" smtClean="0">
                <a:solidFill>
                  <a:srgbClr val="002060"/>
                </a:solidFill>
              </a:rPr>
              <a:t>৪) </a:t>
            </a:r>
            <a:r>
              <a:rPr lang="en-US" sz="3600" dirty="0" err="1" smtClean="0">
                <a:solidFill>
                  <a:srgbClr val="002060"/>
                </a:solidFill>
              </a:rPr>
              <a:t>আম</a:t>
            </a:r>
            <a:r>
              <a:rPr lang="en-US" sz="3600" dirty="0" smtClean="0">
                <a:solidFill>
                  <a:srgbClr val="002060"/>
                </a:solidFill>
              </a:rPr>
              <a:t> </a:t>
            </a:r>
            <a:r>
              <a:rPr lang="en-US" sz="3600" dirty="0" err="1" smtClean="0">
                <a:solidFill>
                  <a:srgbClr val="002060"/>
                </a:solidFill>
              </a:rPr>
              <a:t>যেন</a:t>
            </a:r>
            <a:r>
              <a:rPr lang="en-US" sz="3600" dirty="0" smtClean="0">
                <a:solidFill>
                  <a:srgbClr val="002060"/>
                </a:solidFill>
              </a:rPr>
              <a:t> </a:t>
            </a:r>
            <a:r>
              <a:rPr lang="en-US" sz="3600" dirty="0" err="1" smtClean="0">
                <a:solidFill>
                  <a:srgbClr val="002060"/>
                </a:solidFill>
              </a:rPr>
              <a:t>দ্রুত</a:t>
            </a:r>
            <a:r>
              <a:rPr lang="en-US" sz="3600" dirty="0" smtClean="0">
                <a:solidFill>
                  <a:srgbClr val="002060"/>
                </a:solidFill>
              </a:rPr>
              <a:t> </a:t>
            </a:r>
            <a:r>
              <a:rPr lang="en-US" sz="3600" dirty="0" err="1" smtClean="0">
                <a:solidFill>
                  <a:srgbClr val="002060"/>
                </a:solidFill>
              </a:rPr>
              <a:t>না</a:t>
            </a:r>
            <a:r>
              <a:rPr lang="en-US" sz="3600" dirty="0" smtClean="0">
                <a:solidFill>
                  <a:srgbClr val="002060"/>
                </a:solidFill>
              </a:rPr>
              <a:t> </a:t>
            </a:r>
            <a:r>
              <a:rPr lang="en-US" sz="3600" dirty="0" err="1" smtClean="0">
                <a:solidFill>
                  <a:srgbClr val="002060"/>
                </a:solidFill>
              </a:rPr>
              <a:t>পাকে</a:t>
            </a:r>
            <a:r>
              <a:rPr lang="en-US" sz="3600" dirty="0" smtClean="0">
                <a:solidFill>
                  <a:srgbClr val="002060"/>
                </a:solidFill>
              </a:rPr>
              <a:t> </a:t>
            </a:r>
            <a:r>
              <a:rPr lang="en-US" sz="3600" dirty="0" err="1" smtClean="0">
                <a:solidFill>
                  <a:srgbClr val="002060"/>
                </a:solidFill>
              </a:rPr>
              <a:t>এবং</a:t>
            </a:r>
            <a:r>
              <a:rPr lang="en-US" sz="3600" dirty="0" smtClean="0">
                <a:solidFill>
                  <a:srgbClr val="002060"/>
                </a:solidFill>
              </a:rPr>
              <a:t> </a:t>
            </a:r>
            <a:r>
              <a:rPr lang="en-US" sz="3600" dirty="0" err="1" smtClean="0">
                <a:solidFill>
                  <a:srgbClr val="002060"/>
                </a:solidFill>
              </a:rPr>
              <a:t>গাছে</a:t>
            </a:r>
            <a:r>
              <a:rPr lang="en-US" sz="3600" dirty="0" smtClean="0">
                <a:solidFill>
                  <a:srgbClr val="002060"/>
                </a:solidFill>
              </a:rPr>
              <a:t> </a:t>
            </a:r>
            <a:r>
              <a:rPr lang="en-US" sz="3600" dirty="0" err="1" smtClean="0">
                <a:solidFill>
                  <a:srgbClr val="002060"/>
                </a:solidFill>
              </a:rPr>
              <a:t>দীর্ঘদিন</a:t>
            </a:r>
            <a:r>
              <a:rPr lang="en-US" sz="3600" dirty="0" smtClean="0">
                <a:solidFill>
                  <a:srgbClr val="002060"/>
                </a:solidFill>
              </a:rPr>
              <a:t> </a:t>
            </a:r>
            <a:r>
              <a:rPr lang="en-US" sz="3600" dirty="0" err="1" smtClean="0">
                <a:solidFill>
                  <a:srgbClr val="002060"/>
                </a:solidFill>
              </a:rPr>
              <a:t>থাকে</a:t>
            </a:r>
            <a:r>
              <a:rPr lang="en-US" sz="3600" dirty="0" smtClean="0">
                <a:solidFill>
                  <a:srgbClr val="002060"/>
                </a:solidFill>
              </a:rPr>
              <a:t> </a:t>
            </a:r>
            <a:r>
              <a:rPr lang="en-US" sz="3600" dirty="0" err="1" smtClean="0">
                <a:solidFill>
                  <a:srgbClr val="002060"/>
                </a:solidFill>
              </a:rPr>
              <a:t>তার</a:t>
            </a:r>
            <a:r>
              <a:rPr lang="en-US" sz="3600" dirty="0" smtClean="0">
                <a:solidFill>
                  <a:srgbClr val="002060"/>
                </a:solidFill>
              </a:rPr>
              <a:t> </a:t>
            </a:r>
            <a:r>
              <a:rPr lang="en-US" sz="3600" dirty="0" err="1" smtClean="0">
                <a:solidFill>
                  <a:srgbClr val="002060"/>
                </a:solidFill>
              </a:rPr>
              <a:t>জন্য</a:t>
            </a:r>
            <a:r>
              <a:rPr lang="en-US" sz="3600" dirty="0" smtClean="0">
                <a:solidFill>
                  <a:srgbClr val="002060"/>
                </a:solidFill>
              </a:rPr>
              <a:t> </a:t>
            </a:r>
            <a:r>
              <a:rPr lang="en-US" sz="3600" dirty="0" err="1" smtClean="0">
                <a:solidFill>
                  <a:srgbClr val="002060"/>
                </a:solidFill>
              </a:rPr>
              <a:t>আমাদের</a:t>
            </a:r>
            <a:r>
              <a:rPr lang="en-US" sz="3600" dirty="0" smtClean="0">
                <a:solidFill>
                  <a:srgbClr val="002060"/>
                </a:solidFill>
              </a:rPr>
              <a:t> </a:t>
            </a:r>
            <a:r>
              <a:rPr lang="en-US" sz="3600" dirty="0" err="1" smtClean="0">
                <a:solidFill>
                  <a:srgbClr val="002060"/>
                </a:solidFill>
              </a:rPr>
              <a:t>দেশে</a:t>
            </a:r>
            <a:r>
              <a:rPr lang="en-US" sz="3600" dirty="0" smtClean="0">
                <a:solidFill>
                  <a:srgbClr val="002060"/>
                </a:solidFill>
              </a:rPr>
              <a:t> </a:t>
            </a:r>
            <a:r>
              <a:rPr lang="en-US" sz="3600" dirty="0" err="1" smtClean="0">
                <a:solidFill>
                  <a:srgbClr val="002060"/>
                </a:solidFill>
              </a:rPr>
              <a:t>কিছু</a:t>
            </a:r>
            <a:r>
              <a:rPr lang="en-US" sz="3600" dirty="0" smtClean="0">
                <a:solidFill>
                  <a:srgbClr val="002060"/>
                </a:solidFill>
              </a:rPr>
              <a:t> </a:t>
            </a:r>
            <a:r>
              <a:rPr lang="en-US" sz="3600" dirty="0" err="1" smtClean="0">
                <a:solidFill>
                  <a:srgbClr val="002060"/>
                </a:solidFill>
              </a:rPr>
              <a:t>আম</a:t>
            </a:r>
            <a:r>
              <a:rPr lang="en-US" sz="3600" dirty="0" smtClean="0">
                <a:solidFill>
                  <a:srgbClr val="002060"/>
                </a:solidFill>
              </a:rPr>
              <a:t> </a:t>
            </a:r>
            <a:r>
              <a:rPr lang="en-US" sz="3600" dirty="0" err="1" smtClean="0">
                <a:solidFill>
                  <a:srgbClr val="002060"/>
                </a:solidFill>
              </a:rPr>
              <a:t>ব্যবসায়ী</a:t>
            </a:r>
            <a:r>
              <a:rPr lang="en-US" sz="3600" dirty="0" smtClean="0">
                <a:solidFill>
                  <a:srgbClr val="002060"/>
                </a:solidFill>
              </a:rPr>
              <a:t> </a:t>
            </a:r>
            <a:r>
              <a:rPr lang="en-US" sz="3600" dirty="0" err="1" smtClean="0">
                <a:solidFill>
                  <a:srgbClr val="002060"/>
                </a:solidFill>
              </a:rPr>
              <a:t>কাল্টার</a:t>
            </a:r>
            <a:r>
              <a:rPr lang="en-US" sz="3600" dirty="0" smtClean="0">
                <a:solidFill>
                  <a:srgbClr val="002060"/>
                </a:solidFill>
              </a:rPr>
              <a:t> </a:t>
            </a:r>
            <a:r>
              <a:rPr lang="en-US" sz="3600" dirty="0" err="1" smtClean="0">
                <a:solidFill>
                  <a:srgbClr val="002060"/>
                </a:solidFill>
              </a:rPr>
              <a:t>নামের</a:t>
            </a:r>
            <a:r>
              <a:rPr lang="en-US" sz="3600" dirty="0" smtClean="0">
                <a:solidFill>
                  <a:srgbClr val="002060"/>
                </a:solidFill>
              </a:rPr>
              <a:t> </a:t>
            </a:r>
            <a:r>
              <a:rPr lang="en-US" sz="3600" dirty="0" err="1" smtClean="0">
                <a:solidFill>
                  <a:srgbClr val="002060"/>
                </a:solidFill>
              </a:rPr>
              <a:t>হরমোন</a:t>
            </a:r>
            <a:r>
              <a:rPr lang="en-US" sz="3600" dirty="0" smtClean="0">
                <a:solidFill>
                  <a:srgbClr val="002060"/>
                </a:solidFill>
              </a:rPr>
              <a:t> </a:t>
            </a:r>
            <a:r>
              <a:rPr lang="en-US" sz="3600" dirty="0" err="1" smtClean="0">
                <a:solidFill>
                  <a:srgbClr val="002060"/>
                </a:solidFill>
              </a:rPr>
              <a:t>জাতীয়</a:t>
            </a:r>
            <a:r>
              <a:rPr lang="en-US" sz="3600" dirty="0" smtClean="0">
                <a:solidFill>
                  <a:srgbClr val="002060"/>
                </a:solidFill>
              </a:rPr>
              <a:t> </a:t>
            </a:r>
            <a:r>
              <a:rPr lang="en-US" sz="3600" dirty="0" err="1" smtClean="0">
                <a:solidFill>
                  <a:srgbClr val="002060"/>
                </a:solidFill>
              </a:rPr>
              <a:t>রাসায়নিক</a:t>
            </a:r>
            <a:r>
              <a:rPr lang="en-US" sz="3600" dirty="0" smtClean="0">
                <a:solidFill>
                  <a:srgbClr val="002060"/>
                </a:solidFill>
              </a:rPr>
              <a:t> </a:t>
            </a:r>
            <a:r>
              <a:rPr lang="en-US" sz="3600" dirty="0" err="1" smtClean="0">
                <a:solidFill>
                  <a:srgbClr val="002060"/>
                </a:solidFill>
              </a:rPr>
              <a:t>পদার্থ</a:t>
            </a:r>
            <a:r>
              <a:rPr lang="en-US" sz="3600" dirty="0" smtClean="0">
                <a:solidFill>
                  <a:srgbClr val="002060"/>
                </a:solidFill>
              </a:rPr>
              <a:t> </a:t>
            </a:r>
            <a:r>
              <a:rPr lang="en-US" sz="3600" dirty="0" err="1" smtClean="0">
                <a:solidFill>
                  <a:srgbClr val="002060"/>
                </a:solidFill>
              </a:rPr>
              <a:t>গাছে</a:t>
            </a:r>
            <a:r>
              <a:rPr lang="en-US" sz="3600" dirty="0" smtClean="0">
                <a:solidFill>
                  <a:srgbClr val="002060"/>
                </a:solidFill>
              </a:rPr>
              <a:t> </a:t>
            </a:r>
            <a:r>
              <a:rPr lang="en-US" sz="3600" dirty="0" err="1" smtClean="0">
                <a:solidFill>
                  <a:srgbClr val="002060"/>
                </a:solidFill>
              </a:rPr>
              <a:t>স্প্রে</a:t>
            </a:r>
            <a:r>
              <a:rPr lang="en-US" sz="3600" dirty="0" smtClean="0">
                <a:solidFill>
                  <a:srgbClr val="002060"/>
                </a:solidFill>
              </a:rPr>
              <a:t> </a:t>
            </a:r>
            <a:r>
              <a:rPr lang="en-US" sz="3600" dirty="0" err="1" smtClean="0">
                <a:solidFill>
                  <a:srgbClr val="002060"/>
                </a:solidFill>
              </a:rPr>
              <a:t>করে</a:t>
            </a:r>
            <a:r>
              <a:rPr lang="en-US" sz="3600" dirty="0" smtClean="0">
                <a:solidFill>
                  <a:srgbClr val="002060"/>
                </a:solidFill>
              </a:rPr>
              <a:t>  । </a:t>
            </a:r>
            <a:r>
              <a:rPr lang="en-US" sz="3600" dirty="0" err="1" smtClean="0">
                <a:solidFill>
                  <a:srgbClr val="002060"/>
                </a:solidFill>
              </a:rPr>
              <a:t>এতে</a:t>
            </a:r>
            <a:r>
              <a:rPr lang="en-US" sz="3600" dirty="0" smtClean="0">
                <a:solidFill>
                  <a:srgbClr val="002060"/>
                </a:solidFill>
              </a:rPr>
              <a:t> </a:t>
            </a:r>
            <a:r>
              <a:rPr lang="en-US" sz="3600" dirty="0" err="1" smtClean="0">
                <a:solidFill>
                  <a:srgbClr val="002060"/>
                </a:solidFill>
              </a:rPr>
              <a:t>ফল</a:t>
            </a:r>
            <a:r>
              <a:rPr lang="en-US" sz="3600" dirty="0" smtClean="0">
                <a:solidFill>
                  <a:srgbClr val="002060"/>
                </a:solidFill>
              </a:rPr>
              <a:t> </a:t>
            </a:r>
            <a:r>
              <a:rPr lang="en-US" sz="3600" dirty="0" err="1" smtClean="0">
                <a:solidFill>
                  <a:srgbClr val="002060"/>
                </a:solidFill>
              </a:rPr>
              <a:t>দ্রুত</a:t>
            </a:r>
            <a:r>
              <a:rPr lang="en-US" sz="3600" dirty="0" smtClean="0">
                <a:solidFill>
                  <a:srgbClr val="002060"/>
                </a:solidFill>
              </a:rPr>
              <a:t> </a:t>
            </a:r>
            <a:r>
              <a:rPr lang="en-US" sz="3600" dirty="0" err="1" smtClean="0">
                <a:solidFill>
                  <a:srgbClr val="002060"/>
                </a:solidFill>
              </a:rPr>
              <a:t>পরিপক্ব</a:t>
            </a:r>
            <a:r>
              <a:rPr lang="en-US" sz="3600" dirty="0" smtClean="0">
                <a:solidFill>
                  <a:srgbClr val="002060"/>
                </a:solidFill>
              </a:rPr>
              <a:t> </a:t>
            </a:r>
            <a:r>
              <a:rPr lang="en-US" sz="3600" dirty="0" err="1" smtClean="0">
                <a:solidFill>
                  <a:srgbClr val="002060"/>
                </a:solidFill>
              </a:rPr>
              <a:t>হয়</a:t>
            </a:r>
            <a:r>
              <a:rPr lang="en-US" sz="3600" dirty="0" smtClean="0">
                <a:solidFill>
                  <a:srgbClr val="002060"/>
                </a:solidFill>
              </a:rPr>
              <a:t> </a:t>
            </a:r>
            <a:r>
              <a:rPr lang="en-US" sz="3600" dirty="0" err="1" smtClean="0">
                <a:solidFill>
                  <a:srgbClr val="002060"/>
                </a:solidFill>
              </a:rPr>
              <a:t>এবং</a:t>
            </a:r>
            <a:r>
              <a:rPr lang="en-US" sz="3600" dirty="0" smtClean="0">
                <a:solidFill>
                  <a:srgbClr val="002060"/>
                </a:solidFill>
              </a:rPr>
              <a:t> </a:t>
            </a:r>
            <a:r>
              <a:rPr lang="en-US" sz="3600" dirty="0" err="1" smtClean="0">
                <a:solidFill>
                  <a:srgbClr val="002060"/>
                </a:solidFill>
              </a:rPr>
              <a:t>না</a:t>
            </a:r>
            <a:r>
              <a:rPr lang="en-US" sz="3600" dirty="0" smtClean="0">
                <a:solidFill>
                  <a:srgbClr val="002060"/>
                </a:solidFill>
              </a:rPr>
              <a:t> </a:t>
            </a:r>
            <a:r>
              <a:rPr lang="en-US" sz="3600" dirty="0" err="1" smtClean="0">
                <a:solidFill>
                  <a:srgbClr val="002060"/>
                </a:solidFill>
              </a:rPr>
              <a:t>পেকে</a:t>
            </a:r>
            <a:r>
              <a:rPr lang="en-US" sz="3600" dirty="0" smtClean="0">
                <a:solidFill>
                  <a:srgbClr val="002060"/>
                </a:solidFill>
              </a:rPr>
              <a:t> </a:t>
            </a:r>
            <a:r>
              <a:rPr lang="en-US" sz="3600" dirty="0" err="1" smtClean="0">
                <a:solidFill>
                  <a:srgbClr val="002060"/>
                </a:solidFill>
              </a:rPr>
              <a:t>দীর্ঘদিন</a:t>
            </a:r>
            <a:r>
              <a:rPr lang="en-US" sz="3600" dirty="0" smtClean="0">
                <a:solidFill>
                  <a:srgbClr val="002060"/>
                </a:solidFill>
              </a:rPr>
              <a:t> </a:t>
            </a:r>
            <a:r>
              <a:rPr lang="en-US" sz="3600" dirty="0" err="1" smtClean="0">
                <a:solidFill>
                  <a:srgbClr val="002060"/>
                </a:solidFill>
              </a:rPr>
              <a:t>গাছে</a:t>
            </a:r>
            <a:r>
              <a:rPr lang="en-US" sz="3600" dirty="0" smtClean="0">
                <a:solidFill>
                  <a:srgbClr val="002060"/>
                </a:solidFill>
              </a:rPr>
              <a:t> </a:t>
            </a:r>
            <a:r>
              <a:rPr lang="en-US" sz="3600" dirty="0" err="1" smtClean="0">
                <a:solidFill>
                  <a:srgbClr val="002060"/>
                </a:solidFill>
              </a:rPr>
              <a:t>থাকে</a:t>
            </a:r>
            <a:r>
              <a:rPr lang="en-US" sz="3600" dirty="0" smtClean="0">
                <a:solidFill>
                  <a:srgbClr val="002060"/>
                </a:solidFill>
              </a:rPr>
              <a:t> । </a:t>
            </a:r>
            <a:r>
              <a:rPr lang="en-US" sz="3600" dirty="0" err="1" smtClean="0">
                <a:solidFill>
                  <a:srgbClr val="002060"/>
                </a:solidFill>
              </a:rPr>
              <a:t>এটিও</a:t>
            </a:r>
            <a:r>
              <a:rPr lang="en-US" sz="3600" dirty="0" smtClean="0">
                <a:solidFill>
                  <a:srgbClr val="002060"/>
                </a:solidFill>
              </a:rPr>
              <a:t> </a:t>
            </a:r>
            <a:r>
              <a:rPr lang="en-US" sz="3600" dirty="0" err="1" smtClean="0">
                <a:solidFill>
                  <a:srgbClr val="002060"/>
                </a:solidFill>
              </a:rPr>
              <a:t>স্বাস্থ্যের</a:t>
            </a:r>
            <a:r>
              <a:rPr lang="en-US" sz="3600" dirty="0" smtClean="0">
                <a:solidFill>
                  <a:srgbClr val="002060"/>
                </a:solidFill>
              </a:rPr>
              <a:t> </a:t>
            </a:r>
            <a:r>
              <a:rPr lang="en-US" sz="3600" dirty="0" err="1" smtClean="0">
                <a:solidFill>
                  <a:srgbClr val="002060"/>
                </a:solidFill>
              </a:rPr>
              <a:t>জন্য</a:t>
            </a:r>
            <a:r>
              <a:rPr lang="en-US" sz="3600" dirty="0" smtClean="0">
                <a:solidFill>
                  <a:srgbClr val="002060"/>
                </a:solidFill>
              </a:rPr>
              <a:t> </a:t>
            </a:r>
            <a:r>
              <a:rPr lang="en-US" sz="3600" dirty="0" err="1" smtClean="0">
                <a:solidFill>
                  <a:srgbClr val="002060"/>
                </a:solidFill>
              </a:rPr>
              <a:t>মোটেও</a:t>
            </a:r>
            <a:r>
              <a:rPr lang="en-US" sz="3600" dirty="0" smtClean="0">
                <a:solidFill>
                  <a:srgbClr val="002060"/>
                </a:solidFill>
              </a:rPr>
              <a:t> </a:t>
            </a:r>
            <a:r>
              <a:rPr lang="en-US" sz="3600" dirty="0" err="1" smtClean="0">
                <a:solidFill>
                  <a:srgbClr val="002060"/>
                </a:solidFill>
              </a:rPr>
              <a:t>ভালো</a:t>
            </a:r>
            <a:r>
              <a:rPr lang="en-US" sz="3600" dirty="0" smtClean="0">
                <a:solidFill>
                  <a:srgbClr val="002060"/>
                </a:solidFill>
              </a:rPr>
              <a:t> </a:t>
            </a:r>
            <a:r>
              <a:rPr lang="en-US" sz="3600" dirty="0" err="1" smtClean="0">
                <a:solidFill>
                  <a:srgbClr val="002060"/>
                </a:solidFill>
              </a:rPr>
              <a:t>নয়</a:t>
            </a:r>
            <a:r>
              <a:rPr lang="en-US" sz="3600" dirty="0" smtClean="0">
                <a:solidFill>
                  <a:srgbClr val="002060"/>
                </a:solidFill>
              </a:rPr>
              <a:t> ।</a:t>
            </a:r>
            <a:endParaRPr lang="en-US" sz="3600" dirty="0"/>
          </a:p>
        </p:txBody>
      </p:sp>
    </p:spTree>
    <p:extLst>
      <p:ext uri="{BB962C8B-B14F-4D97-AF65-F5344CB8AC3E}">
        <p14:creationId xmlns:p14="http://schemas.microsoft.com/office/powerpoint/2010/main" val="42770323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299" y="175670"/>
            <a:ext cx="11439350" cy="646331"/>
          </a:xfrm>
          <a:prstGeom prst="rect">
            <a:avLst/>
          </a:prstGeom>
          <a:blipFill>
            <a:blip r:embed="rId2">
              <a:duotone>
                <a:prstClr val="black"/>
                <a:schemeClr val="accent4">
                  <a:tint val="45000"/>
                  <a:satMod val="400000"/>
                </a:schemeClr>
              </a:duotone>
              <a:extLst>
                <a:ext uri="{BEBA8EAE-BF5A-486C-A8C5-ECC9F3942E4B}">
                  <a14:imgProps xmlns:a14="http://schemas.microsoft.com/office/drawing/2010/main">
                    <a14:imgLayer r:embed="rId3">
                      <a14:imgEffect>
                        <a14:artisticCrisscrossEtching/>
                      </a14:imgEffect>
                      <a14:imgEffect>
                        <a14:colorTemperature colorTemp="7200"/>
                      </a14:imgEffect>
                      <a14:imgEffect>
                        <a14:saturation sat="200000"/>
                      </a14:imgEffect>
                    </a14:imgLayer>
                  </a14:imgProps>
                </a:ext>
              </a:extLst>
            </a:blip>
            <a:tile tx="0" ty="0" sx="100000" sy="100000" flip="none" algn="tl"/>
          </a:blipFill>
          <a:ln>
            <a:noFill/>
          </a:ln>
          <a:effectLst>
            <a:glow rad="139700">
              <a:schemeClr val="accent5">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r>
              <a:rPr lang="bn-IN" sz="3600" dirty="0" smtClean="0">
                <a:latin typeface="Nirmala UI" panose="020B0502040204020203" pitchFamily="34" charset="0"/>
              </a:rPr>
              <a:t>খাদ্য সংরক্ষণে বিষাক্ত রাসায়নিক পদার্থ ব্যবহারে সতর্কতাঃ </a:t>
            </a:r>
            <a:endParaRPr lang="en-US" sz="3600" dirty="0"/>
          </a:p>
        </p:txBody>
      </p:sp>
      <p:sp>
        <p:nvSpPr>
          <p:cNvPr id="3" name="Rectangle 2"/>
          <p:cNvSpPr/>
          <p:nvPr/>
        </p:nvSpPr>
        <p:spPr>
          <a:xfrm>
            <a:off x="129949" y="977716"/>
            <a:ext cx="12062051" cy="5632311"/>
          </a:xfrm>
          <a:prstGeom prst="rect">
            <a:avLst/>
          </a:prstGeom>
          <a:gradFill>
            <a:gsLst>
              <a:gs pos="48000">
                <a:schemeClr val="accent4">
                  <a:lumMod val="50000"/>
                </a:schemeClr>
              </a:gs>
              <a:gs pos="5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a:spAutoFit/>
          </a:bodyPr>
          <a:lstStyle/>
          <a:p>
            <a:r>
              <a:rPr lang="bn-IN" sz="3600" dirty="0" smtClean="0">
                <a:solidFill>
                  <a:schemeClr val="accent1">
                    <a:lumMod val="40000"/>
                    <a:lumOff val="60000"/>
                  </a:schemeClr>
                </a:solidFill>
                <a:latin typeface="Nirmala UI" panose="020B0502040204020203" pitchFamily="34" charset="0"/>
                <a:ea typeface="Calibri" panose="020F0502020204030204" pitchFamily="34" charset="0"/>
              </a:rPr>
              <a:t>খাদ্য রাসায়নিক পদার্থ ব্যবহার প্রতিরোধ করার জন্য ভোক্তা অধিকার রক্ষায় ভোক্তা আইন আরো কঠিন ভাবে প্রয়োগ করার জন্য ইলেকট্রোনিক মিডিয়া ও সংবাদ পত্রের মাধ্যমে  ব্যাপক প্রচার করে সমাজে সচেতনতা বৃদ্ধি করা প্রয়োজন । এ ধরনের ফল না কেনার জন্য জনগণকে  সচেতন হতে হবে । যারা এ </a:t>
            </a:r>
            <a:r>
              <a:rPr lang="bn-IN" sz="3600" dirty="0" smtClean="0">
                <a:latin typeface="Nirmala UI" panose="020B0502040204020203" pitchFamily="34" charset="0"/>
                <a:ea typeface="Calibri" panose="020F0502020204030204" pitchFamily="34" charset="0"/>
              </a:rPr>
              <a:t>ধরনের রাসায়নিক পদার্থ প্রয়োগ করে খাদ্য সংরক্ষণ করে এবং ফল পাকায়  তাদের বিরুদ্ধে কঠিন শাস্তিমূলক ব্যবস্থা গ্রহণে সরকারকে উদ্যোগ নিতে হবে।</a:t>
            </a:r>
          </a:p>
          <a:p>
            <a:r>
              <a:rPr lang="bn-IN" sz="3600" dirty="0" smtClean="0">
                <a:latin typeface="Nirmala UI" panose="020B0502040204020203" pitchFamily="34" charset="0"/>
                <a:ea typeface="Calibri" panose="020F0502020204030204" pitchFamily="34" charset="0"/>
              </a:rPr>
              <a:t>এ ব্যাপারে ভ্রাম্যমান আদালত এবং জনগণের সচেতনতা সবচেয়ে বেশি কার্যকর প্রভাব ফেলতে পারে। </a:t>
            </a:r>
            <a:endParaRPr lang="en-US" sz="3600" dirty="0"/>
          </a:p>
        </p:txBody>
      </p:sp>
    </p:spTree>
    <p:extLst>
      <p:ext uri="{BB962C8B-B14F-4D97-AF65-F5344CB8AC3E}">
        <p14:creationId xmlns:p14="http://schemas.microsoft.com/office/powerpoint/2010/main" val="41136113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duotone>
              <a:prstClr val="black"/>
              <a:schemeClr val="accent2">
                <a:tint val="45000"/>
                <a:satMod val="400000"/>
              </a:schemeClr>
            </a:duotone>
            <a:extLst>
              <a:ext uri="{BEBA8EAE-BF5A-486C-A8C5-ECC9F3942E4B}">
                <a14:imgProps xmlns:a14="http://schemas.microsoft.com/office/drawing/2010/main">
                  <a14:imgLayer r:embed="rId3">
                    <a14:imgEffect>
                      <a14:artisticCrisscrossEtching/>
                    </a14:imgEffect>
                    <a14:imgEffect>
                      <a14:colorTemperature colorTemp="7200"/>
                    </a14:imgEffect>
                    <a14:imgEffect>
                      <a14:saturation sat="200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030279"/>
            <a:ext cx="12107721" cy="4682266"/>
          </a:xfrm>
          <a:prstGeom prst="rect">
            <a:avLst/>
          </a:prstGeom>
        </p:spPr>
      </p:pic>
      <p:sp>
        <p:nvSpPr>
          <p:cNvPr id="5" name="Rectangle 4"/>
          <p:cNvSpPr/>
          <p:nvPr/>
        </p:nvSpPr>
        <p:spPr>
          <a:xfrm>
            <a:off x="5771204" y="2232782"/>
            <a:ext cx="3467616" cy="707886"/>
          </a:xfrm>
          <a:prstGeom prst="rect">
            <a:avLst/>
          </a:prstGeom>
        </p:spPr>
        <p:txBody>
          <a:bodyPr wrap="none">
            <a:spAutoFit/>
          </a:bodyPr>
          <a:lstStyle/>
          <a:p>
            <a:r>
              <a:rPr lang="bn-IN" sz="4000" dirty="0" smtClean="0">
                <a:solidFill>
                  <a:schemeClr val="tx1">
                    <a:lumMod val="95000"/>
                    <a:lumOff val="5000"/>
                  </a:schemeClr>
                </a:solidFill>
                <a:latin typeface="Nirmala UI" panose="020B0502040204020203" pitchFamily="34" charset="0"/>
                <a:ea typeface="Calibri" panose="020F0502020204030204" pitchFamily="34" charset="0"/>
              </a:rPr>
              <a:t>ফরমালিন কী ?</a:t>
            </a:r>
            <a:endParaRPr lang="en-US" sz="4000" dirty="0">
              <a:solidFill>
                <a:schemeClr val="tx1">
                  <a:lumMod val="95000"/>
                  <a:lumOff val="5000"/>
                </a:schemeClr>
              </a:solidFill>
            </a:endParaRPr>
          </a:p>
        </p:txBody>
      </p:sp>
      <p:sp>
        <p:nvSpPr>
          <p:cNvPr id="6" name="Rectangle 5"/>
          <p:cNvSpPr/>
          <p:nvPr/>
        </p:nvSpPr>
        <p:spPr>
          <a:xfrm>
            <a:off x="3333014" y="3498922"/>
            <a:ext cx="8065028" cy="461665"/>
          </a:xfrm>
          <a:prstGeom prst="rect">
            <a:avLst/>
          </a:prstGeom>
        </p:spPr>
        <p:txBody>
          <a:bodyPr wrap="none">
            <a:spAutoFit/>
          </a:bodyPr>
          <a:lstStyle/>
          <a:p>
            <a:r>
              <a:rPr lang="bn-IN" sz="2400" dirty="0" smtClean="0">
                <a:solidFill>
                  <a:srgbClr val="002060"/>
                </a:solidFill>
                <a:latin typeface="Nirmala UI" panose="020B0502040204020203" pitchFamily="34" charset="0"/>
                <a:ea typeface="Calibri" panose="020F0502020204030204" pitchFamily="34" charset="0"/>
              </a:rPr>
              <a:t>ফল পাকাতে কোন ধরনের রাসায়নিক পদার্থ ব্যবহার করা হয়?</a:t>
            </a:r>
            <a:endParaRPr lang="en-US" sz="2400" dirty="0">
              <a:solidFill>
                <a:srgbClr val="002060"/>
              </a:solidFill>
            </a:endParaRPr>
          </a:p>
        </p:txBody>
      </p:sp>
      <p:sp>
        <p:nvSpPr>
          <p:cNvPr id="7" name="Rectangle 6"/>
          <p:cNvSpPr/>
          <p:nvPr/>
        </p:nvSpPr>
        <p:spPr>
          <a:xfrm>
            <a:off x="5136859" y="4371412"/>
            <a:ext cx="2935419" cy="646331"/>
          </a:xfrm>
          <a:prstGeom prst="rect">
            <a:avLst/>
          </a:prstGeom>
        </p:spPr>
        <p:txBody>
          <a:bodyPr wrap="none">
            <a:spAutoFit/>
          </a:bodyPr>
          <a:lstStyle/>
          <a:p>
            <a:r>
              <a:rPr lang="bn-IN" sz="3600" dirty="0" smtClean="0">
                <a:solidFill>
                  <a:schemeClr val="tx1">
                    <a:lumMod val="95000"/>
                    <a:lumOff val="5000"/>
                  </a:schemeClr>
                </a:solidFill>
                <a:latin typeface="Nirmala UI" panose="020B0502040204020203" pitchFamily="34" charset="0"/>
                <a:ea typeface="Calibri" panose="020F0502020204030204" pitchFamily="34" charset="0"/>
              </a:rPr>
              <a:t>ভিনেগার কী ?</a:t>
            </a:r>
            <a:endParaRPr lang="en-US" sz="3600" dirty="0">
              <a:solidFill>
                <a:schemeClr val="tx1">
                  <a:lumMod val="95000"/>
                  <a:lumOff val="5000"/>
                </a:schemeClr>
              </a:solidFill>
            </a:endParaRPr>
          </a:p>
        </p:txBody>
      </p:sp>
      <p:sp>
        <p:nvSpPr>
          <p:cNvPr id="8" name="Rectangle 7"/>
          <p:cNvSpPr/>
          <p:nvPr/>
        </p:nvSpPr>
        <p:spPr>
          <a:xfrm>
            <a:off x="2827612" y="5442171"/>
            <a:ext cx="7917552" cy="461665"/>
          </a:xfrm>
          <a:prstGeom prst="rect">
            <a:avLst/>
          </a:prstGeom>
        </p:spPr>
        <p:txBody>
          <a:bodyPr wrap="none">
            <a:spAutoFit/>
          </a:bodyPr>
          <a:lstStyle/>
          <a:p>
            <a:r>
              <a:rPr lang="bn-IN" sz="2400" dirty="0" smtClean="0">
                <a:solidFill>
                  <a:srgbClr val="FFFF00"/>
                </a:solidFill>
                <a:latin typeface="Nirmala UI" panose="020B0502040204020203" pitchFamily="34" charset="0"/>
                <a:ea typeface="Calibri" panose="020F0502020204030204" pitchFamily="34" charset="0"/>
              </a:rPr>
              <a:t>ফলের রস , ফলের শাঁস সংরক্ষনের জন্য কোনটি উপযোগী ?</a:t>
            </a:r>
            <a:endParaRPr lang="en-US" sz="2400" dirty="0">
              <a:solidFill>
                <a:srgbClr val="FFFF00"/>
              </a:solidFill>
            </a:endParaRP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3986" y="0"/>
            <a:ext cx="3454811" cy="2017338"/>
          </a:xfrm>
          <a:prstGeom prst="rect">
            <a:avLst/>
          </a:prstGeom>
        </p:spPr>
      </p:pic>
      <p:sp>
        <p:nvSpPr>
          <p:cNvPr id="11" name="Rectangle 10"/>
          <p:cNvSpPr/>
          <p:nvPr/>
        </p:nvSpPr>
        <p:spPr>
          <a:xfrm>
            <a:off x="4857922" y="331037"/>
            <a:ext cx="5145961" cy="1200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ln>
            <a:noFill/>
          </a:ln>
          <a:effectLst>
            <a:glow rad="228600">
              <a:schemeClr val="accent5">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spAutoFit/>
          </a:bodyPr>
          <a:lstStyle/>
          <a:p>
            <a:r>
              <a:rPr lang="bn-IN" sz="7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Nirmala UI" panose="020B0502040204020203" pitchFamily="34" charset="0"/>
                <a:ea typeface="Calibri" panose="020F0502020204030204" pitchFamily="34" charset="0"/>
              </a:rPr>
              <a:t>একক কাজ</a:t>
            </a:r>
            <a:endParaRPr lang="en-US" sz="7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407009057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70">
          <a:fgClr>
            <a:schemeClr val="accent1"/>
          </a:fgClr>
          <a:bgClr>
            <a:schemeClr val="bg1"/>
          </a:bgClr>
        </a:pattFill>
        <a:effectLst/>
      </p:bgPr>
    </p:bg>
    <p:spTree>
      <p:nvGrpSpPr>
        <p:cNvPr id="1" name=""/>
        <p:cNvGrpSpPr/>
        <p:nvPr/>
      </p:nvGrpSpPr>
      <p:grpSpPr>
        <a:xfrm>
          <a:off x="0" y="0"/>
          <a:ext cx="0" cy="0"/>
          <a:chOff x="0" y="0"/>
          <a:chExt cx="0" cy="0"/>
        </a:xfrm>
      </p:grpSpPr>
      <p:sp>
        <p:nvSpPr>
          <p:cNvPr id="2" name="Rectangle 1"/>
          <p:cNvSpPr/>
          <p:nvPr/>
        </p:nvSpPr>
        <p:spPr>
          <a:xfrm>
            <a:off x="123986" y="929898"/>
            <a:ext cx="11918197" cy="1082331"/>
          </a:xfrm>
          <a:prstGeom prst="rect">
            <a:avLst/>
          </a:prstGeom>
          <a:solidFill>
            <a:srgbClr val="7030A0"/>
          </a:solidFill>
        </p:spPr>
        <p:txBody>
          <a:bodyPr wrap="square">
            <a:spAutoFit/>
          </a:bodyPr>
          <a:lstStyle/>
          <a:p>
            <a:r>
              <a:rPr lang="bn-IN" sz="3200" dirty="0" smtClean="0">
                <a:solidFill>
                  <a:schemeClr val="accent6">
                    <a:lumMod val="20000"/>
                    <a:lumOff val="80000"/>
                  </a:schemeClr>
                </a:solidFill>
                <a:latin typeface="Nirmala UI" panose="020B0502040204020203" pitchFamily="34" charset="0"/>
                <a:ea typeface="Calibri" panose="020F0502020204030204" pitchFamily="34" charset="0"/>
              </a:rPr>
              <a:t>১) ফরমালডিহাইডের বা মিথান্যালের ৪০% জলীয় দ্রবণকে ফরমালিন বলে </a:t>
            </a:r>
            <a:r>
              <a:rPr lang="bn-IN" dirty="0" smtClean="0">
                <a:solidFill>
                  <a:schemeClr val="accent6">
                    <a:lumMod val="20000"/>
                    <a:lumOff val="80000"/>
                  </a:schemeClr>
                </a:solidFill>
                <a:latin typeface="Nirmala UI" panose="020B0502040204020203" pitchFamily="34" charset="0"/>
                <a:ea typeface="Calibri" panose="020F0502020204030204" pitchFamily="34" charset="0"/>
              </a:rPr>
              <a:t>।</a:t>
            </a:r>
            <a:endParaRPr lang="en-US" dirty="0">
              <a:solidFill>
                <a:schemeClr val="accent6">
                  <a:lumMod val="20000"/>
                  <a:lumOff val="80000"/>
                </a:schemeClr>
              </a:solidFill>
            </a:endParaRPr>
          </a:p>
        </p:txBody>
      </p:sp>
      <p:sp>
        <p:nvSpPr>
          <p:cNvPr id="3" name="Rectangle 2"/>
          <p:cNvSpPr/>
          <p:nvPr/>
        </p:nvSpPr>
        <p:spPr>
          <a:xfrm>
            <a:off x="123986" y="2681207"/>
            <a:ext cx="11918197" cy="1200329"/>
          </a:xfrm>
          <a:prstGeom prst="rect">
            <a:avLst/>
          </a:prstGeom>
          <a:solidFill>
            <a:schemeClr val="accent4">
              <a:lumMod val="75000"/>
            </a:schemeClr>
          </a:solidFill>
        </p:spPr>
        <p:txBody>
          <a:bodyPr wrap="square">
            <a:spAutoFit/>
          </a:bodyPr>
          <a:lstStyle/>
          <a:p>
            <a:r>
              <a:rPr lang="bn-IN" sz="2800" dirty="0" smtClean="0">
                <a:solidFill>
                  <a:schemeClr val="accent1">
                    <a:lumMod val="40000"/>
                    <a:lumOff val="60000"/>
                  </a:schemeClr>
                </a:solidFill>
                <a:latin typeface="Nirmala UI" panose="020B0502040204020203" pitchFamily="34" charset="0"/>
                <a:ea typeface="Calibri" panose="020F0502020204030204" pitchFamily="34" charset="0"/>
              </a:rPr>
              <a:t>২</a:t>
            </a:r>
            <a:r>
              <a:rPr lang="bn-IN" sz="2800" dirty="0" smtClean="0">
                <a:solidFill>
                  <a:schemeClr val="tx1">
                    <a:lumMod val="95000"/>
                    <a:lumOff val="5000"/>
                  </a:schemeClr>
                </a:solidFill>
                <a:latin typeface="Nirmala UI" panose="020B0502040204020203" pitchFamily="34" charset="0"/>
                <a:ea typeface="Calibri" panose="020F0502020204030204" pitchFamily="34" charset="0"/>
              </a:rPr>
              <a:t>) </a:t>
            </a:r>
            <a:r>
              <a:rPr lang="bn-IN" sz="3600" dirty="0" smtClean="0">
                <a:solidFill>
                  <a:schemeClr val="tx1">
                    <a:lumMod val="95000"/>
                    <a:lumOff val="5000"/>
                  </a:schemeClr>
                </a:solidFill>
                <a:latin typeface="Nirmala UI" panose="020B0502040204020203" pitchFamily="34" charset="0"/>
                <a:ea typeface="Calibri" panose="020F0502020204030204" pitchFamily="34" charset="0"/>
              </a:rPr>
              <a:t>ফল পাকাতে ক্যালসিয়াম কার্বাইড ও অ্যাসিটিলিন বাষ্প ব্যবহার করা হয় । </a:t>
            </a:r>
            <a:endParaRPr lang="en-US" sz="3600" dirty="0">
              <a:solidFill>
                <a:schemeClr val="tx1">
                  <a:lumMod val="95000"/>
                  <a:lumOff val="5000"/>
                </a:schemeClr>
              </a:solidFill>
            </a:endParaRPr>
          </a:p>
        </p:txBody>
      </p:sp>
      <p:sp>
        <p:nvSpPr>
          <p:cNvPr id="4" name="Rectangle 3"/>
          <p:cNvSpPr/>
          <p:nvPr/>
        </p:nvSpPr>
        <p:spPr>
          <a:xfrm>
            <a:off x="72978" y="5598209"/>
            <a:ext cx="11969206" cy="954107"/>
          </a:xfrm>
          <a:prstGeom prst="rect">
            <a:avLst/>
          </a:prstGeom>
          <a:solidFill>
            <a:schemeClr val="accent6">
              <a:lumMod val="75000"/>
            </a:schemeClr>
          </a:solidFill>
        </p:spPr>
        <p:txBody>
          <a:bodyPr wrap="square">
            <a:spAutoFit/>
          </a:bodyPr>
          <a:lstStyle/>
          <a:p>
            <a:r>
              <a:rPr lang="bn-IN" dirty="0" smtClean="0">
                <a:solidFill>
                  <a:schemeClr val="accent1">
                    <a:lumMod val="40000"/>
                    <a:lumOff val="60000"/>
                  </a:schemeClr>
                </a:solidFill>
                <a:latin typeface="Nirmala UI" panose="020B0502040204020203" pitchFamily="34" charset="0"/>
                <a:ea typeface="Calibri" panose="020F0502020204030204" pitchFamily="34" charset="0"/>
              </a:rPr>
              <a:t>৪</a:t>
            </a:r>
            <a:r>
              <a:rPr lang="bn-IN" sz="2800" dirty="0" smtClean="0">
                <a:solidFill>
                  <a:schemeClr val="accent1">
                    <a:lumMod val="40000"/>
                    <a:lumOff val="60000"/>
                  </a:schemeClr>
                </a:solidFill>
                <a:latin typeface="Nirmala UI" panose="020B0502040204020203" pitchFamily="34" charset="0"/>
                <a:ea typeface="Calibri" panose="020F0502020204030204" pitchFamily="34" charset="0"/>
              </a:rPr>
              <a:t>) </a:t>
            </a:r>
            <a:r>
              <a:rPr lang="bn-IN" sz="2800" dirty="0" smtClean="0">
                <a:solidFill>
                  <a:schemeClr val="accent4">
                    <a:lumMod val="60000"/>
                    <a:lumOff val="40000"/>
                  </a:schemeClr>
                </a:solidFill>
                <a:latin typeface="Nirmala UI" panose="020B0502040204020203" pitchFamily="34" charset="0"/>
                <a:ea typeface="Calibri" panose="020F0502020204030204" pitchFamily="34" charset="0"/>
              </a:rPr>
              <a:t>ফলের রস , ফলের শাঁস সংরক্ষণের জন্য সোডিয়াম বেনজোয়েট খুবই উপযোগী ।</a:t>
            </a:r>
            <a:endParaRPr lang="en-US" sz="2800" dirty="0">
              <a:solidFill>
                <a:schemeClr val="accent4">
                  <a:lumMod val="60000"/>
                  <a:lumOff val="40000"/>
                </a:schemeClr>
              </a:solidFill>
            </a:endParaRPr>
          </a:p>
        </p:txBody>
      </p:sp>
      <p:sp>
        <p:nvSpPr>
          <p:cNvPr id="5" name="Rectangle 4"/>
          <p:cNvSpPr/>
          <p:nvPr/>
        </p:nvSpPr>
        <p:spPr>
          <a:xfrm>
            <a:off x="123986" y="4262819"/>
            <a:ext cx="11918197" cy="954107"/>
          </a:xfrm>
          <a:prstGeom prst="rect">
            <a:avLst/>
          </a:prstGeom>
          <a:solidFill>
            <a:schemeClr val="accent6">
              <a:lumMod val="50000"/>
            </a:schemeClr>
          </a:solidFill>
        </p:spPr>
        <p:txBody>
          <a:bodyPr wrap="square">
            <a:spAutoFit/>
          </a:bodyPr>
          <a:lstStyle/>
          <a:p>
            <a:r>
              <a:rPr lang="bn-IN" sz="2400" dirty="0" smtClean="0">
                <a:solidFill>
                  <a:schemeClr val="accent1">
                    <a:lumMod val="40000"/>
                    <a:lumOff val="60000"/>
                  </a:schemeClr>
                </a:solidFill>
                <a:latin typeface="Nirmala UI" panose="020B0502040204020203" pitchFamily="34" charset="0"/>
                <a:ea typeface="Calibri" panose="020F0502020204030204" pitchFamily="34" charset="0"/>
              </a:rPr>
              <a:t>৩) </a:t>
            </a:r>
            <a:r>
              <a:rPr lang="bn-IN" sz="2800" dirty="0" smtClean="0">
                <a:solidFill>
                  <a:schemeClr val="accent1">
                    <a:lumMod val="40000"/>
                    <a:lumOff val="60000"/>
                  </a:schemeClr>
                </a:solidFill>
                <a:latin typeface="Nirmala UI" panose="020B0502040204020203" pitchFamily="34" charset="0"/>
                <a:ea typeface="Calibri" panose="020F0502020204030204" pitchFamily="34" charset="0"/>
              </a:rPr>
              <a:t>এসিটিক এসিড বা ইথানোয়িক এসিডের ৫% বা ৪-১০% জলীয় দ্রবণকে ভিনেগার বলে ।</a:t>
            </a:r>
            <a:endParaRPr lang="en-US" sz="2800" dirty="0"/>
          </a:p>
        </p:txBody>
      </p:sp>
      <p:sp>
        <p:nvSpPr>
          <p:cNvPr id="6" name="Rectangle 5"/>
          <p:cNvSpPr/>
          <p:nvPr/>
        </p:nvSpPr>
        <p:spPr>
          <a:xfrm>
            <a:off x="4819590" y="96756"/>
            <a:ext cx="1632178" cy="707886"/>
          </a:xfrm>
          <a:prstGeom prst="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3">
            <a:schemeClr val="lt1"/>
          </a:lnRef>
          <a:fillRef idx="1">
            <a:schemeClr val="accent4"/>
          </a:fillRef>
          <a:effectRef idx="1">
            <a:schemeClr val="accent4"/>
          </a:effectRef>
          <a:fontRef idx="minor">
            <a:schemeClr val="lt1"/>
          </a:fontRef>
        </p:style>
        <p:txBody>
          <a:bodyPr wrap="none">
            <a:spAutoFit/>
          </a:bodyPr>
          <a:lstStyle/>
          <a:p>
            <a:r>
              <a:rPr lang="bn-IN"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rmala UI" panose="020B0502040204020203" pitchFamily="34" charset="0"/>
                <a:ea typeface="Calibri" panose="020F0502020204030204" pitchFamily="34" charset="0"/>
              </a:rPr>
              <a:t>উত্তরঃ</a:t>
            </a:r>
            <a:endPar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636940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31" y="162042"/>
            <a:ext cx="11977141" cy="6521910"/>
          </a:xfrm>
          <a:prstGeom prst="rect">
            <a:avLst/>
          </a:prstGeom>
        </p:spPr>
      </p:pic>
      <p:sp>
        <p:nvSpPr>
          <p:cNvPr id="7" name="TextBox 6"/>
          <p:cNvSpPr txBox="1"/>
          <p:nvPr/>
        </p:nvSpPr>
        <p:spPr>
          <a:xfrm>
            <a:off x="104931" y="689548"/>
            <a:ext cx="8619344" cy="707886"/>
          </a:xfrm>
          <a:prstGeom prst="rect">
            <a:avLst/>
          </a:prstGeom>
          <a:noFill/>
        </p:spPr>
        <p:txBody>
          <a:bodyPr wrap="square" rtlCol="0">
            <a:spAutoFit/>
          </a:bodyPr>
          <a:lstStyle/>
          <a:p>
            <a:pPr algn="ctr"/>
            <a:r>
              <a:rPr lang="bn-IN"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আজকের ক্লাসে সকলকে স্বাগতম</a:t>
            </a:r>
            <a:endParaRPr lang="bn-IN"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96396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grpId="1" nodeType="withEffect">
                                  <p:stCondLst>
                                    <p:cond delay="0"/>
                                  </p:stCondLst>
                                  <p:childTnLst>
                                    <p:animMotion origin="layout" path="M 0 0 L 0.25 0 E" pathEditMode="relative" ptsTypes="">
                                      <p:cBhvr>
                                        <p:cTn id="6" dur="8400" fill="hold"/>
                                        <p:tgtEl>
                                          <p:spTgt spid="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48000">
              <a:schemeClr val="accent4">
                <a:lumMod val="50000"/>
              </a:schemeClr>
            </a:gs>
            <a:gs pos="5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830" y="4800861"/>
            <a:ext cx="11252427" cy="182968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169" y="2425178"/>
            <a:ext cx="11154088" cy="227850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813" y="-44971"/>
            <a:ext cx="3080868" cy="2623793"/>
          </a:xfrm>
          <a:prstGeom prst="rect">
            <a:avLst/>
          </a:prstGeom>
        </p:spPr>
      </p:pic>
      <p:sp>
        <p:nvSpPr>
          <p:cNvPr id="5" name="Rounded Rectangle 4"/>
          <p:cNvSpPr/>
          <p:nvPr/>
        </p:nvSpPr>
        <p:spPr>
          <a:xfrm>
            <a:off x="4392118" y="388649"/>
            <a:ext cx="6325849" cy="1349114"/>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8000" dirty="0" smtClean="0"/>
              <a:t>দলীয় কাজঃ</a:t>
            </a:r>
            <a:endParaRPr lang="en-US" dirty="0"/>
          </a:p>
        </p:txBody>
      </p:sp>
      <p:sp>
        <p:nvSpPr>
          <p:cNvPr id="6" name="Rectangle 5"/>
          <p:cNvSpPr/>
          <p:nvPr/>
        </p:nvSpPr>
        <p:spPr>
          <a:xfrm>
            <a:off x="1708879" y="2964266"/>
            <a:ext cx="9009088" cy="1200329"/>
          </a:xfrm>
          <a:prstGeom prst="rect">
            <a:avLst/>
          </a:prstGeom>
        </p:spPr>
        <p:txBody>
          <a:bodyPr wrap="square">
            <a:spAutoFit/>
          </a:bodyPr>
          <a:lstStyle/>
          <a:p>
            <a:pPr algn="ctr"/>
            <a:r>
              <a:rPr lang="bn-IN" sz="3600" dirty="0" smtClean="0">
                <a:solidFill>
                  <a:schemeClr val="accent1">
                    <a:lumMod val="40000"/>
                    <a:lumOff val="60000"/>
                  </a:schemeClr>
                </a:solidFill>
              </a:rPr>
              <a:t>খাদ্য সংরক্ষণে ব্যবহৃত রাসায়নিক পদার্থ মানবশরীরে কি ধরনের ক্ষতিকর প্রভাব ফেলে</a:t>
            </a:r>
            <a:endParaRPr lang="en-US" sz="3600" dirty="0">
              <a:solidFill>
                <a:schemeClr val="accent1">
                  <a:lumMod val="40000"/>
                  <a:lumOff val="60000"/>
                </a:schemeClr>
              </a:solidFill>
            </a:endParaRPr>
          </a:p>
        </p:txBody>
      </p:sp>
      <p:sp>
        <p:nvSpPr>
          <p:cNvPr id="7" name="Rectangle 6"/>
          <p:cNvSpPr/>
          <p:nvPr/>
        </p:nvSpPr>
        <p:spPr>
          <a:xfrm>
            <a:off x="125005" y="3241264"/>
            <a:ext cx="1205779" cy="646331"/>
          </a:xfrm>
          <a:prstGeom prst="rect">
            <a:avLst/>
          </a:prstGeom>
          <a:blipFill>
            <a:blip r:embed="rId4">
              <a:duotone>
                <a:prstClr val="black"/>
                <a:schemeClr val="accent4">
                  <a:tint val="45000"/>
                  <a:satMod val="400000"/>
                </a:schemeClr>
              </a:duotone>
              <a:extLst>
                <a:ext uri="{BEBA8EAE-BF5A-486C-A8C5-ECC9F3942E4B}">
                  <a14:imgProps xmlns:a14="http://schemas.microsoft.com/office/drawing/2010/main">
                    <a14:imgLayer r:embed="rId5">
                      <a14:imgEffect>
                        <a14:saturation sat="200000"/>
                      </a14:imgEffect>
                    </a14:imgLayer>
                  </a14:imgProps>
                </a:ext>
              </a:extLst>
            </a:blip>
            <a:tile tx="0" ty="0" sx="100000" sy="100000" flip="none" algn="tl"/>
          </a:blip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wrap="none">
            <a:spAutoFit/>
          </a:bodyPr>
          <a:lstStyle/>
          <a:p>
            <a:pPr algn="ctr"/>
            <a:r>
              <a:rPr lang="bn-IN" sz="3600" dirty="0" smtClean="0"/>
              <a:t>দল-১</a:t>
            </a:r>
            <a:endParaRPr lang="en-US" sz="3600" dirty="0"/>
          </a:p>
        </p:txBody>
      </p:sp>
      <p:sp>
        <p:nvSpPr>
          <p:cNvPr id="8" name="Rectangle 7"/>
          <p:cNvSpPr/>
          <p:nvPr/>
        </p:nvSpPr>
        <p:spPr>
          <a:xfrm>
            <a:off x="76965" y="5366124"/>
            <a:ext cx="1301857" cy="646331"/>
          </a:xfrm>
          <a:prstGeom prst="rect">
            <a:avLst/>
          </a:prstGeom>
          <a:blipFill>
            <a:blip r:embed="rId4">
              <a:duotone>
                <a:prstClr val="black"/>
                <a:schemeClr val="accent4">
                  <a:tint val="45000"/>
                  <a:satMod val="400000"/>
                </a:schemeClr>
              </a:duotone>
              <a:extLst>
                <a:ext uri="{BEBA8EAE-BF5A-486C-A8C5-ECC9F3942E4B}">
                  <a14:imgProps xmlns:a14="http://schemas.microsoft.com/office/drawing/2010/main">
                    <a14:imgLayer r:embed="rId5">
                      <a14:imgEffect>
                        <a14:saturation sat="200000"/>
                      </a14:imgEffect>
                    </a14:imgLayer>
                  </a14:imgProps>
                </a:ext>
              </a:extLst>
            </a:blip>
            <a:tile tx="0" ty="0" sx="100000" sy="100000" flip="none" algn="tl"/>
          </a:blip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wrap="square">
            <a:spAutoFit/>
          </a:bodyPr>
          <a:lstStyle/>
          <a:p>
            <a:pPr algn="ctr"/>
            <a:r>
              <a:rPr lang="bn-IN" sz="3600" dirty="0" smtClean="0"/>
              <a:t>দল-২</a:t>
            </a:r>
            <a:endParaRPr lang="en-US" sz="3600" dirty="0"/>
          </a:p>
        </p:txBody>
      </p:sp>
      <p:sp>
        <p:nvSpPr>
          <p:cNvPr id="9" name="Rectangle 8"/>
          <p:cNvSpPr/>
          <p:nvPr/>
        </p:nvSpPr>
        <p:spPr>
          <a:xfrm>
            <a:off x="1778247" y="5715701"/>
            <a:ext cx="9118202" cy="646331"/>
          </a:xfrm>
          <a:prstGeom prst="rect">
            <a:avLst/>
          </a:prstGeom>
        </p:spPr>
        <p:txBody>
          <a:bodyPr wrap="none">
            <a:spAutoFit/>
          </a:bodyPr>
          <a:lstStyle/>
          <a:p>
            <a:pPr algn="ctr"/>
            <a:r>
              <a:rPr lang="bn-IN" sz="3600" dirty="0" smtClean="0">
                <a:solidFill>
                  <a:schemeClr val="accent2">
                    <a:lumMod val="40000"/>
                    <a:lumOff val="60000"/>
                  </a:schemeClr>
                </a:solidFill>
              </a:rPr>
              <a:t>খাদ্য সংরক্ষণে শুষ্ককরন ও ফ্রিজিং পদ্ধতি লিখ</a:t>
            </a:r>
            <a:endParaRPr lang="en-US" sz="3600" dirty="0">
              <a:solidFill>
                <a:schemeClr val="accent2">
                  <a:lumMod val="40000"/>
                  <a:lumOff val="60000"/>
                </a:schemeClr>
              </a:solidFill>
            </a:endParaRPr>
          </a:p>
        </p:txBody>
      </p:sp>
    </p:spTree>
    <p:extLst>
      <p:ext uri="{BB962C8B-B14F-4D97-AF65-F5344CB8AC3E}">
        <p14:creationId xmlns:p14="http://schemas.microsoft.com/office/powerpoint/2010/main" val="37912343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32" y="3412411"/>
            <a:ext cx="12098468" cy="3445589"/>
          </a:xfrm>
          <a:prstGeom prst="rect">
            <a:avLst/>
          </a:prstGeom>
        </p:spPr>
      </p:pic>
      <p:sp>
        <p:nvSpPr>
          <p:cNvPr id="4" name="Rectangle 3"/>
          <p:cNvSpPr/>
          <p:nvPr/>
        </p:nvSpPr>
        <p:spPr>
          <a:xfrm>
            <a:off x="2994818" y="4681278"/>
            <a:ext cx="8800807" cy="707886"/>
          </a:xfrm>
          <a:prstGeom prst="rect">
            <a:avLst/>
          </a:prstGeom>
        </p:spPr>
        <p:txBody>
          <a:bodyPr wrap="none">
            <a:spAutoFit/>
          </a:bodyPr>
          <a:lstStyle/>
          <a:p>
            <a:r>
              <a:rPr lang="bn-IN" sz="4000" dirty="0" smtClean="0">
                <a:ln w="0"/>
                <a:effectLst>
                  <a:outerShdw blurRad="38100" dist="19050" dir="2700000" algn="tl" rotWithShape="0">
                    <a:schemeClr val="dk1">
                      <a:alpha val="40000"/>
                    </a:schemeClr>
                  </a:outerShdw>
                </a:effectLst>
              </a:rPr>
              <a:t>খাদ্য সংরক্ষনের বিভিন্ন পদ্ধতি বর্ণনা কর</a:t>
            </a: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0497" y="358635"/>
            <a:ext cx="6700604" cy="305377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504" y="0"/>
            <a:ext cx="3750582" cy="3212442"/>
          </a:xfrm>
          <a:prstGeom prst="rect">
            <a:avLst/>
          </a:prstGeom>
        </p:spPr>
      </p:pic>
    </p:spTree>
    <p:extLst>
      <p:ext uri="{BB962C8B-B14F-4D97-AF65-F5344CB8AC3E}">
        <p14:creationId xmlns:p14="http://schemas.microsoft.com/office/powerpoint/2010/main" val="14622927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922"/>
            <a:ext cx="11932170" cy="6610662"/>
          </a:xfrm>
          <a:prstGeom prst="rect">
            <a:avLst/>
          </a:prstGeom>
        </p:spPr>
      </p:pic>
    </p:spTree>
    <p:extLst>
      <p:ext uri="{BB962C8B-B14F-4D97-AF65-F5344CB8AC3E}">
        <p14:creationId xmlns:p14="http://schemas.microsoft.com/office/powerpoint/2010/main" val="34132581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extLst>
              <a:ext uri="{BEBA8EAE-BF5A-486C-A8C5-ECC9F3942E4B}">
                <a14:imgProps xmlns:a14="http://schemas.microsoft.com/office/drawing/2010/main">
                  <a14:imgLayer r:embed="rId3">
                    <a14:imgEffect>
                      <a14:artisticPlasticWrap/>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8659"/>
            <a:ext cx="12134850" cy="6819341"/>
          </a:xfrm>
          <a:prstGeom prst="rect">
            <a:avLst/>
          </a:prstGeom>
        </p:spPr>
      </p:pic>
      <p:sp>
        <p:nvSpPr>
          <p:cNvPr id="4" name="Rectangle 3"/>
          <p:cNvSpPr/>
          <p:nvPr/>
        </p:nvSpPr>
        <p:spPr>
          <a:xfrm>
            <a:off x="4702163" y="1288534"/>
            <a:ext cx="2432076" cy="769441"/>
          </a:xfrm>
          <a:prstGeom prst="rect">
            <a:avLst/>
          </a:prstGeom>
          <a:solidFill>
            <a:schemeClr val="accent4">
              <a:lumMod val="50000"/>
            </a:schemeClr>
          </a:solidFill>
        </p:spPr>
        <p:txBody>
          <a:bodyPr wrap="none">
            <a:spAutoFit/>
          </a:bodyPr>
          <a:lstStyle/>
          <a:p>
            <a:pPr algn="ctr"/>
            <a:r>
              <a:rPr lang="en-US" sz="4400" b="1" dirty="0" err="1" smtClean="0">
                <a:ln w="9525">
                  <a:solidFill>
                    <a:schemeClr val="bg1"/>
                  </a:solidFill>
                  <a:prstDash val="solid"/>
                </a:ln>
                <a:solidFill>
                  <a:schemeClr val="accent4">
                    <a:lumMod val="75000"/>
                  </a:schemeClr>
                </a:solidFill>
                <a:effectLst>
                  <a:outerShdw blurRad="12700" dist="38100" dir="2700000" algn="tl" rotWithShape="0">
                    <a:schemeClr val="bg1">
                      <a:lumMod val="50000"/>
                    </a:schemeClr>
                  </a:outerShdw>
                </a:effectLst>
              </a:rPr>
              <a:t>পরিচিতি</a:t>
            </a:r>
            <a:endParaRPr lang="en-US" sz="4400" b="1" dirty="0">
              <a:ln w="9525">
                <a:solidFill>
                  <a:schemeClr val="bg1"/>
                </a:solidFill>
                <a:prstDash val="solid"/>
              </a:ln>
              <a:solidFill>
                <a:schemeClr val="accent4">
                  <a:lumMod val="75000"/>
                </a:schemeClr>
              </a:solidFill>
              <a:effectLst>
                <a:outerShdw blurRad="12700" dist="38100" dir="2700000" algn="tl" rotWithShape="0">
                  <a:schemeClr val="bg1">
                    <a:lumMod val="50000"/>
                  </a:schemeClr>
                </a:outerShdw>
              </a:effectLst>
            </a:endParaRPr>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78500" y="1917700"/>
            <a:ext cx="444500" cy="4901641"/>
          </a:xfrm>
          <a:prstGeom prst="rect">
            <a:avLst/>
          </a:prstGeom>
        </p:spPr>
      </p:pic>
      <p:sp>
        <p:nvSpPr>
          <p:cNvPr id="7" name="Rectangle 6"/>
          <p:cNvSpPr/>
          <p:nvPr/>
        </p:nvSpPr>
        <p:spPr>
          <a:xfrm>
            <a:off x="187325" y="3168241"/>
            <a:ext cx="5461000" cy="2554545"/>
          </a:xfrm>
          <a:prstGeom prst="rect">
            <a:avLst/>
          </a:prstGeom>
          <a:solidFill>
            <a:schemeClr val="accent3">
              <a:lumMod val="60000"/>
              <a:lumOff val="40000"/>
            </a:schemeClr>
          </a:solidFill>
        </p:spPr>
        <p:txBody>
          <a:bodyPr wrap="square">
            <a:spAutoFit/>
          </a:bodyPr>
          <a:lstStyle/>
          <a:p>
            <a:pPr algn="ctr"/>
            <a:r>
              <a:rPr lang="bn-IN"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মোঃসুম</a:t>
            </a: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ন</a:t>
            </a:r>
            <a:r>
              <a:rPr lang="bn-IN"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হোসেন</a:t>
            </a:r>
            <a:endParaRPr lang="bn-IN" sz="5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r>
              <a:rPr lang="bn-IN" sz="2400" dirty="0" smtClean="0">
                <a:ln w="0"/>
                <a:effectLst>
                  <a:outerShdw blurRad="38100" dist="19050" dir="2700000" algn="tl" rotWithShape="0">
                    <a:schemeClr val="dk1">
                      <a:alpha val="40000"/>
                    </a:schemeClr>
                  </a:outerShdw>
                </a:effectLst>
              </a:rPr>
              <a:t>সহকারী শিক্ষক (বিজ্ঞান),</a:t>
            </a:r>
          </a:p>
          <a:p>
            <a:pPr algn="ctr"/>
            <a:r>
              <a:rPr lang="bn-IN" sz="2400" dirty="0" smtClean="0">
                <a:ln w="0"/>
                <a:effectLst>
                  <a:outerShdw blurRad="38100" dist="19050" dir="2700000" algn="tl" rotWithShape="0">
                    <a:schemeClr val="dk1">
                      <a:alpha val="40000"/>
                    </a:schemeClr>
                  </a:outerShdw>
                </a:effectLst>
              </a:rPr>
              <a:t>বি,এসসি ( অনার্স), এম,এসসি(রসায়ন),</a:t>
            </a:r>
          </a:p>
          <a:p>
            <a:pPr algn="ctr"/>
            <a:r>
              <a:rPr lang="bn-IN" sz="2400" dirty="0" smtClean="0">
                <a:ln w="0"/>
                <a:effectLst>
                  <a:outerShdw blurRad="38100" dist="19050" dir="2700000" algn="tl" rotWithShape="0">
                    <a:schemeClr val="dk1">
                      <a:alpha val="40000"/>
                    </a:schemeClr>
                  </a:outerShdw>
                </a:effectLst>
              </a:rPr>
              <a:t>বি,এড((১ম শ্রেণী) </a:t>
            </a:r>
          </a:p>
          <a:p>
            <a:pPr algn="ctr"/>
            <a:r>
              <a:rPr lang="bn-IN" sz="2400" dirty="0" smtClean="0">
                <a:ln w="0"/>
                <a:effectLst>
                  <a:outerShdw blurRad="38100" dist="19050" dir="2700000" algn="tl" rotWithShape="0">
                    <a:schemeClr val="dk1">
                      <a:alpha val="40000"/>
                    </a:schemeClr>
                  </a:outerShdw>
                </a:effectLst>
              </a:rPr>
              <a:t>ডুমুরিয়া এনজিসি অ্যান্ড এনসিকে মাধ্যমিক বিদ্যালয়, ডুমুরিয়া, খুলনা</a:t>
            </a:r>
            <a:endParaRPr lang="en-US" sz="2400" dirty="0">
              <a:ln w="0"/>
              <a:effectLst>
                <a:outerShdw blurRad="38100" dist="19050" dir="2700000" algn="tl" rotWithShape="0">
                  <a:schemeClr val="dk1">
                    <a:alpha val="40000"/>
                  </a:schemeClr>
                </a:outerShdw>
              </a:effectLst>
            </a:endParaRPr>
          </a:p>
        </p:txBody>
      </p:sp>
      <p:sp>
        <p:nvSpPr>
          <p:cNvPr id="8" name="Rectangle 7"/>
          <p:cNvSpPr/>
          <p:nvPr/>
        </p:nvSpPr>
        <p:spPr>
          <a:xfrm>
            <a:off x="6353174" y="3161385"/>
            <a:ext cx="5648325" cy="2554545"/>
          </a:xfrm>
          <a:prstGeom prst="rect">
            <a:avLst/>
          </a:prstGeom>
          <a:solidFill>
            <a:schemeClr val="accent1">
              <a:lumMod val="60000"/>
              <a:lumOff val="40000"/>
            </a:schemeClr>
          </a:solidFill>
        </p:spPr>
        <p:txBody>
          <a:bodyPr wrap="square">
            <a:spAutoFit/>
          </a:bodyPr>
          <a:lstStyle/>
          <a:p>
            <a:pPr algn="ctr"/>
            <a:r>
              <a:rPr lang="bn-IN" sz="4000" dirty="0" smtClean="0">
                <a:ln w="0"/>
                <a:effectLst>
                  <a:outerShdw blurRad="38100" dist="19050" dir="2700000" algn="tl" rotWithShape="0">
                    <a:schemeClr val="dk1">
                      <a:alpha val="40000"/>
                    </a:schemeClr>
                  </a:outerShdw>
                </a:effectLst>
              </a:rPr>
              <a:t>শ্রেণীঃ নবম- দশম</a:t>
            </a:r>
          </a:p>
          <a:p>
            <a:pPr algn="ctr"/>
            <a:r>
              <a:rPr lang="bn-IN" sz="4000" dirty="0" smtClean="0">
                <a:ln w="0"/>
                <a:effectLst>
                  <a:outerShdw blurRad="38100" dist="19050" dir="2700000" algn="tl" rotWithShape="0">
                    <a:schemeClr val="dk1">
                      <a:alpha val="40000"/>
                    </a:schemeClr>
                  </a:outerShdw>
                </a:effectLst>
              </a:rPr>
              <a:t>বিষয়ঃ বিজ্ঞান</a:t>
            </a:r>
          </a:p>
          <a:p>
            <a:pPr algn="ctr"/>
            <a:r>
              <a:rPr lang="bn-IN" sz="4000" dirty="0" smtClean="0">
                <a:ln w="0"/>
                <a:effectLst>
                  <a:outerShdw blurRad="38100" dist="19050" dir="2700000" algn="tl" rotWithShape="0">
                    <a:schemeClr val="dk1">
                      <a:alpha val="40000"/>
                    </a:schemeClr>
                  </a:outerShdw>
                </a:effectLst>
              </a:rPr>
              <a:t>অধ্যায়ঃ১ম(উন্নত জীবনধারা)</a:t>
            </a:r>
            <a:endParaRPr lang="en-US" sz="40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82648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53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0" y="327114"/>
            <a:ext cx="5535490" cy="523220"/>
          </a:xfrm>
          <a:prstGeom prst="rect">
            <a:avLst/>
          </a:prstGeom>
        </p:spPr>
        <p:txBody>
          <a:bodyPr wrap="none">
            <a:spAutoFit/>
          </a:bodyPr>
          <a:lstStyle/>
          <a:p>
            <a:pPr algn="ctr"/>
            <a:r>
              <a:rPr lang="en-US" sz="28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নিচের</a:t>
            </a:r>
            <a:r>
              <a:rPr lang="en-US"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28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চিত্রে</a:t>
            </a:r>
            <a:r>
              <a:rPr lang="en-US"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bn-IN"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কি দেখনো হয়েছে</a:t>
            </a:r>
            <a:r>
              <a:rPr lang="en-US"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endParaRPr lang="bn-IN"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10436"/>
            <a:ext cx="5280723" cy="429845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0724" y="991892"/>
            <a:ext cx="6776957" cy="4316994"/>
          </a:xfrm>
          <a:prstGeom prst="rect">
            <a:avLst/>
          </a:prstGeom>
        </p:spPr>
      </p:pic>
      <p:sp>
        <p:nvSpPr>
          <p:cNvPr id="6" name="Rectangle 5"/>
          <p:cNvSpPr/>
          <p:nvPr/>
        </p:nvSpPr>
        <p:spPr>
          <a:xfrm>
            <a:off x="0" y="5625885"/>
            <a:ext cx="6090834" cy="646331"/>
          </a:xfrm>
          <a:prstGeom prst="rect">
            <a:avLst/>
          </a:prstGeom>
        </p:spPr>
        <p:txBody>
          <a:bodyPr wrap="square">
            <a:spAutoFit/>
          </a:bodyPr>
          <a:lstStyle/>
          <a:p>
            <a:pPr algn="ct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এগুলো</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কি</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করা</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3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হয়েছে</a:t>
            </a:r>
            <a:r>
              <a:rPr lang="en-US"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endParaRPr lang="bn-IN" sz="3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Rectangle 6"/>
          <p:cNvSpPr/>
          <p:nvPr/>
        </p:nvSpPr>
        <p:spPr>
          <a:xfrm>
            <a:off x="6201915" y="5610387"/>
            <a:ext cx="5541903" cy="769441"/>
          </a:xfrm>
          <a:prstGeom prst="rect">
            <a:avLst/>
          </a:prstGeom>
          <a:solidFill>
            <a:schemeClr val="accent2">
              <a:lumMod val="60000"/>
              <a:lumOff val="40000"/>
            </a:schemeClr>
          </a:solidFill>
        </p:spPr>
        <p:txBody>
          <a:bodyPr wrap="none">
            <a:spAutoFit/>
          </a:bodyPr>
          <a:lstStyle/>
          <a:p>
            <a:pPr algn="ctr"/>
            <a:r>
              <a:rPr lang="bn-IN" sz="44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সংরক্ষণ করা হয়েছে</a:t>
            </a:r>
            <a:endParaRPr lang="bn-IN" sz="6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8" name="Rectangle 7"/>
          <p:cNvSpPr/>
          <p:nvPr/>
        </p:nvSpPr>
        <p:spPr>
          <a:xfrm>
            <a:off x="7286451" y="265558"/>
            <a:ext cx="2765501" cy="646331"/>
          </a:xfrm>
          <a:prstGeom prst="rect">
            <a:avLst/>
          </a:prstGeom>
          <a:solidFill>
            <a:schemeClr val="accent4">
              <a:lumMod val="60000"/>
              <a:lumOff val="40000"/>
            </a:schemeClr>
          </a:solidFill>
        </p:spPr>
        <p:txBody>
          <a:bodyPr wrap="none">
            <a:spAutoFit/>
          </a:bodyPr>
          <a:lstStyle/>
          <a:p>
            <a:pPr algn="ctr"/>
            <a:r>
              <a:rPr lang="bn-IN" sz="3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আচার তৈরি</a:t>
            </a:r>
            <a:endParaRPr lang="bn-IN"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82680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 calcmode="lin" valueType="num">
                                      <p:cBhvr>
                                        <p:cTn id="23" dur="1000" fill="hold"/>
                                        <p:tgtEl>
                                          <p:spTgt spid="5"/>
                                        </p:tgtEl>
                                        <p:attrNameLst>
                                          <p:attrName>style.rotation</p:attrName>
                                        </p:attrNameLst>
                                      </p:cBhvr>
                                      <p:tavLst>
                                        <p:tav tm="0">
                                          <p:val>
                                            <p:fltVal val="90"/>
                                          </p:val>
                                        </p:tav>
                                        <p:tav tm="100000">
                                          <p:val>
                                            <p:fltVal val="0"/>
                                          </p:val>
                                        </p:tav>
                                      </p:tavLst>
                                    </p:anim>
                                    <p:animEffect transition="in" filter="fade">
                                      <p:cBhvr>
                                        <p:cTn id="24" dur="1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checkerboard(across)">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ppt_x"/>
                                          </p:val>
                                        </p:tav>
                                        <p:tav tm="100000">
                                          <p:val>
                                            <p:strVal val="#ppt_x"/>
                                          </p:val>
                                        </p:tav>
                                      </p:tavLst>
                                    </p:anim>
                                    <p:anim calcmode="lin" valueType="num">
                                      <p:cBhvr additive="base">
                                        <p:cTn id="3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3"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
                                        <p:tgtEl>
                                          <p:spTgt spid="7"/>
                                        </p:tgtEl>
                                      </p:cBhvr>
                                    </p:animEffect>
                                    <p:anim calcmode="lin" valueType="num">
                                      <p:cBhvr>
                                        <p:cTn id="41" dur="400" fill="hold"/>
                                        <p:tgtEl>
                                          <p:spTgt spid="7"/>
                                        </p:tgtEl>
                                        <p:attrNameLst>
                                          <p:attrName>ppt_x</p:attrName>
                                        </p:attrNameLst>
                                      </p:cBhvr>
                                      <p:tavLst>
                                        <p:tav tm="0">
                                          <p:val>
                                            <p:strVal val="#ppt_x"/>
                                          </p:val>
                                        </p:tav>
                                        <p:tav tm="100000">
                                          <p:val>
                                            <p:strVal val="#ppt_x"/>
                                          </p:val>
                                        </p:tav>
                                      </p:tavLst>
                                    </p:anim>
                                    <p:anim calcmode="lin" valueType="num">
                                      <p:cBhvr>
                                        <p:cTn id="42" dur="400" fill="hold"/>
                                        <p:tgtEl>
                                          <p:spTgt spid="7"/>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226" y="949470"/>
            <a:ext cx="5778608" cy="351404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4306" y="949470"/>
            <a:ext cx="5625884" cy="3514042"/>
          </a:xfrm>
          <a:prstGeom prst="rect">
            <a:avLst/>
          </a:prstGeom>
        </p:spPr>
      </p:pic>
      <p:sp>
        <p:nvSpPr>
          <p:cNvPr id="4" name="Rectangle 3"/>
          <p:cNvSpPr/>
          <p:nvPr/>
        </p:nvSpPr>
        <p:spPr>
          <a:xfrm>
            <a:off x="191892" y="200363"/>
            <a:ext cx="5535490" cy="523220"/>
          </a:xfrm>
          <a:prstGeom prst="rect">
            <a:avLst/>
          </a:prstGeom>
        </p:spPr>
        <p:txBody>
          <a:bodyPr wrap="none">
            <a:spAutoFit/>
          </a:bodyPr>
          <a:lstStyle/>
          <a:p>
            <a:pPr algn="ctr"/>
            <a:r>
              <a:rPr lang="en-US" sz="28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নিচের</a:t>
            </a:r>
            <a:r>
              <a:rPr lang="en-US"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en-US" sz="28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rPr>
              <a:t>চিত্রে</a:t>
            </a:r>
            <a:r>
              <a:rPr lang="en-US"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r>
              <a:rPr lang="bn-IN"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কি দেখনো হয়েছে</a:t>
            </a:r>
            <a:r>
              <a:rPr lang="en-US"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endParaRPr lang="bn-IN"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5" name="Rectangle 4"/>
          <p:cNvSpPr/>
          <p:nvPr/>
        </p:nvSpPr>
        <p:spPr>
          <a:xfrm>
            <a:off x="5661045" y="262542"/>
            <a:ext cx="6530955" cy="584775"/>
          </a:xfrm>
          <a:prstGeom prst="rect">
            <a:avLst/>
          </a:prstGeom>
          <a:solidFill>
            <a:schemeClr val="accent1">
              <a:lumMod val="40000"/>
              <a:lumOff val="60000"/>
            </a:schemeClr>
          </a:solidFill>
        </p:spPr>
        <p:txBody>
          <a:bodyPr wrap="none">
            <a:spAutoFit/>
          </a:bodyPr>
          <a:lstStyle/>
          <a:p>
            <a:pPr algn="ctr"/>
            <a:r>
              <a:rPr lang="bn-IN"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শুটকি মাছ ও লবনজাতকরণ মাছ</a:t>
            </a:r>
            <a:endParaRPr lang="bn-IN"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Rectangle 5"/>
          <p:cNvSpPr/>
          <p:nvPr/>
        </p:nvSpPr>
        <p:spPr>
          <a:xfrm>
            <a:off x="191892" y="5212619"/>
            <a:ext cx="4338047" cy="523220"/>
          </a:xfrm>
          <a:prstGeom prst="rect">
            <a:avLst/>
          </a:prstGeom>
        </p:spPr>
        <p:txBody>
          <a:bodyPr wrap="none">
            <a:spAutoFit/>
          </a:bodyPr>
          <a:lstStyle/>
          <a:p>
            <a:pPr algn="ctr"/>
            <a:r>
              <a:rPr lang="bn-IN"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এগুলো কি করা হয়েছে? </a:t>
            </a:r>
            <a:endParaRPr lang="bn-IN"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7" name="Rectangle 6"/>
          <p:cNvSpPr/>
          <p:nvPr/>
        </p:nvSpPr>
        <p:spPr>
          <a:xfrm>
            <a:off x="5207431" y="5098943"/>
            <a:ext cx="6384569" cy="954107"/>
          </a:xfrm>
          <a:prstGeom prst="rect">
            <a:avLst/>
          </a:prstGeom>
          <a:solidFill>
            <a:schemeClr val="accent4">
              <a:lumMod val="60000"/>
              <a:lumOff val="40000"/>
            </a:schemeClr>
          </a:solidFill>
        </p:spPr>
        <p:txBody>
          <a:bodyPr wrap="square">
            <a:spAutoFit/>
          </a:bodyPr>
          <a:lstStyle/>
          <a:p>
            <a:pPr algn="ctr"/>
            <a:r>
              <a:rPr lang="bn-IN"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রোদে শুকিয়ে ও লবণ দিয়ে </a:t>
            </a:r>
          </a:p>
          <a:p>
            <a:pPr algn="ctr"/>
            <a:r>
              <a:rPr lang="bn-IN"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সংরক্ষণ করা  হয়েছে</a:t>
            </a:r>
            <a:endParaRPr lang="bn-IN"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0453407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heel(1)">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43"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
                                        <p:tgtEl>
                                          <p:spTgt spid="6"/>
                                        </p:tgtEl>
                                      </p:cBhvr>
                                    </p:animEffect>
                                    <p:anim calcmode="lin" valueType="num">
                                      <p:cBhvr>
                                        <p:cTn id="33" dur="400" fill="hold"/>
                                        <p:tgtEl>
                                          <p:spTgt spid="6"/>
                                        </p:tgtEl>
                                        <p:attrNameLst>
                                          <p:attrName>ppt_x</p:attrName>
                                        </p:attrNameLst>
                                      </p:cBhvr>
                                      <p:tavLst>
                                        <p:tav tm="0">
                                          <p:val>
                                            <p:strVal val="#ppt_x"/>
                                          </p:val>
                                        </p:tav>
                                        <p:tav tm="100000">
                                          <p:val>
                                            <p:strVal val="#ppt_x"/>
                                          </p:val>
                                        </p:tav>
                                      </p:tavLst>
                                    </p:anim>
                                    <p:anim calcmode="lin" valueType="num">
                                      <p:cBhvr>
                                        <p:cTn id="34" dur="400" fill="hold"/>
                                        <p:tgtEl>
                                          <p:spTgt spid="6"/>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duotone>
              <a:prstClr val="black"/>
              <a:schemeClr val="accent2">
                <a:tint val="45000"/>
                <a:satMod val="400000"/>
              </a:schemeClr>
            </a:duotone>
          </a:blip>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0" y="1384538"/>
            <a:ext cx="11856203" cy="2462213"/>
          </a:xfrm>
          <a:prstGeom prst="rect">
            <a:avLst/>
          </a:prstGeom>
        </p:spPr>
        <p:txBody>
          <a:bodyPr wrap="square">
            <a:spAutoFit/>
          </a:bodyPr>
          <a:lstStyle/>
          <a:p>
            <a:pPr algn="ctr"/>
            <a:r>
              <a:rPr lang="bn-IN" sz="6600" dirty="0" smtClean="0">
                <a:ln w="0"/>
                <a:effectLst>
                  <a:outerShdw blurRad="38100" dist="19050" dir="2700000" algn="tl" rotWithShape="0">
                    <a:schemeClr val="dk1">
                      <a:alpha val="40000"/>
                    </a:schemeClr>
                  </a:outerShdw>
                </a:effectLst>
              </a:rPr>
              <a:t>তাহলে আমাদের আজকের পাঠঃ </a:t>
            </a:r>
          </a:p>
          <a:p>
            <a:pPr algn="ctr"/>
            <a:r>
              <a:rPr lang="bn-IN" sz="8800" dirty="0" smtClean="0">
                <a:ln w="0"/>
                <a:effectLst>
                  <a:outerShdw blurRad="38100" dist="19050" dir="2700000" algn="tl" rotWithShape="0">
                    <a:schemeClr val="dk1">
                      <a:alpha val="40000"/>
                    </a:schemeClr>
                  </a:outerShdw>
                </a:effectLst>
              </a:rPr>
              <a:t>খাদ্য সংরক্ষণ</a:t>
            </a:r>
            <a:endParaRPr lang="bn-IN" sz="138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8593811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Diagonal Corner Rectangle 1"/>
          <p:cNvSpPr/>
          <p:nvPr/>
        </p:nvSpPr>
        <p:spPr>
          <a:xfrm>
            <a:off x="149903" y="224853"/>
            <a:ext cx="11842230" cy="6385810"/>
          </a:xfrm>
          <a:prstGeom prst="round2Diag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bn-IN" sz="3200" dirty="0" smtClean="0"/>
          </a:p>
          <a:p>
            <a:endParaRPr lang="bn-IN" sz="3200" dirty="0"/>
          </a:p>
          <a:p>
            <a:endParaRPr lang="bn-IN" sz="3200" dirty="0" smtClean="0"/>
          </a:p>
          <a:p>
            <a:endParaRPr lang="bn-IN" sz="3200" dirty="0"/>
          </a:p>
          <a:p>
            <a:endParaRPr lang="bn-IN" sz="3200" dirty="0" smtClean="0"/>
          </a:p>
          <a:p>
            <a:endParaRPr lang="bn-IN" sz="3200" dirty="0"/>
          </a:p>
          <a:p>
            <a:endParaRPr lang="bn-IN" sz="4400" u="sng" dirty="0" smtClean="0"/>
          </a:p>
          <a:p>
            <a:r>
              <a:rPr lang="bn-IN" sz="4400" u="sng" dirty="0" smtClean="0">
                <a:ln w="0"/>
                <a:solidFill>
                  <a:schemeClr val="tx1"/>
                </a:solidFill>
                <a:effectLst>
                  <a:outerShdw blurRad="38100" dist="19050" dir="2700000" algn="tl" rotWithShape="0">
                    <a:schemeClr val="dk1">
                      <a:alpha val="40000"/>
                    </a:schemeClr>
                  </a:outerShdw>
                </a:effectLst>
              </a:rPr>
              <a:t>এই পাঠ শেষে শিক্ষার্থীরা যা যা শিখতে পারবে—</a:t>
            </a:r>
          </a:p>
          <a:p>
            <a:pPr marL="342900" indent="-342900">
              <a:buFont typeface="+mj-lt"/>
              <a:buAutoNum type="arabicParenR"/>
            </a:pPr>
            <a:r>
              <a:rPr lang="bn-IN" sz="4400" u="sng" dirty="0" smtClean="0">
                <a:solidFill>
                  <a:srgbClr val="002060"/>
                </a:solidFill>
              </a:rPr>
              <a:t>খাদ্য সংরক্ষক কি  তা বলতে পারবে</a:t>
            </a:r>
          </a:p>
          <a:p>
            <a:pPr marL="342900" indent="-342900">
              <a:buFont typeface="+mj-lt"/>
              <a:buAutoNum type="arabicParenR"/>
            </a:pPr>
            <a:r>
              <a:rPr lang="bn-IN" sz="4400" u="sng" dirty="0" smtClean="0">
                <a:solidFill>
                  <a:srgbClr val="002060"/>
                </a:solidFill>
              </a:rPr>
              <a:t>খাদ্য নষ্টের কারণ বলতে পারবে</a:t>
            </a:r>
          </a:p>
          <a:p>
            <a:pPr marL="342900" indent="-342900">
              <a:buFont typeface="+mj-lt"/>
              <a:buAutoNum type="arabicParenR"/>
            </a:pPr>
            <a:r>
              <a:rPr lang="bn-IN" sz="4400" u="sng" dirty="0" smtClean="0">
                <a:solidFill>
                  <a:srgbClr val="002060"/>
                </a:solidFill>
              </a:rPr>
              <a:t>টক্সিন </a:t>
            </a:r>
            <a:r>
              <a:rPr lang="bn-IN" sz="4400" u="sng" dirty="0">
                <a:solidFill>
                  <a:srgbClr val="002060"/>
                </a:solidFill>
              </a:rPr>
              <a:t>কি তা বলতে </a:t>
            </a:r>
            <a:r>
              <a:rPr lang="bn-IN" sz="4400" u="sng" dirty="0" smtClean="0">
                <a:solidFill>
                  <a:srgbClr val="002060"/>
                </a:solidFill>
              </a:rPr>
              <a:t>পারবে</a:t>
            </a:r>
          </a:p>
          <a:p>
            <a:pPr marL="342900" indent="-342900">
              <a:buFont typeface="+mj-lt"/>
              <a:buAutoNum type="arabicParenR"/>
            </a:pPr>
            <a:r>
              <a:rPr lang="bn-IN" sz="4400" u="sng" dirty="0" smtClean="0">
                <a:solidFill>
                  <a:srgbClr val="002060"/>
                </a:solidFill>
              </a:rPr>
              <a:t>খাদ্য সংরক্ষণের বিভিন্ন পদ্ধতি সম্পর্কে বলতে পারবে</a:t>
            </a:r>
          </a:p>
          <a:p>
            <a:pPr marL="342900" indent="-342900">
              <a:buFont typeface="+mj-lt"/>
              <a:buAutoNum type="arabicParenR"/>
            </a:pPr>
            <a:r>
              <a:rPr lang="bn-IN" sz="4400" u="sng" dirty="0" smtClean="0">
                <a:solidFill>
                  <a:srgbClr val="002060"/>
                </a:solidFill>
              </a:rPr>
              <a:t>খাদ্য সংরক্ষণের ব্যবহৃত রাসায়নিক পদার্থের ব্যবহার ও এর শারীরিক প্রতিক্রিয়া বলতে পারবে</a:t>
            </a:r>
          </a:p>
          <a:p>
            <a:endParaRPr lang="bn-IN" sz="3200" dirty="0" smtClean="0"/>
          </a:p>
          <a:p>
            <a:pPr marL="342900" indent="-342900">
              <a:buFont typeface="+mj-lt"/>
              <a:buAutoNum type="arabicParenR"/>
            </a:pPr>
            <a:endParaRPr lang="bn-IN" dirty="0"/>
          </a:p>
          <a:p>
            <a:pPr marL="342900" indent="-342900">
              <a:buFont typeface="+mj-lt"/>
              <a:buAutoNum type="arabicParenR"/>
            </a:pPr>
            <a:endParaRPr lang="bn-IN" dirty="0" smtClean="0"/>
          </a:p>
          <a:p>
            <a:pPr marL="342900" indent="-342900">
              <a:buFont typeface="+mj-lt"/>
              <a:buAutoNum type="arabicParenR"/>
            </a:pPr>
            <a:endParaRPr lang="bn-IN" dirty="0"/>
          </a:p>
          <a:p>
            <a:pPr marL="342900" indent="-342900">
              <a:buFont typeface="+mj-lt"/>
              <a:buAutoNum type="arabicParenR"/>
            </a:pPr>
            <a:endParaRPr lang="bn-IN" dirty="0" smtClean="0"/>
          </a:p>
          <a:p>
            <a:endParaRPr lang="bn-IN" dirty="0"/>
          </a:p>
          <a:p>
            <a:endParaRPr lang="bn-IN" dirty="0" smtClean="0"/>
          </a:p>
          <a:p>
            <a:endParaRPr lang="bn-IN" dirty="0"/>
          </a:p>
          <a:p>
            <a:endParaRPr lang="bn-IN" dirty="0" smtClean="0"/>
          </a:p>
          <a:p>
            <a:endParaRPr lang="bn-IN" dirty="0"/>
          </a:p>
          <a:p>
            <a:r>
              <a:rPr lang="bn-IN" dirty="0" smtClean="0"/>
              <a:t> </a:t>
            </a:r>
            <a:endParaRPr lang="en-US" dirty="0"/>
          </a:p>
        </p:txBody>
      </p:sp>
    </p:spTree>
    <p:extLst>
      <p:ext uri="{BB962C8B-B14F-4D97-AF65-F5344CB8AC3E}">
        <p14:creationId xmlns:p14="http://schemas.microsoft.com/office/powerpoint/2010/main" val="154304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2970" y="141370"/>
            <a:ext cx="4447051" cy="707886"/>
          </a:xfrm>
          <a:prstGeom prst="rect">
            <a:avLst/>
          </a:prstGeom>
          <a:solidFill>
            <a:schemeClr val="accent4">
              <a:lumMod val="75000"/>
            </a:schemeClr>
          </a:solidFill>
        </p:spPr>
        <p:txBody>
          <a:bodyPr wrap="none">
            <a:spAutoFit/>
          </a:bodyPr>
          <a:lstStyle/>
          <a:p>
            <a:pPr algn="ctr"/>
            <a:r>
              <a:rPr lang="bn-IN" sz="4000" b="1" dirty="0" smtClean="0">
                <a:ln w="13462">
                  <a:solidFill>
                    <a:schemeClr val="bg1"/>
                  </a:solidFill>
                  <a:prstDash val="solid"/>
                </a:ln>
                <a:solidFill>
                  <a:srgbClr val="002060"/>
                </a:solidFill>
                <a:effectLst>
                  <a:outerShdw dist="38100" dir="2700000" algn="bl" rotWithShape="0">
                    <a:schemeClr val="accent5"/>
                  </a:outerShdw>
                </a:effectLst>
              </a:rPr>
              <a:t>খাদ্য সংরক্ষণ কী?</a:t>
            </a:r>
            <a:endParaRPr lang="bn-IN" sz="5400" b="1" dirty="0">
              <a:ln w="13462">
                <a:solidFill>
                  <a:schemeClr val="bg1"/>
                </a:solidFill>
                <a:prstDash val="solid"/>
              </a:ln>
              <a:solidFill>
                <a:srgbClr val="002060"/>
              </a:solidFill>
              <a:effectLst>
                <a:outerShdw dist="38100" dir="2700000" algn="bl" rotWithShape="0">
                  <a:schemeClr val="accent5"/>
                </a:outerShdw>
              </a:effectLst>
            </a:endParaRPr>
          </a:p>
        </p:txBody>
      </p:sp>
      <p:sp>
        <p:nvSpPr>
          <p:cNvPr id="3" name="Rectangle 2"/>
          <p:cNvSpPr/>
          <p:nvPr/>
        </p:nvSpPr>
        <p:spPr>
          <a:xfrm>
            <a:off x="104931" y="854440"/>
            <a:ext cx="11857219" cy="5509200"/>
          </a:xfrm>
          <a:prstGeom prst="rect">
            <a:avLst/>
          </a:prstGeom>
          <a:blipFill>
            <a:blip r:embed="rId2"/>
            <a:tile tx="0" ty="0" sx="100000" sy="100000" flip="none" algn="tl"/>
          </a:blipFill>
        </p:spPr>
        <p:txBody>
          <a:bodyPr wrap="square">
            <a:spAutoFit/>
          </a:bodyPr>
          <a:lstStyle/>
          <a:p>
            <a:r>
              <a:rPr lang="bn-IN"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যে প্রক্রিয়ার মাধ্যমে খাদ্যদ্রব্যকে নষ্ট হওয়া হতে রোধ করা হয় অর্থাৎ খাদ্য দ্রব্যকে পচনের হাত থেকে রক্ষা করা হয় তাকে খাদ্য সংরক্ষণ প্রক্রিয়া বলে।</a:t>
            </a:r>
          </a:p>
          <a:p>
            <a:endParaRPr lang="bn-IN"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r>
              <a:rPr lang="bn-IN"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এ প্রক্রিয়ার মাধ্যমে আমরা এক ঋতুর ফল ,শস্য ,সবজি ,মাছ  এবং অন্যান্য খাদ্য দ্রব্য অন্য  ঋতুতেও পেতে পারি । বছরের কোনো একটি সময়ে ও স্থানে কোনো ফসলের উৎপাদন বেশি হলে  তা সংরক্ষণের মাধ্যমে অন্য সময়ে ব্যবহার , বিভিন্ন স্থানে স্থানান্তর বা রপ্তানি করতে পারি । কাজেই খাদ্যের গুনগত মান ঠিক রেখে বিভিন্ন প্রকার খাদ্য বিভিন্ন উপায়ে সংরক্ষণ করে  আমরা আমাদের খাদ্য ঘাটতি মিটাতে পারি।</a:t>
            </a:r>
            <a:endParaRPr lang="bn-IN"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46691332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0749" y="0"/>
            <a:ext cx="5171609" cy="584775"/>
          </a:xfrm>
          <a:prstGeom prst="rect">
            <a:avLst/>
          </a:prstGeom>
          <a:solidFill>
            <a:schemeClr val="accent4">
              <a:lumMod val="60000"/>
              <a:lumOff val="40000"/>
            </a:schemeClr>
          </a:solidFill>
        </p:spPr>
        <p:txBody>
          <a:bodyPr wrap="none">
            <a:spAutoFit/>
          </a:bodyPr>
          <a:lstStyle/>
          <a:p>
            <a:pPr algn="ctr"/>
            <a:r>
              <a:rPr lang="bn-IN"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খাদ্যদ্রব্য নষ্ট হওয়ার কারণ</a:t>
            </a:r>
            <a:endParaRPr lang="bn-IN" sz="4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Rectangle 2"/>
          <p:cNvSpPr/>
          <p:nvPr/>
        </p:nvSpPr>
        <p:spPr>
          <a:xfrm>
            <a:off x="0" y="570662"/>
            <a:ext cx="12192000" cy="5909310"/>
          </a:xfrm>
          <a:prstGeom prst="rect">
            <a:avLst/>
          </a:prstGeom>
          <a:blipFill>
            <a:blip r:embed="rId2"/>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endParaRPr lang="bn-IN"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r>
              <a:rPr lang="bn-IN"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প্রাকৃতিক কারণে সব ধরনের খাদ্য সময়ের সাথে নষ্ট বা খাওয়ার অনুপযোগী  হয়ে পড়ে।</a:t>
            </a:r>
          </a:p>
          <a:p>
            <a:r>
              <a:rPr lang="bn-IN" sz="3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খাদ্য নষ্ট হওয়ার কারণঃ </a:t>
            </a:r>
          </a:p>
          <a:p>
            <a:pPr marL="285750" indent="-285750">
              <a:buFont typeface="Wingdings" panose="05000000000000000000" pitchFamily="2" charset="2"/>
              <a:buChar char="q"/>
            </a:pPr>
            <a:endParaRPr lang="bn-IN"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marL="457200" indent="-457200">
              <a:buFont typeface="Wingdings" panose="05000000000000000000" pitchFamily="2" charset="2"/>
              <a:buChar char="q"/>
            </a:pPr>
            <a:r>
              <a:rPr lang="bn-IN" sz="2400" dirty="0" smtClean="0">
                <a:ln w="0"/>
                <a:effectLst>
                  <a:outerShdw blurRad="38100" dist="19050" dir="2700000" algn="tl" rotWithShape="0">
                    <a:schemeClr val="dk1">
                      <a:alpha val="40000"/>
                    </a:schemeClr>
                  </a:outerShdw>
                </a:effectLst>
              </a:rPr>
              <a:t>জীবানু ও ছত্রাক দ্বারা আক্রান্ত হওয়া এবং পরিবেশের কারণে সেগুলোর দ্রুত বৃদ্ধি , খাদ্যের মধ্যে উৎসেচকের বৃদ্ধি , পরিবেশের আদ্রতা , তাপে অম্লের পরিমান বৃদ্ধি  </a:t>
            </a:r>
          </a:p>
          <a:p>
            <a:pPr marL="457200" indent="-457200">
              <a:buFont typeface="Wingdings" panose="05000000000000000000" pitchFamily="2" charset="2"/>
              <a:buChar char="q"/>
            </a:pPr>
            <a:r>
              <a:rPr lang="bn-IN" sz="2400" dirty="0" smtClean="0">
                <a:ln w="0"/>
                <a:effectLst>
                  <a:outerShdw blurRad="38100" dist="19050" dir="2700000" algn="tl" rotWithShape="0">
                    <a:schemeClr val="dk1">
                      <a:alpha val="40000"/>
                    </a:schemeClr>
                  </a:outerShdw>
                </a:effectLst>
              </a:rPr>
              <a:t>পরিবেশের তাপমাত্রা বৃদ্ধি পেলে জীবানুর বৃদ্ধি ঘটে এবং তাপমাত্রা বৃদ্ধি পেলে উৎসেচকের পরিমানের বৃদ্ধি ঘটে খাদ্যকে নষ্ট করে দেয়।</a:t>
            </a:r>
          </a:p>
          <a:p>
            <a:pPr marL="457200" indent="-457200">
              <a:buFont typeface="Wingdings" panose="05000000000000000000" pitchFamily="2" charset="2"/>
              <a:buChar char="q"/>
            </a:pPr>
            <a:r>
              <a:rPr lang="bn-IN" sz="2400" dirty="0" smtClean="0">
                <a:ln w="0"/>
                <a:effectLst>
                  <a:outerShdw blurRad="38100" dist="19050" dir="2700000" algn="tl" rotWithShape="0">
                    <a:schemeClr val="dk1">
                      <a:alpha val="40000"/>
                    </a:schemeClr>
                  </a:outerShdw>
                </a:effectLst>
              </a:rPr>
              <a:t>ইস্ট জাতীয় ছত্রাক ফলের রস , টমেটোর সস , জেলী ,মিষ্টি আচার ,শরবত ইত্যাদি খাবার দ্রুত নষ্ট করে ফেলে।এতে খাবারে টক গন্ধ হয় এবং ঘোলাটে হয়ে যায়। যদি পাউরুটি কয়েকদিন খোলা স্থানে রাখা হয় তাহলে দেখা যায় এর উপর ধূসর বর্ণের আবরণ তৈরি হয়েছে। এটি মোল্ড জাতীয় ছত্রাক ( যেমন –মিউকর , এস্পারজিলাস ) দ্বারা আক্রান্ত হয়ে নষ্ট হয়ে যায় । কমলা লেবু ,টমেটো ,পনির , আচার প্রভৃতি টক জাতীয় খাবার এগুলোর দ্বারা সহজে নষ্ট হয়।</a:t>
            </a:r>
          </a:p>
          <a:p>
            <a:pPr algn="ctr"/>
            <a:endParaRPr lang="bn-IN" sz="2800" b="1" dirty="0">
              <a:ln w="13462">
                <a:solidFill>
                  <a:schemeClr val="bg1"/>
                </a:solidFill>
                <a:prstDash val="solid"/>
              </a:ln>
              <a:solidFill>
                <a:schemeClr val="bg2">
                  <a:lumMod val="2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4439100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837</TotalTime>
  <Words>1418</Words>
  <Application>Microsoft Office PowerPoint</Application>
  <PresentationFormat>Widescreen</PresentationFormat>
  <Paragraphs>105</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Nirmala UI</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72</cp:revision>
  <dcterms:created xsi:type="dcterms:W3CDTF">2021-01-03T12:51:54Z</dcterms:created>
  <dcterms:modified xsi:type="dcterms:W3CDTF">2021-01-08T16:58:41Z</dcterms:modified>
</cp:coreProperties>
</file>