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notesMasterIdLst>
    <p:notesMasterId r:id="rId15"/>
  </p:notesMasterIdLst>
  <p:handoutMasterIdLst>
    <p:handoutMasterId r:id="rId16"/>
  </p:handoutMasterIdLst>
  <p:sldIdLst>
    <p:sldId id="429" r:id="rId2"/>
    <p:sldId id="430" r:id="rId3"/>
    <p:sldId id="431" r:id="rId4"/>
    <p:sldId id="432" r:id="rId5"/>
    <p:sldId id="293" r:id="rId6"/>
    <p:sldId id="419" r:id="rId7"/>
    <p:sldId id="434" r:id="rId8"/>
    <p:sldId id="421" r:id="rId9"/>
    <p:sldId id="423" r:id="rId10"/>
    <p:sldId id="389" r:id="rId11"/>
    <p:sldId id="424" r:id="rId12"/>
    <p:sldId id="433" r:id="rId13"/>
    <p:sldId id="43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00"/>
    <a:srgbClr val="CCFFCC"/>
    <a:srgbClr val="0000FF"/>
    <a:srgbClr val="5082BF"/>
    <a:srgbClr val="FFE7FF"/>
    <a:srgbClr val="E1FFFF"/>
    <a:srgbClr val="99FFCC"/>
    <a:srgbClr val="F3FFF3"/>
    <a:srgbClr val="FFCCFF"/>
    <a:srgbClr val="0000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485" autoAdjust="0"/>
    <p:restoredTop sz="94444" autoAdjust="0"/>
  </p:normalViewPr>
  <p:slideViewPr>
    <p:cSldViewPr>
      <p:cViewPr>
        <p:scale>
          <a:sx n="73" d="100"/>
          <a:sy n="73" d="100"/>
        </p:scale>
        <p:origin x="-7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6BE27-0032-41A6-B894-A9C7AC78B223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C3203-E0CF-4138-B4D1-48B5DFFDE1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80191343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C19913-C5EA-40EF-8837-11E326574A4D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CF4F62-3C76-4EB7-B99E-6C0D7D6752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3260289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141DF-AF39-48C8-99C1-E6B5EFFD9FD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0973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37228" y="239153"/>
            <a:ext cx="5138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87137" y="0"/>
            <a:ext cx="652549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9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6600FF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109355" y="4537364"/>
            <a:ext cx="4956464" cy="8728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</a:rPr>
              <a:t>স্বাগতম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8" name="Picture 7" descr="d80504b3924b4701f5e09e0a6dca0a7f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37" y="0"/>
            <a:ext cx="90386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35810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2133600"/>
            <a:ext cx="8915400" cy="317009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bn-BD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 কি বুঝ?</a:t>
            </a:r>
          </a:p>
          <a:p>
            <a:pPr>
              <a:buFont typeface="+mj-lt"/>
              <a:buAutoNum type="arabicPeriod"/>
            </a:pPr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বাজারজাতকরণ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বাজারের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 smtClean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000" dirty="0">
              <a:ln w="0"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0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10589" y="182940"/>
            <a:ext cx="4318811" cy="1569660"/>
          </a:xfrm>
          <a:prstGeom prst="rect">
            <a:avLst/>
          </a:prstGeom>
          <a:solidFill>
            <a:srgbClr val="FFFF00"/>
          </a:solidFill>
          <a:ln w="76200"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GKK </a:t>
            </a:r>
            <a:r>
              <a:rPr lang="en-US" sz="9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KvR</a:t>
            </a:r>
            <a:endParaRPr lang="en-US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0088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7800" y="457200"/>
            <a:ext cx="6400800" cy="1107996"/>
          </a:xfrm>
          <a:prstGeom prst="rect">
            <a:avLst/>
          </a:prstGeom>
          <a:solidFill>
            <a:srgbClr val="00B050"/>
          </a:solidFill>
          <a:ln w="76200"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‡</a:t>
            </a:r>
            <a:r>
              <a:rPr lang="en-US" sz="6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Rvovq</a:t>
            </a:r>
            <a:r>
              <a:rPr 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KvR</a:t>
            </a:r>
            <a:endParaRPr lang="en-US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400" y="3429000"/>
            <a:ext cx="66294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54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Ki</a:t>
            </a:r>
            <a:endParaRPr lang="en-US" sz="5400" b="1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1295400" y="2362200"/>
            <a:ext cx="6629400" cy="10668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Õ‡fv³vB </a:t>
            </a:r>
            <a:r>
              <a:rPr lang="en-US" sz="44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ivRvÕ</a:t>
            </a:r>
            <a:r>
              <a:rPr lang="en-US" sz="44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   </a:t>
            </a:r>
            <a:endParaRPr lang="en-US" sz="4400" dirty="0"/>
          </a:p>
        </p:txBody>
      </p:sp>
    </p:spTree>
    <p:extLst>
      <p:ext uri="{BB962C8B-B14F-4D97-AF65-F5344CB8AC3E}">
        <p14:creationId xmlns="" xmlns:p14="http://schemas.microsoft.com/office/powerpoint/2010/main" val="1160088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05000" y="457200"/>
            <a:ext cx="4648200" cy="836154"/>
          </a:xfrm>
          <a:prstGeom prst="roundRect">
            <a:avLst>
              <a:gd name="adj" fmla="val 15378"/>
            </a:avLst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4343400"/>
            <a:ext cx="7739063" cy="107721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বিপণন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জীবনযাত্রার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উন্নত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করে’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-ব্যাখ্যা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dirty="0">
              <a:ln w="0"/>
              <a:solidFill>
                <a:srgbClr val="FF0000"/>
              </a:solidFill>
              <a:latin typeface="NikoshBAN" panose="02000000000000000000"/>
              <a:cs typeface="NikoshBAN" pitchFamily="2" charset="0"/>
            </a:endParaRPr>
          </a:p>
        </p:txBody>
      </p:sp>
      <p:pic>
        <p:nvPicPr>
          <p:cNvPr id="6" name="Picture 5" descr="download (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676401"/>
            <a:ext cx="63246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76188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4800600"/>
            <a:ext cx="5029200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সবাইকে ধন্যবাদ।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mages (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295400"/>
            <a:ext cx="6096000" cy="3048000"/>
          </a:xfrm>
          <a:prstGeom prst="rect">
            <a:avLst/>
          </a:prstGeom>
        </p:spPr>
      </p:pic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819400"/>
            <a:ext cx="4724399" cy="1569660"/>
          </a:xfrm>
          <a:prstGeom prst="rect">
            <a:avLst/>
          </a:prstGeom>
          <a:solidFill>
            <a:srgbClr val="6600FF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solidFill>
                  <a:srgbClr val="FBFCD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2400" dirty="0" smtClean="0">
                <a:solidFill>
                  <a:srgbClr val="FBFCD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2400" dirty="0" err="1" smtClean="0">
                <a:solidFill>
                  <a:srgbClr val="FBFCD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আলমগীর</a:t>
            </a:r>
            <a:r>
              <a:rPr lang="en-US" sz="2400" dirty="0" smtClean="0">
                <a:solidFill>
                  <a:srgbClr val="FBFCD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BFCD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হোসাইন</a:t>
            </a:r>
            <a:r>
              <a:rPr lang="bn-BD" sz="2400" dirty="0" smtClean="0">
                <a:solidFill>
                  <a:srgbClr val="FBFCD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solidFill>
                  <a:srgbClr val="FBFCD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endParaRPr lang="bn-BD" sz="2400" dirty="0" smtClean="0">
              <a:solidFill>
                <a:srgbClr val="FBFCD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 smtClean="0">
                <a:solidFill>
                  <a:srgbClr val="FBFCD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2400" dirty="0" smtClean="0">
                <a:solidFill>
                  <a:srgbClr val="FBFCD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BFCD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</a:t>
            </a:r>
            <a:r>
              <a:rPr lang="en-US" sz="2400" dirty="0" smtClean="0">
                <a:solidFill>
                  <a:srgbClr val="FBFCD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solidFill>
                  <a:srgbClr val="FBFCD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বিপণন</a:t>
            </a:r>
            <a:r>
              <a:rPr lang="bn-BD" sz="2400" dirty="0" smtClean="0">
                <a:solidFill>
                  <a:srgbClr val="FBFCD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2400" dirty="0" smtClean="0">
              <a:solidFill>
                <a:srgbClr val="FBFCD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 smtClean="0">
                <a:solidFill>
                  <a:srgbClr val="FBFCD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সোনারগাঁ</a:t>
            </a:r>
            <a:r>
              <a:rPr lang="en-US" sz="2400" dirty="0" smtClean="0">
                <a:solidFill>
                  <a:srgbClr val="FBFCD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BFCD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জি.আর</a:t>
            </a:r>
            <a:r>
              <a:rPr lang="en-US" sz="2400" dirty="0" smtClean="0">
                <a:solidFill>
                  <a:srgbClr val="FBFCD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400" dirty="0" err="1" smtClean="0">
                <a:solidFill>
                  <a:srgbClr val="FBFCD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ইনস্টিটিউশন</a:t>
            </a:r>
            <a:endParaRPr lang="bn-BD" sz="2400" dirty="0" smtClean="0">
              <a:solidFill>
                <a:srgbClr val="FBFCD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smtClean="0">
                <a:solidFill>
                  <a:srgbClr val="FBFCDC"/>
                </a:solidFill>
                <a:latin typeface="NikoshBAN" panose="02000000000000000000" pitchFamily="2" charset="0"/>
              </a:rPr>
              <a:t>Email:ah2966004@gmail.com</a:t>
            </a:r>
            <a:endParaRPr lang="en-US" sz="2400" dirty="0">
              <a:solidFill>
                <a:srgbClr val="FBFCDC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29200" y="2819400"/>
            <a:ext cx="4114800" cy="156966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শ্রেনী- </a:t>
            </a:r>
            <a:r>
              <a:rPr lang="en-US" sz="2400" dirty="0" err="1" smtClean="0">
                <a:solidFill>
                  <a:srgbClr val="FF0000"/>
                </a:solidFill>
                <a:latin typeface="Siyam Rupali ANSI" pitchFamily="2" charset="0"/>
                <a:cs typeface="NikoshBAN" pitchFamily="2" charset="0"/>
              </a:rPr>
              <a:t>Øv`k</a:t>
            </a:r>
            <a:endParaRPr lang="bn-BD" sz="2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বিষয়-উৎপাদন ব্যবস্থাপনা ও বিপণন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(২য়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bn-BD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 –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১ম (</a:t>
            </a:r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বিপণন পরি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চিতি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7" name="Freeform 26"/>
          <p:cNvSpPr/>
          <p:nvPr/>
        </p:nvSpPr>
        <p:spPr>
          <a:xfrm>
            <a:off x="0" y="304800"/>
            <a:ext cx="9144000" cy="6858000"/>
          </a:xfrm>
          <a:custGeom>
            <a:avLst/>
            <a:gdLst>
              <a:gd name="connsiteX0" fmla="*/ 6195291 w 11312236"/>
              <a:gd name="connsiteY0" fmla="*/ 4615873 h 5061527"/>
              <a:gd name="connsiteX1" fmla="*/ 6167582 w 11312236"/>
              <a:gd name="connsiteY1" fmla="*/ 2038927 h 5061527"/>
              <a:gd name="connsiteX2" fmla="*/ 6181437 w 11312236"/>
              <a:gd name="connsiteY2" fmla="*/ 1706418 h 5061527"/>
              <a:gd name="connsiteX3" fmla="*/ 6153727 w 11312236"/>
              <a:gd name="connsiteY3" fmla="*/ 1678709 h 5061527"/>
              <a:gd name="connsiteX4" fmla="*/ 11252200 w 11312236"/>
              <a:gd name="connsiteY4" fmla="*/ 1692563 h 5061527"/>
              <a:gd name="connsiteX5" fmla="*/ 5793509 w 11312236"/>
              <a:gd name="connsiteY5" fmla="*/ 43873 h 5061527"/>
              <a:gd name="connsiteX6" fmla="*/ 43873 w 11312236"/>
              <a:gd name="connsiteY6" fmla="*/ 1429327 h 5061527"/>
              <a:gd name="connsiteX7" fmla="*/ 5530273 w 11312236"/>
              <a:gd name="connsiteY7" fmla="*/ 1734127 h 5061527"/>
              <a:gd name="connsiteX8" fmla="*/ 5502564 w 11312236"/>
              <a:gd name="connsiteY8" fmla="*/ 1720273 h 5061527"/>
              <a:gd name="connsiteX9" fmla="*/ 5807364 w 11312236"/>
              <a:gd name="connsiteY9" fmla="*/ 1720273 h 5061527"/>
              <a:gd name="connsiteX10" fmla="*/ 5862782 w 11312236"/>
              <a:gd name="connsiteY10" fmla="*/ 1747982 h 5061527"/>
              <a:gd name="connsiteX11" fmla="*/ 5793509 w 11312236"/>
              <a:gd name="connsiteY11" fmla="*/ 1747982 h 5061527"/>
              <a:gd name="connsiteX12" fmla="*/ 5862782 w 11312236"/>
              <a:gd name="connsiteY12" fmla="*/ 1747982 h 5061527"/>
              <a:gd name="connsiteX13" fmla="*/ 5890491 w 11312236"/>
              <a:gd name="connsiteY13" fmla="*/ 1734127 h 5061527"/>
              <a:gd name="connsiteX14" fmla="*/ 5862782 w 11312236"/>
              <a:gd name="connsiteY14" fmla="*/ 1955800 h 5061527"/>
              <a:gd name="connsiteX15" fmla="*/ 5890491 w 11312236"/>
              <a:gd name="connsiteY15" fmla="*/ 4505036 h 5061527"/>
              <a:gd name="connsiteX16" fmla="*/ 5904346 w 11312236"/>
              <a:gd name="connsiteY16" fmla="*/ 4699000 h 5061527"/>
              <a:gd name="connsiteX17" fmla="*/ 6195291 w 11312236"/>
              <a:gd name="connsiteY17" fmla="*/ 4671291 h 5061527"/>
              <a:gd name="connsiteX18" fmla="*/ 6223000 w 11312236"/>
              <a:gd name="connsiteY18" fmla="*/ 4712854 h 5061527"/>
              <a:gd name="connsiteX19" fmla="*/ 6195291 w 11312236"/>
              <a:gd name="connsiteY19" fmla="*/ 4615873 h 5061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312236" h="5061527">
                <a:moveTo>
                  <a:pt x="6195291" y="4615873"/>
                </a:moveTo>
                <a:cubicBezTo>
                  <a:pt x="6186055" y="4170219"/>
                  <a:pt x="6169891" y="2523836"/>
                  <a:pt x="6167582" y="2038927"/>
                </a:cubicBezTo>
                <a:cubicBezTo>
                  <a:pt x="6165273" y="1554018"/>
                  <a:pt x="6183746" y="1766454"/>
                  <a:pt x="6181437" y="1706418"/>
                </a:cubicBezTo>
                <a:cubicBezTo>
                  <a:pt x="6179128" y="1646382"/>
                  <a:pt x="6153727" y="1678709"/>
                  <a:pt x="6153727" y="1678709"/>
                </a:cubicBezTo>
                <a:cubicBezTo>
                  <a:pt x="6998854" y="1676400"/>
                  <a:pt x="11312236" y="1965036"/>
                  <a:pt x="11252200" y="1692563"/>
                </a:cubicBezTo>
                <a:cubicBezTo>
                  <a:pt x="11192164" y="1420090"/>
                  <a:pt x="7661563" y="87746"/>
                  <a:pt x="5793509" y="43873"/>
                </a:cubicBezTo>
                <a:cubicBezTo>
                  <a:pt x="3925455" y="0"/>
                  <a:pt x="87746" y="1147618"/>
                  <a:pt x="43873" y="1429327"/>
                </a:cubicBezTo>
                <a:cubicBezTo>
                  <a:pt x="0" y="1711036"/>
                  <a:pt x="4620491" y="1685636"/>
                  <a:pt x="5530273" y="1734127"/>
                </a:cubicBezTo>
                <a:cubicBezTo>
                  <a:pt x="6440055" y="1782618"/>
                  <a:pt x="5456382" y="1722582"/>
                  <a:pt x="5502564" y="1720273"/>
                </a:cubicBezTo>
                <a:cubicBezTo>
                  <a:pt x="5548746" y="1717964"/>
                  <a:pt x="5747328" y="1715655"/>
                  <a:pt x="5807364" y="1720273"/>
                </a:cubicBezTo>
                <a:cubicBezTo>
                  <a:pt x="5867400" y="1724891"/>
                  <a:pt x="5865091" y="1743364"/>
                  <a:pt x="5862782" y="1747982"/>
                </a:cubicBezTo>
                <a:cubicBezTo>
                  <a:pt x="5860473" y="1752600"/>
                  <a:pt x="5793509" y="1747982"/>
                  <a:pt x="5793509" y="1747982"/>
                </a:cubicBezTo>
                <a:cubicBezTo>
                  <a:pt x="5793509" y="1747982"/>
                  <a:pt x="5846618" y="1750291"/>
                  <a:pt x="5862782" y="1747982"/>
                </a:cubicBezTo>
                <a:cubicBezTo>
                  <a:pt x="5878946" y="1745673"/>
                  <a:pt x="5890491" y="1699491"/>
                  <a:pt x="5890491" y="1734127"/>
                </a:cubicBezTo>
                <a:cubicBezTo>
                  <a:pt x="5890491" y="1768763"/>
                  <a:pt x="5862782" y="1493982"/>
                  <a:pt x="5862782" y="1955800"/>
                </a:cubicBezTo>
                <a:cubicBezTo>
                  <a:pt x="5862782" y="2417618"/>
                  <a:pt x="5883564" y="4047836"/>
                  <a:pt x="5890491" y="4505036"/>
                </a:cubicBezTo>
                <a:cubicBezTo>
                  <a:pt x="5897418" y="4962236"/>
                  <a:pt x="5853546" y="4671291"/>
                  <a:pt x="5904346" y="4699000"/>
                </a:cubicBezTo>
                <a:cubicBezTo>
                  <a:pt x="5955146" y="4726709"/>
                  <a:pt x="6142182" y="4668982"/>
                  <a:pt x="6195291" y="4671291"/>
                </a:cubicBezTo>
                <a:cubicBezTo>
                  <a:pt x="6248400" y="4673600"/>
                  <a:pt x="6225309" y="4719781"/>
                  <a:pt x="6223000" y="4712854"/>
                </a:cubicBezTo>
                <a:cubicBezTo>
                  <a:pt x="6220691" y="4705927"/>
                  <a:pt x="6204527" y="5061527"/>
                  <a:pt x="6195291" y="4615873"/>
                </a:cubicBez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2362201" y="990600"/>
            <a:ext cx="4724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dirty="0">
              <a:solidFill>
                <a:srgbClr val="CC00CC"/>
              </a:solidFill>
            </a:endParaRPr>
          </a:p>
        </p:txBody>
      </p:sp>
      <p:pic>
        <p:nvPicPr>
          <p:cNvPr id="7" name="Picture 6" descr="4c5f89f1a2c6df515ff8f14a3c4e001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72000"/>
            <a:ext cx="9144000" cy="2286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143000"/>
            <a:ext cx="4191000" cy="2819400"/>
          </a:xfrm>
          <a:prstGeom prst="rect">
            <a:avLst/>
          </a:prstGeom>
        </p:spPr>
      </p:pic>
      <p:pic>
        <p:nvPicPr>
          <p:cNvPr id="3" name="Picture 2" descr="Largest-clothing-market-opened-amid-lockdown-for-Eid-Babubazar-20050314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143000"/>
            <a:ext cx="3962400" cy="2819400"/>
          </a:xfrm>
          <a:prstGeom prst="rect">
            <a:avLst/>
          </a:prstGeom>
        </p:spPr>
      </p:pic>
      <p:pic>
        <p:nvPicPr>
          <p:cNvPr id="4" name="Picture 3" descr="images (5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343400"/>
            <a:ext cx="3886200" cy="22098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838200" y="228600"/>
            <a:ext cx="7467600" cy="762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নিচের ছবিগুলো লক্ষ্য করি</a:t>
            </a:r>
            <a:endParaRPr lang="en-US" sz="3200" b="1" u="sng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mages (7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4343400"/>
            <a:ext cx="4267200" cy="2209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599" y="762000"/>
            <a:ext cx="7543801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bn-BD" sz="3600" u="sng" dirty="0" smtClean="0">
                <a:ln w="0"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বিষয়-</a:t>
            </a:r>
            <a:endParaRPr lang="en-US" sz="3600" u="sng" dirty="0">
              <a:ln w="0">
                <a:solidFill>
                  <a:schemeClr val="accent5">
                    <a:lumMod val="20000"/>
                    <a:lumOff val="80000"/>
                  </a:schemeClr>
                </a:solidFill>
              </a:ln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5400" y="5486400"/>
            <a:ext cx="7086600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68580" indent="-68580" algn="ctr">
              <a:defRPr/>
            </a:pPr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বিপণন 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Marketing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Robi-Super-Fast-Internet-Press-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676400"/>
            <a:ext cx="7086600" cy="350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75924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524000"/>
            <a:ext cx="9144000" cy="3416320"/>
          </a:xfrm>
          <a:prstGeom prst="rect">
            <a:avLst/>
          </a:prstGeom>
          <a:solidFill>
            <a:srgbClr val="7030A0"/>
          </a:solidFill>
        </p:spPr>
        <p:txBody>
          <a:bodyPr wrap="square" lIns="91440" tIns="45720" rIns="91440" bIns="45720">
            <a:spAutoFit/>
          </a:bodyPr>
          <a:lstStyle/>
          <a:p>
            <a:pPr marL="742950" indent="-742950">
              <a:buAutoNum type="arabicPeriod"/>
            </a:pPr>
            <a:r>
              <a:rPr lang="en-US" sz="36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wecY‡bi</a:t>
            </a:r>
            <a:r>
              <a:rPr lang="en-US" sz="36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µ</a:t>
            </a:r>
            <a:r>
              <a:rPr lang="en-US" sz="36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gweKvk</a:t>
            </a:r>
            <a:r>
              <a:rPr lang="en-US" sz="36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36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6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cvi‡e</a:t>
            </a:r>
            <a:endParaRPr lang="en-US" sz="3600" dirty="0" smtClean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pPr marL="742950" indent="-742950">
              <a:buAutoNum type="arabicPeriod"/>
            </a:pPr>
            <a:r>
              <a:rPr lang="en-US" sz="36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wecY‡bi</a:t>
            </a:r>
            <a:r>
              <a:rPr lang="en-US" sz="36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ˆ</a:t>
            </a:r>
            <a:r>
              <a:rPr lang="en-US" sz="36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ewkó</a:t>
            </a:r>
            <a:r>
              <a:rPr lang="en-US" sz="36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¨¸‡</a:t>
            </a:r>
            <a:r>
              <a:rPr lang="en-US" sz="36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jv</a:t>
            </a:r>
            <a:r>
              <a:rPr lang="en-US" sz="36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36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6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cvi‡e</a:t>
            </a:r>
            <a:endParaRPr lang="en-US" sz="3600" dirty="0" smtClean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pPr marL="742950" indent="-742950">
              <a:buAutoNum type="arabicPeriod"/>
            </a:pPr>
            <a:r>
              <a:rPr lang="en-US" sz="36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wecY‡bi</a:t>
            </a:r>
            <a:r>
              <a:rPr lang="en-US" sz="36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¸</a:t>
            </a:r>
            <a:r>
              <a:rPr lang="en-US" sz="36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iæZ</a:t>
            </a:r>
            <a:r>
              <a:rPr lang="en-US" sz="36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¡ </a:t>
            </a:r>
            <a:r>
              <a:rPr lang="en-US" sz="36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36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6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cvi‡e</a:t>
            </a:r>
            <a:endParaRPr lang="en-US" sz="3600" dirty="0" smtClean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BD" sz="3600" dirty="0" smtClean="0">
                <a:ln w="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evsjv‡`‡ki gZ Dbœqbkxj †`‡ki A_©‰bwZK Dbœq‡b </a:t>
            </a:r>
            <a:r>
              <a:rPr lang="en-US" sz="3600" dirty="0" smtClean="0">
                <a:ln w="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 </a:t>
            </a:r>
          </a:p>
          <a:p>
            <a:pPr marL="742950" indent="-742950"/>
            <a:r>
              <a:rPr lang="bn-BD" sz="3600" dirty="0" smtClean="0">
                <a:ln w="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wecY‡bi f~wgKv we‡kølY Ki‡Z cvi‡e|</a:t>
            </a:r>
            <a:endParaRPr lang="en-US" sz="3600" dirty="0" smtClean="0">
              <a:ln w="0"/>
              <a:solidFill>
                <a:srgbClr val="00B050"/>
              </a:solidFill>
              <a:latin typeface="NikoshBAN" panose="02000000000000000000"/>
              <a:cs typeface="NikoshBAN" panose="02000000000000000000" pitchFamily="2" charset="0"/>
            </a:endParaRPr>
          </a:p>
          <a:p>
            <a:endParaRPr lang="bn-BD" sz="3600" strike="sngStrike" dirty="0" smtClean="0">
              <a:ln w="0"/>
              <a:solidFill>
                <a:srgbClr val="FF0000"/>
              </a:solidFill>
              <a:latin typeface="NikoshBAN" panose="02000000000000000000"/>
              <a:cs typeface="NikoshBAN" panose="02000000000000000000" pitchFamily="2" charset="0"/>
            </a:endParaRPr>
          </a:p>
        </p:txBody>
      </p:sp>
      <p:sp>
        <p:nvSpPr>
          <p:cNvPr id="3" name="AutoShape 2" descr="Image result for প্রেষণ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228600"/>
            <a:ext cx="9144000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00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SutonnyMJ" pitchFamily="2" charset="0"/>
                <a:cs typeface="SutonnyMJ" pitchFamily="2" charset="0"/>
              </a:rPr>
              <a:t>wkLbdj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524913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52400"/>
            <a:ext cx="8153400" cy="1447800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dirty="0">
              <a:solidFill>
                <a:schemeClr val="accent2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228601"/>
            <a:ext cx="8153400" cy="13234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wecY‡bi µgweKvk</a:t>
            </a:r>
            <a:endParaRPr lang="en-US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828800"/>
            <a:ext cx="4038600" cy="403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Font typeface="+mj-lt"/>
              <a:buAutoNum type="arabicPeriod"/>
            </a:pPr>
            <a:r>
              <a:rPr lang="bn-BD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AvZ¥ wbf©ikxjZvi hyM 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wewbgq hyM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Drcv`b hyM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weµq hyyM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wecYb hyM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mvgvwRK wecYb hyM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m¤úK©wfwËK wecYb hyM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AbjvBb wecYb hyM</a:t>
            </a:r>
            <a:endParaRPr lang="en-US" sz="32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7" name="Picture 6" descr="some-bangladeshi-money-white-background-bangladeshi-taka-13200234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057400"/>
            <a:ext cx="4038600" cy="36576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spd="slow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152400"/>
            <a:ext cx="6324600" cy="1143000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wecY‡bi </a:t>
            </a:r>
            <a:r>
              <a:rPr lang="en-US" sz="72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¸</a:t>
            </a:r>
            <a:r>
              <a:rPr lang="en-US" sz="7200" b="1" dirty="0" err="1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iæZ</a:t>
            </a:r>
            <a:r>
              <a:rPr lang="en-US" sz="72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¡</a:t>
            </a:r>
            <a:endParaRPr lang="en-US" sz="7200" dirty="0">
              <a:solidFill>
                <a:schemeClr val="accent6">
                  <a:lumMod val="75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2209800"/>
            <a:ext cx="4191000" cy="464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1. </a:t>
            </a:r>
            <a:r>
              <a:rPr lang="en-US" sz="2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cY</a:t>
            </a:r>
            <a:r>
              <a:rPr lang="en-US" sz="2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 I †</a:t>
            </a:r>
            <a:r>
              <a:rPr lang="en-US" sz="2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mev</a:t>
            </a:r>
            <a:r>
              <a:rPr lang="en-US" sz="2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Drcv`b</a:t>
            </a:r>
            <a:endParaRPr lang="bn-BD" sz="26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bn-BD" sz="2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2. </a:t>
            </a:r>
            <a:r>
              <a:rPr lang="en-US" sz="2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Pvwn`v</a:t>
            </a:r>
            <a:r>
              <a:rPr lang="en-US" sz="2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I †</a:t>
            </a:r>
            <a:r>
              <a:rPr lang="en-US" sz="2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hvMv‡bi</a:t>
            </a:r>
            <a:r>
              <a:rPr lang="en-US" sz="2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2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2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mgZv</a:t>
            </a:r>
            <a:r>
              <a:rPr lang="en-US" sz="2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weavb</a:t>
            </a:r>
            <a:endParaRPr lang="bn-BD" sz="24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bn-BD" sz="2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3. </a:t>
            </a:r>
            <a:r>
              <a:rPr lang="en-US" sz="2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e„n`vqZb</a:t>
            </a:r>
            <a:r>
              <a:rPr lang="en-US" sz="2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Drcv`‡b</a:t>
            </a:r>
            <a:r>
              <a:rPr lang="en-US" sz="2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mnvqZv</a:t>
            </a:r>
            <a:endParaRPr lang="bn-BD" sz="26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bn-BD" sz="2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4. </a:t>
            </a:r>
            <a:r>
              <a:rPr lang="en-US" sz="2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2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vbMZ</a:t>
            </a:r>
            <a:r>
              <a:rPr lang="en-US" sz="2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Dc‡hvM</a:t>
            </a:r>
            <a:r>
              <a:rPr lang="en-US" sz="2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m„wó</a:t>
            </a:r>
            <a:endParaRPr lang="bn-BD" sz="26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bn-BD" sz="2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5. </a:t>
            </a:r>
            <a:r>
              <a:rPr lang="en-US" sz="2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c‡Y¨i</a:t>
            </a:r>
            <a:r>
              <a:rPr lang="en-US" sz="2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bZzb</a:t>
            </a:r>
            <a:r>
              <a:rPr lang="en-US" sz="2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Dc‡hvM</a:t>
            </a:r>
            <a:r>
              <a:rPr lang="en-US" sz="2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m„wó</a:t>
            </a:r>
            <a:endParaRPr lang="bn-BD" sz="26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bn-BD" sz="2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6. </a:t>
            </a:r>
            <a:r>
              <a:rPr lang="en-US" sz="2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mgqMZ</a:t>
            </a:r>
            <a:r>
              <a:rPr lang="en-US" sz="2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Dc‡hvM</a:t>
            </a:r>
            <a:r>
              <a:rPr lang="en-US" sz="2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m„wó</a:t>
            </a:r>
            <a:endParaRPr lang="bn-BD" sz="26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bn-BD" sz="2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7. </a:t>
            </a:r>
            <a:r>
              <a:rPr lang="en-US" sz="2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A_©‰</a:t>
            </a:r>
            <a:r>
              <a:rPr lang="en-US" sz="2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bwZ¡K</a:t>
            </a:r>
            <a:r>
              <a:rPr lang="en-US" sz="2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Dbœqb</a:t>
            </a:r>
            <a:endParaRPr lang="bn-BD" sz="26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bn-BD" sz="2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8. </a:t>
            </a:r>
            <a:r>
              <a:rPr lang="en-US" sz="2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K…</a:t>
            </a:r>
            <a:r>
              <a:rPr lang="en-US" sz="2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wl</a:t>
            </a:r>
            <a:r>
              <a:rPr lang="en-US" sz="2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2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wk‡íi</a:t>
            </a:r>
            <a:r>
              <a:rPr lang="en-US" sz="2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Dbœqb</a:t>
            </a:r>
            <a:endParaRPr lang="en-US" sz="26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2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9. ˆ</a:t>
            </a:r>
            <a:r>
              <a:rPr lang="en-US" sz="2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e‡`wkK</a:t>
            </a:r>
            <a:r>
              <a:rPr lang="en-US" sz="2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evwY‡R¨i</a:t>
            </a:r>
            <a:r>
              <a:rPr lang="en-US" sz="2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Dbœqb</a:t>
            </a:r>
            <a:endParaRPr lang="en-US" sz="26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2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10. </a:t>
            </a:r>
            <a:r>
              <a:rPr lang="en-US" sz="2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Pvwn`v</a:t>
            </a:r>
            <a:r>
              <a:rPr lang="en-US" sz="2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m„wó</a:t>
            </a:r>
            <a:r>
              <a:rPr lang="en-US" sz="2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2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e„w</a:t>
            </a:r>
            <a:r>
              <a:rPr lang="en-US" sz="2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×</a:t>
            </a:r>
          </a:p>
          <a:p>
            <a:endParaRPr lang="en-US" sz="24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53000" y="1981200"/>
            <a:ext cx="3733800" cy="3581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1.</a:t>
            </a:r>
            <a:r>
              <a:rPr lang="bn-BD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Kg©ms¯’vb</a:t>
            </a:r>
            <a:endParaRPr lang="bn-BD" sz="32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2.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RxebhvÎvi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gvb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Dbœqb</a:t>
            </a:r>
            <a:endParaRPr lang="bn-BD" sz="32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3. </a:t>
            </a:r>
            <a:r>
              <a:rPr lang="en-US" sz="3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wkívqb</a:t>
            </a:r>
            <a:endParaRPr lang="bn-BD" sz="30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4.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cÖwZ‡hvMxZvi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mydj</a:t>
            </a:r>
            <a:endParaRPr lang="bn-BD" sz="24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5. e¨w³MZ I 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RvZxq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Avq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e„w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×</a:t>
            </a:r>
            <a:endParaRPr lang="bn-BD" sz="28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6.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mvgvwRK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wecYb</a:t>
            </a:r>
            <a:endParaRPr lang="bn-BD" sz="32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1371600"/>
            <a:ext cx="3124200" cy="762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1. A_©‰</a:t>
            </a:r>
            <a:r>
              <a:rPr lang="en-US" sz="36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bwZK</a:t>
            </a:r>
            <a:r>
              <a:rPr lang="en-US" sz="36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¸</a:t>
            </a:r>
            <a:r>
              <a:rPr lang="en-US" sz="36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iæZ</a:t>
            </a:r>
            <a:r>
              <a:rPr lang="en-US" sz="36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¡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7800" y="1447800"/>
            <a:ext cx="3124200" cy="762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2. </a:t>
            </a:r>
            <a:r>
              <a:rPr lang="en-US" sz="36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mvgvwRK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¸</a:t>
            </a:r>
            <a:r>
              <a:rPr lang="en-US" sz="36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iæZ</a:t>
            </a:r>
            <a:r>
              <a:rPr lang="en-US" sz="36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¡ 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  <p:bldP spid="8" grpId="0" build="p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52400"/>
            <a:ext cx="8153400" cy="1447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dirty="0">
              <a:solidFill>
                <a:schemeClr val="accent2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228600"/>
            <a:ext cx="76962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8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wecY‡bi </a:t>
            </a:r>
            <a:r>
              <a:rPr lang="en-US" sz="8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‰</a:t>
            </a:r>
            <a:r>
              <a:rPr lang="bn-BD" sz="8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e</a:t>
            </a:r>
            <a:r>
              <a:rPr lang="en-US" sz="8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w</a:t>
            </a:r>
            <a:r>
              <a:rPr lang="bn-BD" sz="8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k</a:t>
            </a:r>
            <a:r>
              <a:rPr lang="en-US" sz="8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ó¨</a:t>
            </a:r>
            <a:endParaRPr lang="en-US" sz="80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905000"/>
            <a:ext cx="3733800" cy="396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1</a:t>
            </a:r>
            <a:r>
              <a:rPr lang="bn-BD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. 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mvgvwRK</a:t>
            </a:r>
            <a:r>
              <a:rPr lang="en-US" sz="2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প্রক্রিয়া</a:t>
            </a:r>
            <a:endParaRPr lang="bn-BD" sz="24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bn-BD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2. 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A_©‰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bwZK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প্রক্রিয়া</a:t>
            </a:r>
            <a:endParaRPr lang="bn-BD" sz="24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bn-BD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3.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e¨e¯’vcKxq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প্রক্রিয়া</a:t>
            </a:r>
            <a:endParaRPr lang="bn-BD" sz="24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bn-BD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4. 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‡fv³vg~LxZv</a:t>
            </a:r>
            <a:endParaRPr lang="bn-BD" sz="32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bn-BD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5. 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‡µ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Zvi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mš‘wó</a:t>
            </a:r>
            <a:endParaRPr lang="bn-BD" sz="32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bn-BD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6.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Kvh©ewji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mgwó</a:t>
            </a:r>
            <a:endParaRPr lang="bn-BD" sz="32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bn-BD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7.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mvgvwRK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wecYb</a:t>
            </a:r>
            <a:endParaRPr lang="bn-BD" sz="32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bn-BD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8.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MwZkxj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প্রক্রিয়া</a:t>
            </a:r>
            <a:endParaRPr lang="en-US" sz="24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76800" y="1828800"/>
            <a:ext cx="3733800" cy="396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9</a:t>
            </a:r>
            <a:r>
              <a:rPr lang="bn-BD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.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e¨vcK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AvIZv</a:t>
            </a:r>
            <a:endParaRPr lang="bn-BD" sz="32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10</a:t>
            </a:r>
            <a:r>
              <a:rPr lang="bn-BD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.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wecYb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cÖ‡qvMg~Lx</a:t>
            </a:r>
            <a:endParaRPr lang="bn-BD" sz="32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11</a:t>
            </a:r>
            <a:r>
              <a:rPr lang="bn-BD" sz="3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. </a:t>
            </a:r>
            <a:r>
              <a:rPr lang="en-US" sz="3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ga</a:t>
            </a:r>
            <a:r>
              <a:rPr lang="en-US" sz="3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¨¯’</a:t>
            </a:r>
            <a:r>
              <a:rPr lang="en-US" sz="3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Kvievwi‡`i</a:t>
            </a:r>
            <a:r>
              <a:rPr lang="en-US" sz="3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Aw¯ÍZ</a:t>
            </a:r>
            <a:r>
              <a:rPr lang="en-US" sz="3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¡</a:t>
            </a:r>
            <a:endParaRPr lang="bn-BD" sz="24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13</a:t>
            </a:r>
            <a:r>
              <a:rPr lang="bn-BD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.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wewbgq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প্রক্রিয়া</a:t>
            </a:r>
            <a:endParaRPr lang="bn-BD" sz="24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14</a:t>
            </a:r>
            <a:r>
              <a:rPr lang="bn-BD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.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D‡Ïk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AR©b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প্রক্রিয়া</a:t>
            </a:r>
            <a:endParaRPr lang="bn-BD" sz="24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15</a:t>
            </a:r>
            <a:r>
              <a:rPr lang="bn-BD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.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mgš^q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mvab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প্রক্রিয়া</a:t>
            </a:r>
            <a:endParaRPr lang="en-US" sz="24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spd="slow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209800"/>
            <a:ext cx="4191000" cy="464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Font typeface="+mj-lt"/>
              <a:buAutoNum type="arabicPeriod"/>
            </a:pP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wkí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Dbœqb</a:t>
            </a:r>
            <a:endParaRPr lang="en-US" sz="32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K…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wl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wk‡íi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mgš^q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Drcv`b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I †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fv‡Mi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mgš^q</a:t>
            </a:r>
            <a:endParaRPr lang="en-US" sz="32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Kg©ms¯’vb</a:t>
            </a:r>
            <a:endParaRPr lang="en-US" sz="32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RxebhvÎvi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gvb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Dbœqb</a:t>
            </a:r>
            <a:endParaRPr lang="en-US" sz="32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ißvbx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e„w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×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hvMv‡hvM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e¨e¯’vi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Dbœqb</a:t>
            </a:r>
            <a:endParaRPr lang="en-US" sz="32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K…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wl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Dbœqb</a:t>
            </a:r>
            <a:endParaRPr lang="en-US" sz="32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 marL="514350" indent="-514350"/>
            <a:endParaRPr lang="en-US" sz="2600" dirty="0" smtClean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24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" y="152400"/>
            <a:ext cx="8305800" cy="1754326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evsjv‡`‡ki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gZ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Dbœqbkxj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†`‡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ki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A_©‰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bwZK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Dbœq‡b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wecY‡bi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f~wgKv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00600" y="2133600"/>
            <a:ext cx="4191000" cy="464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/>
            <a:endParaRPr lang="en-US" sz="2600" dirty="0" smtClean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24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spd="slow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9263</TotalTime>
  <Words>383</Words>
  <Application>Microsoft Office PowerPoint</Application>
  <PresentationFormat>On-screen Show (4:3)</PresentationFormat>
  <Paragraphs>83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Median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intel</cp:lastModifiedBy>
  <cp:revision>1732</cp:revision>
  <dcterms:created xsi:type="dcterms:W3CDTF">2006-08-16T00:00:00Z</dcterms:created>
  <dcterms:modified xsi:type="dcterms:W3CDTF">2021-01-09T10:45:19Z</dcterms:modified>
</cp:coreProperties>
</file>