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5" r:id="rId2"/>
    <p:sldId id="284" r:id="rId3"/>
    <p:sldId id="274" r:id="rId4"/>
    <p:sldId id="278" r:id="rId5"/>
    <p:sldId id="267" r:id="rId6"/>
    <p:sldId id="268" r:id="rId7"/>
    <p:sldId id="275" r:id="rId8"/>
    <p:sldId id="285" r:id="rId9"/>
    <p:sldId id="297" r:id="rId10"/>
    <p:sldId id="286" r:id="rId11"/>
    <p:sldId id="298" r:id="rId12"/>
    <p:sldId id="287" r:id="rId13"/>
    <p:sldId id="288" r:id="rId14"/>
    <p:sldId id="289" r:id="rId15"/>
    <p:sldId id="290" r:id="rId16"/>
    <p:sldId id="291" r:id="rId17"/>
    <p:sldId id="272" r:id="rId18"/>
    <p:sldId id="29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10" autoAdjust="0"/>
  </p:normalViewPr>
  <p:slideViewPr>
    <p:cSldViewPr>
      <p:cViewPr>
        <p:scale>
          <a:sx n="75" d="100"/>
          <a:sy n="75" d="100"/>
        </p:scale>
        <p:origin x="-7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90396-752B-4F46-86A9-D8C863A49AAD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D5363-C573-438F-9563-21926AFF5E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2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D5363-C573-438F-9563-21926AFF5E4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5CEAA-FF8A-4ADB-9D5C-F8A5A04047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0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ছবিটি</a:t>
            </a:r>
            <a:r>
              <a:rPr lang="bn-BD" baseline="0" dirty="0" smtClean="0"/>
              <a:t> দেখিয়ে শিক্ষার্থীদের কাছ থেকে পাঠ শিরোনাম বের করে আনার চেষ্টা করবেন।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D5363-C573-438F-9563-21926AFF5E4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ছবিটি</a:t>
            </a:r>
            <a:r>
              <a:rPr lang="bn-BD" baseline="0" dirty="0" smtClean="0"/>
              <a:t> দেখিয়ে শিক্ষার্থীদের কাছ থেকে পাঠ শিরোনাম বের করে আনার চেষ্টা করবেন। উত্তর দেয়ার জন্য শিক্ষার্থীদেরকে সময় দিতে পারেন।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D5363-C573-438F-9563-21926AFF5E4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ছবিতে</a:t>
            </a:r>
            <a:r>
              <a:rPr lang="bn-BD" baseline="0" dirty="0" smtClean="0"/>
              <a:t> শিক্ষার্থীরা কী দেখছে তা বলার চেষ্টার জন্য সময় দিতে পারেন কারণ এই স্লাইডটির উত্তর পাঠের সাথে সংশ্লিষ্ট</a:t>
            </a:r>
            <a:r>
              <a:rPr lang="bn-BD" dirty="0" smtClean="0"/>
              <a:t>পাঠ</a:t>
            </a:r>
            <a:r>
              <a:rPr lang="bn-BD" baseline="0" dirty="0" smtClean="0"/>
              <a:t> শিরোনাম ও তারিখ বোর্ডে লিখে নিবেন।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D5363-C573-438F-9563-21926AFF5E4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এই স্লাইডটি শিক্ষকের</a:t>
            </a:r>
            <a:r>
              <a:rPr lang="bn-BD" baseline="0" dirty="0" smtClean="0"/>
              <a:t> জন্য । শ্রেণিকক্ষে উপস্থাপন না করলেও চলবে।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D5363-C573-438F-9563-21926AFF5E4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D5363-C573-438F-9563-21926AFF5E4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D5363-C573-438F-9563-21926AFF5E4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83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D5363-C573-438F-9563-21926AFF5E4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5F1C-60A4-4885-8E86-D46700E8F8DC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67DB-53F4-408F-AF8E-B669EA1E1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5F1C-60A4-4885-8E86-D46700E8F8DC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67DB-53F4-408F-AF8E-B669EA1E1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5F1C-60A4-4885-8E86-D46700E8F8DC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67DB-53F4-408F-AF8E-B669EA1E1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5F1C-60A4-4885-8E86-D46700E8F8DC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67DB-53F4-408F-AF8E-B669EA1E1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5F1C-60A4-4885-8E86-D46700E8F8DC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67DB-53F4-408F-AF8E-B669EA1E1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5F1C-60A4-4885-8E86-D46700E8F8DC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67DB-53F4-408F-AF8E-B669EA1E1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5F1C-60A4-4885-8E86-D46700E8F8DC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67DB-53F4-408F-AF8E-B669EA1E1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5F1C-60A4-4885-8E86-D46700E8F8DC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67DB-53F4-408F-AF8E-B669EA1E1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5F1C-60A4-4885-8E86-D46700E8F8DC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67DB-53F4-408F-AF8E-B669EA1E1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5F1C-60A4-4885-8E86-D46700E8F8DC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67DB-53F4-408F-AF8E-B669EA1E1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5F1C-60A4-4885-8E86-D46700E8F8DC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167DB-53F4-408F-AF8E-B669EA1E1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45F1C-60A4-4885-8E86-D46700E8F8DC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167DB-53F4-408F-AF8E-B669EA1E1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5063"/>
            <a:ext cx="9144000" cy="10156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9144000" cy="5638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9848"/>
            <a:ext cx="7543800" cy="1046952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29210" tIns="29210" rIns="29210" bIns="29210" numCol="1" spcCol="1270" anchor="ctr" anchorCtr="0">
            <a:noAutofit/>
          </a:bodyPr>
          <a:lstStyle/>
          <a:p>
            <a:pPr lvl="0" algn="ctr" defTabSz="2044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ফটো ইলেক্ট্রিক ক্রিয়ার পরীক্ষাঃ </a:t>
            </a:r>
            <a:r>
              <a:rPr lang="bn-IN" sz="6000" kern="1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kern="1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00200"/>
            <a:ext cx="7772400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80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SG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1"/>
            <a:ext cx="8458200" cy="3886200"/>
          </a:xfrm>
        </p:spPr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ফটো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ইলেক্ট্রন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? </a:t>
            </a:r>
          </a:p>
          <a:p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ধাতু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ফটো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ইলেক্ট্রন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নির্গত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ঐ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ধাতুর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? </a:t>
            </a:r>
          </a:p>
          <a:p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ফোটনের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চার্জ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? </a:t>
            </a:r>
            <a:endParaRPr lang="en-SG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550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06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আইনস্টাইনের ফটোইলেক্ট্রিক  সমীকরণ  </a:t>
            </a:r>
            <a:endParaRPr lang="en-SG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0800" y="1295400"/>
                <a:ext cx="9017000" cy="5187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ধাতুর পরমাণুর নিউক্লিয়াসে বন্ধন হতে ইলেক্ট্রনকে মুক্ত করতে যে ন্যূনতম শক্তির প্রয়োজন হয় তাকে ঐ ধাতুর কার্যাপেক্ষক বলে। ধতব পৃষ্ঠ হতে ইলেক্ট্রন নিঃসরণের ন্যূনতম  কম্পাংক </a:t>
                </a:r>
                <a:r>
                  <a:rPr lang="en-US" sz="2800" dirty="0" smtClean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𝑓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হলে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,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ধাতুর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কার্যাপেক্ষক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,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SG" sz="2800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𝑊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0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  <a:cs typeface="NikoshBAN" pitchFamily="2" charset="0"/>
                      </a:rPr>
                      <m:t>h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𝑓</m:t>
                        </m:r>
                      </m:e>
                      <m:sub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SG" sz="2800" dirty="0" smtClean="0">
                    <a:cs typeface="NikoshBAN" pitchFamily="2" charset="0"/>
                  </a:rPr>
                  <a:t> ----------------------------1 </a:t>
                </a:r>
              </a:p>
              <a:p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আপতিত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ফোটনের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শক্তি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cs typeface="NikoshBAN" pitchFamily="2" charset="0"/>
                  </a:rPr>
                  <a:t>E , </a:t>
                </a:r>
                <a:r>
                  <a:rPr lang="en-US" sz="2800" dirty="0" err="1" smtClean="0">
                    <a:cs typeface="NikoshBAN" pitchFamily="2" charset="0"/>
                  </a:rPr>
                  <a:t>ধাতুর</a:t>
                </a:r>
                <a:r>
                  <a:rPr lang="en-US" sz="2800" dirty="0" smtClean="0"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cs typeface="NikoshBAN" pitchFamily="2" charset="0"/>
                  </a:rPr>
                  <a:t>সর্বনিম্ন</a:t>
                </a:r>
                <a:r>
                  <a:rPr lang="en-US" sz="2800" dirty="0" smtClean="0"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cs typeface="NikoshBAN" pitchFamily="2" charset="0"/>
                  </a:rPr>
                  <a:t>কার্যাপেক্ষক</a:t>
                </a:r>
                <a:r>
                  <a:rPr lang="en-US" sz="2800" dirty="0" smtClean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G" sz="28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𝑊</m:t>
                        </m:r>
                      </m:e>
                      <m:sub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অপেক্ষা বেশি হলে ধাতব পৃষ্ঠ হতে ইলেক্ট্রন সর্বোচ্চ গতিশক্তি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G" sz="28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𝐾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নিয়ে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G" sz="28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𝑚𝑎𝑥</m:t>
                        </m:r>
                      </m:sub>
                    </m:sSub>
                    <m:r>
                      <a:rPr lang="en-US" sz="2800" b="0" i="0" smtClean="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SG" sz="2800" dirty="0" err="1" smtClean="0">
                    <a:latin typeface="NikoshBAN" pitchFamily="2" charset="0"/>
                    <a:cs typeface="NikoshBAN" pitchFamily="2" charset="0"/>
                  </a:rPr>
                  <a:t>বেগে</a:t>
                </a:r>
                <a:r>
                  <a:rPr lang="en-SG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SG" sz="2800" dirty="0" err="1" smtClean="0">
                    <a:latin typeface="NikoshBAN" pitchFamily="2" charset="0"/>
                    <a:cs typeface="NikoshBAN" pitchFamily="2" charset="0"/>
                  </a:rPr>
                  <a:t>নির্গত</a:t>
                </a:r>
                <a:r>
                  <a:rPr lang="en-SG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SG" sz="2800" dirty="0" err="1" smtClean="0">
                    <a:latin typeface="NikoshBAN" pitchFamily="2" charset="0"/>
                    <a:cs typeface="NikoshBAN" pitchFamily="2" charset="0"/>
                  </a:rPr>
                  <a:t>হবে</a:t>
                </a:r>
                <a:r>
                  <a:rPr lang="en-SG" sz="2800" dirty="0" smtClean="0">
                    <a:latin typeface="NikoshBAN" pitchFamily="2" charset="0"/>
                    <a:cs typeface="NikoshBAN" pitchFamily="2" charset="0"/>
                  </a:rPr>
                  <a:t>। </a:t>
                </a:r>
                <a:r>
                  <a:rPr lang="en-SG" sz="2800" dirty="0" err="1" smtClean="0">
                    <a:latin typeface="NikoshBAN" pitchFamily="2" charset="0"/>
                    <a:cs typeface="NikoshBAN" pitchFamily="2" charset="0"/>
                  </a:rPr>
                  <a:t>শক্তির</a:t>
                </a:r>
                <a:r>
                  <a:rPr lang="en-SG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SG" sz="2800" dirty="0" err="1" smtClean="0">
                    <a:latin typeface="NikoshBAN" pitchFamily="2" charset="0"/>
                    <a:cs typeface="NikoshBAN" pitchFamily="2" charset="0"/>
                  </a:rPr>
                  <a:t>নিত্যতা</a:t>
                </a:r>
                <a:r>
                  <a:rPr lang="en-SG" sz="2800" dirty="0" smtClean="0">
                    <a:latin typeface="NikoshBAN" pitchFamily="2" charset="0"/>
                    <a:cs typeface="NikoshBAN" pitchFamily="2" charset="0"/>
                  </a:rPr>
                  <a:t> র </a:t>
                </a:r>
                <a:r>
                  <a:rPr lang="en-SG" sz="2800" dirty="0" err="1" smtClean="0">
                    <a:latin typeface="NikoshBAN" pitchFamily="2" charset="0"/>
                    <a:cs typeface="NikoshBAN" pitchFamily="2" charset="0"/>
                  </a:rPr>
                  <a:t>সূত্রানুযায়ী</a:t>
                </a:r>
                <a:r>
                  <a:rPr lang="en-SG" sz="2800" dirty="0" smtClean="0">
                    <a:latin typeface="NikoshBAN" pitchFamily="2" charset="0"/>
                    <a:cs typeface="NikoshBAN" pitchFamily="2" charset="0"/>
                  </a:rPr>
                  <a:t> ,</a:t>
                </a:r>
              </a:p>
              <a:p>
                <a:r>
                  <a:rPr lang="en-US" sz="2800" dirty="0" smtClean="0">
                    <a:cs typeface="NikoshBAN" pitchFamily="2" charset="0"/>
                  </a:rPr>
                  <a:t>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G" sz="28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𝐾</m:t>
                        </m:r>
                      </m:e>
                      <m:sub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bn-IN" sz="28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G" sz="28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𝑊</m:t>
                        </m:r>
                      </m:e>
                      <m:sub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SG" sz="2800" dirty="0" smtClean="0">
                    <a:cs typeface="NikoshBAN" pitchFamily="2" charset="0"/>
                  </a:rPr>
                  <a:t> </a:t>
                </a:r>
              </a:p>
              <a:p>
                <a:r>
                  <a:rPr lang="en-US" sz="2800" dirty="0" err="1" smtClean="0">
                    <a:cs typeface="NikoshBAN" pitchFamily="2" charset="0"/>
                  </a:rPr>
                  <a:t>hf</a:t>
                </a:r>
                <a:r>
                  <a:rPr lang="en-US" sz="2800" dirty="0" smtClean="0">
                    <a:cs typeface="NikoshBAN" pitchFamily="2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SG" sz="2800" dirty="0" smtClean="0">
                    <a:cs typeface="NikoshBAN" pitchFamily="2" charset="0"/>
                  </a:rPr>
                  <a:t>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dirty="0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SG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𝑚𝑎𝑥</m:t>
                            </m:r>
                          </m:sub>
                        </m:sSub>
                      </m:e>
                      <m:sup>
                        <m:r>
                          <a:rPr lang="en-US" sz="2800" b="0" i="1" dirty="0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en-US" sz="2800" b="0" i="1" dirty="0" smtClean="0">
                        <a:latin typeface="Cambria Math"/>
                        <a:cs typeface="NikoshBAN" pitchFamily="2" charset="0"/>
                      </a:rPr>
                      <m:t>+ 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h</m:t>
                    </m:r>
                    <m:sSub>
                      <m:sSub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𝑓</m:t>
                        </m:r>
                      </m:e>
                      <m:sub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SG" sz="2800" dirty="0" smtClean="0">
                    <a:cs typeface="NikoshBAN" pitchFamily="2" charset="0"/>
                  </a:rPr>
                  <a:t> </a:t>
                </a:r>
              </a:p>
              <a:p>
                <a:r>
                  <a:rPr lang="en-US" sz="2800" dirty="0"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cs typeface="NikoshBAN" pitchFamily="2" charset="0"/>
                  </a:rPr>
                  <a:t>hf</a:t>
                </a:r>
                <a:r>
                  <a:rPr lang="en-US" sz="2800" dirty="0" smtClean="0">
                    <a:cs typeface="NikoshBAN" pitchFamily="2" charset="0"/>
                  </a:rPr>
                  <a:t> -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h</m:t>
                    </m:r>
                    <m:sSub>
                      <m:sSub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𝑓</m:t>
                        </m:r>
                      </m:e>
                      <m:sub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SG" sz="2800" dirty="0" smtClean="0">
                    <a:cs typeface="NikoshBAN" pitchFamily="2" charset="0"/>
                  </a:rPr>
                  <a:t> =  </a:t>
                </a:r>
                <a:r>
                  <a:rPr lang="en-US" sz="2800" dirty="0" smtClean="0">
                    <a:solidFill>
                      <a:prstClr val="black"/>
                    </a:solidFill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SG" sz="2800" dirty="0">
                    <a:solidFill>
                      <a:prstClr val="black"/>
                    </a:solidFill>
                    <a:cs typeface="NikoshBAN" pitchFamily="2" charset="0"/>
                  </a:rPr>
                  <a:t>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SG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𝑚𝑎𝑥</m:t>
                            </m:r>
                          </m:sub>
                        </m:sSub>
                      </m:e>
                      <m:sup>
                        <m:r>
                          <a:rPr lang="en-US" sz="2800" i="1" dirty="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SG" sz="2800" dirty="0" smtClean="0">
                  <a:cs typeface="NikoshBAN" pitchFamily="2" charset="0"/>
                </a:endParaRPr>
              </a:p>
              <a:p>
                <a:r>
                  <a:rPr lang="en-US" sz="2800" dirty="0" err="1" smtClean="0">
                    <a:cs typeface="NikoshBAN" pitchFamily="2" charset="0"/>
                  </a:rPr>
                  <a:t>ইহা</a:t>
                </a:r>
                <a:r>
                  <a:rPr lang="en-US" sz="2800" dirty="0" smtClean="0"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cs typeface="NikoshBAN" pitchFamily="2" charset="0"/>
                  </a:rPr>
                  <a:t>আইনস্টাইনের</a:t>
                </a:r>
                <a:r>
                  <a:rPr lang="en-US" sz="2800" dirty="0" smtClean="0">
                    <a:cs typeface="NikoshBAN" pitchFamily="2" charset="0"/>
                  </a:rPr>
                  <a:t>  </a:t>
                </a:r>
                <a:r>
                  <a:rPr lang="en-US" sz="2800" dirty="0" err="1" smtClean="0">
                    <a:cs typeface="NikoshBAN" pitchFamily="2" charset="0"/>
                  </a:rPr>
                  <a:t>ফটোইলেক্ট্রিক</a:t>
                </a:r>
                <a:r>
                  <a:rPr lang="en-US" sz="2800" dirty="0" smtClean="0"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cs typeface="NikoshBAN" pitchFamily="2" charset="0"/>
                  </a:rPr>
                  <a:t>সমীকরণ</a:t>
                </a:r>
                <a:r>
                  <a:rPr lang="en-US" sz="2800" dirty="0" smtClean="0">
                    <a:cs typeface="NikoshBAN" pitchFamily="2" charset="0"/>
                  </a:rPr>
                  <a:t> । </a:t>
                </a:r>
                <a:endParaRPr lang="en-SG" sz="2800" dirty="0"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0" y="1295400"/>
                <a:ext cx="9017000" cy="5187061"/>
              </a:xfrm>
              <a:prstGeom prst="rect">
                <a:avLst/>
              </a:prstGeom>
              <a:blipFill rotWithShape="1">
                <a:blip r:embed="rId2"/>
                <a:stretch>
                  <a:fillRect l="-1351" t="-1059" r="-946" b="-2471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5782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63287" y="50289"/>
            <a:ext cx="4136408" cy="980182"/>
          </a:xfrm>
          <a:prstGeom prst="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SG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132582"/>
            <a:ext cx="8839200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১)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ফটোইলেক্ট্রিক ক্রিয়ার পরীক্ষায় </a:t>
            </a:r>
            <a:r>
              <a:rPr lang="en-US" sz="4000" dirty="0" smtClean="0">
                <a:cs typeface="NikoshBAN" pitchFamily="2" charset="0"/>
              </a:rPr>
              <a:t>10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kv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বিভব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স্থির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ইলেক্ট্রন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সর্বোচ্চ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বেগ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127000" y="4267200"/>
            <a:ext cx="8788400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cs typeface="NikoshBAN" pitchFamily="2" charset="0"/>
              </a:rPr>
              <a:t>২) </a:t>
            </a:r>
            <a:r>
              <a:rPr lang="en-US" sz="4000" dirty="0" err="1" smtClean="0">
                <a:cs typeface="NikoshBAN" pitchFamily="2" charset="0"/>
              </a:rPr>
              <a:t>একটি</a:t>
            </a:r>
            <a:r>
              <a:rPr lang="en-US" sz="4000" dirty="0" smtClean="0">
                <a:cs typeface="NikoshBAN" pitchFamily="2" charset="0"/>
              </a:rPr>
              <a:t> </a:t>
            </a:r>
            <a:r>
              <a:rPr lang="en-US" sz="4000" dirty="0" err="1" smtClean="0">
                <a:cs typeface="NikoshBAN" pitchFamily="2" charset="0"/>
              </a:rPr>
              <a:t>ফোটনের</a:t>
            </a:r>
            <a:r>
              <a:rPr lang="en-US" sz="4000" dirty="0" smtClean="0">
                <a:cs typeface="NikoshBAN" pitchFamily="2" charset="0"/>
              </a:rPr>
              <a:t> </a:t>
            </a:r>
            <a:r>
              <a:rPr lang="en-US" sz="4000" dirty="0" err="1" smtClean="0">
                <a:cs typeface="NikoshBAN" pitchFamily="2" charset="0"/>
              </a:rPr>
              <a:t>শক্তি</a:t>
            </a:r>
            <a:r>
              <a:rPr lang="en-US" sz="4000" dirty="0" smtClean="0">
                <a:cs typeface="NikoshBAN" pitchFamily="2" charset="0"/>
              </a:rPr>
              <a:t> 1.77eV ; </a:t>
            </a:r>
            <a:r>
              <a:rPr lang="en-US" sz="4000" dirty="0" err="1" smtClean="0">
                <a:cs typeface="NikoshBAN" pitchFamily="2" charset="0"/>
              </a:rPr>
              <a:t>ফোটনের</a:t>
            </a:r>
            <a:r>
              <a:rPr lang="en-US" sz="4000" dirty="0" smtClean="0">
                <a:cs typeface="NikoshBAN" pitchFamily="2" charset="0"/>
              </a:rPr>
              <a:t> </a:t>
            </a:r>
            <a:r>
              <a:rPr lang="en-US" sz="4000" dirty="0" err="1" smtClean="0">
                <a:cs typeface="NikoshBAN" pitchFamily="2" charset="0"/>
              </a:rPr>
              <a:t>তরংগ</a:t>
            </a:r>
            <a:r>
              <a:rPr lang="en-US" sz="4000" dirty="0" smtClean="0">
                <a:cs typeface="NikoshBAN" pitchFamily="2" charset="0"/>
              </a:rPr>
              <a:t> </a:t>
            </a:r>
            <a:r>
              <a:rPr lang="en-US" sz="4000" dirty="0" err="1" smtClean="0">
                <a:cs typeface="NikoshBAN" pitchFamily="2" charset="0"/>
              </a:rPr>
              <a:t>দৈর্ঘ্য</a:t>
            </a:r>
            <a:r>
              <a:rPr lang="en-US" sz="4000" dirty="0" smtClean="0">
                <a:cs typeface="NikoshBAN" pitchFamily="2" charset="0"/>
              </a:rPr>
              <a:t> </a:t>
            </a:r>
            <a:r>
              <a:rPr lang="en-US" sz="4000" dirty="0" err="1" smtClean="0">
                <a:cs typeface="NikoshBAN" pitchFamily="2" charset="0"/>
              </a:rPr>
              <a:t>বের</a:t>
            </a:r>
            <a:r>
              <a:rPr lang="en-US" sz="4000" dirty="0" smtClean="0">
                <a:cs typeface="NikoshBAN" pitchFamily="2" charset="0"/>
              </a:rPr>
              <a:t> </a:t>
            </a:r>
            <a:r>
              <a:rPr lang="en-US" sz="4000" dirty="0" err="1" smtClean="0">
                <a:cs typeface="NikoshBAN" pitchFamily="2" charset="0"/>
              </a:rPr>
              <a:t>করো</a:t>
            </a:r>
            <a:r>
              <a:rPr lang="en-US" sz="4000" dirty="0">
                <a:cs typeface="NikoshBAN" pitchFamily="2" charset="0"/>
              </a:rPr>
              <a:t> </a:t>
            </a:r>
            <a:r>
              <a:rPr lang="en-US" sz="4000" dirty="0" smtClean="0">
                <a:cs typeface="NikoshBAN" pitchFamily="2" charset="0"/>
              </a:rPr>
              <a:t>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855335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62400" y="620877"/>
                <a:ext cx="5181600" cy="224676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এখানে,</a:t>
                </a:r>
              </a:p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বিভব পার্থক্য,</a:t>
                </a:r>
                <a:r>
                  <a:rPr lang="en-US" sz="2800" dirty="0">
                    <a:solidFill>
                      <a:prstClr val="black"/>
                    </a:solidFill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V</m:t>
                        </m:r>
                      </m:e>
                      <m:sub>
                        <m:r>
                          <a:rPr lang="en-US" sz="2800" i="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0</m:t>
                        </m:r>
                      </m:sub>
                    </m:sSub>
                    <m:r>
                      <a:rPr lang="en-US" sz="2800" b="0" i="0" smtClean="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2800" b="0" i="0" smtClean="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10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kv</m:t>
                    </m:r>
                    <m:r>
                      <a:rPr lang="en-US" sz="2800" b="0" i="0" smtClean="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0" i="0" smtClean="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10</m:t>
                        </m:r>
                      </m:e>
                      <m:sup>
                        <m:r>
                          <a:rPr lang="en-US" sz="2800" b="0" i="0" smtClean="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4</m:t>
                        </m:r>
                      </m:sup>
                    </m:sSup>
                    <m:r>
                      <m:rPr>
                        <m:sty m:val="p"/>
                      </m:rPr>
                      <a:rPr lang="en-US" sz="2800" b="0" i="0" smtClean="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V</m:t>
                    </m:r>
                  </m:oMath>
                </a14:m>
                <a:r>
                  <a:rPr lang="en-US" sz="2800" dirty="0" smtClean="0"/>
                  <a:t> </a:t>
                </a:r>
                <a:r>
                  <a:rPr lang="bn-IN" sz="2800" dirty="0" smtClean="0"/>
                  <a:t> </a:t>
                </a:r>
                <a:endParaRPr lang="en-US" sz="2800" dirty="0" smtClean="0"/>
              </a:p>
              <a:p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ইলেক্ট্রনের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ভর,</a:t>
                </a:r>
                <a:r>
                  <a:rPr lang="en-US" sz="2800" dirty="0" err="1" smtClean="0">
                    <a:cs typeface="NikoshBAN" pitchFamily="2" charset="0"/>
                  </a:rPr>
                  <a:t>m</a:t>
                </a:r>
                <a:r>
                  <a:rPr lang="en-US" sz="2800" dirty="0" smtClean="0">
                    <a:cs typeface="NikoshBAN" pitchFamily="2" charset="0"/>
                  </a:rPr>
                  <a:t> = 9.1x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10</m:t>
                        </m:r>
                      </m:e>
                      <m:sup>
                        <m:r>
                          <a:rPr lang="en-US" sz="2800" b="0" i="0" smtClean="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2800" b="0" i="0" smtClean="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31</m:t>
                        </m:r>
                      </m:sup>
                    </m:sSup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𝑘𝑔</m:t>
                    </m:r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ইলেক্ট্রনের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চার্জ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2800" dirty="0" smtClean="0">
                    <a:cs typeface="NikoshBAN" pitchFamily="2" charset="0"/>
                  </a:rPr>
                  <a:t>e = 1.6x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10</m:t>
                        </m:r>
                      </m:e>
                      <m:sup>
                        <m:r>
                          <a:rPr lang="en-US" sz="2800" b="0" i="0" smtClean="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2800" b="0" i="0" smtClean="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19</m:t>
                        </m:r>
                      </m:sup>
                    </m:sSup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𝑐</m:t>
                    </m:r>
                  </m:oMath>
                </a14:m>
                <a:endParaRPr lang="en-US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সর্বোচ্চ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বেগ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max</m:t>
                        </m:r>
                      </m:sub>
                    </m:sSub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= ? </m:t>
                    </m:r>
                  </m:oMath>
                </a14:m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620877"/>
                <a:ext cx="5181600" cy="2246769"/>
              </a:xfrm>
              <a:prstGeom prst="rect">
                <a:avLst/>
              </a:prstGeom>
              <a:blipFill rotWithShape="1">
                <a:blip r:embed="rId2"/>
                <a:stretch>
                  <a:fillRect l="-2353" t="-2446" b="-7337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8900" y="2879973"/>
                <a:ext cx="6616700" cy="357392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আমরা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জানি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, </a:t>
                </a:r>
                <a:endParaRPr lang="bn-IN" sz="32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max</m:t>
                        </m:r>
                      </m:sub>
                    </m:sSub>
                  </m:oMath>
                </a14:m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n-IN" sz="3200" i="1" smtClean="0"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bn-IN" sz="320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fPr>
                          <m:num>
                            <m:r>
                              <a:rPr lang="bn-IN" sz="3200" b="0" i="1" smtClean="0"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  <m:r>
                              <a:rPr lang="en-US" sz="3200" b="0" i="1" smtClean="0">
                                <a:latin typeface="Cambria Math"/>
                                <a:cs typeface="NikoshBAN" pitchFamily="2" charset="0"/>
                              </a:rPr>
                              <m:t>𝑒</m:t>
                            </m:r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V</m:t>
                                </m:r>
                              </m:e>
                              <m:sub>
                                <m:r>
                                  <a:rPr lang="en-US" sz="2800" b="0" i="0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 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/>
                                <a:cs typeface="NikoshBAN" pitchFamily="2" charset="0"/>
                              </a:rPr>
                              <m:t>𝑚</m:t>
                            </m:r>
                          </m:den>
                        </m:f>
                      </m:e>
                    </m:rad>
                  </m:oMath>
                </a14:m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sz="3200" dirty="0" smtClean="0">
                    <a:solidFill>
                      <a:prstClr val="black"/>
                    </a:solidFill>
                    <a:cs typeface="NikoshBAN" pitchFamily="2" charset="0"/>
                  </a:rPr>
                  <a:t>                         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n-IN" sz="32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bn-IN" sz="32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fPr>
                          <m:num>
                            <m:r>
                              <a:rPr lang="bn-IN" sz="32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  <m:r>
                              <a:rPr lang="bn-IN" sz="320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×</m:t>
                            </m:r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1</m:t>
                            </m:r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.</m:t>
                            </m:r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6</m:t>
                            </m:r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×</m:t>
                            </m:r>
                            <m:sSup>
                              <m:sSupPr>
                                <m:ctrlP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US" sz="280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−</m:t>
                                </m:r>
                                <m:r>
                                  <a:rPr lang="en-US" sz="280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19</m:t>
                                </m:r>
                              </m:sup>
                            </m:sSup>
                            <m:r>
                              <a:rPr lang="en-US" sz="280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×</m:t>
                            </m:r>
                            <m:sSup>
                              <m:sSupPr>
                                <m:ctrlP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US" sz="2800" b="0" i="0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4</m:t>
                                </m:r>
                              </m:sup>
                            </m:sSup>
                          </m:num>
                          <m:den>
                            <m:r>
                              <m:rPr>
                                <m:nor/>
                              </m:rPr>
                              <a:rPr lang="en-US" sz="2800" dirty="0">
                                <a:solidFill>
                                  <a:prstClr val="black"/>
                                </a:solidFill>
                                <a:cs typeface="NikoshBAN" pitchFamily="2" charset="0"/>
                              </a:rPr>
                              <m:t>9.1</m:t>
                            </m:r>
                            <m:r>
                              <m:rPr>
                                <m:nor/>
                              </m:rPr>
                              <a:rPr lang="en-US" sz="2800" dirty="0">
                                <a:solidFill>
                                  <a:prstClr val="black"/>
                                </a:solidFill>
                                <a:cs typeface="NikoshBAN" pitchFamily="2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US" sz="2800" dirty="0">
                                <a:solidFill>
                                  <a:prstClr val="black"/>
                                </a:solidFill>
                                <a:cs typeface="NikoshBAN" pitchFamily="2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US" sz="280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−</m:t>
                                </m:r>
                                <m:r>
                                  <a:rPr lang="en-US" sz="280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31</m:t>
                                </m:r>
                              </m:sup>
                            </m:sSup>
                          </m:den>
                        </m:f>
                      </m:e>
                    </m:rad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                     =</a:t>
                </a:r>
                <a:r>
                  <a:rPr lang="en-US" sz="3200" dirty="0" smtClean="0">
                    <a:cs typeface="NikoshBAN" pitchFamily="2" charset="0"/>
                  </a:rPr>
                  <a:t>5.97x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10</m:t>
                        </m:r>
                      </m:e>
                      <m:sup>
                        <m:r>
                          <a:rPr lang="en-US" sz="2800" b="0" i="0" smtClean="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7</m:t>
                        </m:r>
                      </m:sup>
                    </m:sSup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𝑚</m:t>
                    </m:r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/</m:t>
                    </m:r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𝑠</m:t>
                    </m:r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          </a:t>
                </a:r>
                <a:endParaRPr lang="en-US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00" y="2879973"/>
                <a:ext cx="6616700" cy="3573927"/>
              </a:xfrm>
              <a:prstGeom prst="rect">
                <a:avLst/>
              </a:prstGeom>
              <a:blipFill rotWithShape="1">
                <a:blip r:embed="rId3"/>
                <a:stretch>
                  <a:fillRect l="-2396" t="-2215" b="-4600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76200" y="87477"/>
            <a:ext cx="3886200" cy="1066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29210" tIns="29210" rIns="29210" bIns="29210" numCol="1" spcCol="1270" anchor="ctr" anchorCtr="0">
            <a:noAutofit/>
          </a:bodyPr>
          <a:lstStyle/>
          <a:p>
            <a:pPr lvl="0" algn="ctr" defTabSz="2044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600" kern="1200" dirty="0" smtClean="0">
                <a:latin typeface="NikoshBAN" pitchFamily="2" charset="0"/>
                <a:cs typeface="NikoshBAN" pitchFamily="2" charset="0"/>
              </a:rPr>
              <a:t>সমাধান-১</a:t>
            </a:r>
            <a:endParaRPr lang="en-US" sz="4600" kern="1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36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"/>
            <a:ext cx="37338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সমাধান-২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733800" y="1015664"/>
                <a:ext cx="5410200" cy="255454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এখানে, </a:t>
                </a:r>
              </a:p>
              <a:p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ফোটনের শক্তি, </a:t>
                </a:r>
                <a:r>
                  <a:rPr lang="en-US" sz="3200" dirty="0" smtClean="0">
                    <a:cs typeface="NikoshBAN" pitchFamily="2" charset="0"/>
                  </a:rPr>
                  <a:t>E =1.77eV</a:t>
                </a:r>
              </a:p>
              <a:p>
                <a:pPr lvl="0"/>
                <a:r>
                  <a:rPr lang="en-US" sz="3200" dirty="0">
                    <a:cs typeface="NikoshBAN" pitchFamily="2" charset="0"/>
                  </a:rPr>
                  <a:t> </a:t>
                </a:r>
                <a:r>
                  <a:rPr lang="en-US" sz="3200" dirty="0" smtClean="0">
                    <a:cs typeface="NikoshBAN" pitchFamily="2" charset="0"/>
                  </a:rPr>
                  <a:t>                      = 1.77x1.6x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10</m:t>
                        </m:r>
                      </m:e>
                      <m:sup>
                        <m:r>
                          <a:rPr lang="en-US" sz="280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280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19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J</a:t>
                </a:r>
              </a:p>
              <a:p>
                <a:pPr lvl="0"/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প্ল্যাঙ্কের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ধ্রুবক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200" dirty="0" smtClean="0">
                    <a:cs typeface="NikoshBAN" pitchFamily="2" charset="0"/>
                  </a:rPr>
                  <a:t>h= 6.63x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10</m:t>
                        </m:r>
                      </m:e>
                      <m:sup>
                        <m:r>
                          <a:rPr lang="en-US" sz="280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34</m:t>
                        </m:r>
                      </m:sup>
                    </m:sSup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𝐽</m:t>
                    </m:r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𝑠</m:t>
                    </m:r>
                  </m:oMath>
                </a14:m>
                <a:endParaRPr lang="en-US" sz="2800" b="0" dirty="0" smtClean="0">
                  <a:solidFill>
                    <a:prstClr val="black"/>
                  </a:solidFill>
                  <a:cs typeface="NikoshBAN" pitchFamily="2" charset="0"/>
                </a:endParaRPr>
              </a:p>
              <a:p>
                <a:pPr lvl="0"/>
                <a:r>
                  <a:rPr lang="en-US" sz="2800" dirty="0" err="1" smtClean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কম্পাংক</a:t>
                </a:r>
                <a:r>
                  <a:rPr lang="en-US" sz="2800" dirty="0" smtClean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, </a:t>
                </a:r>
                <a:r>
                  <a:rPr lang="en-US" sz="2800" dirty="0" smtClean="0">
                    <a:solidFill>
                      <a:prstClr val="black"/>
                    </a:solidFill>
                    <a:cs typeface="NikoshBAN" pitchFamily="2" charset="0"/>
                  </a:rPr>
                  <a:t>f =  ?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   </a:t>
                </a:r>
                <a:endParaRPr lang="en-SG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1015664"/>
                <a:ext cx="5410200" cy="255454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3570209"/>
                <a:ext cx="6248400" cy="304275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আমরা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জানি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, </a:t>
                </a:r>
              </a:p>
              <a:p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            </a:t>
                </a:r>
                <a:r>
                  <a:rPr lang="en-US" sz="3200" dirty="0" smtClean="0">
                    <a:cs typeface="NikoshBAN" pitchFamily="2" charset="0"/>
                  </a:rPr>
                  <a:t>E = </a:t>
                </a:r>
                <a:r>
                  <a:rPr lang="en-US" sz="3200" dirty="0" err="1" smtClean="0">
                    <a:cs typeface="NikoshBAN" pitchFamily="2" charset="0"/>
                  </a:rPr>
                  <a:t>hf</a:t>
                </a:r>
                <a:endParaRPr lang="en-US" sz="3200" dirty="0" smtClean="0">
                  <a:cs typeface="NikoshBAN" pitchFamily="2" charset="0"/>
                </a:endParaRPr>
              </a:p>
              <a:p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 or  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  <a:cs typeface="NikoshBAN" pitchFamily="2" charset="0"/>
                          </a:rPr>
                          <m:t>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  <a:cs typeface="NikoshBAN" pitchFamily="2" charset="0"/>
                          </a:rPr>
                          <m:t>h</m:t>
                        </m:r>
                      </m:den>
                    </m:f>
                  </m:oMath>
                </a14:m>
                <a:endParaRPr lang="en-SG" sz="32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          =</a:t>
                </a:r>
                <a:r>
                  <a:rPr lang="en-US" sz="3200" dirty="0">
                    <a:solidFill>
                      <a:prstClr val="black"/>
                    </a:solidFill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cs typeface="NikoshBAN" pitchFamily="2" charset="0"/>
                          </a:rPr>
                          <m:t>1.77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cs typeface="NikoshBAN" pitchFamily="2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cs typeface="NikoshBAN" pitchFamily="2" charset="0"/>
                          </a:rPr>
                          <m:t>1.6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cs typeface="NikoshBAN" pitchFamily="2" charset="0"/>
                          </a:rPr>
                          <m:t>x</m:t>
                        </m:r>
                        <m:sSup>
                          <m:sSup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800" i="0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2800" i="0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−</m:t>
                            </m:r>
                            <m:r>
                              <a:rPr lang="en-US" sz="2800" i="0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19</m:t>
                            </m:r>
                          </m:sup>
                        </m:sSup>
                      </m:num>
                      <m:den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cs typeface="NikoshBAN" pitchFamily="2" charset="0"/>
                          </a:rPr>
                          <m:t>6.63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cs typeface="NikoshBAN" pitchFamily="2" charset="0"/>
                          </a:rPr>
                          <m:t>x</m:t>
                        </m:r>
                        <m:sSup>
                          <m:sSup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800" i="0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2800" i="0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−</m:t>
                            </m:r>
                            <m:r>
                              <a:rPr lang="en-US" sz="2800" i="0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34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SG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           = </a:t>
                </a:r>
                <a:r>
                  <a:rPr lang="en-US" sz="3200" dirty="0" smtClean="0">
                    <a:cs typeface="NikoshBAN" pitchFamily="2" charset="0"/>
                  </a:rPr>
                  <a:t>0.427x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i="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10</m:t>
                        </m:r>
                      </m:e>
                      <m:sup>
                        <m:r>
                          <a:rPr lang="en-US" sz="2800" b="0" i="0" smtClean="0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15</m:t>
                        </m:r>
                      </m:sup>
                    </m:sSup>
                    <m:r>
                      <a:rPr lang="en-US" sz="2800" b="0" i="0" smtClean="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Hz</m:t>
                    </m:r>
                  </m:oMath>
                </a14:m>
                <a:endParaRPr lang="en-SG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570209"/>
                <a:ext cx="6248400" cy="304275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19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" y="43309"/>
            <a:ext cx="4343400" cy="980182"/>
          </a:xfrm>
          <a:prstGeom prst="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SG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132582"/>
            <a:ext cx="57150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*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 ইলেক্ট্রন ভোল্ট সমান কত  জুল? 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" y="2057400"/>
            <a:ext cx="710565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*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গ্রাম ভরকে 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MeV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203200" y="3200400"/>
            <a:ext cx="709295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* ফোটনের কয়েকটি বৈশিষ্ট লিখ। </a:t>
            </a:r>
            <a:endParaRPr lang="bn-IN" sz="3200" i="1" dirty="0" smtClean="0">
              <a:latin typeface="Cambria Math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04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20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1524000" y="0"/>
            <a:ext cx="5356780" cy="1257300"/>
          </a:xfrm>
          <a:prstGeom prst="flowChartTerminator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AU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8600" y="1524000"/>
                <a:ext cx="8763000" cy="1945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bn-IN" sz="4000" b="0" i="0" smtClean="0">
                        <a:solidFill>
                          <a:srgbClr val="FF0000"/>
                        </a:solidFill>
                        <a:latin typeface="Cambria Math"/>
                      </a:rPr>
                      <m:t>4</m:t>
                    </m:r>
                    <m:r>
                      <a:rPr lang="bn-IN" sz="4000" b="0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bn-IN" sz="4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bn-IN" sz="4000" b="0" i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bn-IN" sz="4000" b="0" i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15</m:t>
                        </m:r>
                      </m:sup>
                    </m:sSup>
                    <m:r>
                      <m:rPr>
                        <m:sty m:val="p"/>
                      </m:rPr>
                      <a:rPr lang="en-US" sz="4000" b="0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Hz</m:t>
                    </m:r>
                  </m:oMath>
                </a14:m>
                <a:r>
                  <a:rPr lang="en-SG" sz="40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SG" sz="4000" dirty="0" err="1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কম্পাংকের</a:t>
                </a:r>
                <a:r>
                  <a:rPr lang="en-SG" sz="40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SG" sz="4000" dirty="0" err="1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বিকিরণ</a:t>
                </a:r>
                <a:r>
                  <a:rPr lang="en-SG" sz="40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SG" sz="4000" dirty="0" err="1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কোনো</a:t>
                </a:r>
                <a:r>
                  <a:rPr lang="en-SG" sz="40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SG" sz="4000" dirty="0" err="1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ধাতব</a:t>
                </a:r>
                <a:r>
                  <a:rPr lang="en-SG" sz="40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SG" sz="4000" dirty="0" err="1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পৃষ্ঠে</a:t>
                </a:r>
                <a:r>
                  <a:rPr lang="en-SG" sz="40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SG" sz="4000" dirty="0" err="1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আপতিত</a:t>
                </a:r>
                <a:r>
                  <a:rPr lang="en-SG" sz="40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SG" sz="4000" dirty="0" err="1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হলে</a:t>
                </a:r>
                <a:r>
                  <a:rPr lang="en-SG" sz="40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SG" sz="4000" dirty="0" err="1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সর্বোচ্চ</a:t>
                </a:r>
                <a:r>
                  <a:rPr lang="en-SG" sz="40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4000" dirty="0" smtClean="0">
                        <a:solidFill>
                          <a:srgbClr val="FF0000"/>
                        </a:solidFill>
                        <a:latin typeface="Cambria Math"/>
                      </a:rPr>
                      <m:t>3</m:t>
                    </m:r>
                    <m:r>
                      <a:rPr lang="bn-IN" sz="4000" b="0" i="0" dirty="0" smtClean="0">
                        <a:solidFill>
                          <a:srgbClr val="FF0000"/>
                        </a:solidFill>
                        <a:latin typeface="Cambria Math"/>
                      </a:rPr>
                      <m:t>.</m:t>
                    </m:r>
                    <m:r>
                      <a:rPr lang="bn-IN" sz="4000" b="0" i="0" dirty="0" smtClean="0">
                        <a:solidFill>
                          <a:srgbClr val="FF0000"/>
                        </a:solidFill>
                        <a:latin typeface="Cambria Math"/>
                      </a:rPr>
                      <m:t>6</m:t>
                    </m:r>
                    <m:r>
                      <a:rPr lang="bn-IN" sz="400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bn-IN" sz="4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bn-IN" sz="400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bn-IN" sz="4000" b="0" i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bn-IN" sz="4000" b="0" i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19</m:t>
                        </m:r>
                      </m:sup>
                    </m:sSup>
                  </m:oMath>
                </a14:m>
                <a:r>
                  <a:rPr lang="en-SG" sz="4000" dirty="0" smtClean="0">
                    <a:solidFill>
                      <a:srgbClr val="FF0000"/>
                    </a:solidFill>
                  </a:rPr>
                  <a:t>J </a:t>
                </a:r>
                <a:r>
                  <a:rPr lang="en-US" sz="4000" dirty="0" err="1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শক্তি</a:t>
                </a:r>
                <a:r>
                  <a:rPr lang="en-US" sz="40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সম্পন্ন</a:t>
                </a:r>
                <a:r>
                  <a:rPr lang="en-US" sz="40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ইলেক্ট্রন</a:t>
                </a:r>
                <a:r>
                  <a:rPr lang="en-US" sz="40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নির্গত</a:t>
                </a:r>
                <a:r>
                  <a:rPr lang="en-US" sz="40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হয়</a:t>
                </a:r>
                <a:r>
                  <a:rPr lang="en-US" sz="40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। ঐ </a:t>
                </a:r>
                <a:r>
                  <a:rPr lang="en-US" sz="4000" dirty="0" err="1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ধাতুর</a:t>
                </a:r>
                <a:r>
                  <a:rPr lang="en-US" sz="40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সূচন</a:t>
                </a:r>
                <a:r>
                  <a:rPr lang="en-US" sz="40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কম্পাংক</a:t>
                </a:r>
                <a:r>
                  <a:rPr lang="en-US" sz="40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কত</a:t>
                </a:r>
                <a:r>
                  <a:rPr lang="en-US" sz="40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? </a:t>
                </a:r>
                <a:endParaRPr lang="en-SG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524000"/>
                <a:ext cx="8763000" cy="1945982"/>
              </a:xfrm>
              <a:prstGeom prst="rect">
                <a:avLst/>
              </a:prstGeom>
              <a:blipFill rotWithShape="1">
                <a:blip r:embed="rId2"/>
                <a:stretch>
                  <a:fillRect l="-2505" t="-5956" r="-3827" b="-13166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408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372600" cy="71711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endParaRPr lang="bn-IN" sz="115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bn-BD" sz="115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bn-IN" sz="115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endParaRPr lang="bn-IN" sz="115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endParaRPr lang="bn-IN" sz="115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44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81000" y="804862"/>
            <a:ext cx="4344812" cy="32766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মোঃআসলাম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পদার্থবিজ্ঞান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নন্দনগাছী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চারঘাট,রাজশাহী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cs typeface="NikoshBAN" pitchFamily="2" charset="0"/>
              </a:rPr>
              <a:t>Email-197aslam@gmail.com</a:t>
            </a:r>
            <a:endParaRPr lang="bn-BD" sz="2400" dirty="0" smtClean="0">
              <a:solidFill>
                <a:schemeClr val="tx1"/>
              </a:solidFill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25812" y="3342202"/>
            <a:ext cx="4418188" cy="32004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দ্বাদশ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পদার্থবিজ্ঞান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২য় পত্র </a:t>
            </a:r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  </a:t>
            </a:r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25184" y="76200"/>
            <a:ext cx="2191656" cy="69056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840" y="766761"/>
            <a:ext cx="2407959" cy="257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314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36731"/>
            <a:ext cx="4876800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500" y="1052394"/>
            <a:ext cx="4876800" cy="32944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" y="1052394"/>
            <a:ext cx="4164899" cy="32944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9" y="4346828"/>
            <a:ext cx="5245269" cy="25111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81000" y="177225"/>
            <a:ext cx="8229600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পূর্বজ্ঞান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9600" y="1627445"/>
            <a:ext cx="8001000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*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এক্স-রে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? 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*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এক্স-রে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*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এক্স-রের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457200"/>
            <a:ext cx="4876800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FF0000"/>
            </a:solidFill>
          </a:ln>
          <a:scene3d>
            <a:camera prst="obliqueBottomLef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2133600"/>
            <a:ext cx="8763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 ফটো ইলেকট্রিক  ক্রিয়া  ও এর পরীক্ষা ।</a:t>
            </a:r>
          </a:p>
          <a:p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 আইনস্টাইনের ফটোইলেওকট্রিক সমীকরণ ও ব্যাখ্যা । </a:t>
            </a:r>
          </a:p>
          <a:p>
            <a:endParaRPr lang="en-SG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4724400" cy="685800"/>
          </a:xfrm>
          <a:blipFill>
            <a:blip r:embed="rId3"/>
            <a:tile tx="0" ty="0" sx="100000" sy="100000" flip="none" algn="tl"/>
          </a:blipFill>
          <a:ln w="12700">
            <a:solidFill>
              <a:srgbClr val="FF0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267200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Autofit/>
          </a:bodyPr>
          <a:lstStyle/>
          <a:p>
            <a:r>
              <a:rPr lang="bn-IN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ফটো তড়িত ক্রিয়া ব্যাখ্যা করতে পারবে 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3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ফোটন কি বলতে পারবে । </a:t>
            </a:r>
            <a:endParaRPr lang="bn-BD" sz="3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ফোটনের ধর্ম ব্যাখ্যা করতে পারবে 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3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ফটোইলেকট্রিক পরীক্ষা করতে পারবে 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3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*আইনস্টাইনের সমীকরণ প্রতিপাদন ও ব্যাখ্যা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0" indent="0">
              <a:buNone/>
            </a:pPr>
            <a:r>
              <a:rPr lang="bn-IN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479550" y="12701"/>
            <a:ext cx="6172200" cy="1206501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dirty="0" smtClean="0">
                <a:solidFill>
                  <a:srgbClr val="002060"/>
                </a:solidFill>
                <a:cs typeface="NikoshBAN" pitchFamily="2" charset="0"/>
              </a:rPr>
              <a:t>Photo electric Effect</a:t>
            </a:r>
            <a:r>
              <a:rPr lang="bn-IN" sz="4000" kern="1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100" dirty="0">
                <a:solidFill>
                  <a:srgbClr val="002060"/>
                </a:solidFill>
              </a:rPr>
              <a:t> ফটো ইলেকট্রিক  ক্রিয়া </a:t>
            </a:r>
            <a:endParaRPr lang="en-US" sz="3100" kern="12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6050" y="1219202"/>
            <a:ext cx="883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যথোপযুক্ত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কম্পাংক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আলোক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রশ্মি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ধাতব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পৃষ্ঠে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আপতিত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ইলেক্ট্রন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নিঃসৃত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,এ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ঘটনাকে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ফটো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ইলেকট্রিক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ক্রিয়া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আলোক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তড়িত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ক্রিয়া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চিত্রটি লক্ষ্য করো - 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SG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479957"/>
            <a:ext cx="7772400" cy="3308670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5017" y="152400"/>
            <a:ext cx="8458200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ধাতব পৃষ্ঠ থেকে যে ইলেক্ট্রন বের হয় তাকে ফটোইলেক্ট্রন বলে ।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7696200" y="4631872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335017" y="1676400"/>
            <a:ext cx="845820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 তড়িত প্রবাহকে বলা হয় আলোক তড়িত প্রবাহ ।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1" y="2819399"/>
            <a:ext cx="8458199" cy="2554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সাধারণত ক্ষারধর্মী পদার্থের উপর দৃশমান আলো আপতিত হলে ফটো ইলেক্ট্রন নির্গত হয়। </a:t>
            </a:r>
          </a:p>
          <a:p>
            <a:pPr algn="just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যেমন- সোডিয়াম,পটাশিয়াম ,সিজিয়াম, লিথিয়াম  রূবিডিয়াম প্রভূতি।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03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6553200" cy="762000"/>
          </a:xfrm>
        </p:spPr>
        <p:txBody>
          <a:bodyPr>
            <a:normAutofit fontScale="90000"/>
          </a:bodyPr>
          <a:lstStyle/>
          <a:p>
            <a:r>
              <a:rPr lang="en-US" sz="67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ফোটন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SG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685800"/>
            <a:ext cx="8953500" cy="6096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নিঃসরণ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নিরবিচ্ছন্নভাবে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বিকিরণ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ছিন্নায়িত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গুচ্ছ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গুচ্ছ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আকারে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প্যাকেট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কোয়ান্টাম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নিঃসৃত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হয়।আলো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তথা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যেকোনো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বিকিরণ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অসংখ্য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বিকিরণ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কোয়ান্টার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সমষ্টি।আলোর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কণা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প্যাকেট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কোয়ান্টামকে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ফোটন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 </a:t>
            </a:r>
          </a:p>
          <a:p>
            <a:pPr algn="just"/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ফোটনের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ধর্মঃ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en-US" sz="3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শূণ্য</a:t>
            </a:r>
            <a:r>
              <a:rPr lang="en-US" sz="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ফোটন</a:t>
            </a:r>
            <a:r>
              <a:rPr lang="en-US" sz="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আলোর</a:t>
            </a:r>
            <a:r>
              <a:rPr lang="en-US" sz="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দ্রুতিতে</a:t>
            </a:r>
            <a:r>
              <a:rPr lang="en-US" sz="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en-US" sz="3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ফোটনের</a:t>
            </a:r>
            <a:r>
              <a:rPr lang="en-US" sz="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নিশ্চল</a:t>
            </a:r>
            <a:r>
              <a:rPr lang="en-US" sz="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শূন্য</a:t>
            </a:r>
            <a:r>
              <a:rPr lang="en-US" sz="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/>
            <a:r>
              <a:rPr lang="en-US" sz="3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ফোটন</a:t>
            </a:r>
            <a:r>
              <a:rPr lang="en-US" sz="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কণাই</a:t>
            </a:r>
            <a:r>
              <a:rPr lang="en-US" sz="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চার্জহীন</a:t>
            </a:r>
            <a:r>
              <a:rPr lang="en-US" sz="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নিস্তড়িত</a:t>
            </a:r>
            <a:r>
              <a:rPr lang="en-US" sz="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/>
            <a:r>
              <a:rPr lang="as-IN" sz="39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প্রতিটি </a:t>
            </a:r>
            <a:r>
              <a:rPr lang="en-US" sz="3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ফোটনের</a:t>
            </a:r>
            <a:r>
              <a:rPr lang="en-US" sz="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শক্তি </a:t>
            </a:r>
            <a:r>
              <a:rPr lang="en-US" sz="3900" dirty="0" smtClean="0">
                <a:solidFill>
                  <a:srgbClr val="FF0000"/>
                </a:solidFill>
                <a:cs typeface="NikoshBAN" pitchFamily="2" charset="0"/>
              </a:rPr>
              <a:t>E= </a:t>
            </a:r>
            <a:r>
              <a:rPr lang="en-US" sz="3900" dirty="0" err="1" smtClean="0">
                <a:solidFill>
                  <a:srgbClr val="FF0000"/>
                </a:solidFill>
                <a:cs typeface="NikoshBAN" pitchFamily="2" charset="0"/>
              </a:rPr>
              <a:t>hf</a:t>
            </a:r>
            <a:endParaRPr lang="en-US" sz="3900" dirty="0" smtClean="0">
              <a:solidFill>
                <a:srgbClr val="FF0000"/>
              </a:solidFill>
              <a:cs typeface="NikoshBAN" pitchFamily="2" charset="0"/>
            </a:endParaRPr>
          </a:p>
          <a:p>
            <a:pPr algn="just"/>
            <a:r>
              <a:rPr lang="en-US" sz="3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সংঘর্ষের</a:t>
            </a:r>
            <a:r>
              <a:rPr lang="en-US" sz="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ভরবেগ</a:t>
            </a:r>
            <a:r>
              <a:rPr lang="en-US" sz="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সংরক্ষিত</a:t>
            </a:r>
            <a:r>
              <a:rPr lang="en-US" sz="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/>
            <a:endParaRPr lang="en-SG" sz="39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2455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</TotalTime>
  <Words>820</Words>
  <Application>Microsoft Office PowerPoint</Application>
  <PresentationFormat>On-screen Show (4:3)</PresentationFormat>
  <Paragraphs>102</Paragraphs>
  <Slides>18</Slides>
  <Notes>9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শিখন ফল</vt:lpstr>
      <vt:lpstr>PowerPoint Presentation</vt:lpstr>
      <vt:lpstr>PowerPoint Presentation</vt:lpstr>
      <vt:lpstr>ফোটন </vt:lpstr>
      <vt:lpstr>PowerPoint Presentation</vt:lpstr>
      <vt:lpstr>একক কাজ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Jahan Computer</dc:creator>
  <cp:lastModifiedBy>HP</cp:lastModifiedBy>
  <cp:revision>213</cp:revision>
  <dcterms:created xsi:type="dcterms:W3CDTF">2015-04-16T15:53:25Z</dcterms:created>
  <dcterms:modified xsi:type="dcterms:W3CDTF">2021-07-01T05:54:38Z</dcterms:modified>
</cp:coreProperties>
</file>