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1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Charlotte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Towle’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02951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bn-IN" sz="35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 সমাজবিজ্ঞানী </a:t>
            </a:r>
            <a:r>
              <a:rPr lang="en-US" sz="58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Charlotte </a:t>
            </a:r>
            <a:r>
              <a:rPr lang="en-US" sz="5800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Towle</a:t>
            </a:r>
            <a:endParaRPr lang="en-US" sz="3500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“Common Human Needs”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 মানুষের </a:t>
            </a: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টি অপরিহার্য মৌলিক 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করেছেন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bn-IN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খাদ্য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বস্ত্র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বাসস্থান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৪। শিক্ষা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৫। স্বাস্থ্য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৬। চিত্তবিনোদন </a:t>
            </a: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অদ্য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চাহিদাকে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খাদ্য</a:t>
            </a:r>
            <a:endParaRPr lang="en-US" sz="7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Image bas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001000" cy="4876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</a:rPr>
              <a:t>বস্ত্র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3936"/>
            <a:ext cx="8229600" cy="484686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বাসস্থান</a:t>
            </a:r>
            <a:r>
              <a:rPr lang="en-US" sz="6000" b="1" dirty="0" smtClean="0">
                <a:solidFill>
                  <a:srgbClr val="00B050"/>
                </a:solidFill>
              </a:rPr>
              <a:t>/</a:t>
            </a:r>
            <a:r>
              <a:rPr lang="en-US" sz="6000" b="1" dirty="0" err="1" smtClean="0">
                <a:solidFill>
                  <a:srgbClr val="00B050"/>
                </a:solidFill>
              </a:rPr>
              <a:t>আশ্রয়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House Hu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7988754" cy="4572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শিক্ষা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6" descr="images educ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89216"/>
            <a:ext cx="7086600" cy="455918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স্বাস্থ্য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চিত্তবিনোদন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7391399" cy="411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সারসংক্ষেপ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848600" cy="4526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 err="1" smtClean="0"/>
              <a:t>মৌল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মানবিক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চাহিদাপূরণ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অস্তিত্ব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রক্ষা</a:t>
            </a:r>
            <a:r>
              <a:rPr lang="en-US" sz="3600" dirty="0" smtClean="0"/>
              <a:t>, </a:t>
            </a:r>
            <a:r>
              <a:rPr lang="en-US" sz="3600" dirty="0" err="1" smtClean="0"/>
              <a:t>দৈহিক</a:t>
            </a:r>
            <a:r>
              <a:rPr lang="en-US" sz="3600" dirty="0" smtClean="0"/>
              <a:t> ও</a:t>
            </a:r>
          </a:p>
          <a:p>
            <a:pPr algn="just">
              <a:buNone/>
            </a:pP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বিকাশের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অপরিহার্য</a:t>
            </a:r>
            <a:r>
              <a:rPr lang="en-US" sz="3600" dirty="0" smtClean="0"/>
              <a:t> । </a:t>
            </a:r>
            <a:r>
              <a:rPr lang="en-US" sz="3600" dirty="0" err="1" smtClean="0"/>
              <a:t>একারণে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রাষ্ট্রের</a:t>
            </a:r>
            <a:endParaRPr lang="en-US" sz="3600" dirty="0" smtClean="0"/>
          </a:p>
          <a:p>
            <a:pPr algn="just">
              <a:buNone/>
            </a:pPr>
            <a:r>
              <a:rPr lang="en-US" sz="3600" dirty="0" err="1" smtClean="0"/>
              <a:t>সর্বপ্রথম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দায়িত্ব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মৌল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মানবিক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চাহিদা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পূরনের</a:t>
            </a:r>
            <a:r>
              <a:rPr lang="en-US" sz="3600" dirty="0" smtClean="0"/>
              <a:t> </a:t>
            </a:r>
          </a:p>
          <a:p>
            <a:pPr algn="just">
              <a:buNone/>
            </a:pPr>
            <a:r>
              <a:rPr lang="en-US" sz="3600" dirty="0" err="1" smtClean="0"/>
              <a:t>ব্যবস্থা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করা্।এগুলো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ঘাটতি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বিশৃঙ্খলা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দেয়</a:t>
            </a:r>
            <a:r>
              <a:rPr lang="en-US" sz="3600" dirty="0" smtClean="0"/>
              <a:t> ও</a:t>
            </a:r>
          </a:p>
          <a:p>
            <a:pPr algn="just">
              <a:buNone/>
            </a:pPr>
            <a:r>
              <a:rPr lang="en-US" sz="3600" dirty="0" err="1" smtClean="0"/>
              <a:t>নানা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রকম</a:t>
            </a:r>
            <a:r>
              <a:rPr lang="en-US" sz="3600" dirty="0" smtClean="0"/>
              <a:t>  </a:t>
            </a:r>
            <a:r>
              <a:rPr lang="en-US" sz="3600" dirty="0" err="1" smtClean="0"/>
              <a:t>অপরাধ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সংঘটিত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হয়।সামাজিক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</a:t>
            </a:r>
            <a:r>
              <a:rPr lang="en-US" sz="3600" dirty="0" smtClean="0"/>
              <a:t> </a:t>
            </a:r>
            <a:r>
              <a:rPr lang="en-US" sz="3600" dirty="0" err="1" smtClean="0"/>
              <a:t>অথবা</a:t>
            </a:r>
            <a:endParaRPr lang="en-US" sz="3600" dirty="0" smtClean="0"/>
          </a:p>
          <a:p>
            <a:pPr algn="just">
              <a:buNone/>
            </a:pPr>
            <a:r>
              <a:rPr lang="en-US" sz="3600" dirty="0" err="1" smtClean="0"/>
              <a:t>একজন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সুনাগরিক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হিসেবে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অন্যতম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কর্তব্য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রাষ্ট্রের</a:t>
            </a:r>
            <a:endParaRPr lang="en-US" sz="3600" dirty="0" smtClean="0"/>
          </a:p>
          <a:p>
            <a:pPr algn="just">
              <a:buNone/>
            </a:pPr>
            <a:r>
              <a:rPr lang="en-US" sz="3600" dirty="0" err="1" smtClean="0"/>
              <a:t>পাশাপাশি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সাধ্যানুযায়ী</a:t>
            </a:r>
            <a:r>
              <a:rPr lang="en-US" sz="3600" dirty="0" smtClean="0"/>
              <a:t> </a:t>
            </a:r>
            <a:r>
              <a:rPr lang="en-US" sz="3600" dirty="0" err="1" smtClean="0"/>
              <a:t>ভুমিকা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করা্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</a:rPr>
              <a:t>মুল্যায়ন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একক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কাজ</a:t>
            </a:r>
            <a:endParaRPr lang="en-US" sz="3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4000" dirty="0" smtClean="0"/>
              <a:t>১।সাধারনত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হিসাবে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বিবেচনা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?</a:t>
            </a:r>
          </a:p>
          <a:p>
            <a:pPr>
              <a:buNone/>
            </a:pPr>
            <a:r>
              <a:rPr lang="en-US" sz="4000" dirty="0" smtClean="0"/>
              <a:t>২।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সংবিধানে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চাহিদার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হয়েছে</a:t>
            </a:r>
            <a:r>
              <a:rPr lang="en-US" sz="4000" dirty="0" smtClean="0"/>
              <a:t>?</a:t>
            </a:r>
          </a:p>
          <a:p>
            <a:pPr>
              <a:buNone/>
            </a:pPr>
            <a:r>
              <a:rPr lang="en-US" sz="4000" dirty="0" smtClean="0"/>
              <a:t>৩।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মানুষ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কীভাবে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চেষ্টা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দলীয়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কাজ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err="1" smtClean="0">
                <a:solidFill>
                  <a:srgbClr val="00B050"/>
                </a:solidFill>
              </a:rPr>
              <a:t>মৌল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মানবিক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চাহিদা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পূরন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না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হলে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অপরাধ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সংঘটিত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হতে</a:t>
            </a:r>
            <a:endParaRPr lang="en-US" sz="3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B050"/>
                </a:solidFill>
              </a:rPr>
              <a:t>পারে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বলে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তুমি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মনে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কর</a:t>
            </a:r>
            <a:r>
              <a:rPr lang="en-US" sz="3600" dirty="0" smtClean="0">
                <a:solidFill>
                  <a:srgbClr val="00B050"/>
                </a:solidFill>
              </a:rPr>
              <a:t> 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3600" dirty="0" smtClean="0"/>
              <a:t>৫জনে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সংক্ষিপ্ত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পয়েন্ট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আকারে</a:t>
            </a:r>
            <a:r>
              <a:rPr lang="en-US" sz="3600" dirty="0" smtClean="0"/>
              <a:t>  </a:t>
            </a:r>
            <a:r>
              <a:rPr lang="en-US" sz="3600" dirty="0" err="1" smtClean="0"/>
              <a:t>উত্তরগুলো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লিখ।প্রত্যেক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সদস্য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পয়েন্ট</a:t>
            </a:r>
            <a:r>
              <a:rPr lang="en-US" sz="3600" dirty="0" smtClean="0"/>
              <a:t> </a:t>
            </a:r>
            <a:r>
              <a:rPr lang="en-US" sz="3600" smtClean="0"/>
              <a:t>লিখবে। </a:t>
            </a:r>
            <a:r>
              <a:rPr lang="en-US" sz="3600" dirty="0" err="1" smtClean="0"/>
              <a:t>দলনেতা</a:t>
            </a: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সবগুলো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পয়েন্ট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সমন্বয়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নিজ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শোনাবে</a:t>
            </a:r>
            <a:r>
              <a:rPr lang="en-US" sz="3600" dirty="0" smtClean="0"/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উপস্থাপনায়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Shamim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2895600" cy="4495800"/>
          </a:xfrm>
        </p:spPr>
      </p:pic>
      <p:sp>
        <p:nvSpPr>
          <p:cNvPr id="5" name="Rectangle: Beveled 3">
            <a:extLst>
              <a:ext uri="{FF2B5EF4-FFF2-40B4-BE49-F238E27FC236}">
                <a16:creationId xmlns="" xmlns:a16="http://schemas.microsoft.com/office/drawing/2014/main" id="{0CFA54E7-A130-4616-B3B8-0A5A6E5E25EC}"/>
              </a:ext>
            </a:extLst>
          </p:cNvPr>
          <p:cNvSpPr txBox="1">
            <a:spLocks/>
          </p:cNvSpPr>
          <p:nvPr/>
        </p:nvSpPr>
        <p:spPr>
          <a:xfrm>
            <a:off x="3657600" y="1600200"/>
            <a:ext cx="4953000" cy="4495800"/>
          </a:xfrm>
          <a:prstGeom prst="bevel">
            <a:avLst/>
          </a:prstGeom>
          <a:solidFill>
            <a:srgbClr val="FFDC00"/>
          </a:solidFill>
          <a:ln w="42500" cap="flat" cmpd="sng" algn="ctr">
            <a:solidFill>
              <a:srgbClr val="0028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মোহাম্মদ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নজরুল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সহকারী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অধ্যাপক</a:t>
            </a: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সমাজকর্ম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বিভাগ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সৈয়দ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বজলুল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হক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কলেজ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বাইশারী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বরিশাল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1736"/>
          </a:xfrm>
        </p:spPr>
        <p:txBody>
          <a:bodyPr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848600" cy="4297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ধারণাটি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 ।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</a:p>
          <a:p>
            <a:pPr>
              <a:buNone/>
            </a:pP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পূরণে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সমাজকর্মি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ভূমিকা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পালন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তুমি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কর।আলোচনা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err="1" smtClean="0">
                <a:solidFill>
                  <a:srgbClr val="FFFF00"/>
                </a:solidFill>
              </a:rPr>
              <a:t>সমাজকর্ম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দ্বিতীয়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পত্র</a:t>
            </a:r>
            <a:endParaRPr lang="en-US" sz="4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err="1" smtClean="0"/>
              <a:t>একাদশ-দ্বাদশ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প্রথম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অধ্যায়</a:t>
            </a:r>
            <a:endParaRPr lang="en-US" sz="4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6000" dirty="0" err="1" smtClean="0">
                <a:solidFill>
                  <a:srgbClr val="FFFF00"/>
                </a:solidFill>
              </a:rPr>
              <a:t>বাংলাদেশে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মৌলিক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মানবিক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চাহিদা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/>
              <a:t>Basic Human Needs in Bangladesh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পূর্ব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জ্ঞান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যাচাই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3352800" y="1981200"/>
            <a:ext cx="5346999" cy="4154155"/>
            <a:chOff x="5196119" y="1244929"/>
            <a:chExt cx="7926407" cy="57736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119" y="1244929"/>
              <a:ext cx="3885146" cy="27535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606" y="4528046"/>
              <a:ext cx="3746920" cy="2490559"/>
            </a:xfrm>
            <a:prstGeom prst="rect">
              <a:avLst/>
            </a:prstGeom>
          </p:spPr>
        </p:pic>
      </p:grpSp>
      <p:sp>
        <p:nvSpPr>
          <p:cNvPr id="4098" name="AutoShape 2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s://lh3.googleusercontent.com/X_vj8NxCQGD_5arWaPg0YLWMKbgmth9Gsn0CPWyojY_4BOjBg8NZyTy9e2vdq2jutoVHmfG3auVrlV2axj73VZ76Ooj3vA=w1200-h800-p-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Content Placeholder 3" descr="Image bas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57400"/>
            <a:ext cx="2667001" cy="1971675"/>
          </a:xfrm>
          <a:prstGeom prst="rect">
            <a:avLst/>
          </a:prstGeom>
        </p:spPr>
      </p:pic>
      <p:pic>
        <p:nvPicPr>
          <p:cNvPr id="17" name="Picture 16" descr="House Hu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81200"/>
            <a:ext cx="2314575" cy="1828800"/>
          </a:xfrm>
          <a:prstGeom prst="rect">
            <a:avLst/>
          </a:prstGeom>
        </p:spPr>
      </p:pic>
      <p:sp>
        <p:nvSpPr>
          <p:cNvPr id="4106" name="AutoShape 10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4" name="AutoShape 18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6" name="AutoShape 20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8" name="AutoShape 22" descr="মানসম্মত শিক্ষার জন্য যা করা প্রয়োজ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Content Placeholder 6" descr="images educa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343400"/>
            <a:ext cx="2514600" cy="1795463"/>
          </a:xfrm>
          <a:prstGeom prst="rect">
            <a:avLst/>
          </a:prstGeom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3434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ঘোষণা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800" dirty="0" err="1" smtClean="0">
                <a:solidFill>
                  <a:srgbClr val="FFFF00"/>
                </a:solidFill>
              </a:rPr>
              <a:t>মৌল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মানবিক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চাহিদার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ধারণা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এবং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800" dirty="0" err="1" smtClean="0">
                <a:solidFill>
                  <a:srgbClr val="FFFF00"/>
                </a:solidFill>
              </a:rPr>
              <a:t>মৌল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মানবিক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চাহিদার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বিবরণ</a:t>
            </a:r>
            <a:r>
              <a:rPr lang="en-US" sz="4800" dirty="0" smtClean="0">
                <a:solidFill>
                  <a:srgbClr val="FFFF00"/>
                </a:solidFill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</a:rPr>
              <a:t>গুরুত্ব</a:t>
            </a: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Concept of Basic Human Needs and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Imporatance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Basic Human Needs</a:t>
            </a:r>
          </a:p>
          <a:p>
            <a:pPr algn="ctr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শিখনফল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শিক্ষার্থীরা</a:t>
            </a:r>
            <a:r>
              <a:rPr lang="en-US" sz="4800" dirty="0" smtClean="0"/>
              <a:t>----</a:t>
            </a:r>
          </a:p>
          <a:p>
            <a:pPr>
              <a:buNone/>
            </a:pPr>
            <a:r>
              <a:rPr lang="en-US" sz="4000" dirty="0" smtClean="0"/>
              <a:t>১।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ধারণা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২।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৩। </a:t>
            </a:r>
            <a:r>
              <a:rPr lang="en-US" sz="4000" dirty="0" err="1" smtClean="0"/>
              <a:t>মৌল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চাহিদাগুলো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মৌল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মানবিক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চাহিদার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ধারণা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u="sng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u="sng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চাহিদাঃ</a:t>
            </a:r>
            <a:endParaRPr lang="bn-IN" b="1" u="sng" dirty="0" smtClean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বেঁচে থাকার জন্য, দৈহিক বৃদ্ধি ও বিকাশের জন্য যেসব</a:t>
            </a:r>
            <a:endParaRPr lang="en-US" sz="2600" b="1" dirty="0" smtClean="0">
              <a:solidFill>
                <a:srgbClr val="B2E14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bn-IN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চাহিদা</a:t>
            </a:r>
            <a:r>
              <a:rPr lang="en-US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 করা অপরিহার্য তাকে মৌলিক চাহিদা বলে। </a:t>
            </a:r>
            <a:endParaRPr lang="en-US" sz="2600" b="1" dirty="0" smtClean="0">
              <a:solidFill>
                <a:srgbClr val="B2E14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খাদ্য ও ঘুম</a:t>
            </a:r>
            <a:r>
              <a:rPr lang="en-US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b="1" dirty="0" smtClean="0">
                <a:solidFill>
                  <a:srgbClr val="B2E1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600" b="1" dirty="0" smtClean="0">
              <a:solidFill>
                <a:srgbClr val="B2E14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2800" b="1" u="sng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bn-IN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 চাহিদাঃ </a:t>
            </a:r>
          </a:p>
          <a:p>
            <a:pPr marL="0" indent="0" algn="just">
              <a:buNone/>
            </a:pPr>
            <a:r>
              <a:rPr lang="bn-IN" sz="2600" b="1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ও স্বাভাবিক মানুষ হিসেবে সমাজবদ্ধ জীবনযাপনের জন্য যে সকল চাহিদা পূরণ একান্ত অপরিহার্য, সেগুলোকে মানবিক চাহিদা বলে। যেমনঃ বস্ত্র, বাসস্থান ও শিক্ষা ইত্যাদি।</a:t>
            </a:r>
            <a:r>
              <a:rPr lang="bn-IN" sz="3000" b="1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 smtClean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bn-IN" sz="3000" b="1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 smtClean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সুতরাং, মানুষের বেঁচে থাকা, বৃদ্ধি, বিকাশ এবং সামাজিক মর্যাদা ও অস্তিত্ব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 জন্য অপরিহার্য চাহিদার সমষ্টি বা সমন্বিত রূপই হলো 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 চাহিদা। </a:t>
            </a:r>
            <a:endParaRPr lang="en-US" sz="3600" dirty="0">
              <a:solidFill>
                <a:srgbClr val="00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মৌল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মানবিক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চাহিদার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বৈশিষ্ট্য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আবশ্যকীয়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স্বভাবজাত প্রবৃত্তি ও প্রকৃতি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ও চিরন্তন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অপ্রতিরোধ্য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মানবীয় চাহিদা অনন্য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সাংবিধানিকভাবে পূরণের বাধ্যবাধকতা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মৌল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মানবিক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চাহিদার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ধরণ</a:t>
            </a:r>
            <a:r>
              <a:rPr lang="en-US" sz="5400" dirty="0" smtClean="0">
                <a:solidFill>
                  <a:srgbClr val="FF0000"/>
                </a:solidFill>
              </a:rPr>
              <a:t>/</a:t>
            </a:r>
            <a:r>
              <a:rPr lang="en-US" sz="5400" dirty="0" err="1" smtClean="0">
                <a:solidFill>
                  <a:srgbClr val="FF0000"/>
                </a:solidFill>
              </a:rPr>
              <a:t>প্রকারভেদ</a:t>
            </a:r>
            <a:r>
              <a:rPr lang="en-US" sz="5400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চাহিদাকে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দু’ভাগে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err="1" smtClean="0"/>
              <a:t>হয়েছে।যথা</a:t>
            </a:r>
            <a:r>
              <a:rPr lang="en-US" sz="3600" dirty="0" smtClean="0"/>
              <a:t>-----</a:t>
            </a:r>
          </a:p>
          <a:p>
            <a:pPr>
              <a:buNone/>
            </a:pPr>
            <a:r>
              <a:rPr lang="en-US" sz="3600" dirty="0" smtClean="0"/>
              <a:t>১। </a:t>
            </a:r>
            <a:r>
              <a:rPr lang="en-US" sz="3600" dirty="0" err="1" smtClean="0"/>
              <a:t>মৌল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চাহিদা-খাদ্য</a:t>
            </a:r>
            <a:r>
              <a:rPr lang="en-US" sz="3600" dirty="0" smtClean="0"/>
              <a:t>, </a:t>
            </a:r>
            <a:r>
              <a:rPr lang="en-US" sz="3600" dirty="0" err="1" smtClean="0"/>
              <a:t>বস্ত্র</a:t>
            </a:r>
            <a:r>
              <a:rPr lang="en-US" sz="3600" dirty="0" smtClean="0"/>
              <a:t>,  </a:t>
            </a:r>
            <a:r>
              <a:rPr lang="en-US" sz="3600" dirty="0" err="1" smtClean="0"/>
              <a:t>ঘুম</a:t>
            </a:r>
            <a:r>
              <a:rPr lang="en-US" sz="3600" dirty="0" smtClean="0"/>
              <a:t>, </a:t>
            </a:r>
            <a:r>
              <a:rPr lang="en-US" sz="3600" dirty="0" err="1" smtClean="0"/>
              <a:t>বাসস্থান</a:t>
            </a:r>
            <a:r>
              <a:rPr lang="en-US" sz="3600" dirty="0" smtClean="0"/>
              <a:t>, </a:t>
            </a:r>
            <a:r>
              <a:rPr lang="en-US" sz="3600" dirty="0" err="1" smtClean="0"/>
              <a:t>যৌন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প্রবৃত্তি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২। </a:t>
            </a:r>
            <a:r>
              <a:rPr lang="en-US" sz="3600" dirty="0" err="1" smtClean="0"/>
              <a:t>মানবিক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চাহিদা</a:t>
            </a:r>
            <a:r>
              <a:rPr lang="en-US" sz="3600" dirty="0" smtClean="0"/>
              <a:t>– </a:t>
            </a:r>
            <a:r>
              <a:rPr lang="en-US" sz="3600" dirty="0" err="1" smtClean="0"/>
              <a:t>শিক্ষা</a:t>
            </a:r>
            <a:r>
              <a:rPr lang="en-US" sz="3600" dirty="0" smtClean="0"/>
              <a:t>, </a:t>
            </a:r>
            <a:r>
              <a:rPr lang="en-US" sz="3600" dirty="0" err="1" smtClean="0"/>
              <a:t>স্বাস্থ্য</a:t>
            </a:r>
            <a:r>
              <a:rPr lang="en-US" sz="3600" dirty="0" smtClean="0"/>
              <a:t>, </a:t>
            </a:r>
            <a:r>
              <a:rPr lang="en-US" sz="3600" dirty="0" err="1" smtClean="0"/>
              <a:t>চিত্তবিনোদন</a:t>
            </a:r>
            <a:r>
              <a:rPr lang="en-US" sz="3600" dirty="0" smtClean="0"/>
              <a:t>, </a:t>
            </a:r>
            <a:r>
              <a:rPr lang="en-US" sz="3600" dirty="0" err="1" smtClean="0"/>
              <a:t>স্নেহ</a:t>
            </a:r>
            <a:r>
              <a:rPr lang="en-US" sz="3600" dirty="0" smtClean="0"/>
              <a:t>, </a:t>
            </a:r>
            <a:r>
              <a:rPr lang="en-US" sz="3600" dirty="0" err="1" smtClean="0"/>
              <a:t>ভালবাসা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err="1" smtClean="0">
                <a:solidFill>
                  <a:srgbClr val="FFFF00"/>
                </a:solidFill>
              </a:rPr>
              <a:t>বাংলাদেশের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সংবিধানে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দ্বিতীয়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ভাগের</a:t>
            </a:r>
            <a:r>
              <a:rPr lang="en-US" sz="3600" dirty="0" smtClean="0">
                <a:solidFill>
                  <a:srgbClr val="FFFF00"/>
                </a:solidFill>
              </a:rPr>
              <a:t> ১৫ (ক, গ, ঘ) </a:t>
            </a:r>
            <a:r>
              <a:rPr lang="en-US" sz="3600" dirty="0" err="1" smtClean="0">
                <a:solidFill>
                  <a:srgbClr val="FFFF00"/>
                </a:solidFill>
              </a:rPr>
              <a:t>ধারা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অনুযায়ী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solidFill>
                  <a:srgbClr val="FFFF00"/>
                </a:solidFill>
              </a:rPr>
              <a:t>অন্ন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বস্ত্র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আশ্রয়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শিক্ষা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স্বাস্থ্য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</a:rPr>
              <a:t>চিত্তবিনোদন</a:t>
            </a:r>
            <a:r>
              <a:rPr lang="en-US" sz="3600" dirty="0" smtClean="0">
                <a:solidFill>
                  <a:srgbClr val="FFFF00"/>
                </a:solidFill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</a:rPr>
              <a:t>সামাজিক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নিরাপত্তা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এই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৭টি </a:t>
            </a:r>
            <a:r>
              <a:rPr lang="en-US" sz="3600" dirty="0" err="1" smtClean="0">
                <a:solidFill>
                  <a:srgbClr val="FFFF00"/>
                </a:solidFill>
              </a:rPr>
              <a:t>চাহিদাকে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মৌল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মানবিক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চাহিদা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হিসাবে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দেখানো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হয়েছে</a:t>
            </a:r>
            <a:r>
              <a:rPr lang="en-US" sz="3600" dirty="0" smtClean="0">
                <a:solidFill>
                  <a:srgbClr val="FFFF00"/>
                </a:solidFill>
              </a:rPr>
              <a:t>।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endParaRPr lang="en-US" sz="2600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367</TotalTime>
  <Words>554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Slide 1</vt:lpstr>
      <vt:lpstr>উপস্থাপনায়</vt:lpstr>
      <vt:lpstr>পাঠ পরিচিতি</vt:lpstr>
      <vt:lpstr>পূর্ব জ্ঞান যাচাই</vt:lpstr>
      <vt:lpstr>পাঠ ঘোষণা</vt:lpstr>
      <vt:lpstr>শিখনফল</vt:lpstr>
      <vt:lpstr>মৌল মানবিক চাহিদার ধারণা</vt:lpstr>
      <vt:lpstr>মৌল মানবিক চাহিদার বৈশিষ্ট্য</vt:lpstr>
      <vt:lpstr>মৌল মানবিক চাহিদার ধরণ/প্রকারভেদ   </vt:lpstr>
      <vt:lpstr>সমাজবিজ্ঞানী Charlotte Towle’র মত</vt:lpstr>
      <vt:lpstr>খাদ্য</vt:lpstr>
      <vt:lpstr>বস্ত্র</vt:lpstr>
      <vt:lpstr>বাসস্থান/আশ্রয়</vt:lpstr>
      <vt:lpstr>শিক্ষা</vt:lpstr>
      <vt:lpstr>স্বাস্থ্য</vt:lpstr>
      <vt:lpstr>চিত্তবিনোদন</vt:lpstr>
      <vt:lpstr>সারসংক্ষেপ</vt:lpstr>
      <vt:lpstr>মুল্যায়ন</vt:lpstr>
      <vt:lpstr>দলীয় কাজ</vt:lpstr>
      <vt:lpstr>বাড়ির কাজ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67</cp:revision>
  <dcterms:created xsi:type="dcterms:W3CDTF">2006-08-16T00:00:00Z</dcterms:created>
  <dcterms:modified xsi:type="dcterms:W3CDTF">2021-06-29T03:41:14Z</dcterms:modified>
</cp:coreProperties>
</file>