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5"/>
  </p:notesMasterIdLst>
  <p:sldIdLst>
    <p:sldId id="256" r:id="rId2"/>
    <p:sldId id="272" r:id="rId3"/>
    <p:sldId id="273" r:id="rId4"/>
    <p:sldId id="274" r:id="rId5"/>
    <p:sldId id="257" r:id="rId6"/>
    <p:sldId id="276" r:id="rId7"/>
    <p:sldId id="258" r:id="rId8"/>
    <p:sldId id="275" r:id="rId9"/>
    <p:sldId id="259" r:id="rId10"/>
    <p:sldId id="260" r:id="rId11"/>
    <p:sldId id="261" r:id="rId12"/>
    <p:sldId id="277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8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B8079-D316-48E2-8B9A-958A9567B654}" type="datetimeFigureOut">
              <a:rPr lang="en-US" smtClean="0"/>
              <a:t>1/7/21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0CFB0-9E95-4F9E-ADD6-8664A1CA2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0CFB0-9E95-4F9E-ADD6-8664A1CA2A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8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0CFB0-9E95-4F9E-ADD6-8664A1CA2A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0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48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9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471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12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89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25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722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290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9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1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67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8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58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93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3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6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2AEE0F-DE05-4A64-BAF2-74C1658BAE9E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F6BC9C-3DC3-499B-9D96-85C5D9A1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3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ecineprophetique.forumactif.org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ar.wikipedia.org/wiki/%D8%A8%D9%88%D8%A7%D8%A8%D8%A9:%D8%A7%D9%84%D9%82%D8%A7%D9%86%D9%88%D9%86/%D8%B5%D9%88%D8%B1%D8%A9_%D9%85%D8%AE%D8%AA%D8%A7%D8%B1%D8%A9/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amamasharda.blogspot.com/2010/07/blog-post_13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9%85%D9%84%D9%81:%D8%A7%D9%84%D9%85%D8%B3%D8%AC%D8%AF_%D8%A7%D9%84%D9%86%D8%A8%D9%88%D9%8A_%D8%A7%D9%84%D8%B4%D8%B1%D9%8A%D9%81_-_%D8%A7%D9%84%D9%85%D8%AF%D9%8A%D9%86%D8%A9_%D8%A7%D9%84%D9%85%D9%86%D9%88%D8%B1%D8%A9.jp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learn-unlearn-relearn/why-i-stopped-helping-people-and-you-should-too-36d09d04784c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gouttes-oeil-larmes-larme-157364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angerous_Junction_Ahead_(Saudi_Aarbia_traffic_sign).sv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ikkisrefugeother/6583248381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22960&amp;picture=welcome-lobster-text-titl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camera_is_a_mirror_with_memory/5447317609/" TargetMode="Externa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inganewsongpoetry.blogspot.com/2012/09/thank-you-pictures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saudi.blogspot.com/2019/07/alamat-yawm-al-qyama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mather.deviantart.com/art/The-End-Times-151712567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eryjacop.blogspot.com/2017/09/blog-post_27.html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7EFA1-5DC2-43F3-B2DA-C3884EB9A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0740" y="1037518"/>
            <a:ext cx="9810518" cy="47829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F4DA89-F662-4664-885D-ADB65D7E9170}"/>
              </a:ext>
            </a:extLst>
          </p:cNvPr>
          <p:cNvSpPr txBox="1"/>
          <p:nvPr/>
        </p:nvSpPr>
        <p:spPr>
          <a:xfrm>
            <a:off x="4376737" y="4267200"/>
            <a:ext cx="3438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edecineprophetique.forumactif.or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710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8C8D8-AD7A-4D4E-9D2D-42CE3CEFC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311728"/>
            <a:ext cx="11083636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3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B535C-1BFF-48C2-9320-DBD11184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311728"/>
            <a:ext cx="11083636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8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60B1AA-6613-40B7-8B8B-8A7BD52F3804}"/>
              </a:ext>
            </a:extLst>
          </p:cNvPr>
          <p:cNvSpPr txBox="1"/>
          <p:nvPr/>
        </p:nvSpPr>
        <p:spPr>
          <a:xfrm>
            <a:off x="874673" y="757082"/>
            <a:ext cx="13717217" cy="1388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/>
              <a:t>                  </a:t>
            </a:r>
            <a:r>
              <a:rPr lang="bn-BD" sz="2800" dirty="0"/>
              <a:t>হাদিসের ব্যাখ্যা</a:t>
            </a:r>
          </a:p>
          <a:p>
            <a:r>
              <a:rPr lang="bn-BD" sz="2800" dirty="0"/>
              <a:t>কিয়ামতের দিন এক মহা বিপদের দিন। সকল মানুষ সেদিন হিসাব দেওয়ার</a:t>
            </a:r>
          </a:p>
          <a:p>
            <a:r>
              <a:rPr lang="bn-BD" sz="2800" dirty="0"/>
              <a:t>জন্য আল্লাহর কাঠগড়ায় দাঁড়াবে। মানুষের মাথার উপর অতি নিকটে এসে </a:t>
            </a:r>
          </a:p>
          <a:p>
            <a:r>
              <a:rPr lang="bn-BD" sz="2800" dirty="0"/>
              <a:t>সূর্য তাপ দিতে থাকবে। মানুষ তার পাপ অনুযায়ী ঘামের মধ্যে অবস্থান </a:t>
            </a:r>
          </a:p>
          <a:p>
            <a:r>
              <a:rPr lang="bn-BD" sz="2800" dirty="0"/>
              <a:t>করবে।তৃষ্ণায় ছটফট করতে থাকবে।জিহবা বের হয়ে ঝুলতে থাকবে। আপন</a:t>
            </a:r>
          </a:p>
          <a:p>
            <a:r>
              <a:rPr lang="bn-BD" sz="2800" dirty="0"/>
              <a:t>জন কেউ কাউকে চিনতে পারবেনা।সবাই যার যার চিন্তায় ব্যস্ত থাকবে। </a:t>
            </a:r>
          </a:p>
          <a:p>
            <a:r>
              <a:rPr lang="bn-BD" sz="2800" dirty="0"/>
              <a:t>সেদিন আল্লাহর রহমতের/আরশের ছায়া ব্যাতিত কোন ছায়া থাকবেনা।তবে</a:t>
            </a:r>
          </a:p>
          <a:p>
            <a:r>
              <a:rPr lang="bn-BD" sz="2800" dirty="0"/>
              <a:t>সেখানে তো সবাই স্থান পাবেনা।বিশেষ গুণ সম্পন্ন ব্যক্তিরা সেখানে জায়গা </a:t>
            </a:r>
          </a:p>
          <a:p>
            <a:r>
              <a:rPr lang="bn-BD" sz="2800" dirty="0"/>
              <a:t>পাবে। আলোচ্য হাদিসে সেই সব ব্যক্তিদের বর্ণনা দেওয়া হয়েছে যারা সেই </a:t>
            </a:r>
          </a:p>
          <a:p>
            <a:r>
              <a:rPr lang="bn-BD" sz="2800" dirty="0"/>
              <a:t>সৌভাগ্য অর্জন করবে।হে আল্লাহ তুমি আমাদেরকে তাদের দলভুক্ত করে নিও।</a:t>
            </a:r>
          </a:p>
          <a:p>
            <a:r>
              <a:rPr lang="bn-BD" sz="2800" dirty="0"/>
              <a:t>নিচের স্লাইট গুলতে তাদের বর্ণনা তুলে ধরা হল-</a:t>
            </a:r>
          </a:p>
          <a:p>
            <a:endParaRPr lang="bn-BD" sz="2800" dirty="0"/>
          </a:p>
          <a:p>
            <a:r>
              <a:rPr lang="bn-BD" sz="2800" dirty="0"/>
              <a:t>  </a:t>
            </a:r>
            <a:endParaRPr lang="bn-IN" sz="2800" dirty="0"/>
          </a:p>
          <a:p>
            <a:r>
              <a:rPr lang="bn-BD" sz="2800" dirty="0"/>
              <a:t>                                                               </a:t>
            </a:r>
          </a:p>
          <a:p>
            <a:endParaRPr lang="bn-BD" sz="2800" dirty="0"/>
          </a:p>
          <a:p>
            <a:endParaRPr lang="bn-BD" sz="2800" dirty="0"/>
          </a:p>
          <a:p>
            <a:endParaRPr lang="bn-BD" sz="2800" dirty="0"/>
          </a:p>
          <a:p>
            <a:endParaRPr lang="bn-BD" sz="2800" dirty="0"/>
          </a:p>
          <a:p>
            <a:endParaRPr lang="bn-BD" sz="2800" dirty="0"/>
          </a:p>
          <a:p>
            <a:endParaRPr lang="bn-BD" sz="2800" dirty="0"/>
          </a:p>
          <a:p>
            <a:endParaRPr lang="bn-BD" sz="2800" dirty="0"/>
          </a:p>
          <a:p>
            <a:endParaRPr lang="bn-BD" sz="2800" dirty="0"/>
          </a:p>
          <a:p>
            <a:endParaRPr lang="bn-BD" sz="2800" dirty="0"/>
          </a:p>
          <a:p>
            <a:endParaRPr lang="bn-BD" sz="2800" dirty="0"/>
          </a:p>
          <a:p>
            <a:endParaRPr lang="bn-BD" sz="2800" dirty="0"/>
          </a:p>
          <a:p>
            <a:endParaRPr lang="bn-BD" sz="2800" dirty="0"/>
          </a:p>
          <a:p>
            <a:endParaRPr lang="bn-BD" sz="2800" dirty="0"/>
          </a:p>
          <a:p>
            <a:endParaRPr lang="bn-BD" sz="2800" dirty="0"/>
          </a:p>
          <a:p>
            <a:endParaRPr lang="bn-BD" sz="2800" dirty="0"/>
          </a:p>
          <a:p>
            <a:endParaRPr lang="bn-BD" sz="2800" dirty="0"/>
          </a:p>
          <a:p>
            <a:endParaRPr lang="bn-BD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026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5414-6CE2-4923-ADA9-D2BCAEC7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امام عادل</a:t>
            </a:r>
            <a:br>
              <a:rPr lang="bn-IN" dirty="0"/>
            </a:br>
            <a:r>
              <a:rPr lang="bn-IN" dirty="0"/>
              <a:t>ন্যায় পরায়ণ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শাসক 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A2D6B8-A11E-424C-B3C8-A964F23DF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97845" y="2159159"/>
            <a:ext cx="3111111" cy="253968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28908-0C0F-4C68-B0B7-85AD90E9C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bn-IN" sz="2400" dirty="0"/>
              <a:t>প্রজা হিতৈষী ন্যায় পরায়ন</a:t>
            </a:r>
          </a:p>
          <a:p>
            <a:r>
              <a:rPr lang="bn-IN" sz="2400" dirty="0"/>
              <a:t>শাসক আল্লাহ্‌র প্রিয়জন।</a:t>
            </a:r>
          </a:p>
          <a:p>
            <a:r>
              <a:rPr lang="bn-IN" sz="2400" dirty="0"/>
              <a:t>তাকে আল্লাহ তাআলা কিয়ামতের দিন রহমতের ছায়ায় </a:t>
            </a:r>
          </a:p>
          <a:p>
            <a:r>
              <a:rPr lang="bn-IN" sz="2400" dirty="0"/>
              <a:t>জায়গা করে দিবেন।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E80C65-B216-4B4C-A460-2A40A105CCA5}"/>
              </a:ext>
            </a:extLst>
          </p:cNvPr>
          <p:cNvSpPr txBox="1"/>
          <p:nvPr/>
        </p:nvSpPr>
        <p:spPr>
          <a:xfrm>
            <a:off x="6597845" y="4698841"/>
            <a:ext cx="3111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ar.wikipedia.org/wiki/%D8%A8%D9%88%D8%A7%D8%A8%D8%A9:%D8%A7%D9%84%D9%82%D8%A7%D9%86%D9%88%D9%86/%D8%B5%D9%88%D8%B1%D8%A9_%D9%85%D8%AE%D8%AA%D8%A7%D8%B1%D8%A9/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50766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68ED-9024-4519-B826-07F73C26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যৌবন কালে ইবাদত কারী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2CEB5-34DA-4DA1-A37C-EB05D5E5C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bn-IN" sz="1800" dirty="0"/>
              <a:t>হাদিসে আছে- যে মুমিন ব্যাক্তি দুর্বলতার কারণে বা বৃদ্ধ হয়ে যাবার কারণে আমল </a:t>
            </a:r>
          </a:p>
          <a:p>
            <a:r>
              <a:rPr lang="bn-IN" sz="1800" dirty="0"/>
              <a:t>করতে পারেনা তাকে যৌবন কালের </a:t>
            </a:r>
          </a:p>
          <a:p>
            <a:r>
              <a:rPr lang="bn-IN" sz="1800" dirty="0"/>
              <a:t>ইবাদতের সওয়াব দেওয়া্ হবে।</a:t>
            </a:r>
          </a:p>
          <a:p>
            <a:r>
              <a:rPr lang="bn-IN" sz="1800" dirty="0"/>
              <a:t> রহমতের /আরশের ছায়ায় </a:t>
            </a:r>
          </a:p>
          <a:p>
            <a:r>
              <a:rPr lang="bn-IN" sz="1800" dirty="0"/>
              <a:t>স্থান পাবে।</a:t>
            </a:r>
            <a:endParaRPr lang="en-US" sz="18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E3F366-9E9A-42D7-9B43-650996533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72150" y="1752600"/>
            <a:ext cx="4762500" cy="33528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AE297E-4FC7-47DB-8D12-95F309C52CC1}"/>
              </a:ext>
            </a:extLst>
          </p:cNvPr>
          <p:cNvSpPr txBox="1"/>
          <p:nvPr/>
        </p:nvSpPr>
        <p:spPr>
          <a:xfrm>
            <a:off x="5772150" y="5105400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yamamasharda.blogspot.com/2010/07/blog-post_13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2610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00BB-CE5E-485E-B2C5-56FD8A74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মসজিদের সাথে অন্তর ঝুলন্ত</a:t>
            </a:r>
            <a:br>
              <a:rPr lang="bn-IN" dirty="0"/>
            </a:br>
            <a:r>
              <a:rPr lang="bn-IN" dirty="0"/>
              <a:t>রাখা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4FD0A0-1C94-4D8B-9E73-70FDAEBB9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18138" y="1607273"/>
            <a:ext cx="5470525" cy="364345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3EFA-FC83-4549-B670-172AFADCE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n-IN" sz="1800" dirty="0"/>
              <a:t>যে এক ওয়াক্ত নামাযের পর আরেক ওয়াক্ত</a:t>
            </a:r>
          </a:p>
          <a:p>
            <a:r>
              <a:rPr lang="bn-IN" sz="1800" dirty="0"/>
              <a:t>নামাযের জন্য চিন্তিত থাকে,আযানের</a:t>
            </a:r>
          </a:p>
          <a:p>
            <a:r>
              <a:rPr lang="bn-IN" sz="1800" dirty="0"/>
              <a:t>অপেক্ষায় থাকে সে কিয়ামতের দিন</a:t>
            </a:r>
          </a:p>
          <a:p>
            <a:r>
              <a:rPr lang="bn-IN" sz="1800" dirty="0"/>
              <a:t>পেরেশানি মুক্ত থাকবে এবং রহমতের </a:t>
            </a:r>
          </a:p>
          <a:p>
            <a:r>
              <a:rPr lang="bn-IN" sz="1800" dirty="0"/>
              <a:t>ছায়ায় জায়গা পাবে।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6498BA-4393-430A-987B-85C0DB06ADAC}"/>
              </a:ext>
            </a:extLst>
          </p:cNvPr>
          <p:cNvSpPr txBox="1"/>
          <p:nvPr/>
        </p:nvSpPr>
        <p:spPr>
          <a:xfrm>
            <a:off x="5418138" y="5250728"/>
            <a:ext cx="5470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ar.wikipedia.org/wiki/%D9%85%D9%84%D9%81:%D8%A7%D9%84%D9%85%D8%B3%D8%AC%D8%AF_%D8%A7%D9%84%D9%86%D8%A8%D9%88%D9%8A_%D8%A7%D9%84%D8%B4%D8%B1%D9%8A%D9%81_-_%D8%A7%D9%84%D9%85%D8%AF%D9%8A%D9%86%D8%A9_%D8%A7%D9%84%D9%85%D9%86%D9%88%D8%B1%D8%A9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1592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38BD-7D6A-4C88-949C-B5E085C9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একমাত্র আল্লাহর উদ্দেশ্যে কা</a:t>
            </a:r>
            <a:r>
              <a:rPr lang="bn-BD" dirty="0"/>
              <a:t>উকে</a:t>
            </a:r>
            <a:r>
              <a:rPr lang="bn-IN" dirty="0"/>
              <a:t> ভাল</a:t>
            </a:r>
            <a:r>
              <a:rPr lang="bn-BD" dirty="0"/>
              <a:t>ো</a:t>
            </a:r>
            <a:r>
              <a:rPr lang="bn-IN" dirty="0"/>
              <a:t>বাসা/ বর্জন করা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25B08E-CA7B-4294-BE7D-C79B17E4F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18138" y="1559904"/>
            <a:ext cx="5470525" cy="373819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59C37-1D6E-41F8-B1AE-5A4F7B28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bn-BD" dirty="0"/>
              <a:t> ভালোবাসা ও সম্পর্ক ছিন্ন করা </a:t>
            </a:r>
          </a:p>
          <a:p>
            <a:r>
              <a:rPr lang="bn-BD" dirty="0"/>
              <a:t>দুটোই হবে আল্লাহর সন্তুষ্টির উদ্দেশে।</a:t>
            </a:r>
          </a:p>
          <a:p>
            <a:r>
              <a:rPr lang="bn-BD" dirty="0"/>
              <a:t>হাদিসে আছে-আল্লাহ র কাছে পছন্দনীয় </a:t>
            </a:r>
          </a:p>
          <a:p>
            <a:r>
              <a:rPr lang="bn-BD" dirty="0"/>
              <a:t>আমল হল- আল্লাহর উদ্দেশে </a:t>
            </a:r>
          </a:p>
          <a:p>
            <a:r>
              <a:rPr lang="bn-BD" dirty="0"/>
              <a:t>কাউকে ভালবাসা,কাউকে ঘৃনা করা,</a:t>
            </a:r>
          </a:p>
          <a:p>
            <a:r>
              <a:rPr lang="bn-BD" dirty="0"/>
              <a:t>কাউকে দান করা,কাউকে দান করা</a:t>
            </a:r>
          </a:p>
          <a:p>
            <a:r>
              <a:rPr lang="bn-BD" dirty="0"/>
              <a:t>থেকে বিরত থাকা।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D6399-9A3E-4F9A-B916-ECF9BCB134A6}"/>
              </a:ext>
            </a:extLst>
          </p:cNvPr>
          <p:cNvSpPr txBox="1"/>
          <p:nvPr/>
        </p:nvSpPr>
        <p:spPr>
          <a:xfrm>
            <a:off x="5418138" y="5298096"/>
            <a:ext cx="5470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edium.com/learn-unlearn-relearn/why-i-stopped-helping-people-and-you-should-too-36d09d04784c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20790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E4DC0-9E19-4F46-BE26-E2565A84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dirty="0"/>
              <a:t>আল্লাহর ভয়ে ক্রন্দনকারী</a:t>
            </a:r>
            <a:br>
              <a:rPr lang="bn-IN" dirty="0"/>
            </a:br>
            <a:r>
              <a:rPr lang="bn-IN" dirty="0"/>
              <a:t>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A0ADD6-FB10-4BBD-932F-DA06B1CE9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78878" y="982663"/>
            <a:ext cx="4349044" cy="48926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0A2CD-197D-4A1B-BAA7-9300AABF33BC}"/>
              </a:ext>
            </a:extLst>
          </p:cNvPr>
          <p:cNvSpPr txBox="1"/>
          <p:nvPr/>
        </p:nvSpPr>
        <p:spPr>
          <a:xfrm>
            <a:off x="1491175" y="3165231"/>
            <a:ext cx="80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                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F6894-6EA9-4CCE-9647-B84DEECC1FEF}"/>
              </a:ext>
            </a:extLst>
          </p:cNvPr>
          <p:cNvSpPr txBox="1"/>
          <p:nvPr/>
        </p:nvSpPr>
        <p:spPr>
          <a:xfrm>
            <a:off x="1688123" y="3429000"/>
            <a:ext cx="378020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/>
              <a:t> যে ব্যাক্তি নির্জনে আল্লাহর যিকর করে</a:t>
            </a:r>
          </a:p>
          <a:p>
            <a:r>
              <a:rPr lang="bn-BD" dirty="0"/>
              <a:t>এবং তার ভয়ে কাঁদে ও অশ্রু বিসর্জন</a:t>
            </a:r>
          </a:p>
          <a:p>
            <a:r>
              <a:rPr lang="bn-BD" dirty="0"/>
              <a:t>করে আল্লাহ তাকে কিয়ামতের দিন </a:t>
            </a:r>
          </a:p>
          <a:p>
            <a:r>
              <a:rPr lang="bn-BD" dirty="0"/>
              <a:t>রহ্ মতের চাদরে ঢেকে নিবেন। </a:t>
            </a:r>
          </a:p>
          <a:p>
            <a:r>
              <a:rPr lang="bn-BD" dirty="0"/>
              <a:t>                    </a:t>
            </a:r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2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73DE-14F2-40A9-8121-0E7B20AD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আল্লাহর ভয়ে নারীর কু প্রস্তাব প্রত্যাখ্যান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434EDC-61B9-4ED7-96CF-36DAF7856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18138" y="1033697"/>
            <a:ext cx="5470525" cy="479060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FEFE0-717C-4DAB-9FAC-A508B774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n-BD" dirty="0"/>
              <a:t>সম্ভ্রান্ত ও সুন্দরী রমণীর কুপ্রস্তাব পেয়েও</a:t>
            </a:r>
          </a:p>
          <a:p>
            <a:r>
              <a:rPr lang="bn-BD" dirty="0"/>
              <a:t>যে আল্লাহ্‌র ভয়ে যিনা করা থেকে</a:t>
            </a:r>
          </a:p>
          <a:p>
            <a:r>
              <a:rPr lang="bn-BD" dirty="0"/>
              <a:t>বিরত থাকে সে আল্লাহ্‌র রহমতের </a:t>
            </a:r>
          </a:p>
          <a:p>
            <a:r>
              <a:rPr lang="bn-BD" dirty="0"/>
              <a:t>ছায়ায় স্থান পাবে।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8290C-FD68-43F3-B465-7E8202ACF2A0}"/>
              </a:ext>
            </a:extLst>
          </p:cNvPr>
          <p:cNvSpPr txBox="1"/>
          <p:nvPr/>
        </p:nvSpPr>
        <p:spPr>
          <a:xfrm>
            <a:off x="5418138" y="5824304"/>
            <a:ext cx="5470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Dangerous_Junction_Ahead_(Saudi_Aarbia_traffic_sign)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87923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4507B-0696-4420-94CA-901E6E39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গোপনে দান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DB73B-7B4E-42E1-9F70-4375339A3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n-BD" dirty="0"/>
              <a:t>প্রচার কিংবা সুখ্যাতি নয়, যে শুধুমাত্র </a:t>
            </a:r>
          </a:p>
          <a:p>
            <a:r>
              <a:rPr lang="bn-BD" dirty="0"/>
              <a:t>আল্লাহ্‌র সন্তুষ্টির জন্য গোপনে</a:t>
            </a:r>
          </a:p>
          <a:p>
            <a:r>
              <a:rPr lang="bn-BD" dirty="0"/>
              <a:t>দান করে করে তাকে কিয়ামতের</a:t>
            </a:r>
          </a:p>
          <a:p>
            <a:r>
              <a:rPr lang="bn-BD" dirty="0"/>
              <a:t>দিন আল্লাহ তার রহমতের </a:t>
            </a:r>
          </a:p>
          <a:p>
            <a:r>
              <a:rPr lang="bn-BD" dirty="0"/>
              <a:t>ছায়ায় স্থান দিবেন। 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1050AB2-B8AF-4189-85AB-187DD48EB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24650" y="1285875"/>
            <a:ext cx="2857500" cy="428625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2CCE90-E760-4E0C-9B3E-AF52B9CC5A16}"/>
              </a:ext>
            </a:extLst>
          </p:cNvPr>
          <p:cNvSpPr txBox="1"/>
          <p:nvPr/>
        </p:nvSpPr>
        <p:spPr>
          <a:xfrm>
            <a:off x="6724650" y="5572125"/>
            <a:ext cx="2857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rikkisrefugeother/658324838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9581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C5B5E7-780D-4723-A0E9-321927B6F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45728" y="3485615"/>
            <a:ext cx="4700544" cy="2644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A5BF95-743E-45E8-A3D1-89FFC1817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58342" y="722744"/>
            <a:ext cx="3793968" cy="29084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AEEC1-ABCC-406A-A4C1-AB32F0380E89}"/>
              </a:ext>
            </a:extLst>
          </p:cNvPr>
          <p:cNvSpPr txBox="1"/>
          <p:nvPr/>
        </p:nvSpPr>
        <p:spPr>
          <a:xfrm>
            <a:off x="4594162" y="6928919"/>
            <a:ext cx="9840575" cy="8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flickr.com/photos/camera_is_a_mirror_with_memory/5447317609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4468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E3A870-86BB-4C3C-9E20-F2F784270C6D}"/>
              </a:ext>
            </a:extLst>
          </p:cNvPr>
          <p:cNvSpPr txBox="1"/>
          <p:nvPr/>
        </p:nvSpPr>
        <p:spPr>
          <a:xfrm>
            <a:off x="942535" y="872197"/>
            <a:ext cx="12782666" cy="7909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/>
              <a:t>তাহকিক </a:t>
            </a:r>
            <a:r>
              <a:rPr lang="ar-SA" sz="4400" dirty="0"/>
              <a:t>:</a:t>
            </a:r>
          </a:p>
          <a:p>
            <a:r>
              <a:rPr lang="ar-SA" sz="3200" dirty="0"/>
              <a:t>معلق </a:t>
            </a:r>
            <a:r>
              <a:rPr lang="ar-SA" sz="2000" dirty="0"/>
              <a:t>–صيغة-واحد مذكر, بحث-اسم مفعول,باب-تفعيل,مصدر-التعليق,مادة-ع+ل+ق ,جنس-صحيح,معني-</a:t>
            </a:r>
            <a:r>
              <a:rPr lang="bn-BD" sz="2000" dirty="0"/>
              <a:t> </a:t>
            </a:r>
          </a:p>
          <a:p>
            <a:r>
              <a:rPr lang="bn-BD" sz="2000" dirty="0"/>
              <a:t>ঝুলন্ত</a:t>
            </a:r>
            <a:endParaRPr lang="ar-SA" sz="2000" dirty="0"/>
          </a:p>
          <a:p>
            <a:endParaRPr lang="ar-SA" sz="2000" dirty="0"/>
          </a:p>
          <a:p>
            <a:r>
              <a:rPr lang="ar-SA" sz="3600" dirty="0"/>
              <a:t>تنفق-</a:t>
            </a:r>
            <a:r>
              <a:rPr lang="ar-SA" sz="2000" dirty="0"/>
              <a:t> صيغة-واحد مؤنث غائب,بحث-مضارع معروف,باب-افعال,مصدر-الانفاق,مادة-ن+ف+ق,جنس-صحيح,معني</a:t>
            </a:r>
            <a:endParaRPr lang="bn-BD" sz="2000" dirty="0"/>
          </a:p>
          <a:p>
            <a:r>
              <a:rPr lang="bn-BD" sz="2000" dirty="0"/>
              <a:t> সে দান করছে/করবে                                                                   </a:t>
            </a:r>
          </a:p>
          <a:p>
            <a:endParaRPr lang="bn-BD" sz="2000" dirty="0"/>
          </a:p>
          <a:p>
            <a:r>
              <a:rPr lang="ar-SA" sz="3600" dirty="0"/>
              <a:t>تفرق</a:t>
            </a:r>
            <a:r>
              <a:rPr lang="ar-SA" sz="2000" dirty="0"/>
              <a:t>-صيغة- واحد مذكر غائب,بحث-ماضي معروف,باب-تفعل,مصدر-الثفرق,مادة-ف+ر+ق,جنس-صحيح,معني-</a:t>
            </a:r>
            <a:r>
              <a:rPr lang="bn-BD" sz="2000" dirty="0"/>
              <a:t> </a:t>
            </a:r>
          </a:p>
          <a:p>
            <a:r>
              <a:rPr lang="bn-BD" sz="2000" dirty="0"/>
              <a:t> সে পৃথক হল</a:t>
            </a:r>
          </a:p>
          <a:p>
            <a:r>
              <a:rPr lang="bn-BD" sz="2000" dirty="0"/>
              <a:t> </a:t>
            </a:r>
          </a:p>
          <a:p>
            <a:endParaRPr lang="bn-BD" sz="2000" dirty="0"/>
          </a:p>
          <a:p>
            <a:endParaRPr lang="bn-BD" sz="2000" dirty="0"/>
          </a:p>
          <a:p>
            <a:endParaRPr lang="bn-BD" sz="2000" dirty="0"/>
          </a:p>
          <a:p>
            <a:endParaRPr lang="bn-BD" sz="2000" dirty="0"/>
          </a:p>
          <a:p>
            <a:endParaRPr lang="bn-BD" sz="2000" dirty="0"/>
          </a:p>
          <a:p>
            <a:endParaRPr lang="bn-BD" sz="2000" dirty="0"/>
          </a:p>
          <a:p>
            <a:endParaRPr lang="bn-BD" sz="2000" dirty="0"/>
          </a:p>
          <a:p>
            <a:endParaRPr lang="bn-BD" sz="2000" dirty="0"/>
          </a:p>
          <a:p>
            <a:endParaRPr lang="bn-BD" sz="2000" dirty="0"/>
          </a:p>
          <a:p>
            <a:endParaRPr lang="bn-BD" sz="2000" dirty="0"/>
          </a:p>
          <a:p>
            <a:endParaRPr lang="bn-BD" sz="2000" dirty="0"/>
          </a:p>
          <a:p>
            <a:endParaRPr lang="bn-BD" sz="2000" dirty="0"/>
          </a:p>
        </p:txBody>
      </p:sp>
    </p:spTree>
    <p:extLst>
      <p:ext uri="{BB962C8B-B14F-4D97-AF65-F5344CB8AC3E}">
        <p14:creationId xmlns:p14="http://schemas.microsoft.com/office/powerpoint/2010/main" val="1237473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95DBCC-55AA-4A1F-B474-B79B676FB9E5}"/>
              </a:ext>
            </a:extLst>
          </p:cNvPr>
          <p:cNvSpPr txBox="1"/>
          <p:nvPr/>
        </p:nvSpPr>
        <p:spPr>
          <a:xfrm>
            <a:off x="872197" y="1055077"/>
            <a:ext cx="10508005" cy="8494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/>
              <a:t>মূল্যায়নঃ</a:t>
            </a:r>
          </a:p>
          <a:p>
            <a:r>
              <a:rPr lang="bn-BD" sz="4000" dirty="0"/>
              <a:t>১। কয় শ্রেণীর লোক আরশের ছায়ায়/রহমতের</a:t>
            </a:r>
          </a:p>
          <a:p>
            <a:r>
              <a:rPr lang="bn-BD" sz="4000" dirty="0"/>
              <a:t>ছায়ায় স্থান পাবে? </a:t>
            </a:r>
          </a:p>
          <a:p>
            <a:r>
              <a:rPr lang="bn-BD" sz="4000" dirty="0"/>
              <a:t>২।প্রথম প্রকার লোক কারা? </a:t>
            </a:r>
          </a:p>
          <a:p>
            <a:r>
              <a:rPr lang="bn-BD" sz="4000" dirty="0"/>
              <a:t>৩।শেষ প্রকার লোক কারা? </a:t>
            </a:r>
          </a:p>
          <a:p>
            <a:r>
              <a:rPr lang="bn-BD" sz="4000" dirty="0"/>
              <a:t>    </a:t>
            </a:r>
            <a:r>
              <a:rPr lang="bn-BD" dirty="0"/>
              <a:t>                                                                  </a:t>
            </a:r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420859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A4866F-A6D5-4F98-9D87-7E6B58134B62}"/>
              </a:ext>
            </a:extLst>
          </p:cNvPr>
          <p:cNvSpPr txBox="1"/>
          <p:nvPr/>
        </p:nvSpPr>
        <p:spPr>
          <a:xfrm>
            <a:off x="1403673" y="2410766"/>
            <a:ext cx="9017441" cy="2071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</a:rPr>
              <a:t>বাড়ীর কাজ </a:t>
            </a:r>
            <a:endParaRPr lang="bn-IN" sz="4400" dirty="0">
              <a:solidFill>
                <a:srgbClr val="FF0000"/>
              </a:solidFill>
            </a:endParaRPr>
          </a:p>
          <a:p>
            <a:r>
              <a:rPr lang="bn-BD" dirty="0">
                <a:solidFill>
                  <a:srgbClr val="FF0000"/>
                </a:solidFill>
              </a:rPr>
              <a:t> </a:t>
            </a:r>
            <a:r>
              <a:rPr lang="bn-IN" sz="2800" dirty="0">
                <a:solidFill>
                  <a:srgbClr val="FF0000"/>
                </a:solidFill>
              </a:rPr>
              <a:t>হাদিসের আলোকে</a:t>
            </a:r>
            <a:r>
              <a:rPr lang="bn-IN" dirty="0">
                <a:solidFill>
                  <a:srgbClr val="FF0000"/>
                </a:solidFill>
              </a:rPr>
              <a:t> </a:t>
            </a:r>
            <a:r>
              <a:rPr lang="bn-IN" sz="2800" dirty="0">
                <a:solidFill>
                  <a:srgbClr val="FF0000"/>
                </a:solidFill>
              </a:rPr>
              <a:t>আল্লাহ্‌র ভয়ে ক্রন্দনের ফযিলত বর্ণনা কর। </a:t>
            </a:r>
            <a:r>
              <a:rPr lang="bn-BD" dirty="0">
                <a:solidFill>
                  <a:srgbClr val="FF0000"/>
                </a:solidFill>
              </a:rPr>
              <a:t>                                                             </a:t>
            </a:r>
          </a:p>
          <a:p>
            <a:endParaRPr lang="bn-BD" dirty="0">
              <a:solidFill>
                <a:srgbClr val="FF0000"/>
              </a:solidFill>
            </a:endParaRPr>
          </a:p>
          <a:p>
            <a:endParaRPr lang="bn-BD" dirty="0">
              <a:solidFill>
                <a:srgbClr val="FF0000"/>
              </a:solidFill>
            </a:endParaRPr>
          </a:p>
          <a:p>
            <a:endParaRPr lang="bn-BD" dirty="0">
              <a:solidFill>
                <a:srgbClr val="FF0000"/>
              </a:solidFill>
            </a:endParaRPr>
          </a:p>
          <a:p>
            <a:endParaRPr lang="bn-BD" dirty="0">
              <a:solidFill>
                <a:srgbClr val="FF0000"/>
              </a:solidFill>
            </a:endParaRPr>
          </a:p>
          <a:p>
            <a:endParaRPr lang="bn-BD" dirty="0">
              <a:solidFill>
                <a:srgbClr val="FF0000"/>
              </a:solidFill>
            </a:endParaRPr>
          </a:p>
          <a:p>
            <a:endParaRPr lang="bn-BD" dirty="0">
              <a:solidFill>
                <a:srgbClr val="FF0000"/>
              </a:solidFill>
            </a:endParaRPr>
          </a:p>
          <a:p>
            <a:endParaRPr lang="bn-BD" dirty="0">
              <a:solidFill>
                <a:srgbClr val="FF0000"/>
              </a:solidFill>
            </a:endParaRPr>
          </a:p>
          <a:p>
            <a:endParaRPr lang="bn-BD" dirty="0">
              <a:solidFill>
                <a:srgbClr val="FF0000"/>
              </a:solidFill>
            </a:endParaRPr>
          </a:p>
          <a:p>
            <a:endParaRPr lang="bn-BD" dirty="0">
              <a:solidFill>
                <a:srgbClr val="FF0000"/>
              </a:solidFill>
            </a:endParaRPr>
          </a:p>
          <a:p>
            <a:endParaRPr lang="bn-BD" dirty="0">
              <a:solidFill>
                <a:srgbClr val="FF0000"/>
              </a:solidFill>
            </a:endParaRPr>
          </a:p>
          <a:p>
            <a:endParaRPr lang="bn-BD" dirty="0">
              <a:solidFill>
                <a:srgbClr val="FF0000"/>
              </a:solidFill>
            </a:endParaRPr>
          </a:p>
          <a:p>
            <a:endParaRPr lang="bn-BD" dirty="0">
              <a:solidFill>
                <a:srgbClr val="FF0000"/>
              </a:solidFill>
            </a:endParaRPr>
          </a:p>
          <a:p>
            <a:endParaRPr lang="bn-BD" dirty="0">
              <a:solidFill>
                <a:srgbClr val="FF0000"/>
              </a:solidFill>
            </a:endParaRPr>
          </a:p>
          <a:p>
            <a:endParaRPr lang="bn-BD" dirty="0">
              <a:solidFill>
                <a:srgbClr val="FF0000"/>
              </a:solidFill>
            </a:endParaRPr>
          </a:p>
          <a:p>
            <a:endParaRPr lang="bn-BD" dirty="0">
              <a:solidFill>
                <a:srgbClr val="FF0000"/>
              </a:solidFill>
            </a:endParaRPr>
          </a:p>
          <a:p>
            <a:endParaRPr lang="bn-BD" dirty="0">
              <a:solidFill>
                <a:srgbClr val="FF0000"/>
              </a:solidFill>
            </a:endParaRPr>
          </a:p>
          <a:p>
            <a:endParaRPr lang="bn-B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84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CA3B71-CA13-4AA3-A79A-AA36C7D64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4535" y="595116"/>
            <a:ext cx="4342928" cy="56677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54261C-2D50-4726-ABB9-1D21AE9376D4}"/>
              </a:ext>
            </a:extLst>
          </p:cNvPr>
          <p:cNvSpPr txBox="1"/>
          <p:nvPr/>
        </p:nvSpPr>
        <p:spPr>
          <a:xfrm>
            <a:off x="3468528" y="6878031"/>
            <a:ext cx="5254943" cy="19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inganewsongpoetry.blogspot.com/2012/09/thank-you-pictur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5114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03B5-C3FD-461E-ACA2-8D1943DD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16938"/>
            <a:ext cx="9601196" cy="1434254"/>
          </a:xfrm>
        </p:spPr>
        <p:txBody>
          <a:bodyPr/>
          <a:lstStyle/>
          <a:p>
            <a:r>
              <a:rPr lang="bn-IN" dirty="0"/>
              <a:t>পরিচিতি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50A7F-B6DB-422D-9BDE-67EE8F667B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IN" dirty="0"/>
              <a:t> মোহাম্মদ আবু বকর সিদ্দিক</a:t>
            </a:r>
          </a:p>
          <a:p>
            <a:r>
              <a:rPr lang="bn-IN" dirty="0"/>
              <a:t>প্রভাষক(আরবি)</a:t>
            </a:r>
          </a:p>
          <a:p>
            <a:r>
              <a:rPr lang="bn-IN" dirty="0"/>
              <a:t>ইসলাম নগর দারুচ্ছুন্নাত ফাযিল</a:t>
            </a:r>
          </a:p>
          <a:p>
            <a:r>
              <a:rPr lang="bn-IN" dirty="0"/>
              <a:t>মাদরাসা,</a:t>
            </a:r>
          </a:p>
          <a:p>
            <a:r>
              <a:rPr lang="bn-IN" dirty="0"/>
              <a:t>কামারখন্দ,সিরাজগঞ্জ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B4655-E219-41AC-80E6-66F612300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ED607-CB6A-4681-86F6-331E117F9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320722"/>
            <a:ext cx="4718304" cy="2393277"/>
          </a:xfrm>
        </p:spPr>
        <p:txBody>
          <a:bodyPr/>
          <a:lstStyle/>
          <a:p>
            <a:pPr marL="0" indent="0">
              <a:buNone/>
            </a:pPr>
            <a:r>
              <a:rPr lang="bn-IN" dirty="0"/>
              <a:t>শ্রেণি—আলিম (একাদশ-দ্বাদশ)</a:t>
            </a:r>
          </a:p>
          <a:p>
            <a:pPr marL="0" indent="0">
              <a:buNone/>
            </a:pPr>
            <a:r>
              <a:rPr lang="bn-IN" dirty="0"/>
              <a:t>বিষয়—আলহাদিস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90C99F-3468-40CF-A8F9-0073D4149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9A22D5C-2266-4202-A50B-3D6AE707CAAC}"/>
              </a:ext>
            </a:extLst>
          </p:cNvPr>
          <p:cNvSpPr/>
          <p:nvPr/>
        </p:nvSpPr>
        <p:spPr>
          <a:xfrm>
            <a:off x="5725548" y="2709946"/>
            <a:ext cx="484632" cy="3070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8288A5-D141-4E46-BC1B-ED3B444D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C55B5C-13C2-4F7B-983D-E894EEC5CABC}"/>
              </a:ext>
            </a:extLst>
          </p:cNvPr>
          <p:cNvSpPr txBox="1"/>
          <p:nvPr/>
        </p:nvSpPr>
        <p:spPr>
          <a:xfrm>
            <a:off x="381000" y="6429375"/>
            <a:ext cx="1143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assaudi.blogspot.com/2019/07/alamat-yawm-al-qyama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9304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344B59-0455-4014-8FEE-6622F5327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6433" y="1711585"/>
            <a:ext cx="4692318" cy="3519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CE7417-63F0-44FB-9792-66181B2A5EDF}"/>
              </a:ext>
            </a:extLst>
          </p:cNvPr>
          <p:cNvSpPr txBox="1"/>
          <p:nvPr/>
        </p:nvSpPr>
        <p:spPr>
          <a:xfrm>
            <a:off x="1524000" y="6894586"/>
            <a:ext cx="9144000" cy="15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dmather.deviantart.com/art/The-End-Times-15171256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352960-B3C1-4328-B8B8-66D2CAD00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16614" y="1731645"/>
            <a:ext cx="4756785" cy="33947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6C7997-69AD-44EC-9B73-D623DA13C5D7}"/>
              </a:ext>
            </a:extLst>
          </p:cNvPr>
          <p:cNvSpPr txBox="1"/>
          <p:nvPr/>
        </p:nvSpPr>
        <p:spPr>
          <a:xfrm>
            <a:off x="1035879" y="4972050"/>
            <a:ext cx="4324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seryjacop.blogspot.com/2017/09/blog-post_27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E384F-44B5-444D-A6EF-D81041AE0132}"/>
              </a:ext>
            </a:extLst>
          </p:cNvPr>
          <p:cNvSpPr txBox="1"/>
          <p:nvPr/>
        </p:nvSpPr>
        <p:spPr>
          <a:xfrm>
            <a:off x="4900247" y="5627077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/>
              <a:t>কিয়ামতের দিনের ভয়াবহতা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9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34F9-ABCB-426E-AD6F-31FE05C3ED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/>
              <a:t>আজকের পাঠ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9933B-1873-405E-A039-4B64D6B37F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bn-IN" sz="2800" dirty="0"/>
              <a:t>মেশকাতুল মাসাবিহ এর </a:t>
            </a:r>
            <a:r>
              <a:rPr lang="ar-SA" sz="2800" dirty="0"/>
              <a:t>كتاب الصلوة</a:t>
            </a:r>
            <a:r>
              <a:rPr lang="bn-BD" sz="2800" dirty="0"/>
              <a:t> এর</a:t>
            </a:r>
            <a:endParaRPr lang="ar-SA" sz="2800" dirty="0"/>
          </a:p>
          <a:p>
            <a:r>
              <a:rPr lang="ar-SA" sz="2800" dirty="0"/>
              <a:t>باب المساجد و مواضع الصلوة</a:t>
            </a:r>
            <a:r>
              <a:rPr lang="bn-BD" sz="2800" dirty="0"/>
              <a:t> এর প্রথম </a:t>
            </a:r>
          </a:p>
          <a:p>
            <a:r>
              <a:rPr lang="bn-BD" sz="2800" dirty="0"/>
              <a:t>পরিচ্ছেদের ১২ তম হাদিস।</a:t>
            </a:r>
            <a:endParaRPr lang="ar-SA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682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45ACF-46DE-4A7A-A3B7-F6AD44483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4" y="595116"/>
            <a:ext cx="10076033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9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93558-948B-4AA0-96DD-377B29B3A2C7}"/>
              </a:ext>
            </a:extLst>
          </p:cNvPr>
          <p:cNvSpPr txBox="1"/>
          <p:nvPr/>
        </p:nvSpPr>
        <p:spPr>
          <a:xfrm>
            <a:off x="1026942" y="1800665"/>
            <a:ext cx="1063624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</a:rPr>
              <a:t>হাদিসের বঙ্গানুবাদঃ</a:t>
            </a:r>
          </a:p>
          <a:p>
            <a:r>
              <a:rPr lang="bn-BD" sz="2000" dirty="0"/>
              <a:t>হযরত আবু হুরাইরা (রাঃ) হতে বর্ণিত তিনি বলেন, রাসুল (সাঃ) বলেছেন-সাত শ্রেণির ব্যাক্তিকে </a:t>
            </a:r>
          </a:p>
          <a:p>
            <a:r>
              <a:rPr lang="bn-BD" sz="2000" dirty="0"/>
              <a:t>আল্লাহ তাআলা</a:t>
            </a:r>
            <a:r>
              <a:rPr lang="bn-IN" sz="2000" dirty="0"/>
              <a:t> কিয়ামতের দিন</a:t>
            </a:r>
            <a:r>
              <a:rPr lang="bn-BD" sz="2000" dirty="0"/>
              <a:t> তার নিজ ছায়ায় স্থান দিবেন যেদিন তার ছায়া ব্যাতিত কোন ছায়া </a:t>
            </a:r>
            <a:endParaRPr lang="bn-IN" sz="2000" dirty="0"/>
          </a:p>
          <a:p>
            <a:r>
              <a:rPr lang="bn-BD" sz="2000" dirty="0"/>
              <a:t>থাকবেনা।তারা হলেন- ১।ন্যায় পরায়ণ শাসক ২। সে যুবক যে তার যৌবন কাল ইবাদতে কাটিয়েছে। </a:t>
            </a:r>
          </a:p>
          <a:p>
            <a:r>
              <a:rPr lang="bn-BD" sz="2000" dirty="0"/>
              <a:t>৩। সে ব্যক্তি ,যার অন্তর মসজিদের সাথে ঝুলন্ত থাকে যখন সে তা থেকে বের হয় যতক্ষণ না সে </a:t>
            </a:r>
          </a:p>
          <a:p>
            <a:r>
              <a:rPr lang="bn-BD" sz="2000" dirty="0"/>
              <a:t>এতে ফিরে আসে ৪।সে দুই ব্যক্তি যারা আল্লাহর উদ্দেশ্যে মিলিত হয় আবার আল্লাহর উদ্দেশ্যে পৃথক</a:t>
            </a:r>
          </a:p>
          <a:p>
            <a:r>
              <a:rPr lang="bn-BD" sz="2000" dirty="0"/>
              <a:t>হয় ৫।যে ব্যক্তি নির্জনে আল্লাকে স্মরণ করে আর তার ভয়ে অশ্রু বিসর্জন করে ৬।সে ব্যক্তি যাকে </a:t>
            </a:r>
          </a:p>
          <a:p>
            <a:r>
              <a:rPr lang="bn-BD" sz="2000" dirty="0"/>
              <a:t>কোন সম্ভ্রান্ত সুন্দরী রমণী কুকর্মের আহবান করে কিন্ত সে ব</a:t>
            </a:r>
            <a:r>
              <a:rPr lang="bn-IN" sz="2000" dirty="0"/>
              <a:t>লে</a:t>
            </a:r>
            <a:r>
              <a:rPr lang="bn-BD" sz="2000" dirty="0"/>
              <a:t> আমি আল্লাহ কে ভয় করি ৭।সে ব্যক্তি</a:t>
            </a:r>
          </a:p>
          <a:p>
            <a:r>
              <a:rPr lang="bn-BD" sz="2000" dirty="0"/>
              <a:t>এমন গোপনে দান করে যে ডান হাত কি দান করল বাম হাত তা জানেনা।(বুখারি+মুসলিম) </a:t>
            </a:r>
          </a:p>
          <a:p>
            <a:endParaRPr lang="bn-BD" sz="2000" dirty="0"/>
          </a:p>
          <a:p>
            <a:r>
              <a:rPr lang="bn-IN" sz="2000" dirty="0"/>
              <a:t> </a:t>
            </a:r>
            <a:endParaRPr lang="bn-BD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882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4EF828-A529-4485-98EE-9101AA0F3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4" y="595116"/>
            <a:ext cx="10076033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14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372</TotalTime>
  <Words>796</Words>
  <Application>Microsoft Office PowerPoint</Application>
  <PresentationFormat>Widescreen</PresentationFormat>
  <Paragraphs>176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Garamond</vt:lpstr>
      <vt:lpstr>Organic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امام عادل ন্যায় পরায়ণ শাসক  </vt:lpstr>
      <vt:lpstr>যৌবন কালে ইবাদত কারী</vt:lpstr>
      <vt:lpstr>মসজিদের সাথে অন্তর ঝুলন্ত রাখা</vt:lpstr>
      <vt:lpstr>একমাত্র আল্লাহর উদ্দেশ্যে কাউকে ভালোবাসা/ বর্জন করা</vt:lpstr>
      <vt:lpstr>আল্লাহর ভয়ে ক্রন্দনকারী  </vt:lpstr>
      <vt:lpstr>আল্লাহর ভয়ে নারীর কু প্রস্তাব প্রত্যাখ্যান</vt:lpstr>
      <vt:lpstr>গোপনে দান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Afzal Hossain</dc:creator>
  <cp:lastModifiedBy>Afzal Hossain</cp:lastModifiedBy>
  <cp:revision>64</cp:revision>
  <dcterms:created xsi:type="dcterms:W3CDTF">2021-06-30T05:24:55Z</dcterms:created>
  <dcterms:modified xsi:type="dcterms:W3CDTF">2021-07-01T10:02:11Z</dcterms:modified>
</cp:coreProperties>
</file>