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68" r:id="rId4"/>
    <p:sldId id="275" r:id="rId5"/>
    <p:sldId id="257" r:id="rId6"/>
    <p:sldId id="269" r:id="rId7"/>
    <p:sldId id="270" r:id="rId8"/>
    <p:sldId id="277" r:id="rId9"/>
    <p:sldId id="266" r:id="rId10"/>
    <p:sldId id="261" r:id="rId11"/>
    <p:sldId id="267" r:id="rId12"/>
    <p:sldId id="262" r:id="rId13"/>
    <p:sldId id="263" r:id="rId14"/>
    <p:sldId id="264" r:id="rId15"/>
    <p:sldId id="271" r:id="rId16"/>
    <p:sldId id="276" r:id="rId17"/>
    <p:sldId id="279" r:id="rId18"/>
    <p:sldId id="280" r:id="rId19"/>
    <p:sldId id="278"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2"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343879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248362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416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342712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2051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70494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2214306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4154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86407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CB41-14AF-40E3-8639-AD4CC899988B}" type="datetimeFigureOut">
              <a:rPr lang="en-US" smtClean="0"/>
              <a:t>30-Jun-21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31966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9BCB41-14AF-40E3-8639-AD4CC899988B}" type="datetimeFigureOut">
              <a:rPr lang="en-US" smtClean="0"/>
              <a:t>30-Jun-21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19244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9BCB41-14AF-40E3-8639-AD4CC899988B}" type="datetimeFigureOut">
              <a:rPr lang="en-US" smtClean="0"/>
              <a:t>30-Jun-21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282886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9BCB41-14AF-40E3-8639-AD4CC899988B}" type="datetimeFigureOut">
              <a:rPr lang="en-US" smtClean="0"/>
              <a:t>30-Jun-21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393179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CB41-14AF-40E3-8639-AD4CC899988B}" type="datetimeFigureOut">
              <a:rPr lang="en-US" smtClean="0"/>
              <a:t>30-Jun-21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132964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CB41-14AF-40E3-8639-AD4CC899988B}" type="datetimeFigureOut">
              <a:rPr lang="en-US" smtClean="0"/>
              <a:t>30-Jun-21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207536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CB41-14AF-40E3-8639-AD4CC899988B}" type="datetimeFigureOut">
              <a:rPr lang="en-US" smtClean="0"/>
              <a:t>30-Jun-21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FBA9E-7890-4A50-BA3D-8C0790F4ADDB}" type="slidenum">
              <a:rPr lang="en-US" smtClean="0"/>
              <a:t>‹#›</a:t>
            </a:fld>
            <a:endParaRPr lang="en-US"/>
          </a:p>
        </p:txBody>
      </p:sp>
    </p:spTree>
    <p:extLst>
      <p:ext uri="{BB962C8B-B14F-4D97-AF65-F5344CB8AC3E}">
        <p14:creationId xmlns:p14="http://schemas.microsoft.com/office/powerpoint/2010/main" val="284128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9BCB41-14AF-40E3-8639-AD4CC899988B}" type="datetimeFigureOut">
              <a:rPr lang="en-US" smtClean="0"/>
              <a:t>30-Jun-21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7FBA9E-7890-4A50-BA3D-8C0790F4ADDB}" type="slidenum">
              <a:rPr lang="en-US" smtClean="0"/>
              <a:t>‹#›</a:t>
            </a:fld>
            <a:endParaRPr lang="en-US"/>
          </a:p>
        </p:txBody>
      </p:sp>
    </p:spTree>
    <p:extLst>
      <p:ext uri="{BB962C8B-B14F-4D97-AF65-F5344CB8AC3E}">
        <p14:creationId xmlns:p14="http://schemas.microsoft.com/office/powerpoint/2010/main" val="1440722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1999" cy="1320800"/>
          </a:xfrm>
          <a:solidFill>
            <a:schemeClr val="accent5">
              <a:lumMod val="20000"/>
              <a:lumOff val="80000"/>
            </a:schemeClr>
          </a:solidFill>
        </p:spPr>
        <p:txBody>
          <a:bodyPr/>
          <a:lstStyle/>
          <a:p>
            <a:r>
              <a:rPr lang="en-US" dirty="0" smtClean="0">
                <a:solidFill>
                  <a:srgbClr val="002060"/>
                </a:solidFill>
              </a:rPr>
              <a:t>                   </a:t>
            </a:r>
            <a:r>
              <a:rPr lang="en-US" sz="6000" b="1" dirty="0" smtClean="0">
                <a:solidFill>
                  <a:srgbClr val="002060"/>
                </a:solidFill>
                <a:latin typeface="NikoshBAN" panose="02000000000000000000" pitchFamily="2" charset="0"/>
                <a:cs typeface="NikoshBAN" panose="02000000000000000000" pitchFamily="2" charset="0"/>
              </a:rPr>
              <a:t>সবাইকে </a:t>
            </a:r>
            <a:r>
              <a:rPr lang="en-US" sz="6000" b="1" dirty="0" err="1" smtClean="0">
                <a:solidFill>
                  <a:srgbClr val="002060"/>
                </a:solidFill>
                <a:latin typeface="NikoshBAN" panose="02000000000000000000" pitchFamily="2" charset="0"/>
                <a:cs typeface="NikoshBAN" panose="02000000000000000000" pitchFamily="2" charset="0"/>
              </a:rPr>
              <a:t>স্বাগত</a:t>
            </a:r>
            <a:endParaRPr lang="en-US" sz="6000" b="1" dirty="0">
              <a:solidFill>
                <a:srgbClr val="00206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193183" y="2160588"/>
            <a:ext cx="10431887" cy="4697412"/>
          </a:xfrm>
          <a:prstGeom prst="rect">
            <a:avLst/>
          </a:prstGeom>
        </p:spPr>
      </p:pic>
    </p:spTree>
    <p:extLst>
      <p:ext uri="{BB962C8B-B14F-4D97-AF65-F5344CB8AC3E}">
        <p14:creationId xmlns:p14="http://schemas.microsoft.com/office/powerpoint/2010/main" val="3982642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ikoshBAN" panose="02000000000000000000" pitchFamily="2" charset="0"/>
                <a:cs typeface="NikoshBAN" panose="02000000000000000000" pitchFamily="2" charset="0"/>
              </a:rPr>
              <a:t>Computer Networking</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2160589"/>
            <a:ext cx="10236530" cy="4133333"/>
          </a:xfrm>
        </p:spPr>
        <p:txBody>
          <a:bodyPr>
            <a:normAutofit/>
          </a:bodyPr>
          <a:lstStyle/>
          <a:p>
            <a:pPr marL="0" indent="0">
              <a:buNone/>
            </a:pPr>
            <a:r>
              <a:rPr lang="as-IN" sz="2800" b="1" dirty="0" smtClean="0">
                <a:solidFill>
                  <a:srgbClr val="002060"/>
                </a:solidFill>
                <a:latin typeface="NikoshBAN" panose="02000000000000000000" pitchFamily="2" charset="0"/>
                <a:cs typeface="NikoshBAN" panose="02000000000000000000" pitchFamily="2" charset="0"/>
              </a:rPr>
              <a:t>ক্লায়েন্ট সার্ভার নেটওয়ার্কঃ </a:t>
            </a:r>
          </a:p>
          <a:p>
            <a:pPr marL="0" indent="0">
              <a:buNone/>
            </a:pPr>
            <a:r>
              <a:rPr lang="as-IN" sz="2800" b="1" dirty="0" smtClean="0">
                <a:solidFill>
                  <a:srgbClr val="7030A0"/>
                </a:solidFill>
                <a:latin typeface="NikoshBAN" panose="02000000000000000000" pitchFamily="2" charset="0"/>
                <a:cs typeface="NikoshBAN" panose="02000000000000000000" pitchFamily="2" charset="0"/>
              </a:rPr>
              <a:t>এটি একটি কম্পিউটার নেটওয়ার্কিং মডেল যা সার্ভার কম্পিউটার এবং কিছু টার্মিনাল / ক্লায়েন্ট কম্পিউটার সমন্বয়ে গঠিত। এই নেটওয়ার্কিং মডেলে সকল ধরণের প্রসেসিং এবং নিয়ন্ত্রণ সার্ভার কম্পিউটার দ্বারা সম্পন্ন হয়। সার্ভার কম্পিউটার একটি বিশেষায়িত কম্পিউটার যা নিরাপত্তা নিশ্চিত এবং নেটওয়ার্ক পরিচালনার মতো সকল কার্য সম্পাদন করে। </a:t>
            </a:r>
            <a:r>
              <a:rPr lang="as-IN" sz="2800" b="1" dirty="0" smtClean="0">
                <a:solidFill>
                  <a:schemeClr val="tx1"/>
                </a:solidFill>
                <a:latin typeface="NikoshBAN" panose="02000000000000000000" pitchFamily="2" charset="0"/>
                <a:cs typeface="NikoshBAN" panose="02000000000000000000" pitchFamily="2" charset="0"/>
              </a:rPr>
              <a:t>এটি নেটওয়ার্কের  রিসোর্সসমূহ নিয়ন্ত্রণ করে এবং নেটওয়ার্কের অন্যান্য কম্পিউটারগুলোকে সেবা প্রদান করে। অপরদিকে ক্লায়েন্ট কম্পিউটারগুলো সার্ভার থেকে রিসোর্স ব্যবহার করে বা সেবা গ্রহণ করে। ক্লায়েন্ট সার্ভার নেটওয়ার্ককে সার্ভার-বেজড নেটওয়ার্কও বলা হয়।</a:t>
            </a:r>
          </a:p>
          <a:p>
            <a:endParaRPr lang="as-IN" dirty="0">
              <a:solidFill>
                <a:schemeClr val="tx1"/>
              </a:solidFill>
            </a:endParaRPr>
          </a:p>
        </p:txBody>
      </p:sp>
    </p:spTree>
    <p:extLst>
      <p:ext uri="{BB962C8B-B14F-4D97-AF65-F5344CB8AC3E}">
        <p14:creationId xmlns:p14="http://schemas.microsoft.com/office/powerpoint/2010/main" val="146378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40000"/>
                    <a:lumOff val="60000"/>
                  </a:schemeClr>
                </a:solidFill>
                <a:latin typeface="NikoshBAN" panose="02000000000000000000" pitchFamily="2" charset="0"/>
                <a:cs typeface="NikoshBAN" panose="02000000000000000000" pitchFamily="2" charset="0"/>
              </a:rPr>
              <a:t>Computer Networking</a:t>
            </a:r>
            <a:endParaRPr lang="en-US" b="1" dirty="0">
              <a:solidFill>
                <a:schemeClr val="accent5">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127" y="1930401"/>
            <a:ext cx="10640291" cy="4110962"/>
          </a:xfrm>
        </p:spPr>
        <p:txBody>
          <a:bodyPr>
            <a:noAutofit/>
          </a:bodyPr>
          <a:lstStyle/>
          <a:p>
            <a:pPr marL="0" indent="0">
              <a:buNone/>
            </a:pPr>
            <a:r>
              <a:rPr lang="as-IN" sz="2800" b="1" dirty="0" smtClean="0">
                <a:solidFill>
                  <a:srgbClr val="002060"/>
                </a:solidFill>
                <a:latin typeface="NikoshBAN" panose="02000000000000000000" pitchFamily="2" charset="0"/>
                <a:cs typeface="NikoshBAN" panose="02000000000000000000" pitchFamily="2" charset="0"/>
              </a:rPr>
              <a:t>হাইব্রিড নেটওয়ার্কঃ </a:t>
            </a:r>
          </a:p>
          <a:p>
            <a:pPr marL="0" indent="0">
              <a:buNone/>
            </a:pPr>
            <a:r>
              <a:rPr lang="as-IN" sz="2800" b="1" dirty="0" smtClean="0">
                <a:solidFill>
                  <a:srgbClr val="7030A0"/>
                </a:solidFill>
                <a:latin typeface="NikoshBAN" panose="02000000000000000000" pitchFamily="2" charset="0"/>
                <a:cs typeface="NikoshBAN" panose="02000000000000000000" pitchFamily="2" charset="0"/>
              </a:rPr>
              <a:t>হাইব্রিড নেটওয়ার্ক যা পিয়ার-টু-পিয়ার এবং ক্লায়েন্ট-সার্ভার উভয় নেটওয়ার্কের উপর ভিত্তি করে তৈরি হয়। হাইব্রিড নেটওয়ার্ক পিয়ার-টু-পিয়ার নেটওয়ার্কে সার্ভার-ভিত্তিক নেটওয়ার্কগুলোর কর্মক্ষমতা, নিরাপত্তা এবং নির্ভরযোগ্যতার সাথে গ্রুপ-ওয়ার্কের(</a:t>
            </a:r>
            <a:r>
              <a:rPr lang="en-US" sz="2800" b="1" dirty="0" smtClean="0">
                <a:solidFill>
                  <a:srgbClr val="7030A0"/>
                </a:solidFill>
                <a:latin typeface="NikoshBAN" panose="02000000000000000000" pitchFamily="2" charset="0"/>
                <a:cs typeface="NikoshBAN" panose="02000000000000000000" pitchFamily="2" charset="0"/>
              </a:rPr>
              <a:t>Group Work) </a:t>
            </a:r>
            <a:r>
              <a:rPr lang="as-IN" sz="2800" b="1" dirty="0" smtClean="0">
                <a:solidFill>
                  <a:srgbClr val="7030A0"/>
                </a:solidFill>
                <a:latin typeface="NikoshBAN" panose="02000000000000000000" pitchFamily="2" charset="0"/>
                <a:cs typeface="NikoshBAN" panose="02000000000000000000" pitchFamily="2" charset="0"/>
              </a:rPr>
              <a:t>বৈশিষ্ট্যগুলো অন্তর্ভুক্ত করে। হাইব্রিড নেটওয়ার্ক সার্ভারগুলোর কেন্দ্রিয় সকল পরিষেবা সরবরাহ করে তবে তারা ব্যবহারকারীকে ওয়ার্কগ্রুপের(</a:t>
            </a:r>
            <a:r>
              <a:rPr lang="en-US" sz="2800" b="1" dirty="0" smtClean="0">
                <a:solidFill>
                  <a:srgbClr val="7030A0"/>
                </a:solidFill>
                <a:latin typeface="NikoshBAN" panose="02000000000000000000" pitchFamily="2" charset="0"/>
                <a:cs typeface="NikoshBAN" panose="02000000000000000000" pitchFamily="2" charset="0"/>
              </a:rPr>
              <a:t>Workgroups) </a:t>
            </a:r>
            <a:r>
              <a:rPr lang="as-IN" sz="2800" b="1" dirty="0" smtClean="0">
                <a:solidFill>
                  <a:srgbClr val="7030A0"/>
                </a:solidFill>
                <a:latin typeface="NikoshBAN" panose="02000000000000000000" pitchFamily="2" charset="0"/>
                <a:cs typeface="NikoshBAN" panose="02000000000000000000" pitchFamily="2" charset="0"/>
              </a:rPr>
              <a:t>মধ্যে তাদের নিজস্ব রিসোর্স শেয়ার এবং পরিচালনা করতে দেয়।</a:t>
            </a:r>
            <a:endParaRPr lang="en-US" sz="28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3697557"/>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ikoshBAN" panose="02000000000000000000" pitchFamily="2" charset="0"/>
                <a:cs typeface="NikoshBAN" panose="02000000000000000000" pitchFamily="2" charset="0"/>
              </a:rPr>
              <a:t>Computer Networking</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77334" y="2160589"/>
            <a:ext cx="9761076" cy="3880773"/>
          </a:xfrm>
        </p:spPr>
        <p:txBody>
          <a:bodyPr>
            <a:normAutofit/>
          </a:bodyPr>
          <a:lstStyle/>
          <a:p>
            <a:pPr marL="0" indent="0">
              <a:buNone/>
            </a:pPr>
            <a:r>
              <a:rPr lang="as-IN" sz="3200" b="1" dirty="0" smtClean="0">
                <a:solidFill>
                  <a:srgbClr val="7030A0"/>
                </a:solidFill>
                <a:latin typeface="NikoshBAN" panose="02000000000000000000" pitchFamily="2" charset="0"/>
                <a:cs typeface="NikoshBAN" panose="02000000000000000000" pitchFamily="2" charset="0"/>
              </a:rPr>
              <a:t>সার্ভারের সংখ্যা ও  স্টোরেজ মিডিয়ার উপর ভিত্তি করে ক্লায়েন্ট সার্ভার নেটওয়ার্ককে আবার দুইভাগে ভাগ করা যায়। যথা-</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1)</a:t>
            </a:r>
            <a:r>
              <a:rPr lang="as-IN" sz="3200" b="1" dirty="0" smtClean="0">
                <a:solidFill>
                  <a:srgbClr val="002060"/>
                </a:solidFill>
                <a:latin typeface="NikoshBAN" panose="02000000000000000000" pitchFamily="2" charset="0"/>
                <a:cs typeface="NikoshBAN" panose="02000000000000000000" pitchFamily="2" charset="0"/>
              </a:rPr>
              <a:t>সেন্ট্রালাইজড নেটওয়ার্ক</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2)</a:t>
            </a:r>
            <a:r>
              <a:rPr lang="as-IN" sz="3200" b="1" dirty="0" smtClean="0">
                <a:solidFill>
                  <a:srgbClr val="002060"/>
                </a:solidFill>
                <a:latin typeface="NikoshBAN" panose="02000000000000000000" pitchFamily="2" charset="0"/>
                <a:cs typeface="NikoshBAN" panose="02000000000000000000" pitchFamily="2" charset="0"/>
              </a:rPr>
              <a:t>ডিস্ট্রিবিউটেড নেটওয়ার্ক</a:t>
            </a:r>
            <a:endParaRPr lang="en-US" sz="3200" b="1"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5462556" y="4100975"/>
            <a:ext cx="4643345" cy="1674421"/>
          </a:xfrm>
          <a:prstGeom prst="rect">
            <a:avLst/>
          </a:prstGeom>
        </p:spPr>
      </p:pic>
    </p:spTree>
    <p:extLst>
      <p:ext uri="{BB962C8B-B14F-4D97-AF65-F5344CB8AC3E}">
        <p14:creationId xmlns:p14="http://schemas.microsoft.com/office/powerpoint/2010/main" val="10712903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5">
              <a:lumMod val="20000"/>
              <a:lumOff val="80000"/>
            </a:schemeClr>
          </a:solidFill>
        </p:spPr>
        <p:txBody>
          <a:bodyPr/>
          <a:lstStyle/>
          <a:p>
            <a:r>
              <a:rPr lang="en-US" b="1" dirty="0" smtClean="0">
                <a:solidFill>
                  <a:srgbClr val="00B050"/>
                </a:solidFill>
                <a:latin typeface="NikoshBAN" panose="02000000000000000000" pitchFamily="2" charset="0"/>
                <a:cs typeface="NikoshBAN" panose="02000000000000000000" pitchFamily="2" charset="0"/>
              </a:rPr>
              <a:t>             Computer Networking  </a:t>
            </a:r>
            <a:endParaRPr lang="en-US" b="1" dirty="0">
              <a:solidFill>
                <a:srgbClr val="00B05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77334" y="2160589"/>
            <a:ext cx="9630448" cy="3880773"/>
          </a:xfrm>
        </p:spPr>
        <p:txBody>
          <a:bodyPr>
            <a:normAutofit/>
          </a:bodyPr>
          <a:lstStyle/>
          <a:p>
            <a:pPr marL="0" indent="0">
              <a:buNone/>
            </a:pPr>
            <a:r>
              <a:rPr lang="as-IN" sz="3200" b="1" dirty="0" smtClean="0">
                <a:solidFill>
                  <a:srgbClr val="7030A0"/>
                </a:solidFill>
                <a:latin typeface="NikoshBAN" panose="02000000000000000000" pitchFamily="2" charset="0"/>
                <a:cs typeface="NikoshBAN" panose="02000000000000000000" pitchFamily="2" charset="0"/>
              </a:rPr>
              <a:t>সেন্ট্রালাইজড নেটওয়ার্কঃ </a:t>
            </a:r>
            <a:r>
              <a:rPr lang="as-IN" sz="3200" b="1" dirty="0" smtClean="0">
                <a:latin typeface="NikoshBAN" panose="02000000000000000000" pitchFamily="2" charset="0"/>
                <a:cs typeface="NikoshBAN" panose="02000000000000000000" pitchFamily="2" charset="0"/>
              </a:rPr>
              <a:t>সেন্ট্রালাইজড নেটওয়ার্কে এক বা একাধিক ক্লায়েন্টসমূহ সরাসরি একটি কেন্দ্রীয় সার্ভারের সাথে সংযুক্ত থাকে। অর্থাৎ একটি কেন্দ্রিয় সার্ভার এবং কিছু টার্মিনাল বা ক্লায়েন্ট নিয়ে গঠিত হয়। কেন্দ্রীয় সার্ভার সকল প্রসেসিং এবং নেটওয়ার্ক নিয়ন্ত্রণের কাজ করে থাকে। আর টার্মিনাল বা ক্লায়েন্টের মাধ্যমে ব্যবহারকারী সার্ভারে যুক্ত হয়ে সার্ভিস গ্রহণ করে।</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39009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4">
              <a:lumMod val="20000"/>
              <a:lumOff val="80000"/>
            </a:schemeClr>
          </a:solidFill>
        </p:spPr>
        <p:txBody>
          <a:bodyPr/>
          <a:lstStyle/>
          <a:p>
            <a:r>
              <a:rPr lang="en-US" dirty="0" smtClean="0">
                <a:solidFill>
                  <a:srgbClr val="002060"/>
                </a:solidFill>
                <a:latin typeface="NikoshBAN" panose="02000000000000000000" pitchFamily="2" charset="0"/>
                <a:cs typeface="NikoshBAN" panose="02000000000000000000" pitchFamily="2" charset="0"/>
              </a:rPr>
              <a:t>        Computer </a:t>
            </a:r>
            <a:r>
              <a:rPr lang="en-US" dirty="0" smtClean="0">
                <a:solidFill>
                  <a:srgbClr val="002060"/>
                </a:solidFill>
                <a:latin typeface="NikoshBAN" panose="02000000000000000000" pitchFamily="2" charset="0"/>
                <a:cs typeface="NikoshBAN" panose="02000000000000000000" pitchFamily="2" charset="0"/>
              </a:rPr>
              <a:t>Networking</a:t>
            </a:r>
            <a:endParaRPr lang="en-US" dirty="0">
              <a:solidFill>
                <a:srgbClr val="00206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77334" y="2160589"/>
            <a:ext cx="9559196" cy="3880773"/>
          </a:xfrm>
        </p:spPr>
        <p:txBody>
          <a:bodyPr>
            <a:normAutofit/>
          </a:bodyPr>
          <a:lstStyle/>
          <a:p>
            <a:pPr marL="0" indent="0">
              <a:buNone/>
            </a:pPr>
            <a:r>
              <a:rPr lang="as-IN" sz="3200" b="1" dirty="0" smtClean="0">
                <a:solidFill>
                  <a:srgbClr val="002060"/>
                </a:solidFill>
                <a:latin typeface="NikoshBAN" panose="02000000000000000000" pitchFamily="2" charset="0"/>
                <a:cs typeface="NikoshBAN" panose="02000000000000000000" pitchFamily="2" charset="0"/>
              </a:rPr>
              <a:t>ডিস্ট্রিবিউটেড নেটওয়ার্কঃ </a:t>
            </a:r>
            <a:r>
              <a:rPr lang="as-IN" sz="3200" b="1" dirty="0" smtClean="0">
                <a:latin typeface="NikoshBAN" panose="02000000000000000000" pitchFamily="2" charset="0"/>
                <a:cs typeface="NikoshBAN" panose="02000000000000000000" pitchFamily="2" charset="0"/>
              </a:rPr>
              <a:t>ডিস্ট্রিবিউটেড মেইনফ্রেম মেনফ্রেম সার্ভার নেটওয়ার্কে সংযুক্ত অন্যান্য সার্ভারগুলোকে নিয়ন্ত্রণ করে। ক্লায়েন্ট সার্ভার কম্পিউটারগুলো তাদের নিজস্ব ডেটা প্রক্রিয়া করে এবং মেইনফ্রেমে সর্বশেষ আপডেটগুলো প্রেরণ করে। কিছু প্রসেসিং মেইনফ্রেম সার্ভার কম্পিউটার দ্বারাও সম্পন্ন হয়।</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3237984" y="4667442"/>
            <a:ext cx="4953000" cy="1373920"/>
          </a:xfrm>
          <a:prstGeom prst="rect">
            <a:avLst/>
          </a:prstGeom>
        </p:spPr>
      </p:pic>
    </p:spTree>
    <p:extLst>
      <p:ext uri="{BB962C8B-B14F-4D97-AF65-F5344CB8AC3E}">
        <p14:creationId xmlns:p14="http://schemas.microsoft.com/office/powerpoint/2010/main" val="636481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6721"/>
            <a:ext cx="12192000" cy="768439"/>
          </a:xfrm>
          <a:solidFill>
            <a:schemeClr val="accent5">
              <a:lumMod val="20000"/>
              <a:lumOff val="80000"/>
            </a:schemeClr>
          </a:solidFill>
        </p:spPr>
        <p:txBody>
          <a:bodyPr/>
          <a:lstStyle/>
          <a:p>
            <a:r>
              <a:rPr lang="en-US" dirty="0" smtClean="0">
                <a:solidFill>
                  <a:srgbClr val="7030A0"/>
                </a:solidFill>
              </a:rPr>
              <a:t>          Computer Networking  </a:t>
            </a:r>
            <a:endParaRPr lang="en-US" dirty="0">
              <a:solidFill>
                <a:srgbClr val="7030A0"/>
              </a:solidFill>
            </a:endParaRPr>
          </a:p>
        </p:txBody>
      </p:sp>
      <p:sp>
        <p:nvSpPr>
          <p:cNvPr id="3" name="Content Placeholder 2"/>
          <p:cNvSpPr>
            <a:spLocks noGrp="1"/>
          </p:cNvSpPr>
          <p:nvPr>
            <p:ph idx="1"/>
          </p:nvPr>
        </p:nvSpPr>
        <p:spPr>
          <a:xfrm>
            <a:off x="838200" y="1825624"/>
            <a:ext cx="10515600" cy="5032375"/>
          </a:xfrm>
        </p:spPr>
        <p:txBody>
          <a:bodyPr>
            <a:noAutofit/>
          </a:bodyPr>
          <a:lstStyle/>
          <a:p>
            <a:pPr marL="0" indent="0">
              <a:buNone/>
            </a:pPr>
            <a:r>
              <a:rPr lang="en-US" sz="3200" b="1" dirty="0" smtClean="0">
                <a:latin typeface="NikoshBAN" panose="02000000000000000000" pitchFamily="2" charset="0"/>
                <a:cs typeface="NikoshBAN" panose="02000000000000000000" pitchFamily="2" charset="0"/>
              </a:rPr>
              <a:t>  </a:t>
            </a:r>
            <a:r>
              <a:rPr lang="as-IN" sz="3200" b="1" dirty="0" smtClean="0">
                <a:solidFill>
                  <a:srgbClr val="7030A0"/>
                </a:solidFill>
                <a:latin typeface="NikoshBAN" panose="02000000000000000000" pitchFamily="2" charset="0"/>
                <a:cs typeface="NikoshBAN" panose="02000000000000000000" pitchFamily="2" charset="0"/>
              </a:rPr>
              <a:t>কম্পিউটার নেটওয়ার্কের ব্যবহার/ উদ্দেশ্য </a:t>
            </a:r>
          </a:p>
          <a:p>
            <a:pPr marL="0" indent="0">
              <a:buNone/>
            </a:pPr>
            <a:r>
              <a:rPr lang="as-IN" sz="3200" b="1" dirty="0" smtClean="0">
                <a:solidFill>
                  <a:schemeClr val="accent5"/>
                </a:solidFill>
                <a:latin typeface="NikoshBAN" panose="02000000000000000000" pitchFamily="2" charset="0"/>
                <a:cs typeface="NikoshBAN" panose="02000000000000000000" pitchFamily="2" charset="0"/>
              </a:rPr>
              <a:t>ক) তথ্য বিনিময়</a:t>
            </a:r>
            <a:r>
              <a:rPr lang="en-US" sz="3200" b="1" dirty="0" smtClean="0">
                <a:solidFill>
                  <a:schemeClr val="accent5"/>
                </a:solidFill>
                <a:latin typeface="NikoshBAN" panose="02000000000000000000" pitchFamily="2" charset="0"/>
                <a:cs typeface="NikoshBAN" panose="02000000000000000000" pitchFamily="2" charset="0"/>
              </a:rPr>
              <a:t> .</a:t>
            </a:r>
          </a:p>
          <a:p>
            <a:pPr marL="0" indent="0">
              <a:buNone/>
            </a:pPr>
            <a:r>
              <a:rPr lang="as-IN" sz="3200" b="1" dirty="0" smtClean="0">
                <a:solidFill>
                  <a:schemeClr val="accent4"/>
                </a:solidFill>
                <a:latin typeface="NikoshBAN" panose="02000000000000000000" pitchFamily="2" charset="0"/>
                <a:cs typeface="NikoshBAN" panose="02000000000000000000" pitchFamily="2" charset="0"/>
              </a:rPr>
              <a:t>খ) হার্ডওয়্যার রি</a:t>
            </a:r>
            <a:r>
              <a:rPr lang="en-US" sz="3200" b="1" dirty="0" err="1" smtClean="0">
                <a:solidFill>
                  <a:schemeClr val="accent4"/>
                </a:solidFill>
                <a:latin typeface="NikoshBAN" panose="02000000000000000000" pitchFamily="2" charset="0"/>
                <a:cs typeface="NikoshBAN" panose="02000000000000000000" pitchFamily="2" charset="0"/>
              </a:rPr>
              <a:t>সো</a:t>
            </a:r>
            <a:r>
              <a:rPr lang="as-IN" sz="3200" b="1" dirty="0" smtClean="0">
                <a:solidFill>
                  <a:schemeClr val="accent4"/>
                </a:solidFill>
                <a:latin typeface="NikoshBAN" panose="02000000000000000000" pitchFamily="2" charset="0"/>
                <a:cs typeface="NikoshBAN" panose="02000000000000000000" pitchFamily="2" charset="0"/>
              </a:rPr>
              <a:t>র্স শেয়ারিং।</a:t>
            </a:r>
          </a:p>
          <a:p>
            <a:pPr marL="0" indent="0">
              <a:buNone/>
            </a:pPr>
            <a:r>
              <a:rPr lang="as-IN" sz="3200" b="1" dirty="0" smtClean="0">
                <a:latin typeface="NikoshBAN" panose="02000000000000000000" pitchFamily="2" charset="0"/>
                <a:cs typeface="NikoshBAN" panose="02000000000000000000" pitchFamily="2" charset="0"/>
              </a:rPr>
              <a:t>গ) সফটওয়্যার রি</a:t>
            </a:r>
            <a:r>
              <a:rPr lang="en-US" sz="3200" b="1" dirty="0" err="1" smtClean="0">
                <a:latin typeface="NikoshBAN" panose="02000000000000000000" pitchFamily="2" charset="0"/>
                <a:cs typeface="NikoshBAN" panose="02000000000000000000" pitchFamily="2" charset="0"/>
              </a:rPr>
              <a:t>সো</a:t>
            </a:r>
            <a:r>
              <a:rPr lang="as-IN" sz="3200" b="1" dirty="0" smtClean="0">
                <a:latin typeface="NikoshBAN" panose="02000000000000000000" pitchFamily="2" charset="0"/>
                <a:cs typeface="NikoshBAN" panose="02000000000000000000" pitchFamily="2" charset="0"/>
              </a:rPr>
              <a:t>র্স শেয়ারিং।</a:t>
            </a:r>
          </a:p>
          <a:p>
            <a:pPr marL="0" indent="0">
              <a:buNone/>
            </a:pPr>
            <a:r>
              <a:rPr lang="as-IN" sz="3200" b="1" dirty="0" smtClean="0">
                <a:solidFill>
                  <a:srgbClr val="002060"/>
                </a:solidFill>
                <a:latin typeface="NikoshBAN" panose="02000000000000000000" pitchFamily="2" charset="0"/>
                <a:cs typeface="NikoshBAN" panose="02000000000000000000" pitchFamily="2" charset="0"/>
              </a:rPr>
              <a:t>ঘ) তথ্য সংরক্ষণ।</a:t>
            </a:r>
          </a:p>
          <a:p>
            <a:pPr marL="0" indent="0">
              <a:buNone/>
            </a:pPr>
            <a:r>
              <a:rPr lang="as-IN" sz="3200" b="1" dirty="0" smtClean="0">
                <a:solidFill>
                  <a:schemeClr val="tx1"/>
                </a:solidFill>
                <a:latin typeface="NikoshBAN" panose="02000000000000000000" pitchFamily="2" charset="0"/>
                <a:cs typeface="NikoshBAN" panose="02000000000000000000" pitchFamily="2" charset="0"/>
              </a:rPr>
              <a:t>ঙ) দূরবর্তী স্থান থেকে ব্যবহার।</a:t>
            </a:r>
          </a:p>
          <a:p>
            <a:pPr marL="0" indent="0">
              <a:buNone/>
            </a:pPr>
            <a:r>
              <a:rPr lang="as-IN" sz="2400" b="1" dirty="0" smtClean="0">
                <a:solidFill>
                  <a:srgbClr val="00B050"/>
                </a:solidFill>
                <a:latin typeface="NikoshBAN" panose="02000000000000000000" pitchFamily="2" charset="0"/>
                <a:cs typeface="NikoshBAN" panose="02000000000000000000" pitchFamily="2" charset="0"/>
              </a:rPr>
              <a:t>চ) ডেটাবেজ ম্যানেজমেন্ট।</a:t>
            </a:r>
          </a:p>
          <a:p>
            <a:pPr marL="0" indent="0">
              <a:buNone/>
            </a:pPr>
            <a:r>
              <a:rPr lang="as-IN" sz="2400" b="1" dirty="0" smtClean="0">
                <a:latin typeface="NikoshBAN" panose="02000000000000000000" pitchFamily="2" charset="0"/>
                <a:cs typeface="NikoshBAN" panose="02000000000000000000" pitchFamily="2" charset="0"/>
              </a:rPr>
              <a:t>ছ) অফিস অটোমেশন।</a:t>
            </a:r>
          </a:p>
          <a:p>
            <a:pPr marL="0" indent="0">
              <a:buNone/>
            </a:pPr>
            <a:r>
              <a:rPr lang="as-IN" sz="2400" b="1" dirty="0" smtClean="0">
                <a:latin typeface="NikoshBAN" panose="02000000000000000000" pitchFamily="2" charset="0"/>
                <a:cs typeface="NikoshBAN" panose="02000000000000000000" pitchFamily="2" charset="0"/>
              </a:rPr>
              <a:t>জ) নিরাপত্তা।</a:t>
            </a:r>
          </a:p>
          <a:p>
            <a:endParaRPr lang="as-IN"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6923314" y="2672770"/>
            <a:ext cx="3725803" cy="3171825"/>
          </a:xfrm>
          <a:prstGeom prst="rect">
            <a:avLst/>
          </a:prstGeom>
        </p:spPr>
      </p:pic>
    </p:spTree>
    <p:extLst>
      <p:ext uri="{BB962C8B-B14F-4D97-AF65-F5344CB8AC3E}">
        <p14:creationId xmlns:p14="http://schemas.microsoft.com/office/powerpoint/2010/main" val="5888968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3" end="3"/>
                                            </p:txEl>
                                          </p:spTgt>
                                        </p:tgtEl>
                                        <p:attrNameLst>
                                          <p:attrName>ppt_x</p:attrName>
                                          <p:attrName>ppt_y</p:attrName>
                                        </p:attrNameLst>
                                      </p:cBhvr>
                                    </p:animMotion>
                                    <p:animRot by="1500000">
                                      <p:cBhvr>
                                        <p:cTn id="31" dur="125" fill="hold">
                                          <p:stCondLst>
                                            <p:cond delay="0"/>
                                          </p:stCondLst>
                                        </p:cTn>
                                        <p:tgtEl>
                                          <p:spTgt spid="3">
                                            <p:txEl>
                                              <p:pRg st="3" end="3"/>
                                            </p:txEl>
                                          </p:spTgt>
                                        </p:tgtEl>
                                        <p:attrNameLst>
                                          <p:attrName>r</p:attrName>
                                        </p:attrNameLst>
                                      </p:cBhvr>
                                    </p:animRot>
                                    <p:animRot by="-1500000">
                                      <p:cBhvr>
                                        <p:cTn id="32" dur="125" fill="hold">
                                          <p:stCondLst>
                                            <p:cond delay="125"/>
                                          </p:stCondLst>
                                        </p:cTn>
                                        <p:tgtEl>
                                          <p:spTgt spid="3">
                                            <p:txEl>
                                              <p:pRg st="3" end="3"/>
                                            </p:txEl>
                                          </p:spTgt>
                                        </p:tgtEl>
                                        <p:attrNameLst>
                                          <p:attrName>r</p:attrName>
                                        </p:attrNameLst>
                                      </p:cBhvr>
                                    </p:animRot>
                                    <p:animRot by="-1500000">
                                      <p:cBhvr>
                                        <p:cTn id="33" dur="125" fill="hold">
                                          <p:stCondLst>
                                            <p:cond delay="250"/>
                                          </p:stCondLst>
                                        </p:cTn>
                                        <p:tgtEl>
                                          <p:spTgt spid="3">
                                            <p:txEl>
                                              <p:pRg st="3" end="3"/>
                                            </p:txEl>
                                          </p:spTgt>
                                        </p:tgtEl>
                                        <p:attrNameLst>
                                          <p:attrName>r</p:attrName>
                                        </p:attrNameLst>
                                      </p:cBhvr>
                                    </p:animRot>
                                    <p:animRot by="1500000">
                                      <p:cBhvr>
                                        <p:cTn id="34" dur="125" fill="hold">
                                          <p:stCondLst>
                                            <p:cond delay="375"/>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4" end="4"/>
                                            </p:txEl>
                                          </p:spTgt>
                                        </p:tgtEl>
                                        <p:attrNameLst>
                                          <p:attrName>ppt_x</p:attrName>
                                          <p:attrName>ppt_y</p:attrName>
                                        </p:attrNameLst>
                                      </p:cBhvr>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
                                            <p:txEl>
                                              <p:pRg st="5" end="5"/>
                                            </p:txEl>
                                          </p:spTgt>
                                        </p:tgtEl>
                                        <p:attrNameLst>
                                          <p:attrName>ppt_x</p:attrName>
                                          <p:attrName>ppt_y</p:attrName>
                                        </p:attrNameLst>
                                      </p:cBhvr>
                                    </p:animMotion>
                                    <p:animRot by="1500000">
                                      <p:cBhvr>
                                        <p:cTn id="47" dur="125" fill="hold">
                                          <p:stCondLst>
                                            <p:cond delay="0"/>
                                          </p:stCondLst>
                                        </p:cTn>
                                        <p:tgtEl>
                                          <p:spTgt spid="3">
                                            <p:txEl>
                                              <p:pRg st="5" end="5"/>
                                            </p:txEl>
                                          </p:spTgt>
                                        </p:tgtEl>
                                        <p:attrNameLst>
                                          <p:attrName>r</p:attrName>
                                        </p:attrNameLst>
                                      </p:cBhvr>
                                    </p:animRot>
                                    <p:animRot by="-1500000">
                                      <p:cBhvr>
                                        <p:cTn id="48" dur="125" fill="hold">
                                          <p:stCondLst>
                                            <p:cond delay="125"/>
                                          </p:stCondLst>
                                        </p:cTn>
                                        <p:tgtEl>
                                          <p:spTgt spid="3">
                                            <p:txEl>
                                              <p:pRg st="5" end="5"/>
                                            </p:txEl>
                                          </p:spTgt>
                                        </p:tgtEl>
                                        <p:attrNameLst>
                                          <p:attrName>r</p:attrName>
                                        </p:attrNameLst>
                                      </p:cBhvr>
                                    </p:animRot>
                                    <p:animRot by="-1500000">
                                      <p:cBhvr>
                                        <p:cTn id="49" dur="125" fill="hold">
                                          <p:stCondLst>
                                            <p:cond delay="250"/>
                                          </p:stCondLst>
                                        </p:cTn>
                                        <p:tgtEl>
                                          <p:spTgt spid="3">
                                            <p:txEl>
                                              <p:pRg st="5" end="5"/>
                                            </p:txEl>
                                          </p:spTgt>
                                        </p:tgtEl>
                                        <p:attrNameLst>
                                          <p:attrName>r</p:attrName>
                                        </p:attrNameLst>
                                      </p:cBhvr>
                                    </p:animRot>
                                    <p:animRot by="1500000">
                                      <p:cBhvr>
                                        <p:cTn id="50" dur="125" fill="hold">
                                          <p:stCondLst>
                                            <p:cond delay="375"/>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3">
                                            <p:txEl>
                                              <p:pRg st="6" end="6"/>
                                            </p:txEl>
                                          </p:spTgt>
                                        </p:tgtEl>
                                        <p:attrNameLst>
                                          <p:attrName>ppt_x</p:attrName>
                                          <p:attrName>ppt_y</p:attrName>
                                        </p:attrNameLst>
                                      </p:cBhvr>
                                    </p:animMotion>
                                    <p:animRot by="1500000">
                                      <p:cBhvr>
                                        <p:cTn id="55" dur="125" fill="hold">
                                          <p:stCondLst>
                                            <p:cond delay="0"/>
                                          </p:stCondLst>
                                        </p:cTn>
                                        <p:tgtEl>
                                          <p:spTgt spid="3">
                                            <p:txEl>
                                              <p:pRg st="6" end="6"/>
                                            </p:txEl>
                                          </p:spTgt>
                                        </p:tgtEl>
                                        <p:attrNameLst>
                                          <p:attrName>r</p:attrName>
                                        </p:attrNameLst>
                                      </p:cBhvr>
                                    </p:animRot>
                                    <p:animRot by="-1500000">
                                      <p:cBhvr>
                                        <p:cTn id="56" dur="125" fill="hold">
                                          <p:stCondLst>
                                            <p:cond delay="125"/>
                                          </p:stCondLst>
                                        </p:cTn>
                                        <p:tgtEl>
                                          <p:spTgt spid="3">
                                            <p:txEl>
                                              <p:pRg st="6" end="6"/>
                                            </p:txEl>
                                          </p:spTgt>
                                        </p:tgtEl>
                                        <p:attrNameLst>
                                          <p:attrName>r</p:attrName>
                                        </p:attrNameLst>
                                      </p:cBhvr>
                                    </p:animRot>
                                    <p:animRot by="-1500000">
                                      <p:cBhvr>
                                        <p:cTn id="57" dur="125" fill="hold">
                                          <p:stCondLst>
                                            <p:cond delay="250"/>
                                          </p:stCondLst>
                                        </p:cTn>
                                        <p:tgtEl>
                                          <p:spTgt spid="3">
                                            <p:txEl>
                                              <p:pRg st="6" end="6"/>
                                            </p:txEl>
                                          </p:spTgt>
                                        </p:tgtEl>
                                        <p:attrNameLst>
                                          <p:attrName>r</p:attrName>
                                        </p:attrNameLst>
                                      </p:cBhvr>
                                    </p:animRot>
                                    <p:animRot by="1500000">
                                      <p:cBhvr>
                                        <p:cTn id="58" dur="125" fill="hold">
                                          <p:stCondLst>
                                            <p:cond delay="375"/>
                                          </p:stCondLst>
                                        </p:cTn>
                                        <p:tgtEl>
                                          <p:spTgt spid="3">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3">
                                            <p:txEl>
                                              <p:pRg st="7" end="7"/>
                                            </p:txEl>
                                          </p:spTgt>
                                        </p:tgtEl>
                                        <p:attrNameLst>
                                          <p:attrName>ppt_x</p:attrName>
                                          <p:attrName>ppt_y</p:attrName>
                                        </p:attrNameLst>
                                      </p:cBhvr>
                                    </p:animMotion>
                                    <p:animRot by="1500000">
                                      <p:cBhvr>
                                        <p:cTn id="63" dur="125" fill="hold">
                                          <p:stCondLst>
                                            <p:cond delay="0"/>
                                          </p:stCondLst>
                                        </p:cTn>
                                        <p:tgtEl>
                                          <p:spTgt spid="3">
                                            <p:txEl>
                                              <p:pRg st="7" end="7"/>
                                            </p:txEl>
                                          </p:spTgt>
                                        </p:tgtEl>
                                        <p:attrNameLst>
                                          <p:attrName>r</p:attrName>
                                        </p:attrNameLst>
                                      </p:cBhvr>
                                    </p:animRot>
                                    <p:animRot by="-1500000">
                                      <p:cBhvr>
                                        <p:cTn id="64" dur="125" fill="hold">
                                          <p:stCondLst>
                                            <p:cond delay="125"/>
                                          </p:stCondLst>
                                        </p:cTn>
                                        <p:tgtEl>
                                          <p:spTgt spid="3">
                                            <p:txEl>
                                              <p:pRg st="7" end="7"/>
                                            </p:txEl>
                                          </p:spTgt>
                                        </p:tgtEl>
                                        <p:attrNameLst>
                                          <p:attrName>r</p:attrName>
                                        </p:attrNameLst>
                                      </p:cBhvr>
                                    </p:animRot>
                                    <p:animRot by="-1500000">
                                      <p:cBhvr>
                                        <p:cTn id="65" dur="125" fill="hold">
                                          <p:stCondLst>
                                            <p:cond delay="250"/>
                                          </p:stCondLst>
                                        </p:cTn>
                                        <p:tgtEl>
                                          <p:spTgt spid="3">
                                            <p:txEl>
                                              <p:pRg st="7" end="7"/>
                                            </p:txEl>
                                          </p:spTgt>
                                        </p:tgtEl>
                                        <p:attrNameLst>
                                          <p:attrName>r</p:attrName>
                                        </p:attrNameLst>
                                      </p:cBhvr>
                                    </p:animRot>
                                    <p:animRot by="1500000">
                                      <p:cBhvr>
                                        <p:cTn id="66" dur="125" fill="hold">
                                          <p:stCondLst>
                                            <p:cond delay="375"/>
                                          </p:stCondLst>
                                        </p:cTn>
                                        <p:tgtEl>
                                          <p:spTgt spid="3">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3">
                                            <p:txEl>
                                              <p:pRg st="8" end="8"/>
                                            </p:txEl>
                                          </p:spTgt>
                                        </p:tgtEl>
                                        <p:attrNameLst>
                                          <p:attrName>ppt_x</p:attrName>
                                          <p:attrName>ppt_y</p:attrName>
                                        </p:attrNameLst>
                                      </p:cBhvr>
                                    </p:animMotion>
                                    <p:animRot by="1500000">
                                      <p:cBhvr>
                                        <p:cTn id="71" dur="125" fill="hold">
                                          <p:stCondLst>
                                            <p:cond delay="0"/>
                                          </p:stCondLst>
                                        </p:cTn>
                                        <p:tgtEl>
                                          <p:spTgt spid="3">
                                            <p:txEl>
                                              <p:pRg st="8" end="8"/>
                                            </p:txEl>
                                          </p:spTgt>
                                        </p:tgtEl>
                                        <p:attrNameLst>
                                          <p:attrName>r</p:attrName>
                                        </p:attrNameLst>
                                      </p:cBhvr>
                                    </p:animRot>
                                    <p:animRot by="-1500000">
                                      <p:cBhvr>
                                        <p:cTn id="72" dur="125" fill="hold">
                                          <p:stCondLst>
                                            <p:cond delay="125"/>
                                          </p:stCondLst>
                                        </p:cTn>
                                        <p:tgtEl>
                                          <p:spTgt spid="3">
                                            <p:txEl>
                                              <p:pRg st="8" end="8"/>
                                            </p:txEl>
                                          </p:spTgt>
                                        </p:tgtEl>
                                        <p:attrNameLst>
                                          <p:attrName>r</p:attrName>
                                        </p:attrNameLst>
                                      </p:cBhvr>
                                    </p:animRot>
                                    <p:animRot by="-1500000">
                                      <p:cBhvr>
                                        <p:cTn id="73" dur="125" fill="hold">
                                          <p:stCondLst>
                                            <p:cond delay="250"/>
                                          </p:stCondLst>
                                        </p:cTn>
                                        <p:tgtEl>
                                          <p:spTgt spid="3">
                                            <p:txEl>
                                              <p:pRg st="8" end="8"/>
                                            </p:txEl>
                                          </p:spTgt>
                                        </p:tgtEl>
                                        <p:attrNameLst>
                                          <p:attrName>r</p:attrName>
                                        </p:attrNameLst>
                                      </p:cBhvr>
                                    </p:animRot>
                                    <p:animRot by="1500000">
                                      <p:cBhvr>
                                        <p:cTn id="74" dur="125" fill="hold">
                                          <p:stCondLst>
                                            <p:cond delay="375"/>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7030A0"/>
                </a:solidFill>
                <a:latin typeface="NikoshBAN" panose="02000000000000000000" pitchFamily="2" charset="0"/>
                <a:cs typeface="NikoshBAN" panose="02000000000000000000" pitchFamily="2" charset="0"/>
              </a:rPr>
              <a:t>Computer Networking</a:t>
            </a:r>
          </a:p>
        </p:txBody>
      </p:sp>
      <p:sp>
        <p:nvSpPr>
          <p:cNvPr id="3" name="Content Placeholder 2"/>
          <p:cNvSpPr>
            <a:spLocks noGrp="1"/>
          </p:cNvSpPr>
          <p:nvPr>
            <p:ph idx="1"/>
          </p:nvPr>
        </p:nvSpPr>
        <p:spPr>
          <a:xfrm>
            <a:off x="677334" y="1555668"/>
            <a:ext cx="10010458" cy="5302332"/>
          </a:xfrm>
        </p:spPr>
        <p:txBody>
          <a:bodyPr>
            <a:normAutofit/>
          </a:bodyPr>
          <a:lstStyle/>
          <a:p>
            <a:r>
              <a:rPr lang="as-IN" b="1" dirty="0">
                <a:latin typeface="NikoshBAN" panose="02000000000000000000" pitchFamily="2" charset="0"/>
                <a:cs typeface="NikoshBAN" panose="02000000000000000000" pitchFamily="2" charset="0"/>
              </a:rPr>
              <a:t>পাবলিক নেটওয়ার্ক(</a:t>
            </a:r>
            <a:r>
              <a:rPr lang="en-US" b="1" dirty="0">
                <a:latin typeface="NikoshBAN" panose="02000000000000000000" pitchFamily="2" charset="0"/>
                <a:cs typeface="NikoshBAN" panose="02000000000000000000" pitchFamily="2" charset="0"/>
              </a:rPr>
              <a:t>public network)	</a:t>
            </a:r>
            <a:r>
              <a:rPr lang="as-IN" b="1" dirty="0">
                <a:latin typeface="NikoshBAN" panose="02000000000000000000" pitchFamily="2" charset="0"/>
                <a:cs typeface="NikoshBAN" panose="02000000000000000000" pitchFamily="2" charset="0"/>
              </a:rPr>
              <a:t>প্রাইভেট নেটওয়ার্ক(</a:t>
            </a:r>
            <a:r>
              <a:rPr lang="en-US" b="1" dirty="0">
                <a:latin typeface="NikoshBAN" panose="02000000000000000000" pitchFamily="2" charset="0"/>
                <a:cs typeface="NikoshBAN" panose="02000000000000000000" pitchFamily="2" charset="0"/>
              </a:rPr>
              <a:t>private network)</a:t>
            </a:r>
          </a:p>
          <a:p>
            <a:pPr marL="0" indent="0">
              <a:buNone/>
            </a:pPr>
            <a:r>
              <a:rPr lang="as-IN" sz="2000" b="1" dirty="0">
                <a:latin typeface="NikoshBAN" panose="02000000000000000000" pitchFamily="2" charset="0"/>
                <a:cs typeface="NikoshBAN" panose="02000000000000000000" pitchFamily="2" charset="0"/>
              </a:rPr>
              <a:t>১। পাবলিক নেটওয়ার্ক কোন ব্যক্তি বা প্রতিষ্ঠানের একক মালিকাধীন নয়।	১। </a:t>
            </a:r>
            <a:r>
              <a:rPr lang="en-US" sz="2000" b="1" dirty="0">
                <a:latin typeface="NikoshBAN" panose="02000000000000000000" pitchFamily="2" charset="0"/>
                <a:cs typeface="NikoshBAN" panose="02000000000000000000" pitchFamily="2" charset="0"/>
              </a:rPr>
              <a:t>CDMA </a:t>
            </a:r>
            <a:r>
              <a:rPr lang="as-IN" sz="2000" b="1" dirty="0">
                <a:latin typeface="NikoshBAN" panose="02000000000000000000" pitchFamily="2" charset="0"/>
                <a:cs typeface="NikoshBAN" panose="02000000000000000000" pitchFamily="2" charset="0"/>
              </a:rPr>
              <a:t>শব্দটির পূর্নরুপ হচ্ছে </a:t>
            </a:r>
            <a:r>
              <a:rPr lang="en-US" sz="2000" b="1" dirty="0">
                <a:latin typeface="NikoshBAN" panose="02000000000000000000" pitchFamily="2" charset="0"/>
                <a:cs typeface="NikoshBAN" panose="02000000000000000000" pitchFamily="2" charset="0"/>
              </a:rPr>
              <a:t>Code Division Multiple Access.</a:t>
            </a:r>
          </a:p>
          <a:p>
            <a:pPr marL="0" indent="0">
              <a:buNone/>
            </a:pPr>
            <a:r>
              <a:rPr lang="as-IN" sz="2000" b="1" dirty="0">
                <a:latin typeface="NikoshBAN" panose="02000000000000000000" pitchFamily="2" charset="0"/>
                <a:cs typeface="NikoshBAN" panose="02000000000000000000" pitchFamily="2" charset="0"/>
              </a:rPr>
              <a:t>২। যে কেউ এ নেটওয়ার্ক ব্যবহার করতে পারে।	</a:t>
            </a:r>
            <a:r>
              <a:rPr lang="en-US" sz="2000" b="1" dirty="0" smtClean="0">
                <a:latin typeface="NikoshBAN" panose="02000000000000000000" pitchFamily="2" charset="0"/>
                <a:cs typeface="NikoshBAN" panose="02000000000000000000" pitchFamily="2" charset="0"/>
              </a:rPr>
              <a:t>2</a:t>
            </a:r>
            <a:r>
              <a:rPr lang="as-IN" sz="2000" b="1" dirty="0" smtClean="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প্রাইভেট নেটওয়ার্ক কোন ব্যক্তি বা প্রতিষ্ঠানের একক মালিকাধীন হয়ে থাকে।</a:t>
            </a:r>
          </a:p>
          <a:p>
            <a:pPr marL="0" indent="0">
              <a:buNone/>
            </a:pPr>
            <a:r>
              <a:rPr lang="as-IN" sz="2000" b="1" dirty="0">
                <a:latin typeface="NikoshBAN" panose="02000000000000000000" pitchFamily="2" charset="0"/>
                <a:cs typeface="NikoshBAN" panose="02000000000000000000" pitchFamily="2" charset="0"/>
              </a:rPr>
              <a:t>৩। কম নিরাপদ।	</a:t>
            </a:r>
            <a:r>
              <a:rPr lang="en-US" sz="2000" b="1" dirty="0" smtClean="0">
                <a:latin typeface="NikoshBAN" panose="02000000000000000000" pitchFamily="2" charset="0"/>
                <a:cs typeface="NikoshBAN" panose="02000000000000000000" pitchFamily="2" charset="0"/>
              </a:rPr>
              <a:t>3</a:t>
            </a:r>
            <a:r>
              <a:rPr lang="as-IN" sz="2000" b="1" dirty="0" smtClean="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যে কেউ এ নেটওয়ার্ক ব্যবহার করতে পারে না।</a:t>
            </a:r>
          </a:p>
          <a:p>
            <a:pPr marL="0" indent="0">
              <a:buNone/>
            </a:pPr>
            <a:r>
              <a:rPr lang="as-IN" sz="2000" b="1" dirty="0">
                <a:latin typeface="NikoshBAN" panose="02000000000000000000" pitchFamily="2" charset="0"/>
                <a:cs typeface="NikoshBAN" panose="02000000000000000000" pitchFamily="2" charset="0"/>
              </a:rPr>
              <a:t>৪। ট্রাফিক কম।	৪। ট্রাফিক বেশি।</a:t>
            </a:r>
          </a:p>
          <a:p>
            <a:pPr marL="0" indent="0">
              <a:buNone/>
            </a:pPr>
            <a:r>
              <a:rPr lang="as-IN" sz="2000" b="1" dirty="0">
                <a:latin typeface="NikoshBAN" panose="02000000000000000000" pitchFamily="2" charset="0"/>
                <a:cs typeface="NikoshBAN" panose="02000000000000000000" pitchFamily="2" charset="0"/>
              </a:rPr>
              <a:t>৫। ইহা কোন প্রতিষ্ঠান বা সংস্থার মাধ্যমে পরিচালিত হয়।	৫। ইহা ব্যক্তি মালিকাধীন নিয়ন্ত্রিত হয়।</a:t>
            </a:r>
          </a:p>
          <a:p>
            <a:pPr marL="0" indent="0">
              <a:buNone/>
            </a:pPr>
            <a:r>
              <a:rPr lang="as-IN" sz="2000" b="1" dirty="0">
                <a:latin typeface="NikoshBAN" panose="02000000000000000000" pitchFamily="2" charset="0"/>
                <a:cs typeface="NikoshBAN" panose="02000000000000000000" pitchFamily="2" charset="0"/>
              </a:rPr>
              <a:t>৬। ডেটা দ্রুত গতির হয়। উদাঃ ব্যাংকের এটিএম।	৬। আন্তর্জাতিক রােমিং সুবিধা নেই।৬। ডেটা ট্রান্সফার কম গতির হয়। উদাঃ ঢাকা বিশ্ববিদ্যালয়, বুয়েট এর নিজস্ব নেটওয়ার্ক।</a:t>
            </a: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0151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1">
              <a:lumMod val="20000"/>
              <a:lumOff val="80000"/>
            </a:schemeClr>
          </a:solidFill>
        </p:spPr>
        <p:txBody>
          <a:bodyPr>
            <a:normAutofit/>
          </a:bodyPr>
          <a:lstStyle/>
          <a:p>
            <a:r>
              <a:rPr lang="en-US" sz="5400" b="1" dirty="0" smtClean="0">
                <a:solidFill>
                  <a:schemeClr val="accent5">
                    <a:lumMod val="40000"/>
                    <a:lumOff val="60000"/>
                  </a:schemeClr>
                </a:solidFill>
                <a:latin typeface="NikoshBAN" panose="02000000000000000000" pitchFamily="2" charset="0"/>
                <a:cs typeface="NikoshBAN" panose="02000000000000000000" pitchFamily="2" charset="0"/>
              </a:rPr>
              <a:t>                          </a:t>
            </a:r>
            <a:r>
              <a:rPr lang="en-US" sz="5400" b="1" dirty="0" err="1" smtClean="0">
                <a:solidFill>
                  <a:srgbClr val="7030A0"/>
                </a:solidFill>
                <a:latin typeface="NikoshBAN" panose="02000000000000000000" pitchFamily="2" charset="0"/>
                <a:cs typeface="NikoshBAN" panose="02000000000000000000" pitchFamily="2" charset="0"/>
              </a:rPr>
              <a:t>দলীয়</a:t>
            </a:r>
            <a:r>
              <a:rPr lang="en-US" sz="5400" b="1" dirty="0" smtClean="0">
                <a:solidFill>
                  <a:srgbClr val="7030A0"/>
                </a:solidFill>
                <a:latin typeface="NikoshBAN" panose="02000000000000000000" pitchFamily="2" charset="0"/>
                <a:cs typeface="NikoshBAN" panose="02000000000000000000" pitchFamily="2" charset="0"/>
              </a:rPr>
              <a:t> কাজ</a:t>
            </a:r>
            <a:endParaRPr lang="en-US" sz="5400" b="1"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 y="2160589"/>
            <a:ext cx="11024314" cy="3880773"/>
          </a:xfrm>
        </p:spPr>
        <p:txBody>
          <a:bodyPr>
            <a:normAutofit/>
          </a:bodyPr>
          <a:lstStyle/>
          <a:p>
            <a:pPr marL="0" indent="0">
              <a:buNone/>
            </a:pPr>
            <a:r>
              <a:rPr lang="en-US" sz="3600" b="1" dirty="0" smtClean="0">
                <a:solidFill>
                  <a:srgbClr val="002060"/>
                </a:solidFill>
                <a:latin typeface="NikoshBAN" panose="02000000000000000000" pitchFamily="2" charset="0"/>
                <a:cs typeface="NikoshBAN" panose="02000000000000000000" pitchFamily="2" charset="0"/>
              </a:rPr>
              <a:t>১) </a:t>
            </a:r>
            <a:r>
              <a:rPr lang="as-IN" sz="3600" b="1" dirty="0" smtClean="0">
                <a:solidFill>
                  <a:srgbClr val="002060"/>
                </a:solidFill>
                <a:latin typeface="NikoshBAN" panose="02000000000000000000" pitchFamily="2" charset="0"/>
                <a:cs typeface="NikoshBAN" panose="02000000000000000000" pitchFamily="2" charset="0"/>
              </a:rPr>
              <a:t>পিয়ার-টু-পিয়ার নেটওয়ার্ক</a:t>
            </a:r>
            <a:r>
              <a:rPr lang="en-US" sz="3600" b="1" dirty="0" smtClean="0">
                <a:solidFill>
                  <a:srgbClr val="002060"/>
                </a:solidFill>
                <a:latin typeface="NikoshBAN" panose="02000000000000000000" pitchFamily="2" charset="0"/>
                <a:cs typeface="NikoshBAN" panose="02000000000000000000" pitchFamily="2" charset="0"/>
              </a:rPr>
              <a:t> বর্ণনা কর। </a:t>
            </a:r>
            <a:endParaRPr lang="as-IN" sz="3600" b="1" dirty="0">
              <a:solidFill>
                <a:srgbClr val="002060"/>
              </a:solidFill>
              <a:latin typeface="NikoshBAN" panose="02000000000000000000" pitchFamily="2" charset="0"/>
              <a:cs typeface="NikoshBAN" panose="02000000000000000000" pitchFamily="2" charset="0"/>
            </a:endParaRPr>
          </a:p>
          <a:p>
            <a:pPr marL="0" indent="0">
              <a:buNone/>
            </a:pPr>
            <a:r>
              <a:rPr lang="en-US" sz="3600" b="1" dirty="0" smtClean="0">
                <a:solidFill>
                  <a:srgbClr val="00B050"/>
                </a:solidFill>
                <a:latin typeface="NikoshBAN" panose="02000000000000000000" pitchFamily="2" charset="0"/>
                <a:cs typeface="NikoshBAN" panose="02000000000000000000" pitchFamily="2" charset="0"/>
              </a:rPr>
              <a:t>২) </a:t>
            </a:r>
            <a:r>
              <a:rPr lang="as-IN" sz="3600" b="1" dirty="0" smtClean="0">
                <a:solidFill>
                  <a:srgbClr val="00B050"/>
                </a:solidFill>
                <a:latin typeface="NikoshBAN" panose="02000000000000000000" pitchFamily="2" charset="0"/>
                <a:cs typeface="NikoshBAN" panose="02000000000000000000" pitchFamily="2" charset="0"/>
              </a:rPr>
              <a:t>পাবলিক </a:t>
            </a:r>
            <a:r>
              <a:rPr lang="as-IN" sz="3600" b="1" dirty="0">
                <a:solidFill>
                  <a:srgbClr val="00B050"/>
                </a:solidFill>
                <a:latin typeface="NikoshBAN" panose="02000000000000000000" pitchFamily="2" charset="0"/>
                <a:cs typeface="NikoshBAN" panose="02000000000000000000" pitchFamily="2" charset="0"/>
              </a:rPr>
              <a:t>নেটওয়ার্ক(</a:t>
            </a:r>
            <a:r>
              <a:rPr lang="en-US" sz="3600" b="1" dirty="0">
                <a:solidFill>
                  <a:srgbClr val="00B050"/>
                </a:solidFill>
                <a:latin typeface="NikoshBAN" panose="02000000000000000000" pitchFamily="2" charset="0"/>
                <a:cs typeface="NikoshBAN" panose="02000000000000000000" pitchFamily="2" charset="0"/>
              </a:rPr>
              <a:t>public network</a:t>
            </a:r>
            <a:r>
              <a:rPr lang="en-US" sz="3600" b="1" dirty="0" smtClean="0">
                <a:solidFill>
                  <a:srgbClr val="00B050"/>
                </a:solidFill>
                <a:latin typeface="NikoshBAN" panose="02000000000000000000" pitchFamily="2" charset="0"/>
                <a:cs typeface="NikoshBAN" panose="02000000000000000000" pitchFamily="2" charset="0"/>
              </a:rPr>
              <a:t>) বর্ণনা কর। </a:t>
            </a:r>
            <a:r>
              <a:rPr lang="en-US" sz="3600" b="1" dirty="0">
                <a:solidFill>
                  <a:srgbClr val="00B050"/>
                </a:solidFill>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a:stretch>
            <a:fillRect/>
          </a:stretch>
        </p:blipFill>
        <p:spPr>
          <a:xfrm>
            <a:off x="2247095" y="4012439"/>
            <a:ext cx="5299925" cy="2845561"/>
          </a:xfrm>
          <a:prstGeom prst="rect">
            <a:avLst/>
          </a:prstGeom>
        </p:spPr>
      </p:pic>
    </p:spTree>
    <p:extLst>
      <p:ext uri="{BB962C8B-B14F-4D97-AF65-F5344CB8AC3E}">
        <p14:creationId xmlns:p14="http://schemas.microsoft.com/office/powerpoint/2010/main" val="334918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003110" cy="1320800"/>
          </a:xfrm>
          <a:solidFill>
            <a:schemeClr val="accent3">
              <a:lumMod val="20000"/>
              <a:lumOff val="80000"/>
            </a:schemeClr>
          </a:solidFill>
        </p:spPr>
        <p:txBody>
          <a:bodyPr/>
          <a:lstStyle/>
          <a:p>
            <a:r>
              <a:rPr lang="en-US" dirty="0" smtClean="0"/>
              <a:t>                        </a:t>
            </a:r>
            <a:r>
              <a:rPr lang="en-US" sz="4800" b="1" dirty="0" smtClean="0">
                <a:solidFill>
                  <a:srgbClr val="002060"/>
                </a:solidFill>
                <a:latin typeface="NikoshBAN" panose="02000000000000000000" pitchFamily="2" charset="0"/>
                <a:cs typeface="NikoshBAN" panose="02000000000000000000" pitchFamily="2" charset="0"/>
              </a:rPr>
              <a:t>পাঠ </a:t>
            </a:r>
            <a:r>
              <a:rPr lang="en-US" sz="4800" b="1" dirty="0" err="1" smtClean="0">
                <a:solidFill>
                  <a:srgbClr val="002060"/>
                </a:solidFill>
                <a:latin typeface="NikoshBAN" panose="02000000000000000000" pitchFamily="2" charset="0"/>
                <a:cs typeface="NikoshBAN" panose="02000000000000000000" pitchFamily="2" charset="0"/>
              </a:rPr>
              <a:t>মূল্যায়ন</a:t>
            </a:r>
            <a:r>
              <a:rPr lang="en-US" sz="4800" b="1" dirty="0" smtClean="0">
                <a:solidFill>
                  <a:srgbClr val="002060"/>
                </a:solidFill>
                <a:latin typeface="NikoshBAN" panose="02000000000000000000" pitchFamily="2" charset="0"/>
                <a:cs typeface="NikoshBAN" panose="02000000000000000000" pitchFamily="2" charset="0"/>
              </a:rPr>
              <a:t> </a:t>
            </a:r>
            <a:endParaRPr lang="en-US" sz="4800" b="1" dirty="0">
              <a:solidFill>
                <a:srgbClr val="00206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2160589"/>
            <a:ext cx="12192000" cy="4697411"/>
          </a:xfrm>
          <a:blipFill>
            <a:blip r:embed="rId2"/>
            <a:tile tx="0" ty="0" sx="100000" sy="100000" flip="none" algn="tl"/>
          </a:blipFill>
        </p:spPr>
        <p:txBody>
          <a:bodyPr>
            <a:normAutofit/>
          </a:bodyPr>
          <a:lstStyle/>
          <a:p>
            <a:pPr marL="514350" indent="-514350">
              <a:buAutoNum type="arabicParenR"/>
            </a:pPr>
            <a:r>
              <a:rPr lang="as-IN" sz="3600" b="1" dirty="0" smtClean="0">
                <a:solidFill>
                  <a:srgbClr val="7030A0"/>
                </a:solidFill>
                <a:latin typeface="NikoshBAN" panose="02000000000000000000" pitchFamily="2" charset="0"/>
                <a:cs typeface="NikoshBAN" panose="02000000000000000000" pitchFamily="2" charset="0"/>
              </a:rPr>
              <a:t>কার্যাবলির </a:t>
            </a:r>
            <a:r>
              <a:rPr lang="as-IN" sz="3600" b="1" dirty="0">
                <a:solidFill>
                  <a:srgbClr val="7030A0"/>
                </a:solidFill>
                <a:latin typeface="NikoshBAN" panose="02000000000000000000" pitchFamily="2" charset="0"/>
                <a:cs typeface="NikoshBAN" panose="02000000000000000000" pitchFamily="2" charset="0"/>
              </a:rPr>
              <a:t>বৈশিষ্ট্যের ভিত্তিতে নেটওয়ার্ক কে </a:t>
            </a:r>
            <a:r>
              <a:rPr lang="en-US" sz="3600" b="1" dirty="0" err="1" smtClean="0">
                <a:solidFill>
                  <a:srgbClr val="7030A0"/>
                </a:solidFill>
                <a:latin typeface="NikoshBAN" panose="02000000000000000000" pitchFamily="2" charset="0"/>
                <a:cs typeface="NikoshBAN" panose="02000000000000000000" pitchFamily="2" charset="0"/>
              </a:rPr>
              <a:t>কত</a:t>
            </a:r>
            <a:r>
              <a:rPr lang="as-IN" sz="3600" b="1" dirty="0" smtClean="0">
                <a:solidFill>
                  <a:srgbClr val="7030A0"/>
                </a:solidFill>
                <a:latin typeface="NikoshBAN" panose="02000000000000000000" pitchFamily="2" charset="0"/>
                <a:cs typeface="NikoshBAN" panose="02000000000000000000" pitchFamily="2" charset="0"/>
              </a:rPr>
              <a:t> </a:t>
            </a:r>
            <a:r>
              <a:rPr lang="as-IN" sz="3600" b="1" dirty="0">
                <a:solidFill>
                  <a:srgbClr val="7030A0"/>
                </a:solidFill>
                <a:latin typeface="NikoshBAN" panose="02000000000000000000" pitchFamily="2" charset="0"/>
                <a:cs typeface="NikoshBAN" panose="02000000000000000000" pitchFamily="2" charset="0"/>
              </a:rPr>
              <a:t>ভাগে ভাগ করা </a:t>
            </a:r>
            <a:r>
              <a:rPr lang="as-IN" sz="3600" b="1" dirty="0" smtClean="0">
                <a:solidFill>
                  <a:srgbClr val="7030A0"/>
                </a:solidFill>
                <a:latin typeface="NikoshBAN" panose="02000000000000000000" pitchFamily="2" charset="0"/>
                <a:cs typeface="NikoshBAN" panose="02000000000000000000" pitchFamily="2" charset="0"/>
              </a:rPr>
              <a:t>হয়েছে</a:t>
            </a:r>
            <a:r>
              <a:rPr lang="en-US" sz="3600" b="1" dirty="0" smtClean="0">
                <a:solidFill>
                  <a:srgbClr val="7030A0"/>
                </a:solidFill>
                <a:latin typeface="NikoshBAN" panose="02000000000000000000" pitchFamily="2" charset="0"/>
                <a:cs typeface="NikoshBAN" panose="02000000000000000000" pitchFamily="2" charset="0"/>
              </a:rPr>
              <a:t>?</a:t>
            </a:r>
          </a:p>
          <a:p>
            <a:pPr marL="514350" indent="-514350">
              <a:buAutoNum type="arabicParenR"/>
            </a:pPr>
            <a:r>
              <a:rPr lang="as-IN" sz="3600" b="1" dirty="0">
                <a:solidFill>
                  <a:srgbClr val="002060"/>
                </a:solidFill>
                <a:latin typeface="NikoshBAN" panose="02000000000000000000" pitchFamily="2" charset="0"/>
                <a:cs typeface="NikoshBAN" panose="02000000000000000000" pitchFamily="2" charset="0"/>
              </a:rPr>
              <a:t>সার্ভারের সংখ্যা ও  স্টোরেজ মিডিয়ার উপর ভিত্তি করে ক্লায়েন্ট সার্ভার নেটওয়ার্ক</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কত</a:t>
            </a:r>
            <a:r>
              <a:rPr lang="en-US" sz="3600" b="1" dirty="0" smtClean="0">
                <a:solidFill>
                  <a:srgbClr val="002060"/>
                </a:solidFill>
                <a:latin typeface="NikoshBAN" panose="02000000000000000000" pitchFamily="2" charset="0"/>
                <a:cs typeface="NikoshBAN" panose="02000000000000000000" pitchFamily="2" charset="0"/>
              </a:rPr>
              <a:t> প্রকার ও কী </a:t>
            </a:r>
            <a:r>
              <a:rPr lang="en-US" sz="3600" b="1" dirty="0" err="1" smtClean="0">
                <a:solidFill>
                  <a:srgbClr val="002060"/>
                </a:solidFill>
                <a:latin typeface="NikoshBAN" panose="02000000000000000000" pitchFamily="2" charset="0"/>
                <a:cs typeface="NikoshBAN" panose="02000000000000000000" pitchFamily="2" charset="0"/>
              </a:rPr>
              <a:t>কী</a:t>
            </a:r>
            <a:r>
              <a:rPr lang="en-US" sz="3600" b="1" dirty="0" smtClean="0">
                <a:solidFill>
                  <a:srgbClr val="002060"/>
                </a:solidFill>
                <a:latin typeface="NikoshBAN" panose="02000000000000000000" pitchFamily="2" charset="0"/>
                <a:cs typeface="NikoshBAN" panose="02000000000000000000" pitchFamily="2" charset="0"/>
              </a:rPr>
              <a:t>? </a:t>
            </a:r>
            <a:endParaRPr lang="as-IN" sz="3600" b="1" dirty="0">
              <a:solidFill>
                <a:srgbClr val="002060"/>
              </a:solidFill>
              <a:latin typeface="NikoshBAN" panose="02000000000000000000" pitchFamily="2" charset="0"/>
              <a:cs typeface="NikoshBAN" panose="02000000000000000000" pitchFamily="2" charset="0"/>
            </a:endParaRPr>
          </a:p>
        </p:txBody>
      </p:sp>
      <p:sp>
        <p:nvSpPr>
          <p:cNvPr id="4" name="Rectangle 3"/>
          <p:cNvSpPr/>
          <p:nvPr/>
        </p:nvSpPr>
        <p:spPr>
          <a:xfrm>
            <a:off x="806122" y="4624976"/>
            <a:ext cx="7681055" cy="584775"/>
          </a:xfrm>
          <a:prstGeom prst="rect">
            <a:avLst/>
          </a:prstGeom>
        </p:spPr>
        <p:txBody>
          <a:bodyPr wrap="square">
            <a:spAutoFit/>
          </a:bodyPr>
          <a:lstStyle/>
          <a:p>
            <a:r>
              <a:rPr lang="en-US" sz="3200" b="1" dirty="0" smtClean="0">
                <a:solidFill>
                  <a:srgbClr val="00B050"/>
                </a:solidFill>
                <a:latin typeface="NikoshBAN" panose="02000000000000000000" pitchFamily="2" charset="0"/>
                <a:cs typeface="NikoshBAN" panose="02000000000000000000" pitchFamily="2" charset="0"/>
              </a:rPr>
              <a:t>৩ ) </a:t>
            </a:r>
            <a:r>
              <a:rPr lang="as-IN" sz="3200" b="1" dirty="0" smtClean="0">
                <a:solidFill>
                  <a:srgbClr val="00B050"/>
                </a:solidFill>
                <a:latin typeface="NikoshBAN" panose="02000000000000000000" pitchFamily="2" charset="0"/>
                <a:cs typeface="NikoshBAN" panose="02000000000000000000" pitchFamily="2" charset="0"/>
              </a:rPr>
              <a:t>মালিকানা </a:t>
            </a:r>
            <a:r>
              <a:rPr lang="as-IN" sz="3200" b="1" dirty="0">
                <a:solidFill>
                  <a:srgbClr val="00B050"/>
                </a:solidFill>
                <a:latin typeface="NikoshBAN" panose="02000000000000000000" pitchFamily="2" charset="0"/>
                <a:cs typeface="NikoshBAN" panose="02000000000000000000" pitchFamily="2" charset="0"/>
              </a:rPr>
              <a:t>ভিত্তিতে নেটওয়ার্ক </a:t>
            </a:r>
            <a:r>
              <a:rPr lang="en-US" sz="3200" b="1" dirty="0" err="1" smtClean="0">
                <a:solidFill>
                  <a:srgbClr val="00B050"/>
                </a:solidFill>
                <a:latin typeface="NikoshBAN" panose="02000000000000000000" pitchFamily="2" charset="0"/>
                <a:cs typeface="NikoshBAN" panose="02000000000000000000" pitchFamily="2" charset="0"/>
              </a:rPr>
              <a:t>কত</a:t>
            </a:r>
            <a:r>
              <a:rPr lang="as-IN" sz="3200" b="1" dirty="0" smtClean="0">
                <a:solidFill>
                  <a:srgbClr val="00B050"/>
                </a:solidFill>
                <a:latin typeface="NikoshBAN" panose="02000000000000000000" pitchFamily="2" charset="0"/>
                <a:cs typeface="NikoshBAN" panose="02000000000000000000" pitchFamily="2" charset="0"/>
              </a:rPr>
              <a:t> প্রকার</a:t>
            </a:r>
            <a:r>
              <a:rPr lang="en-US" sz="3200" b="1" dirty="0" smtClean="0">
                <a:solidFill>
                  <a:srgbClr val="00B050"/>
                </a:solidFill>
                <a:latin typeface="NikoshBAN" panose="02000000000000000000" pitchFamily="2" charset="0"/>
                <a:cs typeface="NikoshBAN" panose="02000000000000000000" pitchFamily="2" charset="0"/>
              </a:rPr>
              <a:t> ও কী </a:t>
            </a:r>
            <a:r>
              <a:rPr lang="en-US" sz="3200" b="1" dirty="0" err="1" smtClean="0">
                <a:solidFill>
                  <a:srgbClr val="00B050"/>
                </a:solidFill>
                <a:latin typeface="NikoshBAN" panose="02000000000000000000" pitchFamily="2" charset="0"/>
                <a:cs typeface="NikoshBAN" panose="02000000000000000000" pitchFamily="2" charset="0"/>
              </a:rPr>
              <a:t>কী</a:t>
            </a:r>
            <a:r>
              <a:rPr lang="en-US" sz="3200" b="1" dirty="0" smtClean="0">
                <a:solidFill>
                  <a:srgbClr val="00B050"/>
                </a:solidFill>
                <a:latin typeface="NikoshBAN" panose="02000000000000000000" pitchFamily="2" charset="0"/>
                <a:cs typeface="NikoshBAN" panose="02000000000000000000" pitchFamily="2" charset="0"/>
              </a:rPr>
              <a:t> ? </a:t>
            </a:r>
            <a:endParaRPr lang="as-IN" sz="32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894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3">
              <a:lumMod val="20000"/>
              <a:lumOff val="80000"/>
            </a:schemeClr>
          </a:solidFill>
        </p:spPr>
        <p:txBody>
          <a:bodyPr>
            <a:normAutofit/>
          </a:bodyPr>
          <a:lstStyle/>
          <a:p>
            <a:r>
              <a:rPr lang="en-US" sz="5400" b="1" dirty="0" smtClean="0">
                <a:solidFill>
                  <a:schemeClr val="accent5"/>
                </a:solidFill>
                <a:latin typeface="NikoshBAN" panose="02000000000000000000" pitchFamily="2" charset="0"/>
                <a:cs typeface="NikoshBAN" panose="02000000000000000000" pitchFamily="2" charset="0"/>
              </a:rPr>
              <a:t>                    </a:t>
            </a:r>
            <a:r>
              <a:rPr lang="en-US" sz="5400" b="1" dirty="0" err="1" smtClean="0">
                <a:solidFill>
                  <a:schemeClr val="accent5"/>
                </a:solidFill>
                <a:latin typeface="NikoshBAN" panose="02000000000000000000" pitchFamily="2" charset="0"/>
                <a:cs typeface="NikoshBAN" panose="02000000000000000000" pitchFamily="2" charset="0"/>
              </a:rPr>
              <a:t>বাড়ীর</a:t>
            </a:r>
            <a:r>
              <a:rPr lang="en-US" sz="5400" b="1" dirty="0" smtClean="0">
                <a:solidFill>
                  <a:schemeClr val="accent5"/>
                </a:solidFill>
                <a:latin typeface="NikoshBAN" panose="02000000000000000000" pitchFamily="2" charset="0"/>
                <a:cs typeface="NikoshBAN" panose="02000000000000000000" pitchFamily="2" charset="0"/>
              </a:rPr>
              <a:t> কাজ </a:t>
            </a:r>
            <a:endParaRPr lang="en-US" sz="5400" b="1" dirty="0">
              <a:solidFill>
                <a:schemeClr val="accent5"/>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3600" b="1" dirty="0" err="1" smtClean="0">
                <a:solidFill>
                  <a:srgbClr val="7030A0"/>
                </a:solidFill>
                <a:latin typeface="NikoshBAN" panose="02000000000000000000" pitchFamily="2" charset="0"/>
                <a:cs typeface="NikoshBAN" panose="02000000000000000000" pitchFamily="2" charset="0"/>
              </a:rPr>
              <a:t>কম্পিউটার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নেটওয়ার্কের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উদ্দেশ্য</a:t>
            </a:r>
            <a:r>
              <a:rPr lang="en-US" sz="3600" b="1" dirty="0" smtClean="0">
                <a:solidFill>
                  <a:srgbClr val="7030A0"/>
                </a:solidFill>
                <a:latin typeface="NikoshBAN" panose="02000000000000000000" pitchFamily="2" charset="0"/>
                <a:cs typeface="NikoshBAN" panose="02000000000000000000" pitchFamily="2" charset="0"/>
              </a:rPr>
              <a:t> খাতায় </a:t>
            </a:r>
            <a:r>
              <a:rPr lang="en-US" sz="3600" b="1" dirty="0" err="1" smtClean="0">
                <a:solidFill>
                  <a:srgbClr val="7030A0"/>
                </a:solidFill>
                <a:latin typeface="NikoshBAN" panose="02000000000000000000" pitchFamily="2" charset="0"/>
                <a:cs typeface="NikoshBAN" panose="02000000000000000000" pitchFamily="2" charset="0"/>
              </a:rPr>
              <a:t>লিখে</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আনবে</a:t>
            </a:r>
            <a:r>
              <a:rPr lang="en-US"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477125" y="3129566"/>
            <a:ext cx="8997086" cy="3728434"/>
          </a:xfrm>
          <a:prstGeom prst="rect">
            <a:avLst/>
          </a:prstGeom>
        </p:spPr>
      </p:pic>
    </p:spTree>
    <p:extLst>
      <p:ext uri="{BB962C8B-B14F-4D97-AF65-F5344CB8AC3E}">
        <p14:creationId xmlns:p14="http://schemas.microsoft.com/office/powerpoint/2010/main" val="22581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65125"/>
            <a:ext cx="12192000" cy="1325563"/>
          </a:xfrm>
          <a:solidFill>
            <a:schemeClr val="accent4">
              <a:lumMod val="20000"/>
              <a:lumOff val="80000"/>
            </a:schemeClr>
          </a:solidFill>
        </p:spPr>
        <p:txBody>
          <a:bodyPr/>
          <a:lstStyle/>
          <a:p>
            <a:r>
              <a:rPr lang="en-US" dirty="0" smtClean="0"/>
              <a:t>   </a:t>
            </a:r>
            <a:r>
              <a:rPr lang="en-US" sz="4800" b="1" dirty="0" err="1" smtClean="0">
                <a:latin typeface="NikoshBAN" panose="02000000000000000000" pitchFamily="2" charset="0"/>
                <a:cs typeface="NikoshBAN" panose="02000000000000000000" pitchFamily="2" charset="0"/>
              </a:rPr>
              <a:t>পরিচিতি</a:t>
            </a:r>
            <a:endParaRPr lang="en-US" sz="4800" b="1" dirty="0">
              <a:latin typeface="NikoshBAN" panose="02000000000000000000" pitchFamily="2" charset="0"/>
              <a:cs typeface="NikoshBAN" panose="02000000000000000000" pitchFamily="2" charset="0"/>
            </a:endParaRPr>
          </a:p>
        </p:txBody>
      </p:sp>
      <p:sp>
        <p:nvSpPr>
          <p:cNvPr id="5" name="Text Placeholder 4"/>
          <p:cNvSpPr>
            <a:spLocks noGrp="1"/>
          </p:cNvSpPr>
          <p:nvPr>
            <p:ph type="body" idx="1"/>
          </p:nvPr>
        </p:nvSpPr>
        <p:spPr/>
        <p:txBody>
          <a:bodyPr>
            <a:normAutofit fontScale="92500" lnSpcReduction="10000"/>
          </a:bodyPr>
          <a:lstStyle/>
          <a:p>
            <a:r>
              <a:rPr lang="en-US" sz="3600" dirty="0" err="1" smtClean="0">
                <a:latin typeface="NikoshBAN" panose="02000000000000000000" pitchFamily="2" charset="0"/>
                <a:cs typeface="NikoshBAN" panose="02000000000000000000" pitchFamily="2" charset="0"/>
              </a:rPr>
              <a:t>শিক্ষক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পরিচিতি</a:t>
            </a:r>
            <a:endParaRPr lang="en-US" sz="3600" dirty="0">
              <a:latin typeface="NikoshBAN" panose="02000000000000000000" pitchFamily="2" charset="0"/>
              <a:cs typeface="NikoshBAN" panose="02000000000000000000" pitchFamily="2" charset="0"/>
            </a:endParaRPr>
          </a:p>
        </p:txBody>
      </p:sp>
      <p:sp>
        <p:nvSpPr>
          <p:cNvPr id="6" name="Content Placeholder 5"/>
          <p:cNvSpPr>
            <a:spLocks noGrp="1"/>
          </p:cNvSpPr>
          <p:nvPr>
            <p:ph sz="half" idx="2"/>
          </p:nvPr>
        </p:nvSpPr>
        <p:spPr>
          <a:xfrm>
            <a:off x="0" y="2737245"/>
            <a:ext cx="6478073" cy="4352924"/>
          </a:xfrm>
          <a:blipFill>
            <a:blip r:embed="rId2"/>
            <a:tile tx="0" ty="0" sx="100000" sy="100000" flip="none" algn="tl"/>
          </a:blipFill>
        </p:spPr>
        <p:txBody>
          <a:bodyPr>
            <a:normAutofit/>
          </a:bodyPr>
          <a:lstStyle/>
          <a:p>
            <a:pPr marL="0" indent="0">
              <a:buNone/>
            </a:pPr>
            <a:r>
              <a:rPr lang="en-US" sz="4000" b="1" dirty="0" err="1" smtClean="0">
                <a:solidFill>
                  <a:srgbClr val="7030A0"/>
                </a:solidFill>
                <a:latin typeface="NikoshBAN" panose="02000000000000000000" pitchFamily="2" charset="0"/>
                <a:cs typeface="NikoshBAN" panose="02000000000000000000" pitchFamily="2" charset="0"/>
              </a:rPr>
              <a:t>মুহাম্মাদ</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লোকমান</a:t>
            </a:r>
            <a:r>
              <a:rPr lang="en-US" sz="4000" b="1" dirty="0" smtClean="0">
                <a:solidFill>
                  <a:srgbClr val="7030A0"/>
                </a:solidFill>
                <a:latin typeface="NikoshBAN" panose="02000000000000000000" pitchFamily="2" charset="0"/>
                <a:cs typeface="NikoshBAN" panose="02000000000000000000" pitchFamily="2" charset="0"/>
              </a:rPr>
              <a:t> সিকদার </a:t>
            </a:r>
          </a:p>
          <a:p>
            <a:pPr marL="0" indent="0">
              <a:buNone/>
            </a:pPr>
            <a:r>
              <a:rPr lang="en-US" sz="4000" b="1" dirty="0" err="1" smtClean="0">
                <a:solidFill>
                  <a:srgbClr val="C00000"/>
                </a:solidFill>
                <a:latin typeface="NikoshBAN" panose="02000000000000000000" pitchFamily="2" charset="0"/>
                <a:cs typeface="NikoshBAN" panose="02000000000000000000" pitchFamily="2" charset="0"/>
              </a:rPr>
              <a:t>সিনিয়র</a:t>
            </a:r>
            <a:r>
              <a:rPr lang="en-US" sz="4000" b="1" dirty="0" smtClean="0">
                <a:solidFill>
                  <a:srgbClr val="C00000"/>
                </a:solidFill>
                <a:latin typeface="NikoshBAN" panose="02000000000000000000" pitchFamily="2" charset="0"/>
                <a:cs typeface="NikoshBAN" panose="02000000000000000000" pitchFamily="2" charset="0"/>
              </a:rPr>
              <a:t> প্রভাষক,</a:t>
            </a:r>
          </a:p>
          <a:p>
            <a:pPr marL="0" indent="0">
              <a:buNone/>
            </a:pPr>
            <a:r>
              <a:rPr lang="en-US" sz="4000" b="1" dirty="0" smtClean="0">
                <a:solidFill>
                  <a:srgbClr val="7030A0"/>
                </a:solidFill>
                <a:latin typeface="NikoshBAN" panose="02000000000000000000" pitchFamily="2" charset="0"/>
                <a:cs typeface="NikoshBAN" panose="02000000000000000000" pitchFamily="2" charset="0"/>
              </a:rPr>
              <a:t>তথ্য ও </a:t>
            </a:r>
            <a:r>
              <a:rPr lang="en-US" sz="4000" b="1" dirty="0" err="1" smtClean="0">
                <a:solidFill>
                  <a:srgbClr val="7030A0"/>
                </a:solidFill>
                <a:latin typeface="NikoshBAN" panose="02000000000000000000" pitchFamily="2" charset="0"/>
                <a:cs typeface="NikoshBAN" panose="02000000000000000000" pitchFamily="2" charset="0"/>
              </a:rPr>
              <a:t>যোগাযোগ</a:t>
            </a:r>
            <a:r>
              <a:rPr lang="en-US" sz="4000" b="1" dirty="0" smtClean="0">
                <a:solidFill>
                  <a:srgbClr val="7030A0"/>
                </a:solidFill>
                <a:latin typeface="NikoshBAN" panose="02000000000000000000" pitchFamily="2" charset="0"/>
                <a:cs typeface="NikoshBAN" panose="02000000000000000000" pitchFamily="2" charset="0"/>
              </a:rPr>
              <a:t> প্রযুক্তি</a:t>
            </a:r>
          </a:p>
          <a:p>
            <a:pPr marL="0" indent="0">
              <a:buNone/>
            </a:pPr>
            <a:r>
              <a:rPr lang="en-US" sz="4000" b="1" dirty="0" err="1" smtClean="0">
                <a:solidFill>
                  <a:srgbClr val="00B050"/>
                </a:solidFill>
                <a:latin typeface="NikoshBAN" panose="02000000000000000000" pitchFamily="2" charset="0"/>
                <a:cs typeface="NikoshBAN" panose="02000000000000000000" pitchFamily="2" charset="0"/>
              </a:rPr>
              <a:t>হযরত</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এয়াছিন</a:t>
            </a:r>
            <a:r>
              <a:rPr lang="en-US" sz="4000" b="1" dirty="0" smtClean="0">
                <a:solidFill>
                  <a:srgbClr val="00B050"/>
                </a:solidFill>
                <a:latin typeface="NikoshBAN" panose="02000000000000000000" pitchFamily="2" charset="0"/>
                <a:cs typeface="NikoshBAN" panose="02000000000000000000" pitchFamily="2" charset="0"/>
              </a:rPr>
              <a:t> শাহ </a:t>
            </a:r>
            <a:r>
              <a:rPr lang="en-US" sz="4000" b="1" dirty="0" err="1" smtClean="0">
                <a:solidFill>
                  <a:srgbClr val="00B050"/>
                </a:solidFill>
                <a:latin typeface="NikoshBAN" panose="02000000000000000000" pitchFamily="2" charset="0"/>
                <a:cs typeface="NikoshBAN" panose="02000000000000000000" pitchFamily="2" charset="0"/>
              </a:rPr>
              <a:t>পাবলিক</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কলেজ</a:t>
            </a:r>
            <a:endParaRPr lang="en-US" sz="4000" b="1" dirty="0" smtClean="0">
              <a:solidFill>
                <a:srgbClr val="00B050"/>
              </a:solidFill>
              <a:latin typeface="NikoshBAN" panose="02000000000000000000" pitchFamily="2" charset="0"/>
              <a:cs typeface="NikoshBAN" panose="02000000000000000000" pitchFamily="2" charset="0"/>
            </a:endParaRPr>
          </a:p>
          <a:p>
            <a:pPr marL="0" indent="0">
              <a:buNone/>
            </a:pPr>
            <a:r>
              <a:rPr lang="en-US" sz="4000" b="1" dirty="0" err="1" smtClean="0">
                <a:solidFill>
                  <a:schemeClr val="tx1"/>
                </a:solidFill>
                <a:latin typeface="NikoshBAN" panose="02000000000000000000" pitchFamily="2" charset="0"/>
                <a:cs typeface="NikoshBAN" panose="02000000000000000000" pitchFamily="2" charset="0"/>
              </a:rPr>
              <a:t>রাউজান,চট্টগ্রাম</a:t>
            </a:r>
            <a:r>
              <a:rPr lang="en-US" sz="4000" b="1" dirty="0" smtClean="0">
                <a:solidFill>
                  <a:schemeClr val="tx1"/>
                </a:solidFill>
                <a:latin typeface="NikoshBAN" panose="02000000000000000000" pitchFamily="2" charset="0"/>
                <a:cs typeface="NikoshBAN" panose="02000000000000000000" pitchFamily="2" charset="0"/>
              </a:rPr>
              <a:t>। </a:t>
            </a:r>
            <a:endParaRPr lang="en-US" sz="4000" b="1" dirty="0">
              <a:solidFill>
                <a:schemeClr val="tx1"/>
              </a:solidFill>
              <a:latin typeface="NikoshBAN" panose="02000000000000000000" pitchFamily="2" charset="0"/>
              <a:cs typeface="NikoshBAN" panose="02000000000000000000" pitchFamily="2" charset="0"/>
            </a:endParaRPr>
          </a:p>
        </p:txBody>
      </p:sp>
      <p:sp>
        <p:nvSpPr>
          <p:cNvPr id="7" name="Text Placeholder 6"/>
          <p:cNvSpPr>
            <a:spLocks noGrp="1"/>
          </p:cNvSpPr>
          <p:nvPr>
            <p:ph type="body" sz="quarter" idx="3"/>
          </p:nvPr>
        </p:nvSpPr>
        <p:spPr>
          <a:xfrm>
            <a:off x="6632619" y="1893194"/>
            <a:ext cx="2641381" cy="844051"/>
          </a:xfrm>
        </p:spPr>
        <p:txBody>
          <a:bodyPr>
            <a:normAutofit fontScale="77500" lnSpcReduction="20000"/>
          </a:bodyPr>
          <a:lstStyle/>
          <a:p>
            <a:endParaRPr lang="en-US" dirty="0" smtClean="0"/>
          </a:p>
          <a:p>
            <a:r>
              <a:rPr lang="en-US" sz="4000" dirty="0" smtClean="0">
                <a:latin typeface="NikoshBAN" panose="02000000000000000000" pitchFamily="2" charset="0"/>
                <a:cs typeface="NikoshBAN" panose="02000000000000000000" pitchFamily="2" charset="0"/>
              </a:rPr>
              <a:t>পাঠ </a:t>
            </a:r>
            <a:r>
              <a:rPr lang="en-US" sz="4000" dirty="0" err="1" smtClean="0">
                <a:latin typeface="NikoshBAN" panose="02000000000000000000" pitchFamily="2" charset="0"/>
                <a:cs typeface="NikoshBAN" panose="02000000000000000000" pitchFamily="2" charset="0"/>
              </a:rPr>
              <a:t>পরিচিতি</a:t>
            </a:r>
            <a:endParaRPr lang="en-US" sz="4000" dirty="0" smtClean="0">
              <a:latin typeface="NikoshBAN" panose="02000000000000000000" pitchFamily="2" charset="0"/>
              <a:cs typeface="NikoshBAN" panose="02000000000000000000" pitchFamily="2" charset="0"/>
            </a:endParaRPr>
          </a:p>
          <a:p>
            <a:endParaRPr lang="en-US" dirty="0"/>
          </a:p>
        </p:txBody>
      </p:sp>
      <p:sp>
        <p:nvSpPr>
          <p:cNvPr id="8" name="Content Placeholder 7"/>
          <p:cNvSpPr>
            <a:spLocks noGrp="1"/>
          </p:cNvSpPr>
          <p:nvPr>
            <p:ph sz="quarter" idx="4"/>
          </p:nvPr>
        </p:nvSpPr>
        <p:spPr>
          <a:xfrm>
            <a:off x="6722772" y="2505074"/>
            <a:ext cx="5469228" cy="4352925"/>
          </a:xfrm>
          <a:blipFill>
            <a:blip r:embed="rId3"/>
            <a:tile tx="0" ty="0" sx="100000" sy="100000" flip="none" algn="tl"/>
          </a:blipFill>
        </p:spPr>
        <p:txBody>
          <a:bodyPr>
            <a:normAutofit/>
          </a:bodyPr>
          <a:lstStyle/>
          <a:p>
            <a:pPr marL="0" indent="0">
              <a:buNone/>
            </a:pPr>
            <a:r>
              <a:rPr lang="en-US" sz="3600" b="1" dirty="0" err="1" smtClean="0">
                <a:latin typeface="NikoshBAN" panose="02000000000000000000" pitchFamily="2" charset="0"/>
                <a:cs typeface="NikoshBAN" panose="02000000000000000000" pitchFamily="2" charset="0"/>
              </a:rPr>
              <a:t>শ্রেণিঃ-একাদশ</a:t>
            </a:r>
            <a:endParaRPr lang="en-US" sz="3600" b="1" dirty="0" smtClean="0">
              <a:latin typeface="NikoshBAN" panose="02000000000000000000" pitchFamily="2" charset="0"/>
              <a:cs typeface="NikoshBAN" panose="02000000000000000000" pitchFamily="2" charset="0"/>
            </a:endParaRPr>
          </a:p>
          <a:p>
            <a:pPr marL="0" indent="0">
              <a:buNone/>
            </a:pPr>
            <a:r>
              <a:rPr lang="en-US" sz="3600" b="1" dirty="0" err="1" smtClean="0">
                <a:latin typeface="NikoshBAN" panose="02000000000000000000" pitchFamily="2" charset="0"/>
                <a:cs typeface="NikoshBAN" panose="02000000000000000000" pitchFamily="2" charset="0"/>
              </a:rPr>
              <a:t>বিষয়ঃ-আইসিটি</a:t>
            </a:r>
            <a:r>
              <a:rPr lang="en-US" sz="3600" b="1" dirty="0" smtClean="0">
                <a:latin typeface="NikoshBAN" panose="02000000000000000000" pitchFamily="2" charset="0"/>
                <a:cs typeface="NikoshBAN" panose="02000000000000000000" pitchFamily="2" charset="0"/>
              </a:rPr>
              <a:t> </a:t>
            </a:r>
          </a:p>
          <a:p>
            <a:pPr marL="0" indent="0">
              <a:buNone/>
            </a:pPr>
            <a:r>
              <a:rPr lang="en-US" sz="3600" b="1" dirty="0" smtClean="0">
                <a:latin typeface="NikoshBAN" panose="02000000000000000000" pitchFamily="2" charset="0"/>
                <a:cs typeface="NikoshBAN" panose="02000000000000000000" pitchFamily="2" charset="0"/>
              </a:rPr>
              <a:t>অধ্যায়ঃ-২য়</a:t>
            </a:r>
          </a:p>
          <a:p>
            <a:pPr marL="0" indent="0">
              <a:buNone/>
            </a:pPr>
            <a:r>
              <a:rPr lang="en-US" sz="3600" b="1" dirty="0" smtClean="0">
                <a:latin typeface="NikoshBAN" panose="02000000000000000000" pitchFamily="2" charset="0"/>
                <a:cs typeface="NikoshBAN" panose="02000000000000000000" pitchFamily="2" charset="0"/>
              </a:rPr>
              <a:t>সময়ঃ-৪৫মিঃ </a:t>
            </a:r>
          </a:p>
          <a:p>
            <a:pPr marL="0" indent="0">
              <a:buNone/>
            </a:pPr>
            <a:r>
              <a:rPr lang="en-US" sz="3600" b="1" dirty="0" smtClean="0">
                <a:latin typeface="NikoshBAN" panose="02000000000000000000" pitchFamily="2" charset="0"/>
                <a:cs typeface="NikoshBAN" panose="02000000000000000000" pitchFamily="2" charset="0"/>
              </a:rPr>
              <a:t>তারিখঃ-16/০৬/২০২১ইং </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8646" y="2452143"/>
            <a:ext cx="1516934" cy="1510793"/>
          </a:xfrm>
          <a:prstGeom prst="rect">
            <a:avLst/>
          </a:prstGeom>
        </p:spPr>
      </p:pic>
    </p:spTree>
    <p:extLst>
      <p:ext uri="{BB962C8B-B14F-4D97-AF65-F5344CB8AC3E}">
        <p14:creationId xmlns:p14="http://schemas.microsoft.com/office/powerpoint/2010/main" val="8541989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fade">
                                      <p:cBhvr>
                                        <p:cTn id="37" dur="1000"/>
                                        <p:tgtEl>
                                          <p:spTgt spid="8">
                                            <p:bg/>
                                          </p:spTgt>
                                        </p:tgtEl>
                                      </p:cBhvr>
                                    </p:animEffect>
                                    <p:anim calcmode="lin" valueType="num">
                                      <p:cBhvr>
                                        <p:cTn id="38" dur="1000" fill="hold"/>
                                        <p:tgtEl>
                                          <p:spTgt spid="8">
                                            <p:bg/>
                                          </p:spTgt>
                                        </p:tgtEl>
                                        <p:attrNameLst>
                                          <p:attrName>ppt_x</p:attrName>
                                        </p:attrNameLst>
                                      </p:cBhvr>
                                      <p:tavLst>
                                        <p:tav tm="0">
                                          <p:val>
                                            <p:strVal val="#ppt_x"/>
                                          </p:val>
                                        </p:tav>
                                        <p:tav tm="100000">
                                          <p:val>
                                            <p:strVal val="#ppt_x"/>
                                          </p:val>
                                        </p:tav>
                                      </p:tavLst>
                                    </p:anim>
                                    <p:anim calcmode="lin" valueType="num">
                                      <p:cBhvr>
                                        <p:cTn id="3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1000"/>
                                        <p:tgtEl>
                                          <p:spTgt spid="8">
                                            <p:txEl>
                                              <p:pRg st="1" end="1"/>
                                            </p:txEl>
                                          </p:spTgt>
                                        </p:tgtEl>
                                      </p:cBhvr>
                                    </p:animEffect>
                                    <p:anim calcmode="lin" valueType="num">
                                      <p:cBhvr>
                                        <p:cTn id="5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animEffect transition="in" filter="fade">
                                      <p:cBhvr>
                                        <p:cTn id="58" dur="1000"/>
                                        <p:tgtEl>
                                          <p:spTgt spid="8">
                                            <p:txEl>
                                              <p:pRg st="2" end="2"/>
                                            </p:txEl>
                                          </p:spTgt>
                                        </p:tgtEl>
                                      </p:cBhvr>
                                    </p:animEffect>
                                    <p:anim calcmode="lin" valueType="num">
                                      <p:cBhvr>
                                        <p:cTn id="5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animEffect transition="in" filter="fade">
                                      <p:cBhvr>
                                        <p:cTn id="65" dur="1000"/>
                                        <p:tgtEl>
                                          <p:spTgt spid="8">
                                            <p:txEl>
                                              <p:pRg st="3" end="3"/>
                                            </p:txEl>
                                          </p:spTgt>
                                        </p:tgtEl>
                                      </p:cBhvr>
                                    </p:animEffect>
                                    <p:anim calcmode="lin" valueType="num">
                                      <p:cBhvr>
                                        <p:cTn id="6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
                                            <p:txEl>
                                              <p:pRg st="4" end="4"/>
                                            </p:txEl>
                                          </p:spTgt>
                                        </p:tgtEl>
                                        <p:attrNameLst>
                                          <p:attrName>style.visibility</p:attrName>
                                        </p:attrNameLst>
                                      </p:cBhvr>
                                      <p:to>
                                        <p:strVal val="visible"/>
                                      </p:to>
                                    </p:set>
                                    <p:animEffect transition="in" filter="fade">
                                      <p:cBhvr>
                                        <p:cTn id="72" dur="1000"/>
                                        <p:tgtEl>
                                          <p:spTgt spid="8">
                                            <p:txEl>
                                              <p:pRg st="4" end="4"/>
                                            </p:txEl>
                                          </p:spTgt>
                                        </p:tgtEl>
                                      </p:cBhvr>
                                    </p:animEffect>
                                    <p:anim calcmode="lin" valueType="num">
                                      <p:cBhvr>
                                        <p:cTn id="7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609600"/>
            <a:ext cx="10463833" cy="1320800"/>
          </a:xfrm>
          <a:solidFill>
            <a:schemeClr val="accent1">
              <a:lumMod val="20000"/>
              <a:lumOff val="80000"/>
            </a:schemeClr>
          </a:solidFill>
        </p:spPr>
        <p:txBody>
          <a:bodyPr>
            <a:normAutofit/>
          </a:bodyPr>
          <a:lstStyle/>
          <a:p>
            <a:r>
              <a:rPr lang="en-US" sz="6000" b="1" dirty="0" smtClean="0">
                <a:solidFill>
                  <a:srgbClr val="002060"/>
                </a:solidFill>
                <a:latin typeface="NikoshBAN" panose="02000000000000000000" pitchFamily="2" charset="0"/>
                <a:cs typeface="NikoshBAN" panose="02000000000000000000" pitchFamily="2" charset="0"/>
              </a:rPr>
              <a:t>                   ধন্যবাদ</a:t>
            </a:r>
            <a:endParaRPr lang="en-US" sz="6000" b="1" dirty="0">
              <a:solidFill>
                <a:srgbClr val="00206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0" y="2189408"/>
            <a:ext cx="10689464" cy="4668592"/>
          </a:xfrm>
          <a:prstGeom prst="rect">
            <a:avLst/>
          </a:prstGeom>
        </p:spPr>
      </p:pic>
    </p:spTree>
    <p:extLst>
      <p:ext uri="{BB962C8B-B14F-4D97-AF65-F5344CB8AC3E}">
        <p14:creationId xmlns:p14="http://schemas.microsoft.com/office/powerpoint/2010/main" val="16245906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3">
              <a:lumMod val="20000"/>
              <a:lumOff val="80000"/>
            </a:schemeClr>
          </a:solidFill>
        </p:spPr>
        <p:txBody>
          <a:bodyPr>
            <a:normAutofit/>
          </a:bodyPr>
          <a:lstStyle/>
          <a:p>
            <a:r>
              <a:rPr lang="en-US" sz="4800" b="1"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প্রেষনা</a:t>
            </a:r>
            <a:r>
              <a:rPr lang="en-US" sz="4800" b="1"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দান</a:t>
            </a:r>
            <a:r>
              <a:rPr lang="en-US" sz="4800" b="1" dirty="0" smtClean="0">
                <a:solidFill>
                  <a:srgbClr val="002060"/>
                </a:solidFill>
                <a:latin typeface="NikoshBAN" panose="02000000000000000000" pitchFamily="2" charset="0"/>
                <a:cs typeface="NikoshBAN" panose="02000000000000000000" pitchFamily="2" charset="0"/>
              </a:rPr>
              <a:t> </a:t>
            </a:r>
            <a:endParaRPr lang="en-US" sz="4800" b="1" dirty="0">
              <a:solidFill>
                <a:srgbClr val="00206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245771" y="3089855"/>
            <a:ext cx="4953000" cy="3048000"/>
          </a:xfrm>
          <a:prstGeom prst="rect">
            <a:avLst/>
          </a:prstGeom>
        </p:spPr>
      </p:pic>
      <p:pic>
        <p:nvPicPr>
          <p:cNvPr id="5" name="Picture 4"/>
          <p:cNvPicPr>
            <a:picLocks noChangeAspect="1"/>
          </p:cNvPicPr>
          <p:nvPr/>
        </p:nvPicPr>
        <p:blipFill>
          <a:blip r:embed="rId3"/>
          <a:stretch>
            <a:fillRect/>
          </a:stretch>
        </p:blipFill>
        <p:spPr>
          <a:xfrm>
            <a:off x="5826616" y="2772983"/>
            <a:ext cx="3810000" cy="3364872"/>
          </a:xfrm>
          <a:prstGeom prst="rect">
            <a:avLst/>
          </a:prstGeom>
        </p:spPr>
      </p:pic>
    </p:spTree>
    <p:extLst>
      <p:ext uri="{BB962C8B-B14F-4D97-AF65-F5344CB8AC3E}">
        <p14:creationId xmlns:p14="http://schemas.microsoft.com/office/powerpoint/2010/main" val="32764361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5"/>
                                        </p:tgtEl>
                                        <p:attrNameLst>
                                          <p:attrName>ppt_w</p:attrName>
                                        </p:attrNameLst>
                                      </p:cBhvr>
                                      <p:tavLst>
                                        <p:tav tm="0">
                                          <p:val>
                                            <p:strVal val="ppt_w"/>
                                          </p:val>
                                        </p:tav>
                                        <p:tav tm="100000">
                                          <p:val>
                                            <p:fltVal val="0"/>
                                          </p:val>
                                        </p:tav>
                                      </p:tavLst>
                                    </p:anim>
                                    <p:anim calcmode="lin" valueType="num">
                                      <p:cBhvr>
                                        <p:cTn id="11" dur="1000"/>
                                        <p:tgtEl>
                                          <p:spTgt spid="5"/>
                                        </p:tgtEl>
                                        <p:attrNameLst>
                                          <p:attrName>ppt_h</p:attrName>
                                        </p:attrNameLst>
                                      </p:cBhvr>
                                      <p:tavLst>
                                        <p:tav tm="0">
                                          <p:val>
                                            <p:strVal val="ppt_h"/>
                                          </p:val>
                                        </p:tav>
                                        <p:tav tm="100000">
                                          <p:val>
                                            <p:fltVal val="0"/>
                                          </p:val>
                                        </p:tav>
                                      </p:tavLst>
                                    </p:anim>
                                    <p:anim calcmode="lin" valueType="num">
                                      <p:cBhvr>
                                        <p:cTn id="12" dur="1000"/>
                                        <p:tgtEl>
                                          <p:spTgt spid="5"/>
                                        </p:tgtEl>
                                        <p:attrNameLst>
                                          <p:attrName>style.rotation</p:attrName>
                                        </p:attrNameLst>
                                      </p:cBhvr>
                                      <p:tavLst>
                                        <p:tav tm="0">
                                          <p:val>
                                            <p:fltVal val="0"/>
                                          </p:val>
                                        </p:tav>
                                        <p:tav tm="100000">
                                          <p:val>
                                            <p:fltVal val="90"/>
                                          </p:val>
                                        </p:tav>
                                      </p:tavLst>
                                    </p:anim>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3">
              <a:lumMod val="20000"/>
              <a:lumOff val="80000"/>
            </a:schemeClr>
          </a:solidFill>
        </p:spPr>
        <p:txBody>
          <a:bodyPr>
            <a:normAutofit/>
          </a:bodyPr>
          <a:lstStyle/>
          <a:p>
            <a:r>
              <a:rPr lang="en-US" sz="5400" dirty="0" smtClean="0">
                <a:solidFill>
                  <a:srgbClr val="002060"/>
                </a:solidFill>
                <a:latin typeface="NikoshBAN" panose="02000000000000000000" pitchFamily="2" charset="0"/>
                <a:cs typeface="NikoshBAN" panose="02000000000000000000" pitchFamily="2" charset="0"/>
              </a:rPr>
              <a:t>             </a:t>
            </a:r>
            <a:r>
              <a:rPr lang="en-US" sz="5400" b="1" dirty="0" smtClean="0">
                <a:solidFill>
                  <a:srgbClr val="002060"/>
                </a:solidFill>
                <a:latin typeface="NikoshBAN" panose="02000000000000000000" pitchFamily="2" charset="0"/>
                <a:cs typeface="NikoshBAN" panose="02000000000000000000" pitchFamily="2" charset="0"/>
              </a:rPr>
              <a:t>পাঠ </a:t>
            </a:r>
            <a:r>
              <a:rPr lang="en-US" sz="5400" b="1" dirty="0" err="1" smtClean="0">
                <a:solidFill>
                  <a:srgbClr val="002060"/>
                </a:solidFill>
                <a:latin typeface="NikoshBAN" panose="02000000000000000000" pitchFamily="2" charset="0"/>
                <a:cs typeface="NikoshBAN" panose="02000000000000000000" pitchFamily="2" charset="0"/>
              </a:rPr>
              <a:t>ঘোষনা</a:t>
            </a:r>
            <a:endParaRPr lang="en-US" sz="5400" b="1" dirty="0">
              <a:solidFill>
                <a:srgbClr val="00206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15911" y="2160589"/>
            <a:ext cx="10251582" cy="4697411"/>
          </a:xfrm>
        </p:spPr>
        <p:txBody>
          <a:bodyPr>
            <a:normAutofit/>
          </a:bodyPr>
          <a:lstStyle/>
          <a:p>
            <a:pPr marL="0" indent="0">
              <a:buNone/>
            </a:pPr>
            <a:r>
              <a:rPr lang="en-US" sz="5400" b="1" dirty="0" smtClean="0">
                <a:latin typeface="NikoshBAN" panose="02000000000000000000" pitchFamily="2" charset="0"/>
                <a:cs typeface="NikoshBAN" panose="02000000000000000000" pitchFamily="2" charset="0"/>
              </a:rPr>
              <a:t> </a:t>
            </a:r>
            <a:r>
              <a:rPr lang="en-US" sz="5400" b="1" dirty="0" err="1" smtClean="0">
                <a:solidFill>
                  <a:srgbClr val="7030A0"/>
                </a:solidFill>
                <a:latin typeface="NikoshBAN" panose="02000000000000000000" pitchFamily="2" charset="0"/>
                <a:cs typeface="NikoshBAN" panose="02000000000000000000" pitchFamily="2" charset="0"/>
              </a:rPr>
              <a:t>আমাদের</a:t>
            </a:r>
            <a:r>
              <a:rPr lang="en-US" sz="5400" b="1" dirty="0" smtClean="0">
                <a:solidFill>
                  <a:srgbClr val="7030A0"/>
                </a:solidFill>
                <a:latin typeface="NikoshBAN" panose="02000000000000000000" pitchFamily="2" charset="0"/>
                <a:cs typeface="NikoshBAN" panose="02000000000000000000" pitchFamily="2" charset="0"/>
              </a:rPr>
              <a:t> </a:t>
            </a:r>
            <a:r>
              <a:rPr lang="en-US" sz="5400" b="1" dirty="0" err="1" smtClean="0">
                <a:solidFill>
                  <a:srgbClr val="7030A0"/>
                </a:solidFill>
                <a:latin typeface="NikoshBAN" panose="02000000000000000000" pitchFamily="2" charset="0"/>
                <a:cs typeface="NikoshBAN" panose="02000000000000000000" pitchFamily="2" charset="0"/>
              </a:rPr>
              <a:t>আজকের</a:t>
            </a:r>
            <a:r>
              <a:rPr lang="en-US" sz="5400" b="1" dirty="0" smtClean="0">
                <a:solidFill>
                  <a:srgbClr val="7030A0"/>
                </a:solidFill>
                <a:latin typeface="NikoshBAN" panose="02000000000000000000" pitchFamily="2" charset="0"/>
                <a:cs typeface="NikoshBAN" panose="02000000000000000000" pitchFamily="2" charset="0"/>
              </a:rPr>
              <a:t> পাঠ---</a:t>
            </a:r>
            <a:endParaRPr lang="en-US" sz="5400" b="1" dirty="0">
              <a:solidFill>
                <a:srgbClr val="7030A0"/>
              </a:solidFill>
              <a:latin typeface="NikoshBAN" panose="02000000000000000000" pitchFamily="2" charset="0"/>
              <a:cs typeface="NikoshBAN" panose="02000000000000000000" pitchFamily="2" charset="0"/>
            </a:endParaRPr>
          </a:p>
          <a:p>
            <a:pPr marL="0" indent="0">
              <a:buNone/>
            </a:pPr>
            <a:r>
              <a:rPr lang="en-US" sz="5400" b="1" dirty="0" smtClean="0">
                <a:solidFill>
                  <a:srgbClr val="002060"/>
                </a:solidFill>
                <a:latin typeface="NikoshBAN" panose="02000000000000000000" pitchFamily="2" charset="0"/>
                <a:cs typeface="NikoshBAN" panose="02000000000000000000" pitchFamily="2" charset="0"/>
              </a:rPr>
              <a:t>Computer Networking</a:t>
            </a:r>
            <a:endParaRPr lang="en-US" sz="5400" b="1"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6747993" y="4211391"/>
            <a:ext cx="3619500" cy="2529289"/>
          </a:xfrm>
          <a:prstGeom prst="rect">
            <a:avLst/>
          </a:prstGeom>
        </p:spPr>
      </p:pic>
    </p:spTree>
    <p:extLst>
      <p:ext uri="{BB962C8B-B14F-4D97-AF65-F5344CB8AC3E}">
        <p14:creationId xmlns:p14="http://schemas.microsoft.com/office/powerpoint/2010/main" val="25398902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2">
              <a:lumMod val="20000"/>
              <a:lumOff val="80000"/>
            </a:schemeClr>
          </a:solidFill>
        </p:spPr>
        <p:txBody>
          <a:bodyPr/>
          <a:lstStyle/>
          <a:p>
            <a:r>
              <a:rPr lang="en-US" dirty="0" smtClean="0"/>
              <a:t>             </a:t>
            </a:r>
            <a:r>
              <a:rPr lang="en-US" b="1" dirty="0" smtClean="0">
                <a:solidFill>
                  <a:srgbClr val="7030A0"/>
                </a:solidFill>
                <a:latin typeface="NikoshBAN" panose="02000000000000000000" pitchFamily="2" charset="0"/>
                <a:cs typeface="NikoshBAN" panose="02000000000000000000" pitchFamily="2" charset="0"/>
              </a:rPr>
              <a:t>Computer Networking</a:t>
            </a:r>
            <a:endParaRPr lang="en-US" b="1"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77333" y="2160589"/>
            <a:ext cx="10166677" cy="4697411"/>
          </a:xfrm>
        </p:spPr>
        <p:txBody>
          <a:bodyPr>
            <a:normAutofit/>
          </a:bodyPr>
          <a:lstStyle/>
          <a:p>
            <a:pPr marL="0" indent="0">
              <a:buNone/>
            </a:pPr>
            <a:r>
              <a:rPr lang="en-US" sz="3600" b="1" dirty="0" smtClean="0">
                <a:solidFill>
                  <a:srgbClr val="00B0F0"/>
                </a:solidFill>
                <a:latin typeface="NikoshBAN" panose="02000000000000000000" pitchFamily="2" charset="0"/>
                <a:cs typeface="NikoshBAN" panose="02000000000000000000" pitchFamily="2" charset="0"/>
              </a:rPr>
              <a:t>   </a:t>
            </a:r>
            <a:r>
              <a:rPr lang="as-IN" sz="3600" b="1" dirty="0" smtClean="0">
                <a:solidFill>
                  <a:srgbClr val="00B0F0"/>
                </a:solidFill>
                <a:latin typeface="NikoshBAN" panose="02000000000000000000" pitchFamily="2" charset="0"/>
                <a:cs typeface="NikoshBAN" panose="02000000000000000000" pitchFamily="2" charset="0"/>
              </a:rPr>
              <a:t>এই পাঠ শেষে যা যা শিখতে পারবে-</a:t>
            </a:r>
            <a:r>
              <a:rPr lang="en-US" sz="3600" b="1" dirty="0" smtClean="0">
                <a:solidFill>
                  <a:srgbClr val="00B0F0"/>
                </a:solidFill>
                <a:latin typeface="NikoshBAN" panose="02000000000000000000" pitchFamily="2" charset="0"/>
                <a:cs typeface="NikoshBAN" panose="02000000000000000000" pitchFamily="2" charset="0"/>
              </a:rPr>
              <a:t>--</a:t>
            </a:r>
            <a:endParaRPr lang="as-IN" sz="3600" b="1" dirty="0" smtClean="0">
              <a:solidFill>
                <a:srgbClr val="00B0F0"/>
              </a:solidFill>
              <a:latin typeface="NikoshBAN" panose="02000000000000000000" pitchFamily="2" charset="0"/>
              <a:cs typeface="NikoshBAN" panose="02000000000000000000" pitchFamily="2" charset="0"/>
            </a:endParaRPr>
          </a:p>
          <a:p>
            <a:pPr marL="0" indent="0">
              <a:buNone/>
            </a:pPr>
            <a:r>
              <a:rPr lang="as-IN" sz="3600" b="1" dirty="0" smtClean="0">
                <a:solidFill>
                  <a:srgbClr val="002060"/>
                </a:solidFill>
                <a:latin typeface="NikoshBAN" panose="02000000000000000000" pitchFamily="2" charset="0"/>
                <a:cs typeface="NikoshBAN" panose="02000000000000000000" pitchFamily="2" charset="0"/>
              </a:rPr>
              <a:t>১। কম্পিউটার নেটওয়ার্কের ধারণা ব্যাখ্যা করতে পারবে।</a:t>
            </a:r>
          </a:p>
          <a:p>
            <a:pPr marL="0" indent="0">
              <a:buNone/>
            </a:pPr>
            <a:r>
              <a:rPr lang="as-IN" sz="3600" b="1" dirty="0" smtClean="0">
                <a:solidFill>
                  <a:srgbClr val="7030A0"/>
                </a:solidFill>
                <a:latin typeface="NikoshBAN" panose="02000000000000000000" pitchFamily="2" charset="0"/>
                <a:cs typeface="NikoshBAN" panose="02000000000000000000" pitchFamily="2" charset="0"/>
              </a:rPr>
              <a:t>২। কম্পিউটার নেটওয়ার্কের উদ্দেশ্য ব্যাখ্যা করতে পারবে।</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807596" y="4726915"/>
            <a:ext cx="4829576" cy="2042621"/>
          </a:xfrm>
          <a:prstGeom prst="rect">
            <a:avLst/>
          </a:prstGeom>
        </p:spPr>
      </p:pic>
    </p:spTree>
    <p:extLst>
      <p:ext uri="{BB962C8B-B14F-4D97-AF65-F5344CB8AC3E}">
        <p14:creationId xmlns:p14="http://schemas.microsoft.com/office/powerpoint/2010/main" val="4322590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4">
              <a:lumMod val="20000"/>
              <a:lumOff val="80000"/>
            </a:schemeClr>
          </a:solidFill>
        </p:spPr>
        <p:txBody>
          <a:bodyPr>
            <a:normAutofit/>
          </a:bodyPr>
          <a:lstStyle/>
          <a:p>
            <a:r>
              <a:rPr lang="en-US" sz="4000" dirty="0" smtClean="0">
                <a:solidFill>
                  <a:srgbClr val="7030A0"/>
                </a:solidFill>
              </a:rPr>
              <a:t>             </a:t>
            </a:r>
            <a:r>
              <a:rPr lang="en-US" sz="4000" dirty="0" smtClean="0">
                <a:solidFill>
                  <a:srgbClr val="7030A0"/>
                </a:solidFill>
                <a:latin typeface="NikoshBAN" panose="02000000000000000000" pitchFamily="2" charset="0"/>
                <a:cs typeface="NikoshBAN" panose="02000000000000000000" pitchFamily="2" charset="0"/>
              </a:rPr>
              <a:t>Computer Networking</a:t>
            </a:r>
            <a:endParaRPr lang="en-US" sz="4000"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2160589"/>
            <a:ext cx="10444766" cy="4697411"/>
          </a:xfrm>
        </p:spPr>
        <p:txBody>
          <a:bodyPr>
            <a:normAutofit/>
          </a:bodyPr>
          <a:lstStyle/>
          <a:p>
            <a:pPr marL="0" indent="0">
              <a:buNone/>
            </a:pPr>
            <a:r>
              <a:rPr lang="as-IN" sz="3200" b="1" dirty="0" smtClean="0">
                <a:solidFill>
                  <a:srgbClr val="002060"/>
                </a:solidFill>
                <a:latin typeface="NikoshBAN" panose="02000000000000000000" pitchFamily="2" charset="0"/>
                <a:cs typeface="NikoshBAN" panose="02000000000000000000" pitchFamily="2" charset="0"/>
              </a:rPr>
              <a:t>দুই বা ততোধিক কম্পিউটারকে কোনো উপায় ব্যবহার করে যুক্ত করে দিলে তাকে কম্পিউটার নেটওয়ার্ক(</a:t>
            </a:r>
            <a:r>
              <a:rPr lang="en-US" sz="3200" b="1" dirty="0" smtClean="0">
                <a:solidFill>
                  <a:srgbClr val="002060"/>
                </a:solidFill>
                <a:latin typeface="NikoshBAN" panose="02000000000000000000" pitchFamily="2" charset="0"/>
                <a:cs typeface="NikoshBAN" panose="02000000000000000000" pitchFamily="2" charset="0"/>
              </a:rPr>
              <a:t>Computer Network) </a:t>
            </a:r>
            <a:r>
              <a:rPr lang="as-IN" sz="3200" b="1" dirty="0" smtClean="0">
                <a:solidFill>
                  <a:srgbClr val="002060"/>
                </a:solidFill>
                <a:latin typeface="NikoshBAN" panose="02000000000000000000" pitchFamily="2" charset="0"/>
                <a:cs typeface="NikoshBAN" panose="02000000000000000000" pitchFamily="2" charset="0"/>
              </a:rPr>
              <a:t>বলে। এর ফলে একটি কম্পিউটার থেকে অন্য কম্পিউটারে তথ্য আদান-প্রদান ( </a:t>
            </a:r>
            <a:r>
              <a:rPr lang="en-US" sz="3200" b="1" dirty="0" smtClean="0">
                <a:solidFill>
                  <a:srgbClr val="002060"/>
                </a:solidFill>
                <a:latin typeface="NikoshBAN" panose="02000000000000000000" pitchFamily="2" charset="0"/>
                <a:cs typeface="NikoshBAN" panose="02000000000000000000" pitchFamily="2" charset="0"/>
              </a:rPr>
              <a:t>Data Transfer ) </a:t>
            </a:r>
            <a:r>
              <a:rPr lang="as-IN" sz="3200" b="1" dirty="0" smtClean="0">
                <a:solidFill>
                  <a:srgbClr val="002060"/>
                </a:solidFill>
                <a:latin typeface="NikoshBAN" panose="02000000000000000000" pitchFamily="2" charset="0"/>
                <a:cs typeface="NikoshBAN" panose="02000000000000000000" pitchFamily="2" charset="0"/>
              </a:rPr>
              <a:t>করা যায়। এই নেটওয়ার্ক সাধারণত অনেকগুলো কম্পিউটারের সমষ্টি।</a:t>
            </a:r>
            <a:endParaRPr lang="en-US" sz="3200" b="1"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3425780" y="4494727"/>
            <a:ext cx="4134119" cy="2078307"/>
          </a:xfrm>
          <a:prstGeom prst="rect">
            <a:avLst/>
          </a:prstGeom>
        </p:spPr>
      </p:pic>
    </p:spTree>
    <p:extLst>
      <p:ext uri="{BB962C8B-B14F-4D97-AF65-F5344CB8AC3E}">
        <p14:creationId xmlns:p14="http://schemas.microsoft.com/office/powerpoint/2010/main" val="1009334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a:solidFill>
            <a:schemeClr val="accent3">
              <a:lumMod val="20000"/>
              <a:lumOff val="80000"/>
            </a:schemeClr>
          </a:solidFill>
        </p:spPr>
        <p:txBody>
          <a:bodyPr/>
          <a:lstStyle/>
          <a:p>
            <a:r>
              <a:rPr lang="en-US" b="1" dirty="0" smtClean="0">
                <a:latin typeface="NikoshBAN" panose="02000000000000000000" pitchFamily="2" charset="0"/>
                <a:cs typeface="NikoshBAN" panose="02000000000000000000" pitchFamily="2" charset="0"/>
              </a:rPr>
              <a:t>                    </a:t>
            </a:r>
            <a:r>
              <a:rPr lang="en-US" b="1" dirty="0" smtClean="0">
                <a:solidFill>
                  <a:srgbClr val="7030A0"/>
                </a:solidFill>
                <a:latin typeface="NikoshBAN" panose="02000000000000000000" pitchFamily="2" charset="0"/>
                <a:cs typeface="NikoshBAN" panose="02000000000000000000" pitchFamily="2" charset="0"/>
              </a:rPr>
              <a:t>Computer Networking</a:t>
            </a:r>
            <a:endParaRPr lang="en-US" b="1"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40574" y="1840675"/>
            <a:ext cx="10515600" cy="5432710"/>
          </a:xfrm>
        </p:spPr>
        <p:txBody>
          <a:bodyPr>
            <a:normAutofit/>
          </a:bodyPr>
          <a:lstStyle/>
          <a:p>
            <a:pPr marL="0" indent="0">
              <a:buNone/>
            </a:pPr>
            <a:r>
              <a:rPr lang="as-IN" sz="3200" b="1" dirty="0" smtClean="0">
                <a:solidFill>
                  <a:srgbClr val="7030A0"/>
                </a:solidFill>
                <a:latin typeface="NikoshBAN" panose="02000000000000000000" pitchFamily="2" charset="0"/>
                <a:cs typeface="NikoshBAN" panose="02000000000000000000" pitchFamily="2" charset="0"/>
              </a:rPr>
              <a:t>মালিকানা ভিত্তিতে নেটওয়ার্ক ২ প্রকার</a:t>
            </a:r>
            <a:endParaRPr lang="en-US" sz="3200" b="1" dirty="0" smtClean="0">
              <a:solidFill>
                <a:srgbClr val="7030A0"/>
              </a:solidFill>
              <a:latin typeface="NikoshBAN" panose="02000000000000000000" pitchFamily="2" charset="0"/>
              <a:cs typeface="NikoshBAN" panose="02000000000000000000" pitchFamily="2" charset="0"/>
            </a:endParaRPr>
          </a:p>
          <a:p>
            <a:pPr marL="0" indent="0">
              <a:buNone/>
            </a:pPr>
            <a:r>
              <a:rPr lang="en-US" sz="3200" b="1" dirty="0" smtClean="0">
                <a:solidFill>
                  <a:srgbClr val="002060"/>
                </a:solidFill>
                <a:latin typeface="NikoshBAN" panose="02000000000000000000" pitchFamily="2" charset="0"/>
                <a:cs typeface="NikoshBAN" panose="02000000000000000000" pitchFamily="2" charset="0"/>
              </a:rPr>
              <a:t>১)</a:t>
            </a:r>
            <a:r>
              <a:rPr lang="as-IN" sz="3200" b="1" dirty="0" smtClean="0">
                <a:solidFill>
                  <a:srgbClr val="002060"/>
                </a:solidFill>
                <a:latin typeface="NikoshBAN" panose="02000000000000000000" pitchFamily="2" charset="0"/>
                <a:cs typeface="NikoshBAN" panose="02000000000000000000" pitchFamily="2" charset="0"/>
              </a:rPr>
              <a:t>প্রাইভেট নেটওয়ার্ক (</a:t>
            </a:r>
            <a:r>
              <a:rPr lang="en-US" sz="3200" b="1" dirty="0" smtClean="0">
                <a:solidFill>
                  <a:srgbClr val="002060"/>
                </a:solidFill>
                <a:latin typeface="NikoshBAN" panose="02000000000000000000" pitchFamily="2" charset="0"/>
                <a:cs typeface="NikoshBAN" panose="02000000000000000000" pitchFamily="2" charset="0"/>
              </a:rPr>
              <a:t>Private Network)</a:t>
            </a:r>
            <a:r>
              <a:rPr lang="as-IN" sz="3200" b="1" dirty="0" smtClean="0">
                <a:solidFill>
                  <a:srgbClr val="002060"/>
                </a:solidFill>
                <a:latin typeface="NikoshBAN" panose="02000000000000000000" pitchFamily="2" charset="0"/>
                <a:cs typeface="NikoshBAN" panose="02000000000000000000" pitchFamily="2" charset="0"/>
              </a:rPr>
              <a:t> </a:t>
            </a:r>
            <a:endParaRPr lang="en-US" sz="3200" b="1" dirty="0" smtClean="0">
              <a:solidFill>
                <a:srgbClr val="002060"/>
              </a:solidFill>
              <a:latin typeface="NikoshBAN" panose="02000000000000000000" pitchFamily="2" charset="0"/>
              <a:cs typeface="NikoshBAN" panose="02000000000000000000" pitchFamily="2" charset="0"/>
            </a:endParaRPr>
          </a:p>
          <a:p>
            <a:pPr marL="0" indent="0">
              <a:buNone/>
            </a:pPr>
            <a:r>
              <a:rPr lang="en-US" sz="3200" b="1" dirty="0" smtClean="0">
                <a:solidFill>
                  <a:srgbClr val="002060"/>
                </a:solidFill>
                <a:latin typeface="NikoshBAN" panose="02000000000000000000" pitchFamily="2" charset="0"/>
                <a:cs typeface="NikoshBAN" panose="02000000000000000000" pitchFamily="2" charset="0"/>
              </a:rPr>
              <a:t>২)</a:t>
            </a:r>
            <a:r>
              <a:rPr lang="as-IN" sz="3200" b="1" dirty="0" smtClean="0">
                <a:solidFill>
                  <a:srgbClr val="002060"/>
                </a:solidFill>
                <a:latin typeface="NikoshBAN" panose="02000000000000000000" pitchFamily="2" charset="0"/>
                <a:cs typeface="NikoshBAN" panose="02000000000000000000" pitchFamily="2" charset="0"/>
              </a:rPr>
              <a:t>পাবলিক (</a:t>
            </a:r>
            <a:r>
              <a:rPr lang="en-US" sz="3200" b="1" dirty="0" smtClean="0">
                <a:solidFill>
                  <a:srgbClr val="002060"/>
                </a:solidFill>
                <a:latin typeface="NikoshBAN" panose="02000000000000000000" pitchFamily="2" charset="0"/>
                <a:cs typeface="NikoshBAN" panose="02000000000000000000" pitchFamily="2" charset="0"/>
              </a:rPr>
              <a:t>Public Network)</a:t>
            </a:r>
          </a:p>
          <a:p>
            <a:pPr marL="0" indent="0">
              <a:buNone/>
            </a:pPr>
            <a:r>
              <a:rPr lang="as-IN" sz="3200" b="1" dirty="0" smtClean="0">
                <a:solidFill>
                  <a:srgbClr val="00B050"/>
                </a:solidFill>
                <a:latin typeface="NikoshBAN" panose="02000000000000000000" pitchFamily="2" charset="0"/>
                <a:cs typeface="NikoshBAN" panose="02000000000000000000" pitchFamily="2" charset="0"/>
              </a:rPr>
              <a:t>কার্যাবলির বৈশিষ্ট্যের ভিত্তিতে নেটওয়ার্ক কে প্রধানত </a:t>
            </a:r>
            <a:r>
              <a:rPr lang="en-US" sz="3200" b="1" dirty="0" err="1" smtClean="0">
                <a:solidFill>
                  <a:srgbClr val="00B050"/>
                </a:solidFill>
                <a:latin typeface="NikoshBAN" panose="02000000000000000000" pitchFamily="2" charset="0"/>
                <a:cs typeface="NikoshBAN" panose="02000000000000000000" pitchFamily="2" charset="0"/>
              </a:rPr>
              <a:t>তিন</a:t>
            </a:r>
            <a:r>
              <a:rPr lang="as-IN" sz="3200" b="1" dirty="0" smtClean="0">
                <a:solidFill>
                  <a:srgbClr val="00B050"/>
                </a:solidFill>
                <a:latin typeface="NikoshBAN" panose="02000000000000000000" pitchFamily="2" charset="0"/>
                <a:cs typeface="NikoshBAN" panose="02000000000000000000" pitchFamily="2" charset="0"/>
              </a:rPr>
              <a:t> ভাগে ভাগ করা হয়েছে।</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১)</a:t>
            </a:r>
            <a:r>
              <a:rPr lang="as-IN" sz="3200" b="1" dirty="0" smtClean="0">
                <a:solidFill>
                  <a:srgbClr val="002060"/>
                </a:solidFill>
                <a:latin typeface="NikoshBAN" panose="02000000000000000000" pitchFamily="2" charset="0"/>
                <a:cs typeface="NikoshBAN" panose="02000000000000000000" pitchFamily="2" charset="0"/>
              </a:rPr>
              <a:t>পিয়ার টু পিয়ার নেটওয়ার্ক (</a:t>
            </a:r>
            <a:r>
              <a:rPr lang="en-US" sz="3200" b="1" dirty="0" smtClean="0">
                <a:solidFill>
                  <a:srgbClr val="002060"/>
                </a:solidFill>
                <a:latin typeface="NikoshBAN" panose="02000000000000000000" pitchFamily="2" charset="0"/>
                <a:cs typeface="NikoshBAN" panose="02000000000000000000" pitchFamily="2" charset="0"/>
              </a:rPr>
              <a:t>Per-to-Per Network)</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২)</a:t>
            </a:r>
            <a:r>
              <a:rPr lang="as-IN" sz="3200" b="1" dirty="0" smtClean="0">
                <a:solidFill>
                  <a:srgbClr val="002060"/>
                </a:solidFill>
                <a:latin typeface="NikoshBAN" panose="02000000000000000000" pitchFamily="2" charset="0"/>
                <a:cs typeface="NikoshBAN" panose="02000000000000000000" pitchFamily="2" charset="0"/>
              </a:rPr>
              <a:t>ক্লায়েন্ট সার্ভার নেটওয়ার্ক(</a:t>
            </a:r>
            <a:r>
              <a:rPr lang="en-US" sz="3200" b="1" dirty="0" smtClean="0">
                <a:solidFill>
                  <a:srgbClr val="002060"/>
                </a:solidFill>
                <a:latin typeface="NikoshBAN" panose="02000000000000000000" pitchFamily="2" charset="0"/>
                <a:cs typeface="NikoshBAN" panose="02000000000000000000" pitchFamily="2" charset="0"/>
              </a:rPr>
              <a:t>Client Server  Network)  </a:t>
            </a:r>
          </a:p>
          <a:p>
            <a:pPr marL="0" indent="0">
              <a:buNone/>
            </a:pPr>
            <a:r>
              <a:rPr lang="en-US" sz="3600" b="1" dirty="0" smtClean="0">
                <a:solidFill>
                  <a:srgbClr val="002060"/>
                </a:solidFill>
                <a:latin typeface="NikoshBAN" panose="02000000000000000000" pitchFamily="2" charset="0"/>
                <a:cs typeface="NikoshBAN" panose="02000000000000000000" pitchFamily="2" charset="0"/>
              </a:rPr>
              <a:t>৩) </a:t>
            </a:r>
            <a:r>
              <a:rPr lang="en-US" sz="3600" b="1" dirty="0" err="1" smtClean="0">
                <a:solidFill>
                  <a:srgbClr val="002060"/>
                </a:solidFill>
                <a:latin typeface="NikoshBAN" panose="02000000000000000000" pitchFamily="2" charset="0"/>
                <a:cs typeface="NikoshBAN" panose="02000000000000000000" pitchFamily="2" charset="0"/>
              </a:rPr>
              <a:t>হাইব্রিড</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5261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12192001" cy="1320800"/>
          </a:xfrm>
          <a:solidFill>
            <a:schemeClr val="accent2">
              <a:lumMod val="20000"/>
              <a:lumOff val="80000"/>
            </a:schemeClr>
          </a:solidFill>
        </p:spPr>
        <p:txBody>
          <a:bodyPr/>
          <a:lstStyle/>
          <a:p>
            <a:r>
              <a:rPr lang="en-US" dirty="0" smtClean="0"/>
              <a:t>                 </a:t>
            </a:r>
            <a:r>
              <a:rPr lang="en-US" sz="6000" b="1" dirty="0" err="1" smtClean="0">
                <a:solidFill>
                  <a:schemeClr val="accent4"/>
                </a:solidFill>
                <a:latin typeface="NikoshBAN" panose="02000000000000000000" pitchFamily="2" charset="0"/>
                <a:cs typeface="NikoshBAN" panose="02000000000000000000" pitchFamily="2" charset="0"/>
              </a:rPr>
              <a:t>একক</a:t>
            </a:r>
            <a:r>
              <a:rPr lang="en-US" sz="6000" b="1" dirty="0" smtClean="0">
                <a:solidFill>
                  <a:schemeClr val="accent4"/>
                </a:solidFill>
                <a:latin typeface="NikoshBAN" panose="02000000000000000000" pitchFamily="2" charset="0"/>
                <a:cs typeface="NikoshBAN" panose="02000000000000000000" pitchFamily="2" charset="0"/>
              </a:rPr>
              <a:t> কাজ </a:t>
            </a:r>
            <a:endParaRPr lang="en-US" sz="6000" b="1" dirty="0">
              <a:solidFill>
                <a:schemeClr val="accent4"/>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 y="2173468"/>
            <a:ext cx="10599313" cy="4684532"/>
          </a:xfrm>
        </p:spPr>
        <p:txBody>
          <a:bodyPr>
            <a:normAutofit/>
          </a:bodyPr>
          <a:lstStyle/>
          <a:p>
            <a:pPr marL="0" indent="0">
              <a:buNone/>
            </a:pPr>
            <a:r>
              <a:rPr lang="en-US" sz="4000" b="1" dirty="0" err="1" smtClean="0">
                <a:solidFill>
                  <a:schemeClr val="tx1"/>
                </a:solidFill>
                <a:latin typeface="NikoshBAN" panose="02000000000000000000" pitchFamily="2" charset="0"/>
                <a:cs typeface="NikoshBAN" panose="02000000000000000000" pitchFamily="2" charset="0"/>
              </a:rPr>
              <a:t>কম্পিউটার</a:t>
            </a:r>
            <a:r>
              <a:rPr lang="en-US" sz="4000" b="1" dirty="0" smtClean="0">
                <a:solidFill>
                  <a:schemeClr val="tx1"/>
                </a:solidFill>
                <a:latin typeface="NikoshBAN" panose="02000000000000000000" pitchFamily="2" charset="0"/>
                <a:cs typeface="NikoshBAN" panose="02000000000000000000" pitchFamily="2" charset="0"/>
              </a:rPr>
              <a:t> নেটওয়ার্ক কী? </a:t>
            </a:r>
            <a:endParaRPr lang="en-US" sz="40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5177307" y="2981457"/>
            <a:ext cx="4005329" cy="3876543"/>
          </a:xfrm>
          <a:prstGeom prst="rect">
            <a:avLst/>
          </a:prstGeom>
        </p:spPr>
      </p:pic>
    </p:spTree>
    <p:extLst>
      <p:ext uri="{BB962C8B-B14F-4D97-AF65-F5344CB8AC3E}">
        <p14:creationId xmlns:p14="http://schemas.microsoft.com/office/powerpoint/2010/main" val="24235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ikoshBAN" panose="02000000000000000000" pitchFamily="2" charset="0"/>
                <a:cs typeface="NikoshBAN" panose="02000000000000000000" pitchFamily="2" charset="0"/>
              </a:rPr>
              <a:t>Computer Networking</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1930401"/>
            <a:ext cx="10402784" cy="4110962"/>
          </a:xfrm>
        </p:spPr>
        <p:txBody>
          <a:bodyPr>
            <a:normAutofit/>
          </a:bodyPr>
          <a:lstStyle/>
          <a:p>
            <a:pPr marL="0" indent="0">
              <a:buNone/>
            </a:pPr>
            <a:r>
              <a:rPr lang="as-IN" sz="2800" b="1" dirty="0" smtClean="0">
                <a:solidFill>
                  <a:srgbClr val="7030A0"/>
                </a:solidFill>
                <a:latin typeface="NikoshBAN" panose="02000000000000000000" pitchFamily="2" charset="0"/>
                <a:cs typeface="NikoshBAN" panose="02000000000000000000" pitchFamily="2" charset="0"/>
              </a:rPr>
              <a:t>পিয়ার-টু-পিয়ার নেটওয়ার্কঃ</a:t>
            </a:r>
          </a:p>
          <a:p>
            <a:pPr marL="0" indent="0">
              <a:buNone/>
            </a:pPr>
            <a:r>
              <a:rPr lang="as-IN" sz="2800" b="1" dirty="0" smtClean="0">
                <a:solidFill>
                  <a:srgbClr val="002060"/>
                </a:solidFill>
                <a:latin typeface="NikoshBAN" panose="02000000000000000000" pitchFamily="2" charset="0"/>
                <a:cs typeface="NikoshBAN" panose="02000000000000000000" pitchFamily="2" charset="0"/>
              </a:rPr>
              <a:t>এই ধরণের নেটওয়ার্ক নিয়ন্ত্রণের জন্য কোনও সার্ভার ব্যবহৃত হয় না এবং প্রতিটি নোড একইসাথে ক্লায়েন্ট এবং সার্ভার উভয় হিসেবে কাজ করে। এই ধরণের নেটওয়ার্কে, প্রতিটি নোড সেবার জন্য রিকোয়েস্ট এবং রেসপন্ড উভয় প্রতিক্রিয়া জানাতে পারে এবং রিসোর্স অন্যের সাথে শেয়ার করতে পারে। প্রতিটি কম্পিউটার তার ডেটার নিরাপত্তা বিধানে নিজেই দায়ী থাকে। এই  ধরণের নেটওয়ার্কে সর্বাধিক ২৫ টি কম্পিউটার সমর্থন করে</a:t>
            </a:r>
            <a:r>
              <a:rPr lang="as-IN"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282349" y="4999513"/>
            <a:ext cx="7170409" cy="1041850"/>
          </a:xfrm>
          <a:prstGeom prst="rect">
            <a:avLst/>
          </a:prstGeom>
        </p:spPr>
      </p:pic>
    </p:spTree>
    <p:extLst>
      <p:ext uri="{BB962C8B-B14F-4D97-AF65-F5344CB8AC3E}">
        <p14:creationId xmlns:p14="http://schemas.microsoft.com/office/powerpoint/2010/main" val="20248205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214</TotalTime>
  <Words>657</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NikoshBAN</vt:lpstr>
      <vt:lpstr>Trebuchet MS</vt:lpstr>
      <vt:lpstr>Vrinda</vt:lpstr>
      <vt:lpstr>Wingdings 3</vt:lpstr>
      <vt:lpstr>Facet</vt:lpstr>
      <vt:lpstr>                   সবাইকে স্বাগত</vt:lpstr>
      <vt:lpstr>   পরিচিতি</vt:lpstr>
      <vt:lpstr>                       প্রেষনা দান </vt:lpstr>
      <vt:lpstr>             পাঠ ঘোষনা</vt:lpstr>
      <vt:lpstr>             Computer Networking</vt:lpstr>
      <vt:lpstr>             Computer Networking</vt:lpstr>
      <vt:lpstr>                    Computer Networking</vt:lpstr>
      <vt:lpstr>                 একক কাজ </vt:lpstr>
      <vt:lpstr>Computer Networking</vt:lpstr>
      <vt:lpstr>Computer Networking</vt:lpstr>
      <vt:lpstr>Computer Networking</vt:lpstr>
      <vt:lpstr>Computer Networking</vt:lpstr>
      <vt:lpstr>             Computer Networking  </vt:lpstr>
      <vt:lpstr>        Computer Networking</vt:lpstr>
      <vt:lpstr>          Computer Networking  </vt:lpstr>
      <vt:lpstr>  Computer Networking</vt:lpstr>
      <vt:lpstr>                          দলীয় কাজ</vt:lpstr>
      <vt:lpstr>                        পাঠ মূল্যায়ন </vt:lpstr>
      <vt:lpstr>                    বাড়ীর কাজ </vt:lpstr>
      <vt:lpstr>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23</cp:revision>
  <dcterms:created xsi:type="dcterms:W3CDTF">2021-06-17T13:52:48Z</dcterms:created>
  <dcterms:modified xsi:type="dcterms:W3CDTF">2021-06-30T18:00:13Z</dcterms:modified>
</cp:coreProperties>
</file>