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8"/>
  </p:notesMasterIdLst>
  <p:sldIdLst>
    <p:sldId id="280" r:id="rId3"/>
    <p:sldId id="302" r:id="rId4"/>
    <p:sldId id="295" r:id="rId5"/>
    <p:sldId id="318" r:id="rId6"/>
    <p:sldId id="289" r:id="rId7"/>
    <p:sldId id="261" r:id="rId8"/>
    <p:sldId id="312" r:id="rId9"/>
    <p:sldId id="313" r:id="rId10"/>
    <p:sldId id="314" r:id="rId11"/>
    <p:sldId id="316" r:id="rId12"/>
    <p:sldId id="317" r:id="rId13"/>
    <p:sldId id="292" r:id="rId14"/>
    <p:sldId id="272" r:id="rId15"/>
    <p:sldId id="294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3" autoAdjust="0"/>
  </p:normalViewPr>
  <p:slideViewPr>
    <p:cSldViewPr snapToGrid="0">
      <p:cViewPr varScale="1">
        <p:scale>
          <a:sx n="65" d="100"/>
          <a:sy n="65" d="100"/>
        </p:scale>
        <p:origin x="-91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39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5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56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25/6/2021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n.wikipedia.org/wiki/%E0%A6%86%E0%A6%B0%E0%A6%AC%E0%A6%B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12192000" cy="6858000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 cstate="print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 cstate="print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 descr="1229900_174465026075576_6617930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14400"/>
            <a:ext cx="10261600" cy="5143500"/>
          </a:xfrm>
          <a:prstGeom prst="rect">
            <a:avLst/>
          </a:prstGeom>
        </p:spPr>
      </p:pic>
      <p:pic>
        <p:nvPicPr>
          <p:cNvPr id="19" name="Picture 18" descr="1239031_500014216759912_2091243873_n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14400"/>
            <a:ext cx="10363200" cy="5181600"/>
          </a:xfrm>
          <a:prstGeom prst="rect">
            <a:avLst/>
          </a:prstGeom>
        </p:spPr>
      </p:pic>
      <p:pic>
        <p:nvPicPr>
          <p:cNvPr id="20" name="Picture 19" descr="Open.jpg"/>
          <p:cNvPicPr>
            <a:picLocks noChangeAspect="1"/>
          </p:cNvPicPr>
          <p:nvPr/>
        </p:nvPicPr>
        <p:blipFill>
          <a:blip r:embed="rId5" cstate="print"/>
          <a:srcRect l="49585" b="4110"/>
          <a:stretch>
            <a:fillRect/>
          </a:stretch>
        </p:blipFill>
        <p:spPr>
          <a:xfrm>
            <a:off x="5994403" y="690560"/>
            <a:ext cx="5344439" cy="5562600"/>
          </a:xfrm>
          <a:prstGeom prst="rect">
            <a:avLst/>
          </a:prstGeom>
        </p:spPr>
      </p:pic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5" cstate="print"/>
          <a:srcRect r="50415" b="4110"/>
          <a:stretch>
            <a:fillRect/>
          </a:stretch>
        </p:blipFill>
        <p:spPr>
          <a:xfrm>
            <a:off x="812800" y="690560"/>
            <a:ext cx="5181600" cy="55626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812800" y="2043545"/>
            <a:ext cx="10526042" cy="2770910"/>
          </a:xfrm>
          <a:prstGeom prst="cloud">
            <a:avLst/>
          </a:prstGeom>
          <a:blipFill>
            <a:blip r:embed="rId6" cstate="print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স্বাগতম</a:t>
            </a:r>
            <a:endParaRPr lang="en-US" sz="166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5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7984" y="280217"/>
          <a:ext cx="11931447" cy="6342291"/>
        </p:xfrm>
        <a:graphic>
          <a:graphicData uri="http://schemas.openxmlformats.org/drawingml/2006/table">
            <a:tbl>
              <a:tblPr/>
              <a:tblGrid>
                <a:gridCol w="1415848"/>
                <a:gridCol w="1519084"/>
                <a:gridCol w="5914103"/>
                <a:gridCol w="1489587"/>
                <a:gridCol w="1592825"/>
              </a:tblGrid>
              <a:tr h="366427">
                <a:tc gridSpan="5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আরবি ২৯ টি হরফের মাখরাজ (উচ্চারণের স্থান)</a:t>
                      </a:r>
                    </a:p>
                  </a:txBody>
                  <a:tcPr marL="25321" marR="25321" marT="12660" marB="12660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94538"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মাকাম (উচ্চারনের স্থান)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 সংখ্যা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 সংখ্যা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630619">
                <a:tc rowSpan="5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লিসান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bn-IN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১০ টি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উপরের মাখরাজ থেকে সামান্য মুখের দিকে সরে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১৮ টি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ن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67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জিহ্বার সামনের অংশের পিঠ ও সানায়া উলিয়া (উপরের মধ্যভাগের দুই দাঁত) এর মাড়ি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ر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21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জিহ্বার অগ্রভাগ ও সানায়া উলিয়ার মাড়ি ও তালুর কিছু অংশ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ت ، د ، ط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212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জিহ্বার অগ্রভাগ এবং সানায়া উলিয়া ও সানায়া সুফলা (নিচের মধ্যভাগের দুই দাঁত) এর মধ্যভাগ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ز ، س ،ص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30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জিহ্বার অগ্রভাগ ও সানায়া উলিয়া এর অগ্রভাগ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ث ، ذ ، ظ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2240" y="221228"/>
          <a:ext cx="11867530" cy="6511994"/>
        </p:xfrm>
        <a:graphic>
          <a:graphicData uri="http://schemas.openxmlformats.org/drawingml/2006/table">
            <a:tbl>
              <a:tblPr/>
              <a:tblGrid>
                <a:gridCol w="1622315"/>
                <a:gridCol w="1710813"/>
                <a:gridCol w="4114800"/>
                <a:gridCol w="2418735"/>
                <a:gridCol w="2000867"/>
              </a:tblGrid>
              <a:tr h="524668">
                <a:tc gridSpan="5"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আরবি ২৯ টি হরফের মাখরাজ (উচ্চারণের স্থান)</a:t>
                      </a:r>
                    </a:p>
                  </a:txBody>
                  <a:tcPr marL="22208" marR="22208" marT="11104" marB="11104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05161"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মাকাম (উচ্চারনের স্থান)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 সংখ্যা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 সংখ্যা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2098661">
                <a:tc rowSpan="2"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৪-শাফাতান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২ টি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সানায়া উলিয়ার অগ্রভাগ ও নিচের ঠোটের ভিতরের অংশ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৪ টি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ف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18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উভয় ঠোটকে মিলিয়ে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ب ، م ، و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1816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৫-খাইশুম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১টি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নাকের মূল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২ টি (শর্ত সাপেক্ষে)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ن ، م</a:t>
                      </a:r>
                    </a:p>
                  </a:txBody>
                  <a:tcPr marL="22208" marR="22208" marT="11104" marB="1110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91" y="2396836"/>
            <a:ext cx="11928764" cy="282630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chemeClr val="tx1"/>
                </a:solidFill>
                <a:latin typeface="SolaimanLipi" pitchFamily="65" charset="0"/>
                <a:cs typeface="SolaimanLipi" pitchFamily="65" charset="0"/>
              </a:rPr>
              <a:t>কোন স্থানে কয়টি মাখরাজ? উল্লেখ কর।</a:t>
            </a:r>
            <a:endParaRPr lang="en-US" sz="8000" dirty="0">
              <a:solidFill>
                <a:schemeClr val="tx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9980" y="785611"/>
            <a:ext cx="6082016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n w="0"/>
                <a:solidFill>
                  <a:srgbClr val="0070C0"/>
                </a:solidFill>
                <a:latin typeface="SolaimanLipi" pitchFamily="65" charset="0"/>
                <a:cs typeface="SolaimanLipi" pitchFamily="65" charset="0"/>
              </a:rPr>
              <a:t>দলীয় কাজ </a:t>
            </a:r>
            <a:endParaRPr lang="en-US" sz="8000" dirty="0">
              <a:ln w="0"/>
              <a:solidFill>
                <a:srgbClr val="0070C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9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436" y="-41564"/>
            <a:ext cx="8990302" cy="1827193"/>
          </a:xfrm>
          <a:prstGeom prst="cloudCallou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মূল্যায়ন</a:t>
            </a:r>
            <a:endParaRPr lang="en-US" sz="7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2293041"/>
            <a:ext cx="120091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অর্থ কী ?</a:t>
            </a:r>
          </a:p>
          <a:p>
            <a:pPr marL="685800" indent="-685800">
              <a:buFont typeface="Wingdings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মাখরাজ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কয়টি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?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জাওফ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শব্দের অর্থ কি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?</a:t>
            </a:r>
            <a:endParaRPr lang="bn-IN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হলক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শব্দের অর্থ কি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?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জিহবায় কয়টি মাখরাজ?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নাসিকামূলে কয়টি মাখরাজ?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982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127" y="96983"/>
            <a:ext cx="8603673" cy="201459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বাড়ির কাজ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255" y="2551927"/>
            <a:ext cx="11845636" cy="3721715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 algn="ctr"/>
            <a:r>
              <a:rPr lang="bn-IN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মাখরাজের তালিকা তৈরি করে আনবে</a:t>
            </a:r>
            <a:endParaRPr lang="bn-BD" sz="8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1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65" y="364431"/>
            <a:ext cx="11776362" cy="629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729" y="412955"/>
            <a:ext cx="11754465" cy="62170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9900" b="1" dirty="0" err="1" smtClean="0">
                <a:ln/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সবাইকে</a:t>
            </a:r>
            <a:r>
              <a:rPr lang="en-US" sz="19900" b="1" dirty="0" smtClean="0">
                <a:ln/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 </a:t>
            </a:r>
            <a:endParaRPr lang="bn-IN" sz="19900" b="1" dirty="0" smtClean="0">
              <a:ln/>
              <a:solidFill>
                <a:schemeClr val="accent3"/>
              </a:solidFill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19900" b="1" dirty="0" err="1" smtClean="0">
                <a:ln/>
                <a:solidFill>
                  <a:schemeClr val="accent3"/>
                </a:solidFill>
                <a:latin typeface="SolaimanLipi" pitchFamily="65" charset="0"/>
                <a:cs typeface="SolaimanLipi" pitchFamily="65" charset="0"/>
              </a:rPr>
              <a:t>ধন্যবাদ</a:t>
            </a:r>
            <a:endParaRPr lang="en-US" sz="19900" b="1" dirty="0">
              <a:ln/>
              <a:solidFill>
                <a:schemeClr val="accent3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2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04172" y="288958"/>
            <a:ext cx="5496487" cy="1287230"/>
          </a:xfrm>
          <a:prstGeom prst="round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পরিচিতি</a:t>
            </a:r>
            <a:endParaRPr lang="en-US" sz="1150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47" y="1720363"/>
            <a:ext cx="8147418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মুহাম্মদ আন</a:t>
            </a:r>
            <a:r>
              <a:rPr lang="en-US" sz="6000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ছার</a:t>
            </a:r>
            <a:r>
              <a:rPr lang="bn-BD" sz="60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উ</a:t>
            </a:r>
            <a:r>
              <a:rPr lang="bn-BD" sz="60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ল্লাহ</a:t>
            </a:r>
            <a:endParaRPr lang="bn-BD" sz="28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BD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সহকারী শি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ক্ষক</a:t>
            </a:r>
            <a:endParaRPr lang="en-US" sz="32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শহীদনগর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সিটি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কর্পোরেশন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বালিকা</a:t>
            </a:r>
            <a:r>
              <a:rPr lang="en-US" sz="32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উ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চ্চ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বিদ্যালয়</a:t>
            </a:r>
            <a:endParaRPr lang="en-US" sz="32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 </a:t>
            </a:r>
            <a:r>
              <a:rPr lang="en-US" sz="3200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লালখানবাজার,চট্টগ্রাম</a:t>
            </a:r>
            <a:r>
              <a:rPr lang="en-US" sz="32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।</a:t>
            </a:r>
            <a:endParaRPr lang="bn-BD" sz="3200" spc="-15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মোবাইল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নং-০১৮১৯৫৩৭৯২৯</a:t>
            </a:r>
          </a:p>
          <a:p>
            <a:pPr algn="ctr"/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ইমেইলঃ-ansar</a:t>
            </a:r>
            <a:r>
              <a:rPr lang="bn-IN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৪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@gmail.com</a:t>
            </a:r>
          </a:p>
          <a:p>
            <a:endParaRPr lang="en-US" sz="3200" spc="-150" dirty="0"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78878" y="1342103"/>
            <a:ext cx="3784828" cy="5174754"/>
            <a:chOff x="8387024" y="1613271"/>
            <a:chExt cx="3376681" cy="4278094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024" y="1613271"/>
              <a:ext cx="3376681" cy="427809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84934" y="2971800"/>
              <a:ext cx="2380859" cy="22098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2791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hotos\Captured\Photo02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327" y="1933792"/>
            <a:ext cx="3622431" cy="433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Photos\Captured\Photo0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3310" y="1933791"/>
            <a:ext cx="3886200" cy="4312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Photo02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432" y="1933792"/>
            <a:ext cx="3741259" cy="433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949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নিচের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ছবিগুলো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লক্ষ্য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এবং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মন্তব্য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কর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1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5974" y="181757"/>
            <a:ext cx="11636478" cy="6488218"/>
            <a:chOff x="235974" y="181757"/>
            <a:chExt cx="11636478" cy="6488218"/>
          </a:xfrm>
        </p:grpSpPr>
        <p:pic>
          <p:nvPicPr>
            <p:cNvPr id="4" name="Picture 3" descr="10d954f68ee048435668c1e68428b7cc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74" y="181757"/>
              <a:ext cx="11636478" cy="648821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831690" y="5633885"/>
              <a:ext cx="5958349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746090" y="5604084"/>
            <a:ext cx="41000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27" y="207814"/>
            <a:ext cx="10149654" cy="1870364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pPr marL="0" indent="0">
              <a:buNone/>
            </a:pPr>
            <a:r>
              <a:rPr lang="bn-IN" sz="3200" b="1" spc="-150" dirty="0" smtClean="0">
                <a:ln w="3810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</a:t>
            </a:r>
            <a:endParaRPr lang="en-US" sz="3200" b="1" spc="-150" dirty="0">
              <a:ln w="3810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9" y="2236700"/>
            <a:ext cx="10377055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অধ্যায়  -  ৩য় 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 -  ০</a:t>
            </a:r>
            <a:r>
              <a:rPr lang="bn-IN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৪</a:t>
            </a:r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</a:p>
          <a:p>
            <a:pPr algn="ctr"/>
            <a:r>
              <a:rPr lang="bn-BD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পৃষ্ঠা -  </a:t>
            </a:r>
            <a:r>
              <a:rPr lang="bn-IN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(৪৮-৫৪)</a:t>
            </a:r>
            <a:endParaRPr lang="en-US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61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1527" y="343015"/>
            <a:ext cx="7148945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শিখনফল</a:t>
            </a:r>
            <a:endParaRPr lang="bn-BD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023" y="1362033"/>
            <a:ext cx="9278395" cy="1834158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এ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724" y="3222370"/>
            <a:ext cx="10725349" cy="3046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মাখরাজের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 পরি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চয়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বলতে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 পারবে</a:t>
            </a:r>
            <a:endParaRPr lang="bn-IN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marL="857250" indent="-857250">
              <a:buFont typeface="Wingdings" pitchFamily="2" charset="2"/>
              <a:buChar char="v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কোন স্থানে কয়টি মাখরাজ তা বলতে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পারবে 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মাখরাজের বিস্তারিত বিবরণ দিতে পারবে</a:t>
            </a:r>
          </a:p>
          <a:p>
            <a:pPr marL="857250" indent="-857250">
              <a:buFont typeface="Wingdings" pitchFamily="2" charset="2"/>
              <a:buChar char="v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মাখরাজের তালিকা তৈরি করতে সক্ষম হবে</a:t>
            </a:r>
            <a:endParaRPr lang="bn-BD" sz="4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07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206" y="221225"/>
            <a:ext cx="1144474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পরিচয়</a:t>
            </a:r>
            <a:endParaRPr lang="bn-IN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মাখরাজ অর্থ বের হওয়ার স্থান৷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 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  <a:hlinkClick r:id="rId2"/>
              </a:rPr>
              <a:t>আরবি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হরফসমূহ উচ্চারণের স্থানকে মাখরাজ বলে৷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হরফসমূহ মোট ১৭ টি স্থান থেকে উচ্চারিত হয়৷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এই ১৭ টি মাখরাজ আবার ৫ টি মাকাম (স্থান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)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 এর অন্তর্ভুক্ত। 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৫ টি মাকামের (স্থান) নাম</a:t>
            </a:r>
          </a:p>
          <a:p>
            <a:r>
              <a:rPr lang="ar-A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جوف-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জওফ (মুখের ভিতরের খালি জায়গা)</a:t>
            </a:r>
          </a:p>
          <a:p>
            <a:r>
              <a:rPr lang="ar-A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حلق-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হলক 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কণ্ঠনালী)</a:t>
            </a:r>
          </a:p>
          <a:p>
            <a:r>
              <a:rPr lang="ar-A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لسن-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লিসান 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জিহ্বা)</a:t>
            </a:r>
          </a:p>
          <a:p>
            <a:r>
              <a:rPr lang="ar-A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شفتان-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শাফাতান 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দুই ঠোঁট)</a:t>
            </a:r>
          </a:p>
          <a:p>
            <a:r>
              <a:rPr lang="ar-A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خيشوم-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</a:rPr>
              <a:t>    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খাইশুম (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নাসিকামূল)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6476" y="235976"/>
          <a:ext cx="11798710" cy="6472105"/>
        </p:xfrm>
        <a:graphic>
          <a:graphicData uri="http://schemas.openxmlformats.org/drawingml/2006/table">
            <a:tbl>
              <a:tblPr/>
              <a:tblGrid>
                <a:gridCol w="2359742"/>
                <a:gridCol w="2359742"/>
                <a:gridCol w="2359742"/>
                <a:gridCol w="2359742"/>
                <a:gridCol w="2359742"/>
              </a:tblGrid>
              <a:tr h="625173">
                <a:tc gridSpan="5"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আরবি ২৯ টি হরফের মাখরাজ (উচ্চারণের স্থান)</a:t>
                      </a:r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9656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মাকাম (উচ্চারনের স্থান)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 সংখ্যা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 সংখ্যা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9930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১- </a:t>
                      </a:r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জউফ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 টি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মুখের ভিতরের খালি জায়গা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৩ টি (শর্ত সাপেক্ষে)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و ، ا ، ي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22874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২- </a:t>
                      </a:r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হলক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৩ টি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কন্ঠনালির</a:t>
                      </a:r>
                      <a:r>
                        <a:rPr lang="b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 নিম্নভাগ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৬ টি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خ ، غ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339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কন্ঠনালির</a:t>
                      </a:r>
                      <a:r>
                        <a:rPr lang="b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 মধ্যভাগ</a:t>
                      </a:r>
                      <a:endParaRPr lang="bn-IN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 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ع ،ح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150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 কন্ঠনালির</a:t>
                      </a:r>
                      <a:r>
                        <a:rPr lang="bn-IN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 উপরিভাগ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ء ،ه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8992" y="132747"/>
          <a:ext cx="11990435" cy="6653328"/>
        </p:xfrm>
        <a:graphic>
          <a:graphicData uri="http://schemas.openxmlformats.org/drawingml/2006/table">
            <a:tbl>
              <a:tblPr/>
              <a:tblGrid>
                <a:gridCol w="1519085"/>
                <a:gridCol w="1799304"/>
                <a:gridCol w="5265174"/>
                <a:gridCol w="1578077"/>
                <a:gridCol w="1828795"/>
              </a:tblGrid>
              <a:tr h="433352">
                <a:tc gridSpan="5"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আরবি ২৯ টি হরফের মাখরাজ (উচ্চারণের স্থান)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marL="25321" marR="25321" marT="12660" marB="12660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0588"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মাকাম (উচ্চারনের স্থান)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 সংখ্যা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মাখরাজ (উচ্চারণের উপস্থান)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 সংখ্যা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হরফ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692154">
                <a:tc rowSpan="5"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৩- লিসান</a:t>
                      </a:r>
                      <a:endParaRPr lang="bn-IN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olaimanLipi" pitchFamily="65" charset="0"/>
                        <a:cs typeface="SolaimanLipi" pitchFamily="65" charset="0"/>
                      </a:endParaRP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১০ টি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আকসায়ে লিসান (আলজিব) ও তালু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১৮ টি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ق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আকসায়ে লিসান ও তালু থেকে (সামান্য মুখের দিকে সরে)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ك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921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ওছতে লিসান (জিহ্বার মধ্যস্থল) ও তালু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ج ، ش ، ى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জিহ্বার ডান/বাম কিনারা ও আদরাসে উলিয়া (পিষণ দাঁত) এর মাড়ি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ض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0282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  <a:cs typeface="SolaimanLipi" pitchFamily="65" charset="0"/>
                        </a:rPr>
                        <a:t>জিহ্বার সামনের কিনারা ও উপরের দাঁতের মাড়ি ও তালুর কিছু অংশ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olaimanLipi" pitchFamily="65" charset="0"/>
                        </a:rPr>
                        <a:t>ل</a:t>
                      </a:r>
                    </a:p>
                  </a:txBody>
                  <a:tcPr marL="25321" marR="25321" marT="12660" marB="1266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462</Words>
  <Application>Microsoft Office PowerPoint</Application>
  <PresentationFormat>Custom</PresentationFormat>
  <Paragraphs>124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Ansar Ullah</cp:lastModifiedBy>
  <cp:revision>354</cp:revision>
  <dcterms:created xsi:type="dcterms:W3CDTF">2013-12-14T06:41:16Z</dcterms:created>
  <dcterms:modified xsi:type="dcterms:W3CDTF">2021-06-25T16:08:24Z</dcterms:modified>
</cp:coreProperties>
</file>