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2" r:id="rId3"/>
    <p:sldId id="286" r:id="rId4"/>
    <p:sldId id="284" r:id="rId5"/>
    <p:sldId id="264" r:id="rId6"/>
    <p:sldId id="265" r:id="rId7"/>
    <p:sldId id="299" r:id="rId8"/>
    <p:sldId id="288" r:id="rId9"/>
    <p:sldId id="300" r:id="rId10"/>
    <p:sldId id="308" r:id="rId11"/>
    <p:sldId id="309" r:id="rId12"/>
    <p:sldId id="307" r:id="rId13"/>
    <p:sldId id="306" r:id="rId14"/>
    <p:sldId id="303" r:id="rId15"/>
    <p:sldId id="305" r:id="rId16"/>
    <p:sldId id="301" r:id="rId17"/>
    <p:sldId id="302" r:id="rId18"/>
    <p:sldId id="27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snapToGrid="0" showGuides="1">
      <p:cViewPr varScale="1">
        <p:scale>
          <a:sx n="64" d="100"/>
          <a:sy n="64" d="100"/>
        </p:scale>
        <p:origin x="936" y="78"/>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C46B2-5919-4E2A-889E-379F4719C4BA}"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D349-4F7B-46FA-885A-C57091B91EAE}" type="slidenum">
              <a:rPr lang="en-US" smtClean="0"/>
              <a:t>‹#›</a:t>
            </a:fld>
            <a:endParaRPr lang="en-US"/>
          </a:p>
        </p:txBody>
      </p:sp>
    </p:spTree>
    <p:extLst>
      <p:ext uri="{BB962C8B-B14F-4D97-AF65-F5344CB8AC3E}">
        <p14:creationId xmlns:p14="http://schemas.microsoft.com/office/powerpoint/2010/main" val="318360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8D349-4F7B-46FA-885A-C57091B91EAE}" type="slidenum">
              <a:rPr lang="en-US" smtClean="0"/>
              <a:t>1</a:t>
            </a:fld>
            <a:endParaRPr lang="en-US"/>
          </a:p>
        </p:txBody>
      </p:sp>
    </p:spTree>
    <p:extLst>
      <p:ext uri="{BB962C8B-B14F-4D97-AF65-F5344CB8AC3E}">
        <p14:creationId xmlns:p14="http://schemas.microsoft.com/office/powerpoint/2010/main" val="282373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1E8888-A18B-4268-A644-75A594222FE0}"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188385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E8888-A18B-4268-A644-75A594222FE0}"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53926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E8888-A18B-4268-A644-75A594222FE0}"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389554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E8888-A18B-4268-A644-75A594222FE0}"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10393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E8888-A18B-4268-A644-75A594222FE0}"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189838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1E8888-A18B-4268-A644-75A594222FE0}"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21629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E8888-A18B-4268-A644-75A594222FE0}" type="datetimeFigureOut">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66378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1E8888-A18B-4268-A644-75A594222FE0}" type="datetimeFigureOut">
              <a:rPr lang="en-US" smtClean="0"/>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352793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E8888-A18B-4268-A644-75A594222FE0}" type="datetimeFigureOut">
              <a:rPr lang="en-US" smtClean="0"/>
              <a:t>7/1/2021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6448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E8888-A18B-4268-A644-75A594222FE0}"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190187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E8888-A18B-4268-A644-75A594222FE0}"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27926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E8888-A18B-4268-A644-75A594222FE0}" type="datetimeFigureOut">
              <a:rPr lang="en-US" smtClean="0"/>
              <a:t>7/1/2021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9A0E4-0FA4-4D13-BB54-95AED203FC45}" type="slidenum">
              <a:rPr lang="en-US" smtClean="0"/>
              <a:t>‹#›</a:t>
            </a:fld>
            <a:endParaRPr lang="en-US"/>
          </a:p>
        </p:txBody>
      </p:sp>
    </p:spTree>
    <p:extLst>
      <p:ext uri="{BB962C8B-B14F-4D97-AF65-F5344CB8AC3E}">
        <p14:creationId xmlns:p14="http://schemas.microsoft.com/office/powerpoint/2010/main" val="3043485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2D7868-7BB3-43D7-A42C-F546A0DA5D66}"/>
              </a:ext>
            </a:extLst>
          </p:cNvPr>
          <p:cNvSpPr/>
          <p:nvPr/>
        </p:nvSpPr>
        <p:spPr>
          <a:xfrm>
            <a:off x="0" y="0"/>
            <a:ext cx="12192000" cy="7480092"/>
          </a:xfrm>
          <a:prstGeom prst="rect">
            <a:avLst/>
          </a:prstGeom>
          <a:solidFill>
            <a:schemeClr val="accent6">
              <a:lumMod val="40000"/>
              <a:lumOff val="6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solidFill>
                <a:schemeClr val="accent6">
                  <a:lumMod val="75000"/>
                </a:schemeClr>
              </a:solidFill>
              <a:latin typeface="Arial Black" panose="020B0A04020102020204" pitchFamily="34" charset="0"/>
            </a:endParaRPr>
          </a:p>
        </p:txBody>
      </p:sp>
      <p:sp>
        <p:nvSpPr>
          <p:cNvPr id="2" name="Rectangle 1">
            <a:extLst>
              <a:ext uri="{FF2B5EF4-FFF2-40B4-BE49-F238E27FC236}">
                <a16:creationId xmlns:a16="http://schemas.microsoft.com/office/drawing/2014/main" id="{11B31764-6100-4908-A18E-EC5FBEB2DD11}"/>
              </a:ext>
            </a:extLst>
          </p:cNvPr>
          <p:cNvSpPr/>
          <p:nvPr/>
        </p:nvSpPr>
        <p:spPr>
          <a:xfrm>
            <a:off x="2502569" y="2466474"/>
            <a:ext cx="7186863" cy="1925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accent6">
                    <a:lumMod val="75000"/>
                  </a:schemeClr>
                </a:solidFill>
                <a:latin typeface="Arial Black" panose="020B0A04020102020204" pitchFamily="34" charset="0"/>
              </a:rPr>
              <a:t>WELCOME</a:t>
            </a:r>
          </a:p>
        </p:txBody>
      </p:sp>
    </p:spTree>
    <p:extLst>
      <p:ext uri="{BB962C8B-B14F-4D97-AF65-F5344CB8AC3E}">
        <p14:creationId xmlns:p14="http://schemas.microsoft.com/office/powerpoint/2010/main" val="14071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202030" y="4614351"/>
            <a:ext cx="11483139"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0" i="0" dirty="0">
                <a:solidFill>
                  <a:schemeClr val="tx1"/>
                </a:solidFill>
                <a:effectLst/>
                <a:latin typeface="Times New Roman" panose="02020603050405020304" pitchFamily="18" charset="0"/>
                <a:cs typeface="Times New Roman" panose="02020603050405020304" pitchFamily="18" charset="0"/>
              </a:rPr>
              <a:t>Each class has 30 male and 30 female students. The survey shows that 22.3 percent of students in classes 9-10 like games and sports as their most </a:t>
            </a:r>
            <a:r>
              <a:rPr lang="en-US" sz="2400" b="0" i="0" dirty="0" err="1">
                <a:solidFill>
                  <a:schemeClr val="tx1"/>
                </a:solidFill>
                <a:effectLst/>
                <a:latin typeface="Times New Roman" panose="02020603050405020304" pitchFamily="18" charset="0"/>
                <a:cs typeface="Times New Roman" panose="02020603050405020304" pitchFamily="18" charset="0"/>
              </a:rPr>
              <a:t>favourite</a:t>
            </a:r>
            <a:r>
              <a:rPr lang="en-US" sz="2400" b="0" i="0" dirty="0">
                <a:solidFill>
                  <a:schemeClr val="tx1"/>
                </a:solidFill>
                <a:effectLst/>
                <a:latin typeface="Times New Roman" panose="02020603050405020304" pitchFamily="18" charset="0"/>
                <a:cs typeface="Times New Roman" panose="02020603050405020304" pitchFamily="18" charset="0"/>
              </a:rPr>
              <a:t> pastime, which is the 4lh option given by classes 5-6 students. Watching television is the second choice (17.2%) by the first group in contrast to 31.2% of the second group.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92B47F-F9CF-4A07-8A73-5FB25CFCCE57}"/>
              </a:ext>
            </a:extLst>
          </p:cNvPr>
          <p:cNvPicPr>
            <a:picLocks noChangeAspect="1"/>
          </p:cNvPicPr>
          <p:nvPr/>
        </p:nvPicPr>
        <p:blipFill>
          <a:blip r:embed="rId2"/>
          <a:stretch>
            <a:fillRect/>
          </a:stretch>
        </p:blipFill>
        <p:spPr>
          <a:xfrm>
            <a:off x="202030" y="506078"/>
            <a:ext cx="5589169" cy="3905501"/>
          </a:xfrm>
          <a:prstGeom prst="rect">
            <a:avLst/>
          </a:prstGeom>
        </p:spPr>
      </p:pic>
      <p:pic>
        <p:nvPicPr>
          <p:cNvPr id="6" name="Picture 5">
            <a:extLst>
              <a:ext uri="{FF2B5EF4-FFF2-40B4-BE49-F238E27FC236}">
                <a16:creationId xmlns:a16="http://schemas.microsoft.com/office/drawing/2014/main" id="{97882DAB-1C67-4FEE-BB1E-E395387C8D47}"/>
              </a:ext>
            </a:extLst>
          </p:cNvPr>
          <p:cNvPicPr>
            <a:picLocks noChangeAspect="1"/>
          </p:cNvPicPr>
          <p:nvPr/>
        </p:nvPicPr>
        <p:blipFill>
          <a:blip r:embed="rId3"/>
          <a:stretch>
            <a:fillRect/>
          </a:stretch>
        </p:blipFill>
        <p:spPr>
          <a:xfrm>
            <a:off x="6096000" y="506078"/>
            <a:ext cx="5589169" cy="3905500"/>
          </a:xfrm>
          <a:prstGeom prst="rect">
            <a:avLst/>
          </a:prstGeom>
        </p:spPr>
      </p:pic>
    </p:spTree>
    <p:extLst>
      <p:ext uri="{BB962C8B-B14F-4D97-AF65-F5344CB8AC3E}">
        <p14:creationId xmlns:p14="http://schemas.microsoft.com/office/powerpoint/2010/main" val="3515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978443" y="4219156"/>
            <a:ext cx="9850104" cy="1715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0" i="0" dirty="0">
                <a:solidFill>
                  <a:schemeClr val="tx1"/>
                </a:solidFill>
                <a:effectLst/>
                <a:latin typeface="Times New Roman" panose="02020603050405020304" pitchFamily="18" charset="0"/>
                <a:cs typeface="Times New Roman" panose="02020603050405020304" pitchFamily="18" charset="0"/>
              </a:rPr>
              <a:t>It is noteworthy that watching television is the first choice of the second group. A considerable number (13.7%) of 9-10 students like to chat with their friends and thus it becomes the third popular choice in the chart while this becomes one of the less important choices by the younger kids.</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F8DD60D-C688-46BC-B0C1-E2BAFBE3EAE8}"/>
              </a:ext>
            </a:extLst>
          </p:cNvPr>
          <p:cNvPicPr>
            <a:picLocks noChangeAspect="1"/>
          </p:cNvPicPr>
          <p:nvPr/>
        </p:nvPicPr>
        <p:blipFill>
          <a:blip r:embed="rId2"/>
          <a:stretch>
            <a:fillRect/>
          </a:stretch>
        </p:blipFill>
        <p:spPr>
          <a:xfrm>
            <a:off x="1042486" y="465486"/>
            <a:ext cx="4556210" cy="3753670"/>
          </a:xfrm>
          <a:prstGeom prst="rect">
            <a:avLst/>
          </a:prstGeom>
        </p:spPr>
      </p:pic>
      <p:pic>
        <p:nvPicPr>
          <p:cNvPr id="4" name="Picture 3">
            <a:extLst>
              <a:ext uri="{FF2B5EF4-FFF2-40B4-BE49-F238E27FC236}">
                <a16:creationId xmlns:a16="http://schemas.microsoft.com/office/drawing/2014/main" id="{CB7B3D40-E856-44FA-9D88-5272D6C89AC3}"/>
              </a:ext>
            </a:extLst>
          </p:cNvPr>
          <p:cNvPicPr>
            <a:picLocks noChangeAspect="1"/>
          </p:cNvPicPr>
          <p:nvPr/>
        </p:nvPicPr>
        <p:blipFill>
          <a:blip r:embed="rId3"/>
          <a:stretch>
            <a:fillRect/>
          </a:stretch>
        </p:blipFill>
        <p:spPr>
          <a:xfrm>
            <a:off x="5743073" y="465486"/>
            <a:ext cx="4989095" cy="3753670"/>
          </a:xfrm>
          <a:prstGeom prst="rect">
            <a:avLst/>
          </a:prstGeom>
        </p:spPr>
      </p:pic>
    </p:spTree>
    <p:extLst>
      <p:ext uri="{BB962C8B-B14F-4D97-AF65-F5344CB8AC3E}">
        <p14:creationId xmlns:p14="http://schemas.microsoft.com/office/powerpoint/2010/main" val="552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793584" y="4186991"/>
            <a:ext cx="10123572" cy="187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0" i="0" dirty="0">
                <a:solidFill>
                  <a:schemeClr val="tx1"/>
                </a:solidFill>
                <a:effectLst/>
                <a:latin typeface="Times New Roman" panose="02020603050405020304" pitchFamily="18" charset="0"/>
                <a:cs typeface="Times New Roman" panose="02020603050405020304" pitchFamily="18" charset="0"/>
              </a:rPr>
              <a:t>Only 6.7% of the kids take it as their first priority. It's interesting that both the groups like reading books. 12.9% of students of classes 9-10 take it as their </a:t>
            </a:r>
            <a:r>
              <a:rPr lang="en-US" sz="2400" b="0" i="0" dirty="0" err="1">
                <a:solidFill>
                  <a:schemeClr val="tx1"/>
                </a:solidFill>
                <a:effectLst/>
                <a:latin typeface="Times New Roman" panose="02020603050405020304" pitchFamily="18" charset="0"/>
                <a:cs typeface="Times New Roman" panose="02020603050405020304" pitchFamily="18" charset="0"/>
              </a:rPr>
              <a:t>favourite</a:t>
            </a:r>
            <a:r>
              <a:rPr lang="en-US" sz="2400" b="0" i="0" dirty="0">
                <a:solidFill>
                  <a:schemeClr val="tx1"/>
                </a:solidFill>
                <a:effectLst/>
                <a:latin typeface="Times New Roman" panose="02020603050405020304" pitchFamily="18" charset="0"/>
                <a:cs typeface="Times New Roman" panose="02020603050405020304" pitchFamily="18" charset="0"/>
              </a:rPr>
              <a:t> pastime. The number is 11.7% for Classes 5-6 students. Besides, gardening is voted (10.7% of students) to be the 5th preference by the grown up group though it is not that much liked by the younger group.</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FE8EE02-22AE-4527-852B-7768C92B8301}"/>
              </a:ext>
            </a:extLst>
          </p:cNvPr>
          <p:cNvPicPr>
            <a:picLocks noChangeAspect="1"/>
          </p:cNvPicPr>
          <p:nvPr/>
        </p:nvPicPr>
        <p:blipFill>
          <a:blip r:embed="rId2"/>
          <a:stretch>
            <a:fillRect/>
          </a:stretch>
        </p:blipFill>
        <p:spPr>
          <a:xfrm>
            <a:off x="753478" y="647451"/>
            <a:ext cx="5021680" cy="3314951"/>
          </a:xfrm>
          <a:prstGeom prst="rect">
            <a:avLst/>
          </a:prstGeom>
        </p:spPr>
      </p:pic>
      <p:pic>
        <p:nvPicPr>
          <p:cNvPr id="4" name="Picture 3">
            <a:extLst>
              <a:ext uri="{FF2B5EF4-FFF2-40B4-BE49-F238E27FC236}">
                <a16:creationId xmlns:a16="http://schemas.microsoft.com/office/drawing/2014/main" id="{9E20337B-9E7E-4EEB-BDA1-0E6B24B4D0BE}"/>
              </a:ext>
            </a:extLst>
          </p:cNvPr>
          <p:cNvPicPr>
            <a:picLocks noChangeAspect="1"/>
          </p:cNvPicPr>
          <p:nvPr/>
        </p:nvPicPr>
        <p:blipFill>
          <a:blip r:embed="rId3"/>
          <a:stretch>
            <a:fillRect/>
          </a:stretch>
        </p:blipFill>
        <p:spPr>
          <a:xfrm>
            <a:off x="5855370" y="641684"/>
            <a:ext cx="5021680" cy="3320718"/>
          </a:xfrm>
          <a:prstGeom prst="rect">
            <a:avLst/>
          </a:prstGeom>
        </p:spPr>
      </p:pic>
    </p:spTree>
    <p:extLst>
      <p:ext uri="{BB962C8B-B14F-4D97-AF65-F5344CB8AC3E}">
        <p14:creationId xmlns:p14="http://schemas.microsoft.com/office/powerpoint/2010/main" val="31630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721895" y="4616276"/>
            <a:ext cx="10234863" cy="146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0" i="0" dirty="0">
                <a:solidFill>
                  <a:schemeClr val="tx1"/>
                </a:solidFill>
                <a:effectLst/>
                <a:latin typeface="Times New Roman" panose="02020603050405020304" pitchFamily="18" charset="0"/>
                <a:cs typeface="Times New Roman" panose="02020603050405020304" pitchFamily="18" charset="0"/>
              </a:rPr>
              <a:t>Only 6.1 % of the young kids are involved in it. This is interesting that though the higher number of students in classes 9-10 prefer attending social programs (9.1%) than students of classes 5-6 (7.8%), yet as a choice it is preferred by the latter group. It is the 5th choice for them while to the older group it is the 6th.</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EF2FF09-5160-49CF-B8C4-BFA15692BCB9}"/>
              </a:ext>
            </a:extLst>
          </p:cNvPr>
          <p:cNvPicPr>
            <a:picLocks noChangeAspect="1"/>
          </p:cNvPicPr>
          <p:nvPr/>
        </p:nvPicPr>
        <p:blipFill>
          <a:blip r:embed="rId2"/>
          <a:stretch>
            <a:fillRect/>
          </a:stretch>
        </p:blipFill>
        <p:spPr>
          <a:xfrm>
            <a:off x="881314" y="778042"/>
            <a:ext cx="5214686" cy="3537284"/>
          </a:xfrm>
          <a:prstGeom prst="rect">
            <a:avLst/>
          </a:prstGeom>
        </p:spPr>
      </p:pic>
      <p:pic>
        <p:nvPicPr>
          <p:cNvPr id="4" name="Picture 3">
            <a:extLst>
              <a:ext uri="{FF2B5EF4-FFF2-40B4-BE49-F238E27FC236}">
                <a16:creationId xmlns:a16="http://schemas.microsoft.com/office/drawing/2014/main" id="{5E8F489C-33FF-4BA8-803E-A8C9BB59D8C6}"/>
              </a:ext>
            </a:extLst>
          </p:cNvPr>
          <p:cNvPicPr>
            <a:picLocks noChangeAspect="1"/>
          </p:cNvPicPr>
          <p:nvPr/>
        </p:nvPicPr>
        <p:blipFill>
          <a:blip r:embed="rId3"/>
          <a:stretch>
            <a:fillRect/>
          </a:stretch>
        </p:blipFill>
        <p:spPr>
          <a:xfrm>
            <a:off x="6224337" y="778042"/>
            <a:ext cx="4604083" cy="3537284"/>
          </a:xfrm>
          <a:prstGeom prst="rect">
            <a:avLst/>
          </a:prstGeom>
        </p:spPr>
      </p:pic>
    </p:spTree>
    <p:extLst>
      <p:ext uri="{BB962C8B-B14F-4D97-AF65-F5344CB8AC3E}">
        <p14:creationId xmlns:p14="http://schemas.microsoft.com/office/powerpoint/2010/main" val="14102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922421" y="4502698"/>
            <a:ext cx="10347158"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0" i="0" dirty="0">
                <a:solidFill>
                  <a:schemeClr val="tx1"/>
                </a:solidFill>
                <a:effectLst/>
                <a:latin typeface="Times New Roman" panose="02020603050405020304" pitchFamily="18" charset="0"/>
                <a:cs typeface="Times New Roman" panose="02020603050405020304" pitchFamily="18" charset="0"/>
              </a:rPr>
              <a:t>Young kids have greater fascination for playing games on the computers (20.9% like it as their first choice). The chart shows that as the kids grow up, they lose their passion for computer games. According to the chart the ratio declines to 8.2% from 20.9% when the kids are students of classes 9-10.</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9BA0A48-A974-4023-A693-3552B2DE699C}"/>
              </a:ext>
            </a:extLst>
          </p:cNvPr>
          <p:cNvPicPr>
            <a:picLocks noChangeAspect="1"/>
          </p:cNvPicPr>
          <p:nvPr/>
        </p:nvPicPr>
        <p:blipFill>
          <a:blip r:embed="rId2"/>
          <a:stretch>
            <a:fillRect/>
          </a:stretch>
        </p:blipFill>
        <p:spPr>
          <a:xfrm>
            <a:off x="1222959" y="1133343"/>
            <a:ext cx="5033635" cy="3246151"/>
          </a:xfrm>
          <a:prstGeom prst="rect">
            <a:avLst/>
          </a:prstGeom>
        </p:spPr>
      </p:pic>
      <p:pic>
        <p:nvPicPr>
          <p:cNvPr id="4" name="Picture 3">
            <a:extLst>
              <a:ext uri="{FF2B5EF4-FFF2-40B4-BE49-F238E27FC236}">
                <a16:creationId xmlns:a16="http://schemas.microsoft.com/office/drawing/2014/main" id="{8311872C-7373-423C-8D88-32024C040EB6}"/>
              </a:ext>
            </a:extLst>
          </p:cNvPr>
          <p:cNvPicPr>
            <a:picLocks noChangeAspect="1"/>
          </p:cNvPicPr>
          <p:nvPr/>
        </p:nvPicPr>
        <p:blipFill>
          <a:blip r:embed="rId3"/>
          <a:stretch>
            <a:fillRect/>
          </a:stretch>
        </p:blipFill>
        <p:spPr>
          <a:xfrm>
            <a:off x="6370470" y="1133342"/>
            <a:ext cx="4754730" cy="3246151"/>
          </a:xfrm>
          <a:prstGeom prst="rect">
            <a:avLst/>
          </a:prstGeom>
        </p:spPr>
      </p:pic>
    </p:spTree>
    <p:extLst>
      <p:ext uri="{BB962C8B-B14F-4D97-AF65-F5344CB8AC3E}">
        <p14:creationId xmlns:p14="http://schemas.microsoft.com/office/powerpoint/2010/main" val="5815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1050758" y="4466443"/>
            <a:ext cx="9416716" cy="1148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0" i="0" dirty="0">
                <a:solidFill>
                  <a:schemeClr val="tx1"/>
                </a:solidFill>
                <a:effectLst/>
                <a:latin typeface="Times New Roman" panose="02020603050405020304" pitchFamily="18" charset="0"/>
                <a:cs typeface="Times New Roman" panose="02020603050405020304" pitchFamily="18" charset="0"/>
              </a:rPr>
              <a:t>Finally, it can be said that the influence of television has impact on both the groups but the more students grow up, the more they opt for fields/ gym.</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6825B55-B6EA-4494-83C9-F74A0B346C2A}"/>
              </a:ext>
            </a:extLst>
          </p:cNvPr>
          <p:cNvPicPr>
            <a:picLocks noChangeAspect="1"/>
          </p:cNvPicPr>
          <p:nvPr/>
        </p:nvPicPr>
        <p:blipFill>
          <a:blip r:embed="rId2"/>
          <a:stretch>
            <a:fillRect/>
          </a:stretch>
        </p:blipFill>
        <p:spPr>
          <a:xfrm>
            <a:off x="1107406" y="906378"/>
            <a:ext cx="4750068" cy="3392906"/>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D356E28F-1E20-4EA5-928B-D1E8045DB051}"/>
              </a:ext>
            </a:extLst>
          </p:cNvPr>
          <p:cNvPicPr>
            <a:picLocks noChangeAspect="1"/>
          </p:cNvPicPr>
          <p:nvPr/>
        </p:nvPicPr>
        <p:blipFill>
          <a:blip r:embed="rId3"/>
          <a:stretch>
            <a:fillRect/>
          </a:stretch>
        </p:blipFill>
        <p:spPr>
          <a:xfrm>
            <a:off x="6096000" y="906379"/>
            <a:ext cx="4371474" cy="33929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5988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n-US" sz="2400" b="1" i="0" u="none" strike="noStrike" dirty="0">
                <a:solidFill>
                  <a:schemeClr val="tx1"/>
                </a:solidFill>
                <a:effectLst/>
                <a:latin typeface="Times New Roman" panose="02020603050405020304" pitchFamily="18" charset="0"/>
                <a:cs typeface="Times New Roman" panose="02020603050405020304" pitchFamily="18" charset="0"/>
              </a:rPr>
              <a:t>Answer the following questions</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p>
            <a:pPr marL="457200" indent="-457200" algn="just" fontAlgn="base">
              <a:buAutoNum type="arabicPeriod"/>
            </a:pPr>
            <a:r>
              <a:rPr lang="en-US" sz="2400" b="0" i="0" u="none" strike="noStrike" dirty="0">
                <a:solidFill>
                  <a:schemeClr val="tx1"/>
                </a:solidFill>
                <a:effectLst/>
                <a:latin typeface="Times New Roman" panose="02020603050405020304" pitchFamily="18" charset="0"/>
                <a:cs typeface="Times New Roman" panose="02020603050405020304" pitchFamily="18" charset="0"/>
              </a:rPr>
              <a:t>What are the gender policy of the surveyors?</a:t>
            </a:r>
          </a:p>
          <a:p>
            <a:pPr algn="just" fontAlgn="base"/>
            <a:r>
              <a:rPr lang="en-US" sz="2400" dirty="0">
                <a:solidFill>
                  <a:srgbClr val="00B050"/>
                </a:solidFill>
                <a:latin typeface="Times New Roman" panose="02020603050405020304" pitchFamily="18" charset="0"/>
                <a:cs typeface="Times New Roman" panose="02020603050405020304" pitchFamily="18" charset="0"/>
              </a:rPr>
              <a:t>Ans: The gender policy of the surveyors is equity since each class has 30 male and 30 female students.</a:t>
            </a:r>
            <a:endParaRPr lang="en-US" sz="2400" b="0" i="0" u="none" strike="noStrike" dirty="0">
              <a:solidFill>
                <a:srgbClr val="00B050"/>
              </a:solidFill>
              <a:effectLst/>
              <a:latin typeface="Times New Roman" panose="02020603050405020304" pitchFamily="18" charset="0"/>
              <a:cs typeface="Times New Roman" panose="02020603050405020304" pitchFamily="18" charset="0"/>
            </a:endParaRPr>
          </a:p>
          <a:p>
            <a:pPr algn="just" fontAlgn="base"/>
            <a:r>
              <a:rPr lang="en-US" sz="2400" b="0" i="0" u="none" strike="noStrike" dirty="0">
                <a:solidFill>
                  <a:schemeClr val="tx1"/>
                </a:solidFill>
                <a:effectLst/>
                <a:latin typeface="Times New Roman" panose="02020603050405020304" pitchFamily="18" charset="0"/>
                <a:cs typeface="Times New Roman" panose="02020603050405020304" pitchFamily="18" charset="0"/>
              </a:rPr>
              <a:t>2. What are the survey findings regarding watching television?</a:t>
            </a:r>
          </a:p>
          <a:p>
            <a:pPr algn="just" fontAlgn="base"/>
            <a:r>
              <a:rPr lang="en-US" sz="2400" dirty="0">
                <a:solidFill>
                  <a:srgbClr val="00B050"/>
                </a:solidFill>
                <a:latin typeface="Times New Roman" panose="02020603050405020304" pitchFamily="18" charset="0"/>
                <a:cs typeface="Times New Roman" panose="02020603050405020304" pitchFamily="18" charset="0"/>
              </a:rPr>
              <a:t>Ans: The survey findings regarding watching television are that watching television is the (17.2%)second choice by the first group in contrast to 31.2% of the second group and it is the first choice of the second group.</a:t>
            </a:r>
            <a:endParaRPr lang="en-US" sz="2400" b="0" i="0" u="none" strike="noStrike" dirty="0">
              <a:solidFill>
                <a:srgbClr val="00B050"/>
              </a:solidFill>
              <a:effectLst/>
              <a:latin typeface="Times New Roman" panose="02020603050405020304" pitchFamily="18" charset="0"/>
              <a:cs typeface="Times New Roman" panose="02020603050405020304" pitchFamily="18" charset="0"/>
            </a:endParaRPr>
          </a:p>
          <a:p>
            <a:pPr algn="just" fontAlgn="base"/>
            <a:r>
              <a:rPr lang="en-US" sz="2400" b="0" i="0" u="none" strike="noStrike" dirty="0">
                <a:solidFill>
                  <a:schemeClr val="tx1"/>
                </a:solidFill>
                <a:effectLst/>
                <a:latin typeface="Times New Roman" panose="02020603050405020304" pitchFamily="18" charset="0"/>
                <a:cs typeface="Times New Roman" panose="02020603050405020304" pitchFamily="18" charset="0"/>
              </a:rPr>
              <a:t>3. Which age group is more interested in socializing with others?</a:t>
            </a:r>
          </a:p>
          <a:p>
            <a:pPr algn="just" fontAlgn="base"/>
            <a:r>
              <a:rPr lang="en-US" sz="2400" dirty="0">
                <a:solidFill>
                  <a:srgbClr val="00B050"/>
                </a:solidFill>
                <a:latin typeface="Times New Roman" panose="02020603050405020304" pitchFamily="18" charset="0"/>
                <a:cs typeface="Times New Roman" panose="02020603050405020304" pitchFamily="18" charset="0"/>
              </a:rPr>
              <a:t>Ans: Students in class 9-10 are more interested in socializing with others.</a:t>
            </a:r>
            <a:endParaRPr lang="en-US" sz="2400" b="0" i="0" u="none" strike="noStrike" dirty="0">
              <a:solidFill>
                <a:srgbClr val="00B050"/>
              </a:solidFill>
              <a:effectLst/>
              <a:latin typeface="Times New Roman" panose="02020603050405020304" pitchFamily="18" charset="0"/>
              <a:cs typeface="Times New Roman" panose="02020603050405020304" pitchFamily="18" charset="0"/>
            </a:endParaRPr>
          </a:p>
          <a:p>
            <a:pPr algn="just" fontAlgn="base"/>
            <a:r>
              <a:rPr lang="en-US" sz="2400" b="0" i="0" u="none" strike="noStrike" dirty="0">
                <a:solidFill>
                  <a:schemeClr val="tx1"/>
                </a:solidFill>
                <a:effectLst/>
                <a:latin typeface="Times New Roman" panose="02020603050405020304" pitchFamily="18" charset="0"/>
                <a:cs typeface="Times New Roman" panose="02020603050405020304" pitchFamily="18" charset="0"/>
              </a:rPr>
              <a:t>4. According to the chart, how do the kids change their pastimes when they are grown up? What changes does the chart for 9-10 reflect ?</a:t>
            </a:r>
          </a:p>
          <a:p>
            <a:pPr algn="just" fontAlgn="base"/>
            <a:r>
              <a:rPr lang="en-US" sz="2400" dirty="0">
                <a:solidFill>
                  <a:srgbClr val="00B050"/>
                </a:solidFill>
                <a:latin typeface="Times New Roman" panose="02020603050405020304" pitchFamily="18" charset="0"/>
                <a:cs typeface="Times New Roman" panose="02020603050405020304" pitchFamily="18" charset="0"/>
              </a:rPr>
              <a:t>Ans: According to the chart when the kids are grown up, they reduce watching television, and lose interest in playing games on computers. As they grow up, they opt for fields/gym. The changes that the chart for 9-10 reflects are noteworthy. This group shows more interest in playing games and sports than in watching television. They lose passion for computer games. They also like to chat with friends more than before.</a:t>
            </a:r>
            <a:endParaRPr lang="en-US" sz="2400" b="0" i="0" u="none" strike="noStrike" dirty="0">
              <a:solidFill>
                <a:srgbClr val="00B05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ircle(in)">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circle(in)">
                                      <p:cBhvr>
                                        <p:cTn id="17" dur="20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circle(in)">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1603948" y="277600"/>
            <a:ext cx="9491472" cy="839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n-US" sz="2800" b="1" i="0" u="none" strike="noStrike" dirty="0">
                <a:solidFill>
                  <a:schemeClr val="tx1"/>
                </a:solidFill>
                <a:effectLst/>
                <a:latin typeface="Times New Roman" panose="02020603050405020304" pitchFamily="18" charset="0"/>
                <a:cs typeface="Times New Roman" panose="02020603050405020304" pitchFamily="18" charset="0"/>
              </a:rPr>
              <a:t>B. Work in groups. Make a chart on the pastimes of the students in your class and present it to your class.</a:t>
            </a:r>
            <a:endParaRPr lang="en-US" sz="2800" b="0" i="0" u="none" strike="noStrike"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 name="Table 20">
            <a:extLst>
              <a:ext uri="{FF2B5EF4-FFF2-40B4-BE49-F238E27FC236}">
                <a16:creationId xmlns:a16="http://schemas.microsoft.com/office/drawing/2014/main" id="{48EB160E-CDD5-4F0F-953F-BDC3F915C33E}"/>
              </a:ext>
            </a:extLst>
          </p:cNvPr>
          <p:cNvGraphicFramePr>
            <a:graphicFrameLocks noGrp="1"/>
          </p:cNvGraphicFramePr>
          <p:nvPr>
            <p:extLst>
              <p:ext uri="{D42A27DB-BD31-4B8C-83A1-F6EECF244321}">
                <p14:modId xmlns:p14="http://schemas.microsoft.com/office/powerpoint/2010/main" val="395155389"/>
              </p:ext>
            </p:extLst>
          </p:nvPr>
        </p:nvGraphicFramePr>
        <p:xfrm>
          <a:off x="1350264" y="1169232"/>
          <a:ext cx="9491472" cy="5411168"/>
        </p:xfrm>
        <a:graphic>
          <a:graphicData uri="http://schemas.openxmlformats.org/drawingml/2006/table">
            <a:tbl>
              <a:tblPr firstRow="1" bandRow="1">
                <a:tableStyleId>{93296810-A885-4BE3-A3E7-6D5BEEA58F35}</a:tableStyleId>
              </a:tblPr>
              <a:tblGrid>
                <a:gridCol w="6291072">
                  <a:extLst>
                    <a:ext uri="{9D8B030D-6E8A-4147-A177-3AD203B41FA5}">
                      <a16:colId xmlns:a16="http://schemas.microsoft.com/office/drawing/2014/main" val="3415996941"/>
                    </a:ext>
                  </a:extLst>
                </a:gridCol>
                <a:gridCol w="3200400">
                  <a:extLst>
                    <a:ext uri="{9D8B030D-6E8A-4147-A177-3AD203B41FA5}">
                      <a16:colId xmlns:a16="http://schemas.microsoft.com/office/drawing/2014/main" val="3539411871"/>
                    </a:ext>
                  </a:extLst>
                </a:gridCol>
              </a:tblGrid>
              <a:tr h="558286">
                <a:tc>
                  <a:txBody>
                    <a:bodyPr/>
                    <a:lstStyle/>
                    <a:p>
                      <a:r>
                        <a:rPr lang="en-US" sz="2800" dirty="0">
                          <a:solidFill>
                            <a:schemeClr val="tx1"/>
                          </a:solidFill>
                        </a:rPr>
                        <a:t>Item</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For  classes 9-10</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1754319394"/>
                  </a:ext>
                </a:extLst>
              </a:tr>
              <a:tr h="558286">
                <a:tc>
                  <a:txBody>
                    <a:bodyPr/>
                    <a:lstStyle/>
                    <a:p>
                      <a:r>
                        <a:rPr lang="en-US" sz="2800" dirty="0">
                          <a:solidFill>
                            <a:schemeClr val="tx1"/>
                          </a:solidFill>
                        </a:rPr>
                        <a:t>Doing games and sports</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25.5%</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610883915"/>
                  </a:ext>
                </a:extLst>
              </a:tr>
              <a:tr h="558286">
                <a:tc>
                  <a:txBody>
                    <a:bodyPr/>
                    <a:lstStyle/>
                    <a:p>
                      <a:r>
                        <a:rPr lang="en-US" sz="2800" dirty="0">
                          <a:solidFill>
                            <a:schemeClr val="tx1"/>
                          </a:solidFill>
                        </a:rPr>
                        <a:t>Watching television</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15.3%</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510804973"/>
                  </a:ext>
                </a:extLst>
              </a:tr>
              <a:tr h="558286">
                <a:tc>
                  <a:txBody>
                    <a:bodyPr/>
                    <a:lstStyle/>
                    <a:p>
                      <a:r>
                        <a:rPr lang="en-US" sz="2800" dirty="0">
                          <a:solidFill>
                            <a:schemeClr val="tx1"/>
                          </a:solidFill>
                        </a:rPr>
                        <a:t>Chatting with friends</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15.6%</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330969734"/>
                  </a:ext>
                </a:extLst>
              </a:tr>
              <a:tr h="558286">
                <a:tc>
                  <a:txBody>
                    <a:bodyPr/>
                    <a:lstStyle/>
                    <a:p>
                      <a:r>
                        <a:rPr lang="en-US" sz="2800" dirty="0">
                          <a:solidFill>
                            <a:schemeClr val="tx1"/>
                          </a:solidFill>
                        </a:rPr>
                        <a:t>Reading books or magazines'</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11.6%</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2136520713"/>
                  </a:ext>
                </a:extLst>
              </a:tr>
              <a:tr h="558286">
                <a:tc>
                  <a:txBody>
                    <a:bodyPr/>
                    <a:lstStyle/>
                    <a:p>
                      <a:r>
                        <a:rPr lang="en-US" sz="2800" dirty="0">
                          <a:solidFill>
                            <a:schemeClr val="tx1"/>
                          </a:solidFill>
                        </a:rPr>
                        <a:t>Gardening</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6.7%</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930166836"/>
                  </a:ext>
                </a:extLst>
              </a:tr>
              <a:tr h="928669">
                <a:tc>
                  <a:txBody>
                    <a:bodyPr/>
                    <a:lstStyle/>
                    <a:p>
                      <a:r>
                        <a:rPr lang="en-US" sz="2800" dirty="0">
                          <a:solidFill>
                            <a:schemeClr val="tx1"/>
                          </a:solidFill>
                        </a:rPr>
                        <a:t>Attending social programs such as music, recitations or debates</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5.6%</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873898587"/>
                  </a:ext>
                </a:extLst>
              </a:tr>
              <a:tr h="558286">
                <a:tc>
                  <a:txBody>
                    <a:bodyPr/>
                    <a:lstStyle/>
                    <a:p>
                      <a:r>
                        <a:rPr lang="en-US" sz="2800" dirty="0">
                          <a:solidFill>
                            <a:schemeClr val="tx1"/>
                          </a:solidFill>
                        </a:rPr>
                        <a:t>Playing games on computers</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7.6%</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1640355511"/>
                  </a:ext>
                </a:extLst>
              </a:tr>
              <a:tr h="558286">
                <a:tc>
                  <a:txBody>
                    <a:bodyPr/>
                    <a:lstStyle/>
                    <a:p>
                      <a:r>
                        <a:rPr lang="en-US" sz="2800" dirty="0">
                          <a:solidFill>
                            <a:schemeClr val="tx1"/>
                          </a:solidFill>
                        </a:rPr>
                        <a:t>Others</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tc>
                  <a:txBody>
                    <a:bodyPr/>
                    <a:lstStyle/>
                    <a:p>
                      <a:pPr algn="ctr"/>
                      <a:r>
                        <a:rPr lang="en-US" sz="2800" dirty="0">
                          <a:solidFill>
                            <a:schemeClr val="tx1"/>
                          </a:solidFill>
                        </a:rPr>
                        <a:t>3.5%</a:t>
                      </a:r>
                      <a:endParaRPr lang="en-US" sz="2800" dirty="0">
                        <a:solidFill>
                          <a:schemeClr val="tx1"/>
                        </a:solidFill>
                        <a:latin typeface="Times New Roman" panose="02020603050405020304" pitchFamily="18" charset="0"/>
                        <a:cs typeface="Times New Roman" panose="02020603050405020304" pitchFamily="18" charset="0"/>
                      </a:endParaRPr>
                    </a:p>
                  </a:txBody>
                  <a:tcPr marL="182880"/>
                </a:tc>
                <a:extLst>
                  <a:ext uri="{0D108BD9-81ED-4DB2-BD59-A6C34878D82A}">
                    <a16:rowId xmlns:a16="http://schemas.microsoft.com/office/drawing/2014/main" val="947623422"/>
                  </a:ext>
                </a:extLst>
              </a:tr>
            </a:tbl>
          </a:graphicData>
        </a:graphic>
      </p:graphicFrame>
    </p:spTree>
    <p:extLst>
      <p:ext uri="{BB962C8B-B14F-4D97-AF65-F5344CB8AC3E}">
        <p14:creationId xmlns:p14="http://schemas.microsoft.com/office/powerpoint/2010/main" val="295012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9123" y="927361"/>
            <a:ext cx="11272877" cy="4412618"/>
          </a:xfrm>
          <a:prstGeom prst="rect">
            <a:avLst/>
          </a:prstGeom>
        </p:spPr>
        <p:txBody>
          <a:bodyPr wrap="square">
            <a:spAutoFit/>
          </a:bodyPr>
          <a:lstStyle/>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1. The word ‘findings’ means .............</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  doing result b. research result c. do something d. look for</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2. The word ‘preference’ stands for ..............</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 disliking     b. watching     c. attraction     d. inclination </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3. The word ‘impact’ refers to ..................</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 effect b. interest c. impartial d. automatic</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4. How many students are interested in watching television of class 9-10?</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 17.2%      b. 9.1%     c. 17.2%  d. 6.1%</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5. What do 6.1% of class 5-6 students like to do?</a:t>
            </a:r>
          </a:p>
          <a:p>
            <a:pPr marL="457200" indent="-457200" algn="just">
              <a:lnSpc>
                <a:spcPct val="107000"/>
              </a:lnSpc>
              <a:buAutoNum type="alphaL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playing games and computers b. watching television </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c. gardening                             d. others</a:t>
            </a:r>
          </a:p>
        </p:txBody>
      </p:sp>
      <p:sp>
        <p:nvSpPr>
          <p:cNvPr id="9" name="TextBox 8">
            <a:extLst>
              <a:ext uri="{FF2B5EF4-FFF2-40B4-BE49-F238E27FC236}">
                <a16:creationId xmlns:a16="http://schemas.microsoft.com/office/drawing/2014/main" id="{63AA0BF2-C6B4-44FA-B305-4968F91C4FDD}"/>
              </a:ext>
            </a:extLst>
          </p:cNvPr>
          <p:cNvSpPr txBox="1"/>
          <p:nvPr/>
        </p:nvSpPr>
        <p:spPr>
          <a:xfrm>
            <a:off x="2214796" y="330357"/>
            <a:ext cx="6198432" cy="523220"/>
          </a:xfrm>
          <a:prstGeom prst="rect">
            <a:avLst/>
          </a:prstGeom>
          <a:noFill/>
        </p:spPr>
        <p:txBody>
          <a:bodyPr wrap="square">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Choos</a:t>
            </a:r>
            <a:r>
              <a:rPr lang="en-US" sz="2800" b="1" dirty="0">
                <a:ln w="0"/>
                <a:latin typeface="Times New Roman" panose="02020603050405020304" pitchFamily="18" charset="0"/>
                <a:cs typeface="Times New Roman" panose="02020603050405020304" pitchFamily="18" charset="0"/>
              </a:rPr>
              <a:t>e the best answer</a:t>
            </a:r>
            <a:endParaRPr lang="en-US" sz="28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D279709F-E0C5-4802-911E-DE4C8B13C0BC}"/>
              </a:ext>
            </a:extLst>
          </p:cNvPr>
          <p:cNvSpPr/>
          <p:nvPr/>
        </p:nvSpPr>
        <p:spPr>
          <a:xfrm>
            <a:off x="2725438" y="1332095"/>
            <a:ext cx="437486" cy="4123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AACF30A-9B40-47BA-97EE-A0D8D5FE59FE}"/>
              </a:ext>
            </a:extLst>
          </p:cNvPr>
          <p:cNvSpPr/>
          <p:nvPr/>
        </p:nvSpPr>
        <p:spPr>
          <a:xfrm>
            <a:off x="6118075" y="2128538"/>
            <a:ext cx="437486" cy="4123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1BEFC25-46FB-449E-A655-083DE5363AB1}"/>
              </a:ext>
            </a:extLst>
          </p:cNvPr>
          <p:cNvSpPr/>
          <p:nvPr/>
        </p:nvSpPr>
        <p:spPr>
          <a:xfrm>
            <a:off x="842786" y="2936084"/>
            <a:ext cx="437486" cy="4123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6BFCA5-58D5-4631-BA5E-A4A69831389D}"/>
              </a:ext>
            </a:extLst>
          </p:cNvPr>
          <p:cNvSpPr/>
          <p:nvPr/>
        </p:nvSpPr>
        <p:spPr>
          <a:xfrm>
            <a:off x="3632343" y="3678950"/>
            <a:ext cx="437486" cy="4123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E1462AB-2A16-4865-8BD2-563B8F538539}"/>
              </a:ext>
            </a:extLst>
          </p:cNvPr>
          <p:cNvSpPr/>
          <p:nvPr/>
        </p:nvSpPr>
        <p:spPr>
          <a:xfrm>
            <a:off x="842786" y="4927605"/>
            <a:ext cx="437486" cy="4123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741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391A3-4995-49CF-BD39-A0CC679D0802}"/>
              </a:ext>
            </a:extLst>
          </p:cNvPr>
          <p:cNvSpPr/>
          <p:nvPr/>
        </p:nvSpPr>
        <p:spPr>
          <a:xfrm>
            <a:off x="0" y="0"/>
            <a:ext cx="12192000" cy="6858000"/>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5" name="Rectangle 4">
            <a:extLst>
              <a:ext uri="{FF2B5EF4-FFF2-40B4-BE49-F238E27FC236}">
                <a16:creationId xmlns:a16="http://schemas.microsoft.com/office/drawing/2014/main" id="{D07D2E0F-CF3B-4625-AF72-D8826D8FC94D}"/>
              </a:ext>
            </a:extLst>
          </p:cNvPr>
          <p:cNvSpPr/>
          <p:nvPr/>
        </p:nvSpPr>
        <p:spPr>
          <a:xfrm>
            <a:off x="2023672" y="2563318"/>
            <a:ext cx="7345181" cy="103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7030A0"/>
                </a:solidFill>
                <a:latin typeface="Arial Black" panose="020B0A04020102020204" pitchFamily="34" charset="0"/>
              </a:rPr>
              <a:t>GOODBYE</a:t>
            </a:r>
          </a:p>
        </p:txBody>
      </p:sp>
    </p:spTree>
    <p:extLst>
      <p:ext uri="{BB962C8B-B14F-4D97-AF65-F5344CB8AC3E}">
        <p14:creationId xmlns:p14="http://schemas.microsoft.com/office/powerpoint/2010/main" val="3308841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2042" y="215396"/>
            <a:ext cx="6343404"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INTRODUCTION</a:t>
            </a:r>
          </a:p>
        </p:txBody>
      </p:sp>
      <p:sp>
        <p:nvSpPr>
          <p:cNvPr id="4" name="TextBox 3"/>
          <p:cNvSpPr txBox="1"/>
          <p:nvPr/>
        </p:nvSpPr>
        <p:spPr>
          <a:xfrm>
            <a:off x="3568217" y="1231059"/>
            <a:ext cx="8757895" cy="2554545"/>
          </a:xfrm>
          <a:prstGeom prst="rect">
            <a:avLst/>
          </a:prstGeom>
          <a:noFill/>
          <a:ln>
            <a:noFill/>
          </a:ln>
        </p:spPr>
        <p:txBody>
          <a:bodyPr wrap="square" rtlCol="0">
            <a:spAutoFit/>
          </a:bodyPr>
          <a:lstStyle/>
          <a:p>
            <a:pPr algn="just"/>
            <a:r>
              <a:rPr lang="en-US" sz="4000" b="1" dirty="0">
                <a:ln w="13462">
                  <a:solidFill>
                    <a:schemeClr val="bg1"/>
                  </a:solidFill>
                  <a:prstDash val="solid"/>
                </a:ln>
                <a:solidFill>
                  <a:srgbClr val="00B0F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MD. AFSAR ALI</a:t>
            </a:r>
          </a:p>
          <a:p>
            <a:pPr algn="just"/>
            <a:r>
              <a:rPr lang="en-US" sz="4000" b="1" dirty="0">
                <a:ln w="13462">
                  <a:solidFill>
                    <a:schemeClr val="bg1"/>
                  </a:solidFill>
                  <a:prstDash val="solid"/>
                </a:ln>
                <a:solidFill>
                  <a:srgbClr val="00B0F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Assistant Teacher in English</a:t>
            </a:r>
          </a:p>
          <a:p>
            <a:pPr algn="just"/>
            <a:r>
              <a:rPr lang="en-US" sz="4000" b="1" dirty="0">
                <a:ln w="13462">
                  <a:solidFill>
                    <a:schemeClr val="bg1"/>
                  </a:solidFill>
                  <a:prstDash val="solid"/>
                </a:ln>
                <a:solidFill>
                  <a:srgbClr val="00B0F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MAJHIRA MODEL HIGH SCHOOL</a:t>
            </a:r>
          </a:p>
          <a:p>
            <a:pPr algn="just"/>
            <a:r>
              <a:rPr lang="en-US" sz="4000" b="1" dirty="0">
                <a:ln w="13462">
                  <a:solidFill>
                    <a:schemeClr val="bg1"/>
                  </a:solidFill>
                  <a:prstDash val="solid"/>
                </a:ln>
                <a:solidFill>
                  <a:srgbClr val="00B0F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SHAJAHANPUR, BOGURA</a:t>
            </a:r>
          </a:p>
        </p:txBody>
      </p:sp>
      <p:sp>
        <p:nvSpPr>
          <p:cNvPr id="6" name="TextBox 5">
            <a:extLst>
              <a:ext uri="{FF2B5EF4-FFF2-40B4-BE49-F238E27FC236}">
                <a16:creationId xmlns:a16="http://schemas.microsoft.com/office/drawing/2014/main" id="{EFD7077C-C013-4C5D-922A-C86D82350ED2}"/>
              </a:ext>
            </a:extLst>
          </p:cNvPr>
          <p:cNvSpPr txBox="1"/>
          <p:nvPr/>
        </p:nvSpPr>
        <p:spPr>
          <a:xfrm>
            <a:off x="700569" y="4454712"/>
            <a:ext cx="7816439" cy="1754326"/>
          </a:xfrm>
          <a:prstGeom prst="rect">
            <a:avLst/>
          </a:prstGeom>
          <a:noFill/>
          <a:ln>
            <a:noFill/>
          </a:ln>
        </p:spPr>
        <p:txBody>
          <a:bodyPr wrap="square" rtlCol="0">
            <a:spAutoFit/>
          </a:bodyPr>
          <a:lstStyle/>
          <a:p>
            <a:pPr algn="just"/>
            <a:r>
              <a:rPr lang="en-US" sz="5400" b="1" dirty="0">
                <a:ln w="6350">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ENGLISH FOR TODAY</a:t>
            </a:r>
          </a:p>
          <a:p>
            <a:pPr algn="just"/>
            <a:r>
              <a:rPr lang="en-US" sz="5400" b="1" dirty="0">
                <a:ln w="6350">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CLASS: NINE</a:t>
            </a:r>
          </a:p>
        </p:txBody>
      </p:sp>
      <p:pic>
        <p:nvPicPr>
          <p:cNvPr id="9" name="Picture 8">
            <a:extLst>
              <a:ext uri="{FF2B5EF4-FFF2-40B4-BE49-F238E27FC236}">
                <a16:creationId xmlns:a16="http://schemas.microsoft.com/office/drawing/2014/main" id="{932ADE2A-B325-4157-B73B-A4D3DEEAEC44}"/>
              </a:ext>
            </a:extLst>
          </p:cNvPr>
          <p:cNvPicPr>
            <a:picLocks noChangeAspect="1"/>
          </p:cNvPicPr>
          <p:nvPr/>
        </p:nvPicPr>
        <p:blipFill>
          <a:blip r:embed="rId2"/>
          <a:stretch>
            <a:fillRect/>
          </a:stretch>
        </p:blipFill>
        <p:spPr>
          <a:xfrm>
            <a:off x="84174" y="848287"/>
            <a:ext cx="3612059" cy="3606425"/>
          </a:xfrm>
          <a:prstGeom prst="rect">
            <a:avLst/>
          </a:prstGeom>
        </p:spPr>
      </p:pic>
      <p:grpSp>
        <p:nvGrpSpPr>
          <p:cNvPr id="10" name="Group 9">
            <a:extLst>
              <a:ext uri="{FF2B5EF4-FFF2-40B4-BE49-F238E27FC236}">
                <a16:creationId xmlns:a16="http://schemas.microsoft.com/office/drawing/2014/main" id="{39ED954C-2E0F-4BD8-A54A-D2DE7ECB3BD6}"/>
              </a:ext>
            </a:extLst>
          </p:cNvPr>
          <p:cNvGrpSpPr/>
          <p:nvPr/>
        </p:nvGrpSpPr>
        <p:grpSpPr>
          <a:xfrm>
            <a:off x="8495768" y="3429000"/>
            <a:ext cx="3302915" cy="3606424"/>
            <a:chOff x="4438298" y="1099425"/>
            <a:chExt cx="5252834" cy="5286862"/>
          </a:xfrm>
        </p:grpSpPr>
        <p:sp>
          <p:nvSpPr>
            <p:cNvPr id="11" name="Freeform: Shape 10">
              <a:extLst>
                <a:ext uri="{FF2B5EF4-FFF2-40B4-BE49-F238E27FC236}">
                  <a16:creationId xmlns:a16="http://schemas.microsoft.com/office/drawing/2014/main" id="{1EF8D05B-0EC8-4AFA-BDCD-121F7C665C0F}"/>
                </a:ext>
              </a:extLst>
            </p:cNvPr>
            <p:cNvSpPr/>
            <p:nvPr/>
          </p:nvSpPr>
          <p:spPr>
            <a:xfrm>
              <a:off x="5301186" y="1993884"/>
              <a:ext cx="3527057" cy="3497943"/>
            </a:xfrm>
            <a:custGeom>
              <a:avLst/>
              <a:gdLst>
                <a:gd name="connsiteX0" fmla="*/ 1 w 3527057"/>
                <a:gd name="connsiteY0" fmla="*/ 2429512 h 3497943"/>
                <a:gd name="connsiteX1" fmla="*/ 938252 w 3527057"/>
                <a:gd name="connsiteY1" fmla="*/ 3497943 h 3497943"/>
                <a:gd name="connsiteX2" fmla="*/ 1 w 3527057"/>
                <a:gd name="connsiteY2" fmla="*/ 3497943 h 3497943"/>
                <a:gd name="connsiteX3" fmla="*/ 2588806 w 3527057"/>
                <a:gd name="connsiteY3" fmla="*/ 0 h 3497943"/>
                <a:gd name="connsiteX4" fmla="*/ 3527057 w 3527057"/>
                <a:gd name="connsiteY4" fmla="*/ 0 h 3497943"/>
                <a:gd name="connsiteX5" fmla="*/ 3527057 w 3527057"/>
                <a:gd name="connsiteY5" fmla="*/ 1068431 h 3497943"/>
                <a:gd name="connsiteX6" fmla="*/ 0 w 3527057"/>
                <a:gd name="connsiteY6" fmla="*/ 0 h 3497943"/>
                <a:gd name="connsiteX7" fmla="*/ 784766 w 3527057"/>
                <a:gd name="connsiteY7" fmla="*/ 0 h 3497943"/>
                <a:gd name="connsiteX8" fmla="*/ 1456954 w 3527057"/>
                <a:gd name="connsiteY8" fmla="*/ 0 h 3497943"/>
                <a:gd name="connsiteX9" fmla="*/ 1998517 w 3527057"/>
                <a:gd name="connsiteY9" fmla="*/ 0 h 3497943"/>
                <a:gd name="connsiteX10" fmla="*/ 3527056 w 3527057"/>
                <a:gd name="connsiteY10" fmla="*/ 1740621 h 3497943"/>
                <a:gd name="connsiteX11" fmla="*/ 3527056 w 3527057"/>
                <a:gd name="connsiteY11" fmla="*/ 2218509 h 3497943"/>
                <a:gd name="connsiteX12" fmla="*/ 3527056 w 3527057"/>
                <a:gd name="connsiteY12" fmla="*/ 2808797 h 3497943"/>
                <a:gd name="connsiteX13" fmla="*/ 3527056 w 3527057"/>
                <a:gd name="connsiteY13" fmla="*/ 3497943 h 3497943"/>
                <a:gd name="connsiteX14" fmla="*/ 2742292 w 3527057"/>
                <a:gd name="connsiteY14" fmla="*/ 3497943 h 3497943"/>
                <a:gd name="connsiteX15" fmla="*/ 2070104 w 3527057"/>
                <a:gd name="connsiteY15" fmla="*/ 3497943 h 3497943"/>
                <a:gd name="connsiteX16" fmla="*/ 1528539 w 3527057"/>
                <a:gd name="connsiteY16" fmla="*/ 3497943 h 3497943"/>
                <a:gd name="connsiteX17" fmla="*/ 0 w 3527057"/>
                <a:gd name="connsiteY17" fmla="*/ 1757323 h 3497943"/>
                <a:gd name="connsiteX18" fmla="*/ 0 w 3527057"/>
                <a:gd name="connsiteY18" fmla="*/ 1279436 h 3497943"/>
                <a:gd name="connsiteX19" fmla="*/ 0 w 3527057"/>
                <a:gd name="connsiteY19" fmla="*/ 689148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057" h="3497943">
                  <a:moveTo>
                    <a:pt x="1" y="2429512"/>
                  </a:moveTo>
                  <a:lnTo>
                    <a:pt x="938252" y="3497943"/>
                  </a:lnTo>
                  <a:lnTo>
                    <a:pt x="1" y="3497943"/>
                  </a:lnTo>
                  <a:close/>
                  <a:moveTo>
                    <a:pt x="2588806" y="0"/>
                  </a:moveTo>
                  <a:lnTo>
                    <a:pt x="3527057" y="0"/>
                  </a:lnTo>
                  <a:lnTo>
                    <a:pt x="3527057" y="1068431"/>
                  </a:lnTo>
                  <a:close/>
                  <a:moveTo>
                    <a:pt x="0" y="0"/>
                  </a:moveTo>
                  <a:lnTo>
                    <a:pt x="784766" y="0"/>
                  </a:lnTo>
                  <a:lnTo>
                    <a:pt x="1456954" y="0"/>
                  </a:lnTo>
                  <a:lnTo>
                    <a:pt x="1998517" y="0"/>
                  </a:lnTo>
                  <a:lnTo>
                    <a:pt x="3527056" y="1740621"/>
                  </a:lnTo>
                  <a:lnTo>
                    <a:pt x="3527056" y="2218509"/>
                  </a:lnTo>
                  <a:lnTo>
                    <a:pt x="3527056" y="2808797"/>
                  </a:lnTo>
                  <a:lnTo>
                    <a:pt x="3527056" y="3497943"/>
                  </a:lnTo>
                  <a:lnTo>
                    <a:pt x="2742292" y="3497943"/>
                  </a:lnTo>
                  <a:lnTo>
                    <a:pt x="2070104" y="3497943"/>
                  </a:lnTo>
                  <a:lnTo>
                    <a:pt x="1528539" y="3497943"/>
                  </a:lnTo>
                  <a:lnTo>
                    <a:pt x="0" y="1757323"/>
                  </a:lnTo>
                  <a:lnTo>
                    <a:pt x="0" y="1279436"/>
                  </a:lnTo>
                  <a:lnTo>
                    <a:pt x="0" y="68914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3A0601E-408B-467C-A892-EB2417CC7719}"/>
                </a:ext>
              </a:extLst>
            </p:cNvPr>
            <p:cNvSpPr/>
            <p:nvPr/>
          </p:nvSpPr>
          <p:spPr>
            <a:xfrm>
              <a:off x="4438298" y="1099425"/>
              <a:ext cx="5252834" cy="5286862"/>
            </a:xfrm>
            <a:custGeom>
              <a:avLst/>
              <a:gdLst>
                <a:gd name="connsiteX0" fmla="*/ 862889 w 5252834"/>
                <a:gd name="connsiteY0" fmla="*/ 2651782 h 5286862"/>
                <a:gd name="connsiteX1" fmla="*/ 2391428 w 5252834"/>
                <a:gd name="connsiteY1" fmla="*/ 4392402 h 5286862"/>
                <a:gd name="connsiteX2" fmla="*/ 2627224 w 5252834"/>
                <a:gd name="connsiteY2" fmla="*/ 4660915 h 5286862"/>
                <a:gd name="connsiteX3" fmla="*/ 2932993 w 5252834"/>
                <a:gd name="connsiteY3" fmla="*/ 4392402 h 5286862"/>
                <a:gd name="connsiteX4" fmla="*/ 3605181 w 5252834"/>
                <a:gd name="connsiteY4" fmla="*/ 4392402 h 5286862"/>
                <a:gd name="connsiteX5" fmla="*/ 2586617 w 5252834"/>
                <a:gd name="connsiteY5" fmla="*/ 5286862 h 5286862"/>
                <a:gd name="connsiteX6" fmla="*/ 1801140 w 5252834"/>
                <a:gd name="connsiteY6" fmla="*/ 4392402 h 5286862"/>
                <a:gd name="connsiteX7" fmla="*/ 862889 w 5252834"/>
                <a:gd name="connsiteY7" fmla="*/ 3323971 h 5286862"/>
                <a:gd name="connsiteX8" fmla="*/ 862888 w 5252834"/>
                <a:gd name="connsiteY8" fmla="*/ 1583607 h 5286862"/>
                <a:gd name="connsiteX9" fmla="*/ 862888 w 5252834"/>
                <a:gd name="connsiteY9" fmla="*/ 2173895 h 5286862"/>
                <a:gd name="connsiteX10" fmla="*/ 625947 w 5252834"/>
                <a:gd name="connsiteY10" fmla="*/ 2381966 h 5286862"/>
                <a:gd name="connsiteX11" fmla="*/ 862888 w 5252834"/>
                <a:gd name="connsiteY11" fmla="*/ 2651782 h 5286862"/>
                <a:gd name="connsiteX12" fmla="*/ 862888 w 5252834"/>
                <a:gd name="connsiteY12" fmla="*/ 3323971 h 5286862"/>
                <a:gd name="connsiteX13" fmla="*/ 0 w 5252834"/>
                <a:gd name="connsiteY13" fmla="*/ 2341359 h 5286862"/>
                <a:gd name="connsiteX14" fmla="*/ 2861406 w 5252834"/>
                <a:gd name="connsiteY14" fmla="*/ 894459 h 5286862"/>
                <a:gd name="connsiteX15" fmla="*/ 3451694 w 5252834"/>
                <a:gd name="connsiteY15" fmla="*/ 894459 h 5286862"/>
                <a:gd name="connsiteX16" fmla="*/ 4389945 w 5252834"/>
                <a:gd name="connsiteY16" fmla="*/ 1962890 h 5286862"/>
                <a:gd name="connsiteX17" fmla="*/ 5252834 w 5252834"/>
                <a:gd name="connsiteY17" fmla="*/ 2945503 h 5286862"/>
                <a:gd name="connsiteX18" fmla="*/ 4389945 w 5252834"/>
                <a:gd name="connsiteY18" fmla="*/ 3703256 h 5286862"/>
                <a:gd name="connsiteX19" fmla="*/ 4389945 w 5252834"/>
                <a:gd name="connsiteY19" fmla="*/ 3112968 h 5286862"/>
                <a:gd name="connsiteX20" fmla="*/ 4626886 w 5252834"/>
                <a:gd name="connsiteY20" fmla="*/ 2904896 h 5286862"/>
                <a:gd name="connsiteX21" fmla="*/ 4389945 w 5252834"/>
                <a:gd name="connsiteY21" fmla="*/ 2635080 h 5286862"/>
                <a:gd name="connsiteX22" fmla="*/ 2666218 w 5252834"/>
                <a:gd name="connsiteY22" fmla="*/ 0 h 5286862"/>
                <a:gd name="connsiteX23" fmla="*/ 3451694 w 5252834"/>
                <a:gd name="connsiteY23" fmla="*/ 894459 h 5286862"/>
                <a:gd name="connsiteX24" fmla="*/ 2861406 w 5252834"/>
                <a:gd name="connsiteY24" fmla="*/ 894459 h 5286862"/>
                <a:gd name="connsiteX25" fmla="*/ 2625610 w 5252834"/>
                <a:gd name="connsiteY25" fmla="*/ 625947 h 5286862"/>
                <a:gd name="connsiteX26" fmla="*/ 2319843 w 5252834"/>
                <a:gd name="connsiteY26" fmla="*/ 894459 h 5286862"/>
                <a:gd name="connsiteX27" fmla="*/ 1647655 w 5252834"/>
                <a:gd name="connsiteY27" fmla="*/ 894459 h 52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52834" h="5286862">
                  <a:moveTo>
                    <a:pt x="862889" y="2651782"/>
                  </a:moveTo>
                  <a:lnTo>
                    <a:pt x="2391428" y="4392402"/>
                  </a:lnTo>
                  <a:lnTo>
                    <a:pt x="2627224" y="4660915"/>
                  </a:lnTo>
                  <a:lnTo>
                    <a:pt x="2932993" y="4392402"/>
                  </a:lnTo>
                  <a:lnTo>
                    <a:pt x="3605181" y="4392402"/>
                  </a:lnTo>
                  <a:lnTo>
                    <a:pt x="2586617" y="5286862"/>
                  </a:lnTo>
                  <a:lnTo>
                    <a:pt x="1801140" y="4392402"/>
                  </a:lnTo>
                  <a:lnTo>
                    <a:pt x="862889" y="3323971"/>
                  </a:lnTo>
                  <a:close/>
                  <a:moveTo>
                    <a:pt x="862888" y="1583607"/>
                  </a:moveTo>
                  <a:lnTo>
                    <a:pt x="862888" y="2173895"/>
                  </a:lnTo>
                  <a:lnTo>
                    <a:pt x="625947" y="2381966"/>
                  </a:lnTo>
                  <a:lnTo>
                    <a:pt x="862888" y="2651782"/>
                  </a:lnTo>
                  <a:lnTo>
                    <a:pt x="862888" y="3323971"/>
                  </a:lnTo>
                  <a:lnTo>
                    <a:pt x="0" y="2341359"/>
                  </a:lnTo>
                  <a:close/>
                  <a:moveTo>
                    <a:pt x="2861406" y="894459"/>
                  </a:moveTo>
                  <a:lnTo>
                    <a:pt x="3451694" y="894459"/>
                  </a:lnTo>
                  <a:lnTo>
                    <a:pt x="4389945" y="1962890"/>
                  </a:lnTo>
                  <a:lnTo>
                    <a:pt x="5252834" y="2945503"/>
                  </a:lnTo>
                  <a:lnTo>
                    <a:pt x="4389945" y="3703256"/>
                  </a:lnTo>
                  <a:lnTo>
                    <a:pt x="4389945" y="3112968"/>
                  </a:lnTo>
                  <a:lnTo>
                    <a:pt x="4626886" y="2904896"/>
                  </a:lnTo>
                  <a:lnTo>
                    <a:pt x="4389945" y="2635080"/>
                  </a:lnTo>
                  <a:close/>
                  <a:moveTo>
                    <a:pt x="2666218" y="0"/>
                  </a:moveTo>
                  <a:lnTo>
                    <a:pt x="3451694" y="894459"/>
                  </a:lnTo>
                  <a:lnTo>
                    <a:pt x="2861406" y="894459"/>
                  </a:lnTo>
                  <a:lnTo>
                    <a:pt x="2625610" y="625947"/>
                  </a:lnTo>
                  <a:lnTo>
                    <a:pt x="2319843" y="894459"/>
                  </a:lnTo>
                  <a:lnTo>
                    <a:pt x="1647655" y="89445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94808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398CBC-EF18-4988-9F5E-6DD033D32397}"/>
              </a:ext>
            </a:extLst>
          </p:cNvPr>
          <p:cNvSpPr/>
          <p:nvPr/>
        </p:nvSpPr>
        <p:spPr>
          <a:xfrm>
            <a:off x="5879375" y="592082"/>
            <a:ext cx="6050033" cy="91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Look at the picture carefully. What can you see in the pictures?</a:t>
            </a:r>
          </a:p>
        </p:txBody>
      </p:sp>
      <p:sp>
        <p:nvSpPr>
          <p:cNvPr id="4" name="Rectangle 3">
            <a:extLst>
              <a:ext uri="{FF2B5EF4-FFF2-40B4-BE49-F238E27FC236}">
                <a16:creationId xmlns:a16="http://schemas.microsoft.com/office/drawing/2014/main" id="{0F92C84E-8985-480B-ACEA-4B6220DE4464}"/>
              </a:ext>
            </a:extLst>
          </p:cNvPr>
          <p:cNvSpPr/>
          <p:nvPr/>
        </p:nvSpPr>
        <p:spPr>
          <a:xfrm>
            <a:off x="185954" y="4755983"/>
            <a:ext cx="5718968" cy="90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What is the difference between the pictures?</a:t>
            </a:r>
          </a:p>
        </p:txBody>
      </p:sp>
      <p:sp>
        <p:nvSpPr>
          <p:cNvPr id="7" name="Rectangle 2">
            <a:extLst>
              <a:ext uri="{FF2B5EF4-FFF2-40B4-BE49-F238E27FC236}">
                <a16:creationId xmlns:a16="http://schemas.microsoft.com/office/drawing/2014/main" id="{E83614F9-B57F-4E9C-9B27-7AF806FDB2EC}"/>
              </a:ext>
            </a:extLst>
          </p:cNvPr>
          <p:cNvSpPr>
            <a:spLocks noChangeArrowheads="1"/>
          </p:cNvSpPr>
          <p:nvPr/>
        </p:nvSpPr>
        <p:spPr bwMode="auto">
          <a:xfrm>
            <a:off x="325941" y="4712495"/>
            <a:ext cx="5770059" cy="949630"/>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02124"/>
                </a:solidFill>
                <a:effectLst/>
                <a:latin typeface="inherit"/>
              </a:rPr>
              <a:t>Do you</a:t>
            </a:r>
            <a:r>
              <a:rPr kumimoji="0" lang="en-US" altLang="en-US" sz="3200" b="0" i="0" u="none" strike="noStrike" cap="none" normalizeH="0" dirty="0">
                <a:ln>
                  <a:noFill/>
                </a:ln>
                <a:solidFill>
                  <a:srgbClr val="202124"/>
                </a:solidFill>
                <a:effectLst/>
                <a:latin typeface="inherit"/>
              </a:rPr>
              <a:t> think, the pastime is changing in Bangladesh?</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9E9C4E40-6E92-489D-BEF5-4DE4C18BC70D}"/>
              </a:ext>
            </a:extLst>
          </p:cNvPr>
          <p:cNvPicPr>
            <a:picLocks noChangeAspect="1"/>
          </p:cNvPicPr>
          <p:nvPr/>
        </p:nvPicPr>
        <p:blipFill>
          <a:blip r:embed="rId2"/>
          <a:stretch>
            <a:fillRect/>
          </a:stretch>
        </p:blipFill>
        <p:spPr>
          <a:xfrm>
            <a:off x="8666" y="0"/>
            <a:ext cx="5718967" cy="4109734"/>
          </a:xfrm>
          <a:prstGeom prst="rect">
            <a:avLst/>
          </a:prstGeom>
          <a:effectLst>
            <a:softEdge rad="190500"/>
          </a:effectLst>
        </p:spPr>
      </p:pic>
      <p:pic>
        <p:nvPicPr>
          <p:cNvPr id="9" name="Picture 8">
            <a:extLst>
              <a:ext uri="{FF2B5EF4-FFF2-40B4-BE49-F238E27FC236}">
                <a16:creationId xmlns:a16="http://schemas.microsoft.com/office/drawing/2014/main" id="{99D57CD0-F395-47F2-85B4-E31AEBAE351A}"/>
              </a:ext>
            </a:extLst>
          </p:cNvPr>
          <p:cNvPicPr>
            <a:picLocks noChangeAspect="1"/>
          </p:cNvPicPr>
          <p:nvPr/>
        </p:nvPicPr>
        <p:blipFill>
          <a:blip r:embed="rId3"/>
          <a:stretch>
            <a:fillRect/>
          </a:stretch>
        </p:blipFill>
        <p:spPr>
          <a:xfrm>
            <a:off x="5930467" y="2748266"/>
            <a:ext cx="6050034" cy="4015435"/>
          </a:xfrm>
          <a:prstGeom prst="rect">
            <a:avLst/>
          </a:prstGeom>
          <a:effectLst>
            <a:softEdge rad="165100"/>
          </a:effectLst>
        </p:spPr>
      </p:pic>
    </p:spTree>
    <p:extLst>
      <p:ext uri="{BB962C8B-B14F-4D97-AF65-F5344CB8AC3E}">
        <p14:creationId xmlns:p14="http://schemas.microsoft.com/office/powerpoint/2010/main" val="1323821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D36092-F8BF-42B1-8D42-AF427A5EA406}"/>
              </a:ext>
            </a:extLst>
          </p:cNvPr>
          <p:cNvSpPr/>
          <p:nvPr/>
        </p:nvSpPr>
        <p:spPr>
          <a:xfrm>
            <a:off x="600724" y="5106063"/>
            <a:ext cx="10179570" cy="957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Look at the pictures carefully and guess what our today’s lesson is </a:t>
            </a:r>
          </a:p>
        </p:txBody>
      </p:sp>
      <p:pic>
        <p:nvPicPr>
          <p:cNvPr id="4" name="Picture 3">
            <a:extLst>
              <a:ext uri="{FF2B5EF4-FFF2-40B4-BE49-F238E27FC236}">
                <a16:creationId xmlns:a16="http://schemas.microsoft.com/office/drawing/2014/main" id="{5B395BB9-73CF-4ABA-AB0B-07A212A09601}"/>
              </a:ext>
            </a:extLst>
          </p:cNvPr>
          <p:cNvPicPr>
            <a:picLocks noChangeAspect="1"/>
          </p:cNvPicPr>
          <p:nvPr/>
        </p:nvPicPr>
        <p:blipFill>
          <a:blip r:embed="rId2"/>
          <a:stretch>
            <a:fillRect/>
          </a:stretch>
        </p:blipFill>
        <p:spPr>
          <a:xfrm>
            <a:off x="600724" y="418193"/>
            <a:ext cx="3049606" cy="2068858"/>
          </a:xfrm>
          <a:prstGeom prst="rect">
            <a:avLst/>
          </a:prstGeom>
        </p:spPr>
      </p:pic>
      <p:pic>
        <p:nvPicPr>
          <p:cNvPr id="5" name="Picture 4">
            <a:extLst>
              <a:ext uri="{FF2B5EF4-FFF2-40B4-BE49-F238E27FC236}">
                <a16:creationId xmlns:a16="http://schemas.microsoft.com/office/drawing/2014/main" id="{59B26133-19DA-40C8-8E8E-1D3EB7E6AB52}"/>
              </a:ext>
            </a:extLst>
          </p:cNvPr>
          <p:cNvPicPr>
            <a:picLocks noChangeAspect="1"/>
          </p:cNvPicPr>
          <p:nvPr/>
        </p:nvPicPr>
        <p:blipFill>
          <a:blip r:embed="rId3"/>
          <a:stretch>
            <a:fillRect/>
          </a:stretch>
        </p:blipFill>
        <p:spPr>
          <a:xfrm>
            <a:off x="4129714" y="415389"/>
            <a:ext cx="2914650" cy="2103222"/>
          </a:xfrm>
          <a:prstGeom prst="rect">
            <a:avLst/>
          </a:prstGeom>
        </p:spPr>
      </p:pic>
      <p:pic>
        <p:nvPicPr>
          <p:cNvPr id="6" name="Picture 5">
            <a:extLst>
              <a:ext uri="{FF2B5EF4-FFF2-40B4-BE49-F238E27FC236}">
                <a16:creationId xmlns:a16="http://schemas.microsoft.com/office/drawing/2014/main" id="{D0581100-9350-4F50-BA5E-1C66EB4FF940}"/>
              </a:ext>
            </a:extLst>
          </p:cNvPr>
          <p:cNvPicPr>
            <a:picLocks noChangeAspect="1"/>
          </p:cNvPicPr>
          <p:nvPr/>
        </p:nvPicPr>
        <p:blipFill>
          <a:blip r:embed="rId4"/>
          <a:stretch>
            <a:fillRect/>
          </a:stretch>
        </p:blipFill>
        <p:spPr>
          <a:xfrm>
            <a:off x="4132221" y="2905477"/>
            <a:ext cx="2847975" cy="2071662"/>
          </a:xfrm>
          <a:prstGeom prst="rect">
            <a:avLst/>
          </a:prstGeom>
        </p:spPr>
      </p:pic>
      <p:pic>
        <p:nvPicPr>
          <p:cNvPr id="7" name="Picture 6">
            <a:extLst>
              <a:ext uri="{FF2B5EF4-FFF2-40B4-BE49-F238E27FC236}">
                <a16:creationId xmlns:a16="http://schemas.microsoft.com/office/drawing/2014/main" id="{8A7A22DD-5B22-4744-BA34-89196F7C99F7}"/>
              </a:ext>
            </a:extLst>
          </p:cNvPr>
          <p:cNvPicPr>
            <a:picLocks noChangeAspect="1"/>
          </p:cNvPicPr>
          <p:nvPr/>
        </p:nvPicPr>
        <p:blipFill>
          <a:blip r:embed="rId5"/>
          <a:stretch>
            <a:fillRect/>
          </a:stretch>
        </p:blipFill>
        <p:spPr>
          <a:xfrm>
            <a:off x="7523748" y="415389"/>
            <a:ext cx="3256547" cy="2071662"/>
          </a:xfrm>
          <a:prstGeom prst="rect">
            <a:avLst/>
          </a:prstGeom>
        </p:spPr>
      </p:pic>
      <p:pic>
        <p:nvPicPr>
          <p:cNvPr id="8" name="Picture 7">
            <a:extLst>
              <a:ext uri="{FF2B5EF4-FFF2-40B4-BE49-F238E27FC236}">
                <a16:creationId xmlns:a16="http://schemas.microsoft.com/office/drawing/2014/main" id="{1A094F1A-BB5F-42B3-B5ED-2836A281BFE8}"/>
              </a:ext>
            </a:extLst>
          </p:cNvPr>
          <p:cNvPicPr>
            <a:picLocks noChangeAspect="1"/>
          </p:cNvPicPr>
          <p:nvPr/>
        </p:nvPicPr>
        <p:blipFill>
          <a:blip r:embed="rId6"/>
          <a:stretch>
            <a:fillRect/>
          </a:stretch>
        </p:blipFill>
        <p:spPr>
          <a:xfrm>
            <a:off x="651131" y="2846360"/>
            <a:ext cx="2999199" cy="2130779"/>
          </a:xfrm>
          <a:prstGeom prst="rect">
            <a:avLst/>
          </a:prstGeom>
        </p:spPr>
      </p:pic>
      <p:pic>
        <p:nvPicPr>
          <p:cNvPr id="10" name="Picture 9">
            <a:extLst>
              <a:ext uri="{FF2B5EF4-FFF2-40B4-BE49-F238E27FC236}">
                <a16:creationId xmlns:a16="http://schemas.microsoft.com/office/drawing/2014/main" id="{9FF5A8A2-250C-43B1-AAD5-409A8086BBC1}"/>
              </a:ext>
            </a:extLst>
          </p:cNvPr>
          <p:cNvPicPr>
            <a:picLocks noChangeAspect="1"/>
          </p:cNvPicPr>
          <p:nvPr/>
        </p:nvPicPr>
        <p:blipFill>
          <a:blip r:embed="rId7"/>
          <a:stretch>
            <a:fillRect/>
          </a:stretch>
        </p:blipFill>
        <p:spPr>
          <a:xfrm>
            <a:off x="7523748" y="2905476"/>
            <a:ext cx="3256546" cy="2071661"/>
          </a:xfrm>
          <a:prstGeom prst="rect">
            <a:avLst/>
          </a:prstGeom>
        </p:spPr>
      </p:pic>
    </p:spTree>
    <p:extLst>
      <p:ext uri="{BB962C8B-B14F-4D97-AF65-F5344CB8AC3E}">
        <p14:creationId xmlns:p14="http://schemas.microsoft.com/office/powerpoint/2010/main" val="3790182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BDFDE5-93AA-4158-B856-FF0A813ACFA8}"/>
              </a:ext>
            </a:extLst>
          </p:cNvPr>
          <p:cNvSpPr/>
          <p:nvPr/>
        </p:nvSpPr>
        <p:spPr>
          <a:xfrm>
            <a:off x="1951846" y="249214"/>
            <a:ext cx="7309670" cy="665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Yes, your answer is correct. Today we will learn</a:t>
            </a:r>
          </a:p>
        </p:txBody>
      </p:sp>
      <p:sp>
        <p:nvSpPr>
          <p:cNvPr id="6" name="Rectangle 5">
            <a:extLst>
              <a:ext uri="{FF2B5EF4-FFF2-40B4-BE49-F238E27FC236}">
                <a16:creationId xmlns:a16="http://schemas.microsoft.com/office/drawing/2014/main" id="{945AEE79-AF0F-4E20-8776-5DF152110B6C}"/>
              </a:ext>
            </a:extLst>
          </p:cNvPr>
          <p:cNvSpPr/>
          <p:nvPr/>
        </p:nvSpPr>
        <p:spPr>
          <a:xfrm>
            <a:off x="2778171" y="4840706"/>
            <a:ext cx="5220743" cy="841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Change in pastimes in Bangladesh</a:t>
            </a:r>
          </a:p>
        </p:txBody>
      </p:sp>
      <p:sp>
        <p:nvSpPr>
          <p:cNvPr id="7" name="Rectangle 6">
            <a:extLst>
              <a:ext uri="{FF2B5EF4-FFF2-40B4-BE49-F238E27FC236}">
                <a16:creationId xmlns:a16="http://schemas.microsoft.com/office/drawing/2014/main" id="{27A60DF0-685D-400D-9E8F-21A3E08A67FF}"/>
              </a:ext>
            </a:extLst>
          </p:cNvPr>
          <p:cNvSpPr/>
          <p:nvPr/>
        </p:nvSpPr>
        <p:spPr>
          <a:xfrm>
            <a:off x="3125002" y="5681954"/>
            <a:ext cx="4527082" cy="720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Unit: 2             Lesson: 4</a:t>
            </a:r>
          </a:p>
        </p:txBody>
      </p:sp>
      <p:pic>
        <p:nvPicPr>
          <p:cNvPr id="4" name="Picture 3">
            <a:extLst>
              <a:ext uri="{FF2B5EF4-FFF2-40B4-BE49-F238E27FC236}">
                <a16:creationId xmlns:a16="http://schemas.microsoft.com/office/drawing/2014/main" id="{BA1ACE8E-C498-41A5-B44B-B1B70B11AF2A}"/>
              </a:ext>
            </a:extLst>
          </p:cNvPr>
          <p:cNvPicPr>
            <a:picLocks noChangeAspect="1"/>
          </p:cNvPicPr>
          <p:nvPr/>
        </p:nvPicPr>
        <p:blipFill>
          <a:blip r:embed="rId2"/>
          <a:stretch>
            <a:fillRect/>
          </a:stretch>
        </p:blipFill>
        <p:spPr>
          <a:xfrm>
            <a:off x="1866902" y="914400"/>
            <a:ext cx="7043280" cy="3957428"/>
          </a:xfrm>
          <a:prstGeom prst="rect">
            <a:avLst/>
          </a:prstGeom>
        </p:spPr>
      </p:pic>
    </p:spTree>
    <p:extLst>
      <p:ext uri="{BB962C8B-B14F-4D97-AF65-F5344CB8AC3E}">
        <p14:creationId xmlns:p14="http://schemas.microsoft.com/office/powerpoint/2010/main" val="1137783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512" y="1433508"/>
            <a:ext cx="10735734" cy="2985433"/>
          </a:xfrm>
          <a:prstGeom prst="rect">
            <a:avLst/>
          </a:prstGeom>
          <a:noFill/>
          <a:ln>
            <a:solidFill>
              <a:schemeClr val="tx1"/>
            </a:solidFill>
          </a:ln>
        </p:spPr>
        <p:txBody>
          <a:bodyPr wrap="square" rtlCol="0">
            <a:spAutoFit/>
          </a:bodyPr>
          <a:lstStyle/>
          <a:p>
            <a:pPr algn="ctr">
              <a:defRPr/>
            </a:pPr>
            <a:r>
              <a:rPr lang="en-US" sz="4000" b="1" kern="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Learning outcomes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After this lesson the students will</a:t>
            </a:r>
            <a:r>
              <a:rPr kumimoji="0" lang="en-US" sz="40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be able</a:t>
            </a:r>
            <a:r>
              <a:rPr lang="en-US" sz="4000" b="1" kern="0" dirty="0">
                <a:latin typeface="Times New Roman" panose="02020603050405020304" pitchFamily="18" charset="0"/>
                <a:cs typeface="Times New Roman" panose="02020603050405020304" pitchFamily="18" charset="0"/>
              </a:rPr>
              <a:t> to-</a:t>
            </a:r>
            <a:endParaRPr kumimoji="0" lang="en-US" sz="4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600" b="1" kern="0" dirty="0">
                <a:latin typeface="Times New Roman" panose="02020603050405020304" pitchFamily="18" charset="0"/>
                <a:cs typeface="Times New Roman" panose="02020603050405020304" pitchFamily="18" charset="0"/>
              </a:rPr>
              <a:t>read and understand the text</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600" b="1" kern="0" dirty="0">
                <a:latin typeface="Times New Roman" panose="02020603050405020304" pitchFamily="18" charset="0"/>
                <a:cs typeface="Times New Roman" panose="02020603050405020304" pitchFamily="18" charset="0"/>
              </a:rPr>
              <a:t>ask and answer the questions</a:t>
            </a:r>
          </a:p>
          <a:p>
            <a:pPr marL="457200" indent="-457200">
              <a:buFont typeface="Wingdings" panose="05000000000000000000" pitchFamily="2" charset="2"/>
              <a:buChar char="§"/>
              <a:defRPr/>
            </a:pPr>
            <a:r>
              <a:rPr lang="en-US" sz="3600" b="1" kern="0" dirty="0">
                <a:latin typeface="Times New Roman" panose="02020603050405020304" pitchFamily="18" charset="0"/>
                <a:cs typeface="Times New Roman" panose="02020603050405020304" pitchFamily="18" charset="0"/>
              </a:rPr>
              <a:t>choose the best answer</a:t>
            </a:r>
            <a:endParaRPr kumimoji="0" lang="en-US" sz="36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682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D6B84A-4D26-4422-B21C-5FA7AFCFCB36}"/>
              </a:ext>
            </a:extLst>
          </p:cNvPr>
          <p:cNvSpPr/>
          <p:nvPr/>
        </p:nvSpPr>
        <p:spPr>
          <a:xfrm>
            <a:off x="0" y="0"/>
            <a:ext cx="12192000" cy="1353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Tiya</a:t>
            </a:r>
            <a:r>
              <a:rPr lang="en-US" sz="2800" dirty="0">
                <a:solidFill>
                  <a:schemeClr val="tx1"/>
                </a:solidFill>
                <a:latin typeface="Times New Roman" panose="02020603050405020304" pitchFamily="18" charset="0"/>
                <a:cs typeface="Times New Roman" panose="02020603050405020304" pitchFamily="18" charset="0"/>
              </a:rPr>
              <a:t> and Anusha decided to make a survey on students’ pastimes in their class. After the survey they presented their findings in a chart. Look at the chart and read how they explain their findings.</a:t>
            </a:r>
          </a:p>
        </p:txBody>
      </p:sp>
      <p:graphicFrame>
        <p:nvGraphicFramePr>
          <p:cNvPr id="20" name="Table 20">
            <a:extLst>
              <a:ext uri="{FF2B5EF4-FFF2-40B4-BE49-F238E27FC236}">
                <a16:creationId xmlns:a16="http://schemas.microsoft.com/office/drawing/2014/main" id="{0BCAF1D8-40CF-44A2-BDBC-4E7FB21B5DFE}"/>
              </a:ext>
            </a:extLst>
          </p:cNvPr>
          <p:cNvGraphicFramePr>
            <a:graphicFrameLocks noGrp="1"/>
          </p:cNvGraphicFramePr>
          <p:nvPr>
            <p:extLst>
              <p:ext uri="{D42A27DB-BD31-4B8C-83A1-F6EECF244321}">
                <p14:modId xmlns:p14="http://schemas.microsoft.com/office/powerpoint/2010/main" val="889579396"/>
              </p:ext>
            </p:extLst>
          </p:nvPr>
        </p:nvGraphicFramePr>
        <p:xfrm>
          <a:off x="0" y="1353312"/>
          <a:ext cx="12192000" cy="5411168"/>
        </p:xfrm>
        <a:graphic>
          <a:graphicData uri="http://schemas.openxmlformats.org/drawingml/2006/table">
            <a:tbl>
              <a:tblPr firstRow="1" bandRow="1">
                <a:tableStyleId>{5C22544A-7EE6-4342-B048-85BDC9FD1C3A}</a:tableStyleId>
              </a:tblPr>
              <a:tblGrid>
                <a:gridCol w="6291072">
                  <a:extLst>
                    <a:ext uri="{9D8B030D-6E8A-4147-A177-3AD203B41FA5}">
                      <a16:colId xmlns:a16="http://schemas.microsoft.com/office/drawing/2014/main" val="3415996941"/>
                    </a:ext>
                  </a:extLst>
                </a:gridCol>
                <a:gridCol w="3200400">
                  <a:extLst>
                    <a:ext uri="{9D8B030D-6E8A-4147-A177-3AD203B41FA5}">
                      <a16:colId xmlns:a16="http://schemas.microsoft.com/office/drawing/2014/main" val="3539411871"/>
                    </a:ext>
                  </a:extLst>
                </a:gridCol>
                <a:gridCol w="2700528">
                  <a:extLst>
                    <a:ext uri="{9D8B030D-6E8A-4147-A177-3AD203B41FA5}">
                      <a16:colId xmlns:a16="http://schemas.microsoft.com/office/drawing/2014/main" val="3868510321"/>
                    </a:ext>
                  </a:extLst>
                </a:gridCol>
              </a:tblGrid>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Item</a:t>
                      </a:r>
                    </a:p>
                  </a:txBody>
                  <a:tcPr marL="18288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For  classes 9-10</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For classes 5-6</a:t>
                      </a:r>
                    </a:p>
                  </a:txBody>
                  <a:tcPr marL="182880">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754319394"/>
                  </a:ext>
                </a:extLst>
              </a:tr>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Playing games and sports</a:t>
                      </a:r>
                    </a:p>
                  </a:txBody>
                  <a:tcPr marL="18288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22.3%</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9.2%</a:t>
                      </a:r>
                    </a:p>
                  </a:txBody>
                  <a:tcPr marL="18288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610883915"/>
                  </a:ext>
                </a:extLst>
              </a:tr>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Watching television</a:t>
                      </a:r>
                    </a:p>
                  </a:txBody>
                  <a:tcPr marL="18288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17.2%</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31.2%</a:t>
                      </a:r>
                    </a:p>
                  </a:txBody>
                  <a:tcPr marL="182880">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510804973"/>
                  </a:ext>
                </a:extLst>
              </a:tr>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Chatting with friends</a:t>
                      </a:r>
                    </a:p>
                  </a:txBody>
                  <a:tcPr marL="18288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13.7%</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6.7%</a:t>
                      </a:r>
                    </a:p>
                  </a:txBody>
                  <a:tcPr marL="18288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30969734"/>
                  </a:ext>
                </a:extLst>
              </a:tr>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Reading books or magazines'</a:t>
                      </a:r>
                    </a:p>
                  </a:txBody>
                  <a:tcPr marL="18288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12.9%</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11.7%</a:t>
                      </a:r>
                    </a:p>
                  </a:txBody>
                  <a:tcPr marL="182880">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136520713"/>
                  </a:ext>
                </a:extLst>
              </a:tr>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Gardening</a:t>
                      </a:r>
                    </a:p>
                  </a:txBody>
                  <a:tcPr marL="18288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10.7%</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6.1%</a:t>
                      </a:r>
                    </a:p>
                  </a:txBody>
                  <a:tcPr marL="18288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930166836"/>
                  </a:ext>
                </a:extLst>
              </a:tr>
              <a:tr h="928669">
                <a:tc>
                  <a:txBody>
                    <a:bodyPr/>
                    <a:lstStyle/>
                    <a:p>
                      <a:r>
                        <a:rPr lang="en-US" sz="2800" dirty="0">
                          <a:solidFill>
                            <a:schemeClr val="tx1"/>
                          </a:solidFill>
                          <a:latin typeface="Times New Roman" panose="02020603050405020304" pitchFamily="18" charset="0"/>
                          <a:cs typeface="Times New Roman" panose="02020603050405020304" pitchFamily="18" charset="0"/>
                        </a:rPr>
                        <a:t>Attending social programs such as music, recitations or debates</a:t>
                      </a:r>
                    </a:p>
                  </a:txBody>
                  <a:tcPr marL="18288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9.1%</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7.8%</a:t>
                      </a:r>
                    </a:p>
                  </a:txBody>
                  <a:tcPr marL="182880">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873898587"/>
                  </a:ext>
                </a:extLst>
              </a:tr>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Playing games on computers</a:t>
                      </a:r>
                    </a:p>
                  </a:txBody>
                  <a:tcPr marL="18288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8.2%</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20.9%</a:t>
                      </a:r>
                    </a:p>
                  </a:txBody>
                  <a:tcPr marL="18288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640355511"/>
                  </a:ext>
                </a:extLst>
              </a:tr>
              <a:tr h="558286">
                <a:tc>
                  <a:txBody>
                    <a:bodyPr/>
                    <a:lstStyle/>
                    <a:p>
                      <a:r>
                        <a:rPr lang="en-US" sz="2800" dirty="0">
                          <a:solidFill>
                            <a:schemeClr val="tx1"/>
                          </a:solidFill>
                          <a:latin typeface="Times New Roman" panose="02020603050405020304" pitchFamily="18" charset="0"/>
                          <a:cs typeface="Times New Roman" panose="02020603050405020304" pitchFamily="18" charset="0"/>
                        </a:rPr>
                        <a:t>Others</a:t>
                      </a:r>
                    </a:p>
                  </a:txBody>
                  <a:tcPr marL="18288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5.9%</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6.4%</a:t>
                      </a:r>
                    </a:p>
                  </a:txBody>
                  <a:tcPr marL="182880">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947623422"/>
                  </a:ext>
                </a:extLst>
              </a:tr>
            </a:tbl>
          </a:graphicData>
        </a:graphic>
      </p:graphicFrame>
    </p:spTree>
    <p:extLst>
      <p:ext uri="{BB962C8B-B14F-4D97-AF65-F5344CB8AC3E}">
        <p14:creationId xmlns:p14="http://schemas.microsoft.com/office/powerpoint/2010/main" val="284568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DBB9FFC9-B85A-43F8-B536-EE526AE05A98}"/>
              </a:ext>
            </a:extLst>
          </p:cNvPr>
          <p:cNvGraphicFramePr>
            <a:graphicFrameLocks noGrp="1"/>
          </p:cNvGraphicFramePr>
          <p:nvPr>
            <p:extLst>
              <p:ext uri="{D42A27DB-BD31-4B8C-83A1-F6EECF244321}">
                <p14:modId xmlns:p14="http://schemas.microsoft.com/office/powerpoint/2010/main" val="3235885021"/>
              </p:ext>
            </p:extLst>
          </p:nvPr>
        </p:nvGraphicFramePr>
        <p:xfrm>
          <a:off x="0" y="-307140"/>
          <a:ext cx="12192000" cy="7104180"/>
        </p:xfrm>
        <a:graphic>
          <a:graphicData uri="http://schemas.openxmlformats.org/drawingml/2006/table">
            <a:tbl>
              <a:tblPr firstRow="1" bandRow="1">
                <a:tableStyleId>{00A15C55-8517-42AA-B614-E9B94910E393}</a:tableStyleId>
              </a:tblPr>
              <a:tblGrid>
                <a:gridCol w="2011680">
                  <a:extLst>
                    <a:ext uri="{9D8B030D-6E8A-4147-A177-3AD203B41FA5}">
                      <a16:colId xmlns:a16="http://schemas.microsoft.com/office/drawing/2014/main" val="1078661517"/>
                    </a:ext>
                  </a:extLst>
                </a:gridCol>
                <a:gridCol w="6839712">
                  <a:extLst>
                    <a:ext uri="{9D8B030D-6E8A-4147-A177-3AD203B41FA5}">
                      <a16:colId xmlns:a16="http://schemas.microsoft.com/office/drawing/2014/main" val="3481166987"/>
                    </a:ext>
                  </a:extLst>
                </a:gridCol>
                <a:gridCol w="3340608">
                  <a:extLst>
                    <a:ext uri="{9D8B030D-6E8A-4147-A177-3AD203B41FA5}">
                      <a16:colId xmlns:a16="http://schemas.microsoft.com/office/drawing/2014/main" val="3654357430"/>
                    </a:ext>
                  </a:extLst>
                </a:gridCol>
              </a:tblGrid>
              <a:tr h="527538">
                <a:tc gridSpan="3">
                  <a:txBody>
                    <a:bodyPr/>
                    <a:lstStyle/>
                    <a:p>
                      <a:pPr algn="ctr"/>
                      <a:r>
                        <a:rPr lang="en-US" sz="2700" dirty="0">
                          <a:solidFill>
                            <a:schemeClr val="tx1"/>
                          </a:solidFill>
                          <a:latin typeface="Times New Roman" panose="02020603050405020304" pitchFamily="18" charset="0"/>
                          <a:cs typeface="Times New Roman" panose="02020603050405020304" pitchFamily="18" charset="0"/>
                        </a:rPr>
                        <a:t>Let’s some key words</a:t>
                      </a:r>
                    </a:p>
                  </a:txBody>
                  <a:tcPr>
                    <a:solidFill>
                      <a:schemeClr val="accent4">
                        <a:lumMod val="75000"/>
                      </a:schemeClr>
                    </a:solidFill>
                  </a:tcPr>
                </a:tc>
                <a:tc hMerge="1">
                  <a:txBody>
                    <a:bodyPr/>
                    <a:lstStyle/>
                    <a:p>
                      <a:endParaRPr lang="en-US" dirty="0">
                        <a:solidFill>
                          <a:schemeClr val="tx1"/>
                        </a:solidFill>
                      </a:endParaRPr>
                    </a:p>
                  </a:txBody>
                  <a:tcPr>
                    <a:solidFill>
                      <a:schemeClr val="accent4">
                        <a:lumMod val="75000"/>
                      </a:schemeClr>
                    </a:solidFill>
                  </a:tcPr>
                </a:tc>
                <a:tc hMerge="1">
                  <a:txBody>
                    <a:bodyPr/>
                    <a:lstStyle/>
                    <a:p>
                      <a:endParaRPr lang="en-US" dirty="0">
                        <a:solidFill>
                          <a:schemeClr val="tx1"/>
                        </a:solidFill>
                      </a:endParaRPr>
                    </a:p>
                  </a:txBody>
                  <a:tcPr>
                    <a:solidFill>
                      <a:schemeClr val="accent4">
                        <a:lumMod val="75000"/>
                      </a:schemeClr>
                    </a:solidFill>
                  </a:tcPr>
                </a:tc>
                <a:extLst>
                  <a:ext uri="{0D108BD9-81ED-4DB2-BD59-A6C34878D82A}">
                    <a16:rowId xmlns:a16="http://schemas.microsoft.com/office/drawing/2014/main" val="1885658285"/>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Word</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English 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Synonym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9836246"/>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Presentation</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A speech or talk giving information about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Demonstration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06257247"/>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Equity</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The act of being for equal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Neutrality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849429"/>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Contrast</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A difference between two or more people or 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Difference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6022542"/>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Noteworthy</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Deserving to be noticed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Noticeable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8309628"/>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Priority</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The most 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Precedence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74082107"/>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Involve</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To take part in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Associate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89164913"/>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Fascination</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A very strong attraction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Attraction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89203188"/>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Passion</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latin typeface="Times New Roman" panose="02020603050405020304" pitchFamily="18" charset="0"/>
                          <a:cs typeface="Times New Roman" panose="02020603050405020304" pitchFamily="18" charset="0"/>
                        </a:rPr>
                        <a:t>A very strong feeling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Eagerness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6043632"/>
                  </a:ext>
                </a:extLst>
              </a:tr>
              <a:tr h="527538">
                <a:tc>
                  <a:txBody>
                    <a:bodyPr/>
                    <a:lstStyle/>
                    <a:p>
                      <a:r>
                        <a:rPr lang="en-US" sz="2700" dirty="0">
                          <a:solidFill>
                            <a:schemeClr val="tx1"/>
                          </a:solidFill>
                          <a:latin typeface="Times New Roman" panose="02020603050405020304" pitchFamily="18" charset="0"/>
                          <a:cs typeface="Times New Roman" panose="02020603050405020304" pitchFamily="18" charset="0"/>
                        </a:rPr>
                        <a:t>Decline</a:t>
                      </a:r>
                    </a:p>
                  </a:txBody>
                  <a:tcPr>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To become less in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Reduce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7040391"/>
                  </a:ext>
                </a:extLst>
              </a:tr>
              <a:tr h="527538">
                <a:tc>
                  <a:txBody>
                    <a:bodyPr/>
                    <a:lstStyle/>
                    <a:p>
                      <a:r>
                        <a:rPr lang="en-US" sz="2700" dirty="0" err="1">
                          <a:solidFill>
                            <a:schemeClr val="tx1"/>
                          </a:solidFill>
                          <a:latin typeface="Times New Roman" panose="02020603050405020304" pitchFamily="18" charset="0"/>
                          <a:cs typeface="Times New Roman" panose="02020603050405020304" pitchFamily="18" charset="0"/>
                        </a:rPr>
                        <a:t>Opt</a:t>
                      </a:r>
                      <a:r>
                        <a:rPr lang="en-US" sz="2700" dirty="0">
                          <a:solidFill>
                            <a:schemeClr val="tx1"/>
                          </a:solidFill>
                          <a:latin typeface="Times New Roman" panose="02020603050405020304" pitchFamily="18" charset="0"/>
                          <a:cs typeface="Times New Roman" panose="02020603050405020304" pitchFamily="18" charset="0"/>
                        </a:rPr>
                        <a:t> for</a:t>
                      </a:r>
                    </a:p>
                  </a:txBody>
                  <a:tcPr>
                    <a:lnR w="12700" cap="flat" cmpd="sng" algn="ctr">
                      <a:solidFill>
                        <a:schemeClr val="tx1"/>
                      </a:solidFill>
                      <a:prstDash val="solid"/>
                      <a:round/>
                      <a:headEnd type="none" w="med" len="med"/>
                      <a:tailEnd type="none" w="med" len="med"/>
                    </a:lnR>
                  </a:tcP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a:solidFill>
                            <a:schemeClr val="tx1"/>
                          </a:solidFill>
                          <a:latin typeface="Times New Roman" panose="02020603050405020304" pitchFamily="18" charset="0"/>
                          <a:cs typeface="Times New Roman" panose="02020603050405020304" pitchFamily="18" charset="0"/>
                        </a:rPr>
                        <a:t>Grant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96983842"/>
                  </a:ext>
                </a:extLst>
              </a:tr>
            </a:tbl>
          </a:graphicData>
        </a:graphic>
      </p:graphicFrame>
    </p:spTree>
    <p:extLst>
      <p:ext uri="{BB962C8B-B14F-4D97-AF65-F5344CB8AC3E}">
        <p14:creationId xmlns:p14="http://schemas.microsoft.com/office/powerpoint/2010/main" val="1892513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203EF-6F1B-4802-856F-16EDAD8B54C6}"/>
              </a:ext>
            </a:extLst>
          </p:cNvPr>
          <p:cNvSpPr/>
          <p:nvPr/>
        </p:nvSpPr>
        <p:spPr>
          <a:xfrm>
            <a:off x="1007643" y="4620127"/>
            <a:ext cx="8938462" cy="1909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0" i="0" dirty="0" err="1">
                <a:solidFill>
                  <a:schemeClr val="tx1"/>
                </a:solidFill>
                <a:effectLst/>
                <a:latin typeface="Times New Roman" panose="02020603050405020304" pitchFamily="18" charset="0"/>
                <a:cs typeface="Times New Roman" panose="02020603050405020304" pitchFamily="18" charset="0"/>
              </a:rPr>
              <a:t>Tiya</a:t>
            </a:r>
            <a:r>
              <a:rPr lang="en-US" sz="2400" b="0" i="0" dirty="0">
                <a:solidFill>
                  <a:schemeClr val="tx1"/>
                </a:solidFill>
                <a:effectLst/>
                <a:latin typeface="Times New Roman" panose="02020603050405020304" pitchFamily="18" charset="0"/>
                <a:cs typeface="Times New Roman" panose="02020603050405020304" pitchFamily="18" charset="0"/>
              </a:rPr>
              <a:t>: Hello everyone! My name is </a:t>
            </a:r>
            <a:r>
              <a:rPr lang="en-US" sz="2400" b="0" i="0" dirty="0" err="1">
                <a:solidFill>
                  <a:schemeClr val="tx1"/>
                </a:solidFill>
                <a:effectLst/>
                <a:latin typeface="Times New Roman" panose="02020603050405020304" pitchFamily="18" charset="0"/>
                <a:cs typeface="Times New Roman" panose="02020603050405020304" pitchFamily="18" charset="0"/>
              </a:rPr>
              <a:t>Tiya</a:t>
            </a:r>
            <a:r>
              <a:rPr lang="en-US" sz="2400" b="0" i="0" dirty="0">
                <a:solidFill>
                  <a:schemeClr val="tx1"/>
                </a:solidFill>
                <a:effectLst/>
                <a:latin typeface="Times New Roman" panose="02020603050405020304" pitchFamily="18" charset="0"/>
                <a:cs typeface="Times New Roman" panose="02020603050405020304" pitchFamily="18" charset="0"/>
              </a:rPr>
              <a:t>. My friend, Anusha and I are going to do a presentation on Pastime Habits of Classes 9 and 10 students in our school. There are 120 students, 60 in class 9 and 60 in class 10. The classes have gender equity.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7416E4D-6945-42F3-9FA6-B4577BB08E57}"/>
              </a:ext>
            </a:extLst>
          </p:cNvPr>
          <p:cNvPicPr>
            <a:picLocks noChangeAspect="1"/>
          </p:cNvPicPr>
          <p:nvPr/>
        </p:nvPicPr>
        <p:blipFill>
          <a:blip r:embed="rId2"/>
          <a:stretch>
            <a:fillRect/>
          </a:stretch>
        </p:blipFill>
        <p:spPr>
          <a:xfrm>
            <a:off x="1007643" y="478506"/>
            <a:ext cx="8938462" cy="4141621"/>
          </a:xfrm>
          <a:prstGeom prst="rect">
            <a:avLst/>
          </a:prstGeom>
        </p:spPr>
      </p:pic>
    </p:spTree>
    <p:extLst>
      <p:ext uri="{BB962C8B-B14F-4D97-AF65-F5344CB8AC3E}">
        <p14:creationId xmlns:p14="http://schemas.microsoft.com/office/powerpoint/2010/main" val="25114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1156</Words>
  <Application>Microsoft Office PowerPoint</Application>
  <PresentationFormat>Widescreen</PresentationFormat>
  <Paragraphs>130</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inherit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Afsar Ali</cp:lastModifiedBy>
  <cp:revision>137</cp:revision>
  <dcterms:created xsi:type="dcterms:W3CDTF">2020-06-08T06:23:40Z</dcterms:created>
  <dcterms:modified xsi:type="dcterms:W3CDTF">2021-07-01T03:51:40Z</dcterms:modified>
</cp:coreProperties>
</file>