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61" r:id="rId3"/>
    <p:sldId id="257" r:id="rId4"/>
    <p:sldId id="258" r:id="rId5"/>
    <p:sldId id="263" r:id="rId6"/>
    <p:sldId id="259" r:id="rId7"/>
    <p:sldId id="260" r:id="rId8"/>
    <p:sldId id="262" r:id="rId9"/>
    <p:sldId id="266" r:id="rId10"/>
    <p:sldId id="274" r:id="rId11"/>
    <p:sldId id="264" r:id="rId12"/>
    <p:sldId id="265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E2F20E"/>
    <a:srgbClr val="555B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8" name="Rectangle 37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FFFF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5642"/>
            <a:ext cx="8763000" cy="40153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191000"/>
            <a:ext cx="87630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74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224455" y="253305"/>
            <a:ext cx="2311969" cy="1860712"/>
            <a:chOff x="2485516" y="-155968"/>
            <a:chExt cx="2150820" cy="1860712"/>
          </a:xfrm>
        </p:grpSpPr>
        <p:sp>
          <p:nvSpPr>
            <p:cNvPr id="4" name="Hexagon 3"/>
            <p:cNvSpPr/>
            <p:nvPr/>
          </p:nvSpPr>
          <p:spPr>
            <a:xfrm>
              <a:off x="2485516" y="-155968"/>
              <a:ext cx="2150820" cy="1860712"/>
            </a:xfrm>
            <a:prstGeom prst="hexagon">
              <a:avLst>
                <a:gd name="adj" fmla="val 2857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Hexagon 4"/>
            <p:cNvSpPr/>
            <p:nvPr/>
          </p:nvSpPr>
          <p:spPr>
            <a:xfrm>
              <a:off x="2831716" y="193894"/>
              <a:ext cx="1437946" cy="12439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s-IN" sz="2800" dirty="0">
                  <a:latin typeface="SutonnyMJ" pitchFamily="2" charset="0"/>
                  <a:cs typeface="SutonnyMJ" pitchFamily="2" charset="0"/>
                </a:rPr>
                <a:t>লাওহে মাহফুজ</a:t>
              </a:r>
              <a:endParaRPr lang="en-US" sz="2800" kern="1200" dirty="0">
                <a:latin typeface="SutonnyMJ" pitchFamily="2" charset="0"/>
                <a:cs typeface="SutonnyMJ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138489" y="2245610"/>
            <a:ext cx="2624575" cy="2270363"/>
            <a:chOff x="4934020" y="1503504"/>
            <a:chExt cx="2624575" cy="2270363"/>
          </a:xfrm>
        </p:grpSpPr>
        <p:sp>
          <p:nvSpPr>
            <p:cNvPr id="7" name="Hexagon 6"/>
            <p:cNvSpPr/>
            <p:nvPr/>
          </p:nvSpPr>
          <p:spPr>
            <a:xfrm>
              <a:off x="4934020" y="1503504"/>
              <a:ext cx="2624575" cy="2270363"/>
            </a:xfrm>
            <a:prstGeom prst="hexagon">
              <a:avLst>
                <a:gd name="adj" fmla="val 2857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Hexagon 4"/>
            <p:cNvSpPr/>
            <p:nvPr/>
          </p:nvSpPr>
          <p:spPr>
            <a:xfrm>
              <a:off x="5389423" y="1904280"/>
              <a:ext cx="1754717" cy="15179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0" tIns="69850" rIns="69850" bIns="69850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s-IN" sz="3600" dirty="0">
                  <a:latin typeface="SutonnyMJ" pitchFamily="2" charset="0"/>
                  <a:cs typeface="SutonnyMJ" pitchFamily="2" charset="0"/>
                </a:rPr>
                <a:t>আল-কুরআন</a:t>
              </a:r>
              <a:endParaRPr lang="en-US" sz="3600" kern="1200" dirty="0">
                <a:latin typeface="SutonnyMJ" pitchFamily="2" charset="0"/>
                <a:cs typeface="SutonnyMJ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294839" y="1232540"/>
            <a:ext cx="2375184" cy="1860712"/>
            <a:chOff x="6065102" y="971600"/>
            <a:chExt cx="2150820" cy="1860712"/>
          </a:xfrm>
        </p:grpSpPr>
        <p:sp>
          <p:nvSpPr>
            <p:cNvPr id="10" name="Hexagon 9"/>
            <p:cNvSpPr/>
            <p:nvPr/>
          </p:nvSpPr>
          <p:spPr>
            <a:xfrm>
              <a:off x="6065102" y="971600"/>
              <a:ext cx="2150820" cy="1860712"/>
            </a:xfrm>
            <a:prstGeom prst="hexagon">
              <a:avLst>
                <a:gd name="adj" fmla="val 2857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Hexagon 4"/>
            <p:cNvSpPr/>
            <p:nvPr/>
          </p:nvSpPr>
          <p:spPr>
            <a:xfrm>
              <a:off x="6376240" y="1298960"/>
              <a:ext cx="1437946" cy="12439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s-IN" sz="3000" dirty="0">
                  <a:latin typeface="SutonnyMJ" pitchFamily="2" charset="0"/>
                  <a:cs typeface="SutonnyMJ" pitchFamily="2" charset="0"/>
                </a:rPr>
                <a:t>বাইতুল ইয্যাহ</a:t>
              </a:r>
              <a:endParaRPr lang="en-US" sz="3000" kern="12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348608" y="3405336"/>
            <a:ext cx="2423792" cy="1987716"/>
            <a:chOff x="5056167" y="2875688"/>
            <a:chExt cx="2150820" cy="1860712"/>
          </a:xfrm>
        </p:grpSpPr>
        <p:sp>
          <p:nvSpPr>
            <p:cNvPr id="13" name="Hexagon 12"/>
            <p:cNvSpPr/>
            <p:nvPr/>
          </p:nvSpPr>
          <p:spPr>
            <a:xfrm>
              <a:off x="5056167" y="2875688"/>
              <a:ext cx="2150820" cy="1860712"/>
            </a:xfrm>
            <a:prstGeom prst="hexagon">
              <a:avLst>
                <a:gd name="adj" fmla="val 2857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Hexagon 4"/>
            <p:cNvSpPr/>
            <p:nvPr/>
          </p:nvSpPr>
          <p:spPr>
            <a:xfrm>
              <a:off x="5446738" y="3237325"/>
              <a:ext cx="1437946" cy="12439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s-IN" sz="3000" dirty="0">
                  <a:latin typeface="SutonnyMJ" pitchFamily="2" charset="0"/>
                  <a:cs typeface="SutonnyMJ" pitchFamily="2" charset="0"/>
                </a:rPr>
                <a:t>হযরত </a:t>
              </a:r>
              <a:r>
                <a:rPr lang="as-IN" sz="2800" dirty="0">
                  <a:latin typeface="SutonnyMJ" pitchFamily="2" charset="0"/>
                  <a:cs typeface="SutonnyMJ" pitchFamily="2" charset="0"/>
                </a:rPr>
                <a:t>জিবরাঈল (আ:)</a:t>
              </a:r>
              <a:endParaRPr lang="en-US" sz="2800" kern="12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294462" y="4672992"/>
            <a:ext cx="2353576" cy="1727808"/>
            <a:chOff x="1171523" y="3732688"/>
            <a:chExt cx="2150820" cy="1860712"/>
          </a:xfrm>
        </p:grpSpPr>
        <p:sp>
          <p:nvSpPr>
            <p:cNvPr id="16" name="Hexagon 15"/>
            <p:cNvSpPr/>
            <p:nvPr/>
          </p:nvSpPr>
          <p:spPr>
            <a:xfrm>
              <a:off x="1171523" y="3732688"/>
              <a:ext cx="2150820" cy="1860712"/>
            </a:xfrm>
            <a:prstGeom prst="hexagon">
              <a:avLst>
                <a:gd name="adj" fmla="val 2857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Hexagon 4"/>
            <p:cNvSpPr/>
            <p:nvPr/>
          </p:nvSpPr>
          <p:spPr>
            <a:xfrm>
              <a:off x="1527960" y="4031939"/>
              <a:ext cx="1437946" cy="12439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s-IN" sz="3000" dirty="0">
                  <a:latin typeface="SutonnyMJ" pitchFamily="2" charset="0"/>
                  <a:cs typeface="SutonnyMJ" pitchFamily="2" charset="0"/>
                </a:rPr>
                <a:t>মহানবি (স:)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295400" y="3585617"/>
            <a:ext cx="2298492" cy="1860712"/>
            <a:chOff x="944809" y="1065109"/>
            <a:chExt cx="2150820" cy="1860712"/>
          </a:xfrm>
        </p:grpSpPr>
        <p:sp>
          <p:nvSpPr>
            <p:cNvPr id="19" name="Hexagon 18"/>
            <p:cNvSpPr/>
            <p:nvPr/>
          </p:nvSpPr>
          <p:spPr>
            <a:xfrm>
              <a:off x="944809" y="1065109"/>
              <a:ext cx="2150820" cy="1860712"/>
            </a:xfrm>
            <a:prstGeom prst="hexagon">
              <a:avLst>
                <a:gd name="adj" fmla="val 2857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Hexagon 4"/>
            <p:cNvSpPr/>
            <p:nvPr/>
          </p:nvSpPr>
          <p:spPr>
            <a:xfrm>
              <a:off x="1288246" y="1320192"/>
              <a:ext cx="1437946" cy="12439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s-IN" sz="3000" dirty="0">
                  <a:latin typeface="SutonnyMJ" pitchFamily="2" charset="0"/>
                  <a:cs typeface="SutonnyMJ" pitchFamily="2" charset="0"/>
                </a:rPr>
                <a:t>আল্লাহ তা’য়ালার পরিচয়</a:t>
              </a:r>
              <a:endParaRPr lang="en-US" sz="3000" kern="12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295400" y="1315254"/>
            <a:ext cx="2285492" cy="1860712"/>
            <a:chOff x="954556" y="1566773"/>
            <a:chExt cx="2150820" cy="1860712"/>
          </a:xfrm>
        </p:grpSpPr>
        <p:sp>
          <p:nvSpPr>
            <p:cNvPr id="22" name="Hexagon 21"/>
            <p:cNvSpPr/>
            <p:nvPr/>
          </p:nvSpPr>
          <p:spPr>
            <a:xfrm>
              <a:off x="954556" y="1566773"/>
              <a:ext cx="2150820" cy="1860712"/>
            </a:xfrm>
            <a:prstGeom prst="hexagon">
              <a:avLst>
                <a:gd name="adj" fmla="val 2857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Hexagon 4"/>
            <p:cNvSpPr/>
            <p:nvPr/>
          </p:nvSpPr>
          <p:spPr>
            <a:xfrm>
              <a:off x="1339426" y="2068585"/>
              <a:ext cx="1437946" cy="12439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s-IN" sz="3000" dirty="0">
                  <a:latin typeface="SutonnyMJ" pitchFamily="2" charset="0"/>
                  <a:cs typeface="SutonnyMJ" pitchFamily="2" charset="0"/>
                </a:rPr>
                <a:t>নৈতিকতা</a:t>
              </a:r>
              <a:endParaRPr lang="en-US" sz="3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66701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1"/>
            <a:ext cx="8610600" cy="52322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as-IN" sz="28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আল-কুরআন ও নৈতিকতা</a:t>
            </a:r>
            <a:endParaRPr lang="en-US" sz="28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838201"/>
            <a:ext cx="8610600" cy="6001643"/>
          </a:xfrm>
          <a:prstGeom prst="rect">
            <a:avLst/>
          </a:prstGeom>
          <a:solidFill>
            <a:srgbClr val="3333FF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as-IN" sz="32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আল-কুরআন সর্বশ্রেষ্ঠ ও সর্বশেষ আসমানি কিতাব। এটি জ্ঞান বিজ্ঞানের মূল উৎস। নৈতিক ও মানবিক শিক্ষার ক্ষেত্রেও এ কিতাব বিশেষ ভূমিকা পালন করে। নীতি-নৈতিকতার সকল দিকই এ গ্রন্থে বর্ণিত হয়েছে। </a:t>
            </a:r>
          </a:p>
          <a:p>
            <a:r>
              <a:rPr lang="as-IN" sz="32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পবিত্র কুরআনে নানাভাবে নৈতিকতার শিক্ষা প্রদান করা হয়েছে।</a:t>
            </a:r>
          </a:p>
          <a:p>
            <a:r>
              <a:rPr lang="as-IN" sz="32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আল-কুরআনের মাধ্যমে আমরা আল্লাহর নানা  গুনের পরিচয় পাই। যেমন- তিনি করুণাময়, অসীম দয়ালু, ক্ষমাশীল, ন্যায় পরায়ণ। আমরা এগুলোর চর্চা করব। ফলে নীতি-নৈতিকতার দ্বারা আমরা আমাদের চরিত্র সুন্দর করতে পারব।</a:t>
            </a:r>
            <a:endParaRPr lang="en-US" sz="32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3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296375"/>
            <a:ext cx="2470245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as-IN" sz="3200" dirty="0">
                <a:solidFill>
                  <a:srgbClr val="3333FF"/>
                </a:solidFill>
              </a:rPr>
              <a:t>একক কাজ</a:t>
            </a:r>
            <a:endParaRPr lang="en-US" sz="3200" dirty="0">
              <a:solidFill>
                <a:srgbClr val="3333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1" y="1087947"/>
            <a:ext cx="5257800" cy="830997"/>
          </a:xfrm>
          <a:prstGeom prst="rect">
            <a:avLst/>
          </a:prstGeom>
          <a:solidFill>
            <a:srgbClr val="551C94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as-IN" sz="2400" dirty="0">
                <a:latin typeface="SutonnyMJ" pitchFamily="2" charset="0"/>
                <a:cs typeface="SutonnyMJ" pitchFamily="2" charset="0"/>
              </a:rPr>
              <a:t>আল-কুরআন ও নৈতিক শিক্ষা পৃষ্ঠা - ৭৫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53151" y="1087946"/>
            <a:ext cx="2743200" cy="40011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as-IN" sz="2000" dirty="0"/>
              <a:t>সময় : ২ </a:t>
            </a:r>
            <a:r>
              <a:rPr lang="en-US" sz="2000" dirty="0" err="1"/>
              <a:t>মিনিট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20" y="1828800"/>
            <a:ext cx="6255760" cy="48006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553753" y="3110582"/>
            <a:ext cx="2371315" cy="2044829"/>
          </a:xfrm>
          <a:prstGeom prst="ellipse">
            <a:avLst/>
          </a:prstGeom>
          <a:solidFill>
            <a:srgbClr val="E2F20E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157879" y="3653370"/>
            <a:ext cx="1163061" cy="959252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১</a:t>
            </a:r>
          </a:p>
        </p:txBody>
      </p:sp>
      <p:sp>
        <p:nvSpPr>
          <p:cNvPr id="10" name="Up Arrow 9"/>
          <p:cNvSpPr/>
          <p:nvPr/>
        </p:nvSpPr>
        <p:spPr>
          <a:xfrm rot="18642184">
            <a:off x="8167367" y="5708591"/>
            <a:ext cx="276866" cy="640228"/>
          </a:xfrm>
          <a:prstGeom prst="upArrow">
            <a:avLst/>
          </a:prstGeom>
          <a:solidFill>
            <a:srgbClr val="E2F2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35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xit" presetSubtype="1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9" dur="59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6827E-6 L -0.75677 -0.3695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47" y="-184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10916E-6 L -0.375 -0.2120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0" y="-106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10916E-6 L -0.78333 -0.1121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67" y="-5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10916E-6 L -0.8 0.0432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00" y="21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8" grpId="0" animBg="1"/>
      <p:bldP spid="9" grpId="0" animBg="1"/>
      <p:bldP spid="10" grpId="0" animBg="1"/>
      <p:bldP spid="10" grpId="1" animBg="1"/>
      <p:bldP spid="10" grpId="2" animBg="1"/>
      <p:bldP spid="10" grpId="3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686800" cy="138499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as-IN" sz="28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নৈতিক জীবনযাপনের জন্য অনেক নির্দেশনা আল-কুরআনে দেওয়া হয়েছে। নিচে নীতিমূলক কয়েকটি আয়াত উল্লেখ করা হলো:-</a:t>
            </a:r>
            <a:endParaRPr lang="en-US" sz="28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52" y="1774209"/>
            <a:ext cx="7859148" cy="5811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971800"/>
            <a:ext cx="8686800" cy="7716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267200"/>
            <a:ext cx="5820770" cy="5620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410200"/>
            <a:ext cx="86868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13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933" y="493594"/>
            <a:ext cx="6629399" cy="6477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83" y="1371601"/>
            <a:ext cx="8542583" cy="7811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514601"/>
            <a:ext cx="5509866" cy="5048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33" y="3352800"/>
            <a:ext cx="8478433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721" y="4262653"/>
            <a:ext cx="6705611" cy="5620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83" y="5257801"/>
            <a:ext cx="8542583" cy="78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82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8600" y="304800"/>
            <a:ext cx="8686800" cy="6324600"/>
            <a:chOff x="228600" y="304800"/>
            <a:chExt cx="8686800" cy="6324600"/>
          </a:xfrm>
          <a:solidFill>
            <a:schemeClr val="accent3">
              <a:lumMod val="75000"/>
            </a:schemeClr>
          </a:solidFill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304800"/>
              <a:ext cx="8686800" cy="4115374"/>
            </a:xfrm>
            <a:prstGeom prst="rect">
              <a:avLst/>
            </a:prstGeom>
            <a:grpFill/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1" y="4432875"/>
              <a:ext cx="8686799" cy="2196525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75786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6600" y="346361"/>
            <a:ext cx="4157872" cy="769441"/>
          </a:xfrm>
          <a:prstGeom prst="rect">
            <a:avLst/>
          </a:prstGeom>
          <a:solidFill>
            <a:srgbClr val="3366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as-IN" sz="4400" dirty="0">
                <a:solidFill>
                  <a:srgbClr val="FFFF00"/>
                </a:solidFill>
              </a:rPr>
              <a:t>মূল্যায়ন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1" y="1364229"/>
            <a:ext cx="5257800" cy="584775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as-IN" sz="2400" dirty="0">
                <a:latin typeface="SutonnyMJ" pitchFamily="2" charset="0"/>
                <a:cs typeface="SutonnyMJ" pitchFamily="2" charset="0"/>
              </a:rPr>
              <a:t>জ্ঞান বিজ্ঞানের মূল উৎস কোন </a:t>
            </a:r>
            <a:r>
              <a:rPr lang="as-IN" sz="2400" dirty="0" smtClean="0">
                <a:latin typeface="SutonnyMJ" pitchFamily="2" charset="0"/>
                <a:cs typeface="SutonnyMJ" pitchFamily="2" charset="0"/>
              </a:rPr>
              <a:t>টি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as-IN" sz="2400" dirty="0" smtClean="0">
                <a:latin typeface="SutonnyMJ" pitchFamily="2" charset="0"/>
                <a:cs typeface="SutonnyMJ" pitchFamily="2" charset="0"/>
              </a:rPr>
              <a:t>? 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	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428555"/>
            <a:ext cx="5257800" cy="830997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as-IN" sz="2400" dirty="0">
                <a:latin typeface="SutonnyMJ" pitchFamily="2" charset="0"/>
                <a:cs typeface="SutonnyMJ" pitchFamily="2" charset="0"/>
              </a:rPr>
              <a:t>কোথায় আল্লাহ তায়ালার পরিচয় পাওয়া </a:t>
            </a:r>
            <a:r>
              <a:rPr lang="as-IN" sz="2400" dirty="0" smtClean="0">
                <a:latin typeface="SutonnyMJ" pitchFamily="2" charset="0"/>
                <a:cs typeface="SutonnyMJ" pitchFamily="2" charset="0"/>
              </a:rPr>
              <a:t>যায়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as-IN" sz="2400" dirty="0" smtClean="0">
                <a:latin typeface="SutonnyMJ" pitchFamily="2" charset="0"/>
                <a:cs typeface="SutonnyMJ" pitchFamily="2" charset="0"/>
              </a:rPr>
              <a:t>?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20640" y="3384669"/>
            <a:ext cx="5265762" cy="461665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as-IN" sz="2400" dirty="0">
                <a:latin typeface="SutonnyMJ" pitchFamily="2" charset="0"/>
                <a:cs typeface="SutonnyMJ" pitchFamily="2" charset="0"/>
              </a:rPr>
              <a:t>আমাদের জন্য উত্তম আদর্শ </a:t>
            </a:r>
            <a:r>
              <a:rPr lang="as-IN" sz="2400" dirty="0" smtClean="0">
                <a:latin typeface="SutonnyMJ" pitchFamily="2" charset="0"/>
                <a:cs typeface="SutonnyMJ" pitchFamily="2" charset="0"/>
              </a:rPr>
              <a:t>কে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as-IN" sz="2400" dirty="0" smtClean="0">
                <a:latin typeface="SutonnyMJ" pitchFamily="2" charset="0"/>
                <a:cs typeface="SutonnyMJ" pitchFamily="2" charset="0"/>
              </a:rPr>
              <a:t>?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021363" y="1240577"/>
            <a:ext cx="2827361" cy="523220"/>
          </a:xfrm>
          <a:prstGeom prst="rect">
            <a:avLst/>
          </a:prstGeom>
          <a:solidFill>
            <a:srgbClr val="0000FF"/>
          </a:solidFill>
          <a:ln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as-IN" sz="2800" dirty="0" smtClean="0">
                <a:latin typeface="SutonnyMJ" pitchFamily="2" charset="0"/>
                <a:cs typeface="SutonnyMJ" pitchFamily="2" charset="0"/>
              </a:rPr>
              <a:t>আল-কুরআন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as-IN" sz="2800" dirty="0" smtClean="0">
                <a:latin typeface="SutonnyMJ" pitchFamily="2" charset="0"/>
                <a:cs typeface="SutonnyMJ" pitchFamily="2" charset="0"/>
              </a:rPr>
              <a:t>।</a:t>
            </a:r>
            <a:endParaRPr lang="as-IN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06578" y="3486806"/>
            <a:ext cx="2798502" cy="461665"/>
          </a:xfrm>
          <a:prstGeom prst="rect">
            <a:avLst/>
          </a:prstGeom>
          <a:solidFill>
            <a:srgbClr val="0000FF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as-IN" sz="2400" dirty="0">
                <a:latin typeface="SutonnyMJ" pitchFamily="2" charset="0"/>
                <a:cs typeface="SutonnyMJ" pitchFamily="2" charset="0"/>
              </a:rPr>
              <a:t>হযরত মুহাম্মদ (স:)।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006578" y="4348371"/>
            <a:ext cx="2798502" cy="523220"/>
          </a:xfrm>
          <a:prstGeom prst="rect">
            <a:avLst/>
          </a:prstGeom>
          <a:solidFill>
            <a:srgbClr val="0000FF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as-IN" sz="2800" dirty="0">
                <a:latin typeface="SutonnyMJ" pitchFamily="2" charset="0"/>
                <a:cs typeface="SutonnyMJ" pitchFamily="2" charset="0"/>
              </a:rPr>
              <a:t>আল-কুরআন।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021362" y="2336222"/>
            <a:ext cx="2827361" cy="523220"/>
          </a:xfrm>
          <a:prstGeom prst="rect">
            <a:avLst/>
          </a:prstGeom>
          <a:solidFill>
            <a:srgbClr val="0000FF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as-IN" sz="2800" dirty="0">
                <a:latin typeface="SutonnyMJ" pitchFamily="2" charset="0"/>
                <a:cs typeface="SutonnyMJ" pitchFamily="2" charset="0"/>
              </a:rPr>
              <a:t>কুরআনের মধ্যে।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304800" y="4348130"/>
            <a:ext cx="5265762" cy="584775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as-IN" sz="2400" dirty="0">
                <a:latin typeface="SutonnyMJ" pitchFamily="2" charset="0"/>
                <a:cs typeface="SutonnyMJ" pitchFamily="2" charset="0"/>
              </a:rPr>
              <a:t>নৈতিকতার আঁধার কোনটি ?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20640" y="5410200"/>
            <a:ext cx="5265762" cy="830997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as-IN" sz="2400" dirty="0">
                <a:latin typeface="SutonnyMJ" pitchFamily="2" charset="0"/>
                <a:cs typeface="SutonnyMJ" pitchFamily="2" charset="0"/>
              </a:rPr>
              <a:t>তোমাদের পাঠ্য বই এর মধ্যে নীতিমূলক কতটি আয়াতের উল্লেখ </a:t>
            </a:r>
            <a:r>
              <a:rPr lang="as-IN" sz="2400" dirty="0" smtClean="0">
                <a:latin typeface="SutonnyMJ" pitchFamily="2" charset="0"/>
                <a:cs typeface="SutonnyMJ" pitchFamily="2" charset="0"/>
              </a:rPr>
              <a:t>রয়েছে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as-IN" sz="2400" dirty="0" smtClean="0">
                <a:latin typeface="SutonnyMJ" pitchFamily="2" charset="0"/>
                <a:cs typeface="SutonnyMJ" pitchFamily="2" charset="0"/>
              </a:rPr>
              <a:t>?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6021362" y="5594866"/>
            <a:ext cx="2783717" cy="584775"/>
          </a:xfrm>
          <a:prstGeom prst="rect">
            <a:avLst/>
          </a:prstGeom>
          <a:solidFill>
            <a:srgbClr val="0000FF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as-IN" sz="3200" dirty="0">
                <a:latin typeface="SutonnyMJ" pitchFamily="2" charset="0"/>
                <a:cs typeface="SutonnyMJ" pitchFamily="2" charset="0"/>
              </a:rPr>
              <a:t>পাঁচটি।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3329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96" y="1371600"/>
            <a:ext cx="8731204" cy="3657600"/>
          </a:xfrm>
          <a:prstGeom prst="rect">
            <a:avLst/>
          </a:prstGeom>
          <a:ln>
            <a:solidFill>
              <a:schemeClr val="bg1">
                <a:lumMod val="85000"/>
                <a:lumOff val="15000"/>
              </a:schemeClr>
            </a:solidFill>
          </a:ln>
          <a:effectLst>
            <a:reflection blurRad="6350" stA="50000" endA="300" endPos="90000" dist="508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2701843" y="286817"/>
            <a:ext cx="3786708" cy="923330"/>
          </a:xfrm>
          <a:prstGeom prst="rect">
            <a:avLst/>
          </a:prstGeom>
          <a:solidFill>
            <a:srgbClr val="0000CC"/>
          </a:solidFill>
          <a:ln>
            <a:solidFill>
              <a:srgbClr val="FFFF00"/>
            </a:solidFill>
          </a:ln>
          <a:scene3d>
            <a:camera prst="perspectiveBelow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5400" dirty="0" err="1"/>
              <a:t>বাড়ির</a:t>
            </a:r>
            <a:r>
              <a:rPr lang="en-US" sz="5400" dirty="0"/>
              <a:t> </a:t>
            </a:r>
            <a:r>
              <a:rPr lang="en-US" sz="5400" dirty="0" err="1"/>
              <a:t>কাজ</a:t>
            </a:r>
            <a:r>
              <a:rPr lang="en-US" sz="5400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1820" y="5541980"/>
            <a:ext cx="8759779" cy="1077218"/>
          </a:xfrm>
          <a:prstGeom prst="rect">
            <a:avLst/>
          </a:prstGeom>
          <a:solidFill>
            <a:srgbClr val="0000CC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as-IN" sz="32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শিক্ষার্থীরা নীতমিূলক আয়াত পাঁচটি কাগজে লিখে নিজ নিজ পড়ার টেবিলের সামনে ঝুলিয়ে রাখবে।</a:t>
            </a:r>
          </a:p>
        </p:txBody>
      </p:sp>
    </p:spTree>
    <p:extLst>
      <p:ext uri="{BB962C8B-B14F-4D97-AF65-F5344CB8AC3E}">
        <p14:creationId xmlns:p14="http://schemas.microsoft.com/office/powerpoint/2010/main" val="377046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88392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65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81000"/>
            <a:ext cx="7848600" cy="923330"/>
          </a:xfrm>
          <a:prstGeom prst="rect">
            <a:avLst/>
          </a:prstGeom>
          <a:solidFill>
            <a:srgbClr val="3333FF"/>
          </a:solidFill>
          <a:ln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5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cwiwPwZ</a:t>
            </a:r>
            <a:endParaRPr lang="en-US" sz="5400" dirty="0">
              <a:solidFill>
                <a:schemeClr val="accent4">
                  <a:lumMod val="40000"/>
                  <a:lumOff val="6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Hexagon 2"/>
          <p:cNvSpPr/>
          <p:nvPr/>
        </p:nvSpPr>
        <p:spPr>
          <a:xfrm>
            <a:off x="228600" y="1600200"/>
            <a:ext cx="4495800" cy="472440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কাউছার</a:t>
            </a:r>
            <a:r>
              <a:rPr lang="en-US" sz="2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মিয়া</a:t>
            </a:r>
            <a:endParaRPr lang="bn-BD" sz="2400" b="1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হকারী</a:t>
            </a:r>
            <a:r>
              <a:rPr lang="bn-BD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শিক্ষক</a:t>
            </a:r>
            <a:r>
              <a:rPr lang="en-US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b="1" dirty="0" err="1" smtClean="0">
                <a:solidFill>
                  <a:srgbClr val="0000CC"/>
                </a:solidFill>
                <a:latin typeface="SutonnyMJ" pitchFamily="2" charset="0"/>
                <a:cs typeface="SutonnyMJ" pitchFamily="2" charset="0"/>
              </a:rPr>
              <a:t>Bmjvg</a:t>
            </a:r>
            <a:r>
              <a:rPr lang="en-US" sz="2400" b="1" dirty="0" smtClean="0">
                <a:solidFill>
                  <a:srgbClr val="0000CC"/>
                </a:solidFill>
                <a:latin typeface="SutonnyMJ" pitchFamily="2" charset="0"/>
                <a:cs typeface="SutonnyMJ" pitchFamily="2" charset="0"/>
              </a:rPr>
              <a:t> I ˆ</a:t>
            </a:r>
            <a:r>
              <a:rPr lang="en-US" sz="2400" b="1" dirty="0" err="1" smtClean="0">
                <a:solidFill>
                  <a:srgbClr val="0000CC"/>
                </a:solidFill>
                <a:latin typeface="SutonnyMJ" pitchFamily="2" charset="0"/>
                <a:cs typeface="SutonnyMJ" pitchFamily="2" charset="0"/>
              </a:rPr>
              <a:t>bwZK</a:t>
            </a:r>
            <a:r>
              <a:rPr lang="en-US" sz="2400" b="1" dirty="0" smtClean="0">
                <a:solidFill>
                  <a:srgbClr val="0000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SutonnyMJ" pitchFamily="2" charset="0"/>
                <a:cs typeface="SutonnyMJ" pitchFamily="2" charset="0"/>
              </a:rPr>
              <a:t>wkÿv</a:t>
            </a:r>
            <a:r>
              <a:rPr lang="en-US" sz="2400" b="1" dirty="0" smtClean="0">
                <a:solidFill>
                  <a:srgbClr val="0000CC"/>
                </a:solidFill>
                <a:latin typeface="SutonnyMJ" pitchFamily="2" charset="0"/>
                <a:cs typeface="SutonnyMJ" pitchFamily="2" charset="0"/>
              </a:rPr>
              <a:t>)</a:t>
            </a:r>
          </a:p>
          <a:p>
            <a:pPr algn="ctr"/>
            <a:r>
              <a:rPr lang="en-US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টেপিরবাড়ী</a:t>
            </a:r>
            <a:r>
              <a:rPr lang="bn-BD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উচ্চ</a:t>
            </a:r>
            <a:r>
              <a:rPr lang="en-US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বিদ্যালয়,</a:t>
            </a:r>
            <a:r>
              <a:rPr lang="en-US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শ্রী</a:t>
            </a:r>
            <a:r>
              <a:rPr lang="bn-BD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পুর, </a:t>
            </a:r>
            <a:r>
              <a:rPr lang="en-US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গাজীপুর</a:t>
            </a:r>
            <a:r>
              <a:rPr lang="bn-BD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b="1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b="1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০১৭৩৩১৫১২৪৪</a:t>
            </a:r>
            <a:endParaRPr lang="bn-BD" b="1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E-mail: kawsarmia1990@gmail.com</a:t>
            </a:r>
            <a:endParaRPr lang="en-US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00200"/>
            <a:ext cx="4038600" cy="4724400"/>
          </a:xfrm>
          <a:prstGeom prst="rect">
            <a:avLst/>
          </a:prstGeom>
          <a:ln>
            <a:solidFill>
              <a:schemeClr val="bg1"/>
            </a:solidFill>
          </a:ln>
          <a:effectLst>
            <a:reflection blurRad="6350" stA="50000" endA="300" endPos="385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2751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95399"/>
            <a:ext cx="8686800" cy="5334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228600"/>
            <a:ext cx="8686800" cy="954107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as-IN" sz="28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ছবি গুলো লক্ষ্য</a:t>
            </a:r>
          </a:p>
          <a:p>
            <a:pPr algn="ctr"/>
            <a:r>
              <a:rPr lang="as-IN" sz="28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কর</a:t>
            </a:r>
            <a:endParaRPr lang="en-US" sz="28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04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8600" y="304800"/>
            <a:ext cx="8686800" cy="6172200"/>
            <a:chOff x="228600" y="304800"/>
            <a:chExt cx="8686800" cy="61722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304800"/>
              <a:ext cx="8686800" cy="61722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514600" y="5892225"/>
              <a:ext cx="4191000" cy="584775"/>
            </a:xfrm>
            <a:prstGeom prst="rect">
              <a:avLst/>
            </a:prstGeom>
            <a:solidFill>
              <a:srgbClr val="3333FF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as-IN" sz="3200" dirty="0">
                  <a:solidFill>
                    <a:srgbClr val="FFFF00"/>
                  </a:solidFill>
                </a:rPr>
                <a:t>আল-কুরআন </a:t>
              </a:r>
              <a:endParaRPr lang="en-US" sz="3200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230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2" y="228600"/>
            <a:ext cx="8762999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29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88392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44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3762"/>
            <a:ext cx="8610600" cy="639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72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228600"/>
            <a:ext cx="5105400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as-IN" sz="4800" dirty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পাঠ পরিচিতি</a:t>
            </a:r>
            <a:endParaRPr lang="en-US" sz="1400" dirty="0"/>
          </a:p>
        </p:txBody>
      </p:sp>
      <p:sp>
        <p:nvSpPr>
          <p:cNvPr id="7" name="Cloud 6"/>
          <p:cNvSpPr/>
          <p:nvPr/>
        </p:nvSpPr>
        <p:spPr>
          <a:xfrm>
            <a:off x="228601" y="1521262"/>
            <a:ext cx="8610599" cy="5031938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635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3200" dirty="0">
                <a:solidFill>
                  <a:srgbClr val="3333FF"/>
                </a:solidFill>
                <a:latin typeface="SutonnyMJ" pitchFamily="2" charset="0"/>
                <a:cs typeface="SutonnyMJ" pitchFamily="2" charset="0"/>
              </a:rPr>
              <a:t>শ্রেণি -অষ্টম</a:t>
            </a:r>
          </a:p>
          <a:p>
            <a:pPr algn="ctr"/>
            <a:r>
              <a:rPr lang="as-IN" sz="3200" dirty="0">
                <a:solidFill>
                  <a:srgbClr val="3333FF"/>
                </a:solidFill>
                <a:latin typeface="SutonnyMJ" pitchFamily="2" charset="0"/>
                <a:cs typeface="SutonnyMJ" pitchFamily="2" charset="0"/>
              </a:rPr>
              <a:t>বষিয়ঃ ইসলাম </a:t>
            </a:r>
            <a:r>
              <a:rPr lang="as-IN" sz="3200" dirty="0" smtClean="0">
                <a:solidFill>
                  <a:srgbClr val="3333FF"/>
                </a:solidFill>
                <a:latin typeface="SutonnyMJ" pitchFamily="2" charset="0"/>
                <a:cs typeface="SutonnyMJ" pitchFamily="2" charset="0"/>
              </a:rPr>
              <a:t>ও</a:t>
            </a:r>
            <a:r>
              <a:rPr lang="en-US" sz="3200" dirty="0" smtClean="0">
                <a:solidFill>
                  <a:srgbClr val="3333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as-IN" sz="3200" dirty="0">
                <a:solidFill>
                  <a:srgbClr val="3333FF"/>
                </a:solidFill>
                <a:latin typeface="SutonnyMJ" pitchFamily="2" charset="0"/>
                <a:cs typeface="SutonnyMJ" pitchFamily="2" charset="0"/>
              </a:rPr>
              <a:t>নৈতিক শিক্ষা</a:t>
            </a:r>
            <a:r>
              <a:rPr lang="as-IN" sz="3200" dirty="0" smtClean="0">
                <a:solidFill>
                  <a:srgbClr val="3333FF"/>
                </a:solidFill>
                <a:latin typeface="SutonnyMJ" pitchFamily="2" charset="0"/>
                <a:cs typeface="SutonnyMJ" pitchFamily="2" charset="0"/>
              </a:rPr>
              <a:t> অধ্যায় </a:t>
            </a:r>
            <a:r>
              <a:rPr lang="as-IN" sz="3200" dirty="0">
                <a:solidFill>
                  <a:srgbClr val="3333FF"/>
                </a:solidFill>
                <a:latin typeface="SutonnyMJ" pitchFamily="2" charset="0"/>
                <a:cs typeface="SutonnyMJ" pitchFamily="2" charset="0"/>
              </a:rPr>
              <a:t>- ৪</a:t>
            </a:r>
          </a:p>
          <a:p>
            <a:pPr algn="ctr"/>
            <a:r>
              <a:rPr lang="as-IN" sz="3200" dirty="0">
                <a:solidFill>
                  <a:srgbClr val="3333FF"/>
                </a:solidFill>
                <a:latin typeface="SutonnyMJ" pitchFamily="2" charset="0"/>
                <a:cs typeface="SutonnyMJ" pitchFamily="2" charset="0"/>
              </a:rPr>
              <a:t>পাঠ - ১৩ (আল-কুরআন ও নৈতিক শিক্ষা)</a:t>
            </a:r>
          </a:p>
          <a:p>
            <a:pPr algn="ctr"/>
            <a:r>
              <a:rPr lang="as-IN" sz="3200" dirty="0">
                <a:solidFill>
                  <a:srgbClr val="3333FF"/>
                </a:solidFill>
                <a:latin typeface="SutonnyMJ" pitchFamily="2" charset="0"/>
                <a:cs typeface="SutonnyMJ" pitchFamily="2" charset="0"/>
              </a:rPr>
              <a:t>তারখিঃ  ২০/০৯/২০২০ ইং</a:t>
            </a:r>
          </a:p>
          <a:p>
            <a:r>
              <a:rPr lang="as-IN" sz="3200" dirty="0">
                <a:solidFill>
                  <a:srgbClr val="3333FF"/>
                </a:solidFill>
                <a:latin typeface="SutonnyMJ" pitchFamily="2" charset="0"/>
                <a:cs typeface="SutonnyMJ" pitchFamily="2" charset="0"/>
              </a:rPr>
              <a:t>সময়ঃ৪০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</a:rPr>
              <a:t>মিনিট</a:t>
            </a:r>
            <a:endParaRPr lang="en-US" sz="28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69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457200"/>
            <a:ext cx="7772400" cy="1015663"/>
          </a:xfrm>
          <a:prstGeom prst="rect">
            <a:avLst/>
          </a:prstGeom>
          <a:solidFill>
            <a:schemeClr val="bg2"/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as-IN" sz="6000" dirty="0">
                <a:solidFill>
                  <a:srgbClr val="E2F20E"/>
                </a:solidFill>
                <a:latin typeface="SutonnyMJ" pitchFamily="2" charset="0"/>
                <a:cs typeface="SutonnyMJ" pitchFamily="2" charset="0"/>
              </a:rPr>
              <a:t>শিখন ফল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2133600"/>
            <a:ext cx="8686800" cy="4401205"/>
          </a:xfrm>
          <a:prstGeom prst="rect">
            <a:avLst/>
          </a:prstGeom>
          <a:solidFill>
            <a:srgbClr val="3333FF"/>
          </a:solidFill>
          <a:ln>
            <a:solidFill>
              <a:schemeClr val="bg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as-I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SutonnyMJ" pitchFamily="2" charset="0"/>
                <a:cs typeface="SutonnyMJ" pitchFamily="2" charset="0"/>
              </a:rPr>
              <a:t>এই পাঠ শেষে আমরা-</a:t>
            </a:r>
          </a:p>
          <a:p>
            <a:r>
              <a:rPr lang="as-I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SutonnyMJ" pitchFamily="2" charset="0"/>
                <a:cs typeface="SutonnyMJ" pitchFamily="2" charset="0"/>
              </a:rPr>
              <a:t>১। নৈতিক শিক্ষা প্রদানে আল-কুরআনের নানা দিকের কথা  জানতে পারব।</a:t>
            </a:r>
          </a:p>
          <a:p>
            <a:r>
              <a:rPr lang="as-I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SutonnyMJ" pitchFamily="2" charset="0"/>
                <a:cs typeface="SutonnyMJ" pitchFamily="2" charset="0"/>
              </a:rPr>
              <a:t>২। আল্লাহ তায়ালার পরিচয় বলতে পারব।</a:t>
            </a:r>
          </a:p>
          <a:p>
            <a:r>
              <a:rPr lang="as-I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SutonnyMJ" pitchFamily="2" charset="0"/>
                <a:cs typeface="SutonnyMJ" pitchFamily="2" charset="0"/>
              </a:rPr>
              <a:t>৩। নৈতিক ও আদর্শ জীবন গঠনে পবিত্র কুরআনের ভূমিকা ব্যাখ্যা করতে পারব।</a:t>
            </a:r>
          </a:p>
        </p:txBody>
      </p:sp>
    </p:spTree>
    <p:extLst>
      <p:ext uri="{BB962C8B-B14F-4D97-AF65-F5344CB8AC3E}">
        <p14:creationId xmlns:p14="http://schemas.microsoft.com/office/powerpoint/2010/main" val="82302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Autum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TM02455610[[fn=Autumn]]</Template>
  <TotalTime>548</TotalTime>
  <Words>298</Words>
  <Application>Microsoft Office PowerPoint</Application>
  <PresentationFormat>On-screen Show (4:3)</PresentationFormat>
  <Paragraphs>51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Autumn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kawsa</dc:creator>
  <cp:lastModifiedBy>kawsarmia1990@gmail.com</cp:lastModifiedBy>
  <cp:revision>126</cp:revision>
  <dcterms:created xsi:type="dcterms:W3CDTF">2006-08-16T00:00:00Z</dcterms:created>
  <dcterms:modified xsi:type="dcterms:W3CDTF">2021-07-01T14:27:52Z</dcterms:modified>
</cp:coreProperties>
</file>