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59" r:id="rId3"/>
    <p:sldId id="256" r:id="rId4"/>
    <p:sldId id="260" r:id="rId5"/>
    <p:sldId id="257" r:id="rId6"/>
    <p:sldId id="271"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976" autoAdjust="0"/>
  </p:normalViewPr>
  <p:slideViewPr>
    <p:cSldViewPr snapToGrid="0">
      <p:cViewPr varScale="1">
        <p:scale>
          <a:sx n="70" d="100"/>
          <a:sy n="70" d="100"/>
        </p:scale>
        <p:origin x="8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30309-A1A9-4B8C-9827-6D28FA9C056A}" type="datetimeFigureOut">
              <a:rPr lang="en-US" smtClean="0"/>
              <a:t>01/07/2021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4967C3-FFEE-4A57-A617-541209BAF224}" type="slidenum">
              <a:rPr lang="en-US" smtClean="0"/>
              <a:t>‹#›</a:t>
            </a:fld>
            <a:endParaRPr lang="en-US"/>
          </a:p>
        </p:txBody>
      </p:sp>
    </p:spTree>
    <p:extLst>
      <p:ext uri="{BB962C8B-B14F-4D97-AF65-F5344CB8AC3E}">
        <p14:creationId xmlns:p14="http://schemas.microsoft.com/office/powerpoint/2010/main" val="34127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967C3-FFEE-4A57-A617-541209BAF224}" type="slidenum">
              <a:rPr lang="en-US" smtClean="0"/>
              <a:t>3</a:t>
            </a:fld>
            <a:endParaRPr lang="en-US"/>
          </a:p>
        </p:txBody>
      </p:sp>
    </p:spTree>
    <p:extLst>
      <p:ext uri="{BB962C8B-B14F-4D97-AF65-F5344CB8AC3E}">
        <p14:creationId xmlns:p14="http://schemas.microsoft.com/office/powerpoint/2010/main" val="88318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E69C63-8239-4FAF-A045-8DCB8C69596E}" type="datetimeFigureOut">
              <a:rPr lang="en-US" smtClean="0"/>
              <a:t>01/07/2021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1309111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69C63-8239-4FAF-A045-8DCB8C69596E}" type="datetimeFigureOut">
              <a:rPr lang="en-US" smtClean="0"/>
              <a:t>01/07/2021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424645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69C63-8239-4FAF-A045-8DCB8C69596E}" type="datetimeFigureOut">
              <a:rPr lang="en-US" smtClean="0"/>
              <a:t>01/07/2021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113718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69C63-8239-4FAF-A045-8DCB8C69596E}" type="datetimeFigureOut">
              <a:rPr lang="en-US" smtClean="0"/>
              <a:t>01/07/2021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92693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E69C63-8239-4FAF-A045-8DCB8C69596E}" type="datetimeFigureOut">
              <a:rPr lang="en-US" smtClean="0"/>
              <a:t>01/07/2021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336135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E69C63-8239-4FAF-A045-8DCB8C69596E}" type="datetimeFigureOut">
              <a:rPr lang="en-US" smtClean="0"/>
              <a:t>01/07/2021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417457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E69C63-8239-4FAF-A045-8DCB8C69596E}" type="datetimeFigureOut">
              <a:rPr lang="en-US" smtClean="0"/>
              <a:t>01/07/2021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211997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E69C63-8239-4FAF-A045-8DCB8C69596E}" type="datetimeFigureOut">
              <a:rPr lang="en-US" smtClean="0"/>
              <a:t>01/07/2021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130096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69C63-8239-4FAF-A045-8DCB8C69596E}" type="datetimeFigureOut">
              <a:rPr lang="en-US" smtClean="0"/>
              <a:t>01/07/2021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343678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69C63-8239-4FAF-A045-8DCB8C69596E}" type="datetimeFigureOut">
              <a:rPr lang="en-US" smtClean="0"/>
              <a:t>01/07/2021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282672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69C63-8239-4FAF-A045-8DCB8C69596E}" type="datetimeFigureOut">
              <a:rPr lang="en-US" smtClean="0"/>
              <a:t>01/07/2021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E6DF2-26A1-4F27-A25E-B82406E0CBA1}" type="slidenum">
              <a:rPr lang="en-US" smtClean="0"/>
              <a:t>‹#›</a:t>
            </a:fld>
            <a:endParaRPr lang="en-US"/>
          </a:p>
        </p:txBody>
      </p:sp>
    </p:spTree>
    <p:extLst>
      <p:ext uri="{BB962C8B-B14F-4D97-AF65-F5344CB8AC3E}">
        <p14:creationId xmlns:p14="http://schemas.microsoft.com/office/powerpoint/2010/main" val="68988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69C63-8239-4FAF-A045-8DCB8C69596E}" type="datetimeFigureOut">
              <a:rPr lang="en-US" smtClean="0"/>
              <a:t>01/07/2021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E6DF2-26A1-4F27-A25E-B82406E0CBA1}" type="slidenum">
              <a:rPr lang="en-US" smtClean="0"/>
              <a:t>‹#›</a:t>
            </a:fld>
            <a:endParaRPr lang="en-US"/>
          </a:p>
        </p:txBody>
      </p:sp>
    </p:spTree>
    <p:extLst>
      <p:ext uri="{BB962C8B-B14F-4D97-AF65-F5344CB8AC3E}">
        <p14:creationId xmlns:p14="http://schemas.microsoft.com/office/powerpoint/2010/main" val="607269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g"/><Relationship Id="rId7" Type="http://schemas.openxmlformats.org/officeDocument/2006/relationships/image" Target="../media/image11.jpe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061" y="671017"/>
            <a:ext cx="9021170" cy="598226"/>
          </a:xfrm>
          <a:noFill/>
          <a:ln>
            <a:noFill/>
          </a:ln>
        </p:spPr>
        <p:txBody>
          <a:bodyPr>
            <a:normAutofit fontScale="90000"/>
          </a:bodyPr>
          <a:lstStyle/>
          <a:p>
            <a:r>
              <a:rPr lang="bn-IN" sz="6000" dirty="0">
                <a:solidFill>
                  <a:srgbClr val="FF0000"/>
                </a:solidFill>
              </a:rPr>
              <a:t>আজকের ক্লাশে সবাইকে স্বাগতম</a:t>
            </a:r>
            <a:endParaRPr lang="en-US" sz="6000" dirty="0">
              <a:solidFill>
                <a:srgbClr val="FF0000"/>
              </a:solidFill>
            </a:endParaRPr>
          </a:p>
        </p:txBody>
      </p:sp>
      <p:sp>
        <p:nvSpPr>
          <p:cNvPr id="5" name="Rectangle 4"/>
          <p:cNvSpPr/>
          <p:nvPr/>
        </p:nvSpPr>
        <p:spPr>
          <a:xfrm>
            <a:off x="3024116" y="0"/>
            <a:ext cx="5737747" cy="892552"/>
          </a:xfrm>
          <a:prstGeom prst="rect">
            <a:avLst/>
          </a:prstGeom>
          <a:ln>
            <a:noFill/>
          </a:ln>
        </p:spPr>
        <p:txBody>
          <a:bodyPr wrap="square">
            <a:spAutoFit/>
          </a:bodyPr>
          <a:lstStyle/>
          <a:p>
            <a:pPr algn="ctr"/>
            <a:r>
              <a:rPr lang="ar-SA" sz="2800" b="1" spc="50" dirty="0">
                <a:ln w="11430"/>
                <a:solidFill>
                  <a:srgbClr val="FFC000"/>
                </a:solidFill>
                <a:effectLst>
                  <a:outerShdw blurRad="76200" dist="50800" dir="5400000" algn="tl" rotWithShape="0">
                    <a:srgbClr val="000000">
                      <a:alpha val="65000"/>
                    </a:srgbClr>
                  </a:outerShdw>
                </a:effectLst>
                <a:cs typeface="Arabic Transparent" pitchFamily="2" charset="-78"/>
              </a:rPr>
              <a:t>بسم الله الرحمن الرحيم</a:t>
            </a:r>
            <a:br>
              <a:rPr lang="ar-SA" sz="2800" b="1" spc="50" dirty="0">
                <a:ln w="11430"/>
                <a:solidFill>
                  <a:srgbClr val="FFC000"/>
                </a:solidFill>
                <a:effectLst>
                  <a:outerShdw blurRad="76200" dist="50800" dir="5400000" algn="tl" rotWithShape="0">
                    <a:srgbClr val="000000">
                      <a:alpha val="65000"/>
                    </a:srgbClr>
                  </a:outerShdw>
                </a:effectLst>
                <a:cs typeface="Arabic Transparent" pitchFamily="2" charset="-78"/>
              </a:rPr>
            </a:br>
            <a:endParaRPr lang="en-US" sz="2400" b="1" spc="50" dirty="0">
              <a:ln w="11430"/>
              <a:solidFill>
                <a:srgbClr val="FFC000"/>
              </a:solidFill>
              <a:effectLst>
                <a:outerShdw blurRad="76200" dist="50800" dir="5400000" algn="tl" rotWithShape="0">
                  <a:srgbClr val="000000">
                    <a:alpha val="65000"/>
                  </a:srgbClr>
                </a:outerShdw>
              </a:effectLst>
              <a:cs typeface="Arabic Transparent" pitchFamily="2" charset="-78"/>
            </a:endParaRPr>
          </a:p>
        </p:txBody>
      </p:sp>
      <p:sp>
        <p:nvSpPr>
          <p:cNvPr id="8" name="TextBox 7"/>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471546" y="6537278"/>
            <a:ext cx="1897039"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546006" y="6455391"/>
            <a:ext cx="54591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১</a:t>
            </a:r>
          </a:p>
        </p:txBody>
      </p:sp>
      <p:sp>
        <p:nvSpPr>
          <p:cNvPr id="9" name="Content Placeholder 8"/>
          <p:cNvSpPr>
            <a:spLocks noGrp="1"/>
          </p:cNvSpPr>
          <p:nvPr>
            <p:ph idx="1"/>
          </p:nvPr>
        </p:nvSpPr>
        <p:spPr/>
        <p:txBody>
          <a:bodyPr/>
          <a:lstStyle/>
          <a:p>
            <a:endParaRPr lang="en-US" dirty="0"/>
          </a:p>
        </p:txBody>
      </p:sp>
      <p:pic>
        <p:nvPicPr>
          <p:cNvPr id="10" name="Picture 9" descr="dhaka-2.jpg"/>
          <p:cNvPicPr>
            <a:picLocks noChangeAspect="1"/>
          </p:cNvPicPr>
          <p:nvPr/>
        </p:nvPicPr>
        <p:blipFill>
          <a:blip r:embed="rId2"/>
          <a:stretch>
            <a:fillRect/>
          </a:stretch>
        </p:blipFill>
        <p:spPr>
          <a:xfrm>
            <a:off x="832513" y="1405720"/>
            <a:ext cx="10536072" cy="4838890"/>
          </a:xfrm>
          <a:prstGeom prst="rect">
            <a:avLst/>
          </a:prstGeom>
        </p:spPr>
      </p:pic>
    </p:spTree>
    <p:extLst>
      <p:ext uri="{BB962C8B-B14F-4D97-AF65-F5344CB8AC3E}">
        <p14:creationId xmlns:p14="http://schemas.microsoft.com/office/powerpoint/2010/main" val="257533277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edg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3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Rectangle 3"/>
          <p:cNvSpPr/>
          <p:nvPr/>
        </p:nvSpPr>
        <p:spPr>
          <a:xfrm>
            <a:off x="709684" y="984366"/>
            <a:ext cx="8666328" cy="3970318"/>
          </a:xfrm>
          <a:prstGeom prst="rect">
            <a:avLst/>
          </a:prstGeom>
        </p:spPr>
        <p:txBody>
          <a:bodyPr wrap="square">
            <a:spAutoFit/>
          </a:bodyPr>
          <a:lstStyle/>
          <a:p>
            <a:pPr algn="just"/>
            <a:r>
              <a:rPr lang="bn-IN" sz="3600" dirty="0">
                <a:latin typeface="NikoshBAN" pitchFamily="2" charset="0"/>
                <a:cs typeface="NikoshBAN" pitchFamily="2" charset="0"/>
              </a:rPr>
              <a:t>আর তাতে রয়েছে ঘন বৃক্ষবিশিষ্ট সুন্দর সুন্দর অনেক বাগান। এবং সেখানে রয়েছে ঐতিহাসিক স্থানসমূহ। যেমন- লালবাগের কেল্লা, এবং আহসান মঞ্জিল আরো আছে শহীদ মিনার, জাতীয় জাদুঘর, শিশুপার্ক, চিড়িয়াখানা এবং মুক্তিযুদ্ধ যাদুঘর। ঢাকা শহরে প্রায় বারো মিলিয়ন লোক বাস করে। এতে আছে স্কুল, মাদরাসা, কলেজ ও বিভিন্ন বিশ্ববিদ্যালয়। এটা পর্যায়ক্রমে উন্নত হচ্ছে।</a:t>
            </a:r>
            <a:endParaRPr lang="en-US" sz="3600" dirty="0"/>
          </a:p>
        </p:txBody>
      </p:sp>
      <p:sp>
        <p:nvSpPr>
          <p:cNvPr id="5" name="TextBox 4"/>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10</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1748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Rectangle 3"/>
          <p:cNvSpPr/>
          <p:nvPr/>
        </p:nvSpPr>
        <p:spPr>
          <a:xfrm>
            <a:off x="4520194" y="-103210"/>
            <a:ext cx="2784737" cy="1107996"/>
          </a:xfrm>
          <a:prstGeom prst="rect">
            <a:avLst/>
          </a:prstGeom>
        </p:spPr>
        <p:txBody>
          <a:bodyPr wrap="none">
            <a:spAutoFit/>
          </a:bodyPr>
          <a:lstStyle/>
          <a:p>
            <a:r>
              <a:rPr lang="ar-EG" sz="6600" b="1" u="sng" dirty="0">
                <a:solidFill>
                  <a:srgbClr val="0070C0"/>
                </a:solidFill>
                <a:latin typeface="Arabic Typesetting" panose="03020402040406030203" pitchFamily="66" charset="-78"/>
                <a:cs typeface="Arabic Typesetting" panose="03020402040406030203" pitchFamily="66" charset="-78"/>
              </a:rPr>
              <a:t>معانى المفردات</a:t>
            </a:r>
            <a:endParaRPr lang="en-US" sz="6600" b="1" u="sng" dirty="0">
              <a:solidFill>
                <a:srgbClr val="0070C0"/>
              </a:solidFill>
              <a:latin typeface="Arabic Typesetting" panose="03020402040406030203" pitchFamily="66" charset="-78"/>
              <a:cs typeface="Arabic Typesetting" panose="03020402040406030203" pitchFamily="66" charset="-78"/>
            </a:endParaRPr>
          </a:p>
        </p:txBody>
      </p:sp>
      <p:sp>
        <p:nvSpPr>
          <p:cNvPr id="13" name="TextBox 12"/>
          <p:cNvSpPr txBox="1"/>
          <p:nvPr/>
        </p:nvSpPr>
        <p:spPr>
          <a:xfrm>
            <a:off x="1485902" y="818084"/>
            <a:ext cx="8715374" cy="3785652"/>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000" b="1" dirty="0" err="1" smtClean="0">
                <a:solidFill>
                  <a:schemeClr val="tx1"/>
                </a:solidFill>
                <a:latin typeface="NikoshBAN" pitchFamily="2" charset="0"/>
                <a:cs typeface="NikoshBAN" pitchFamily="2" charset="0"/>
              </a:rPr>
              <a:t>আয়তন</a:t>
            </a:r>
            <a:r>
              <a:rPr lang="en-US" sz="4000" b="1" dirty="0" smtClean="0">
                <a:solidFill>
                  <a:schemeClr val="tx1"/>
                </a:solidFill>
                <a:latin typeface="NikoshBAN" pitchFamily="2" charset="0"/>
                <a:cs typeface="NikoshBAN" pitchFamily="2" charset="0"/>
              </a:rPr>
              <a:t>                       </a:t>
            </a:r>
            <a:r>
              <a:rPr lang="ar-SA" sz="4000" b="1" dirty="0" smtClean="0">
                <a:solidFill>
                  <a:schemeClr val="tx1"/>
                </a:solidFill>
                <a:latin typeface="Arabic Typesetting" pitchFamily="66" charset="-78"/>
                <a:cs typeface="Arabic Typesetting" pitchFamily="66" charset="-78"/>
              </a:rPr>
              <a:t>مساحة</a:t>
            </a:r>
            <a:r>
              <a:rPr lang="bn-IN" sz="4000" b="1" dirty="0" smtClean="0">
                <a:solidFill>
                  <a:schemeClr val="tx1"/>
                </a:solidFill>
                <a:latin typeface="Arabic Typesetting" pitchFamily="66" charset="-78"/>
                <a:cs typeface="Arabic Typesetting" pitchFamily="66" charset="-78"/>
              </a:rPr>
              <a:t>   </a:t>
            </a:r>
            <a:endParaRPr lang="ar-SA" sz="4000" b="1" dirty="0" smtClean="0">
              <a:solidFill>
                <a:schemeClr val="tx1"/>
              </a:solidFill>
              <a:latin typeface="Arabic Typesetting" pitchFamily="66" charset="-78"/>
              <a:cs typeface="Arabic Typesetting" pitchFamily="66" charset="-78"/>
            </a:endParaRPr>
          </a:p>
          <a:p>
            <a:pPr algn="ctr"/>
            <a:r>
              <a:rPr lang="en-US" sz="4000" b="1" dirty="0" err="1" smtClean="0">
                <a:solidFill>
                  <a:schemeClr val="tx1"/>
                </a:solidFill>
                <a:latin typeface="NikoshBAN" pitchFamily="2" charset="0"/>
                <a:cs typeface="NikoshBAN" pitchFamily="2" charset="0"/>
              </a:rPr>
              <a:t>তীর</a:t>
            </a:r>
            <a:r>
              <a:rPr lang="en-US" sz="4000" b="1" dirty="0" smtClean="0">
                <a:solidFill>
                  <a:schemeClr val="tx1"/>
                </a:solidFill>
                <a:latin typeface="NikoshBAN" pitchFamily="2" charset="0"/>
                <a:cs typeface="NikoshBAN" pitchFamily="2" charset="0"/>
              </a:rPr>
              <a:t>                           </a:t>
            </a:r>
            <a:r>
              <a:rPr lang="bn-IN" sz="4000" b="1" dirty="0" smtClean="0">
                <a:solidFill>
                  <a:schemeClr val="tx1"/>
                </a:solidFill>
                <a:latin typeface="Arabic Typesetting" pitchFamily="66" charset="-78"/>
                <a:cs typeface="Arabic Typesetting" pitchFamily="66" charset="-78"/>
              </a:rPr>
              <a:t> </a:t>
            </a:r>
            <a:r>
              <a:rPr lang="ar-SA" sz="4000" b="1" dirty="0" smtClean="0">
                <a:solidFill>
                  <a:schemeClr val="tx1"/>
                </a:solidFill>
                <a:latin typeface="Arabic Typesetting" pitchFamily="66" charset="-78"/>
                <a:cs typeface="Arabic Typesetting" pitchFamily="66" charset="-78"/>
              </a:rPr>
              <a:t>شاطئ</a:t>
            </a:r>
          </a:p>
          <a:p>
            <a:pPr algn="ctr"/>
            <a:r>
              <a:rPr lang="en-US" sz="4000" b="1" dirty="0" err="1" smtClean="0">
                <a:solidFill>
                  <a:schemeClr val="tx1"/>
                </a:solidFill>
                <a:latin typeface="NikoshBAN" pitchFamily="2" charset="0"/>
                <a:cs typeface="NikoshBAN" pitchFamily="2" charset="0"/>
              </a:rPr>
              <a:t>ঐতিহাসিক</a:t>
            </a:r>
            <a:r>
              <a:rPr lang="en-US" sz="4000" b="1" dirty="0" smtClean="0">
                <a:solidFill>
                  <a:schemeClr val="tx1"/>
                </a:solidFill>
                <a:latin typeface="NikoshBAN" pitchFamily="2" charset="0"/>
                <a:cs typeface="NikoshBAN" pitchFamily="2" charset="0"/>
              </a:rPr>
              <a:t>                   </a:t>
            </a:r>
            <a:r>
              <a:rPr lang="ar-SA" sz="4000" b="1" dirty="0" smtClean="0">
                <a:solidFill>
                  <a:schemeClr val="tx1"/>
                </a:solidFill>
                <a:latin typeface="Arabic Typesetting" pitchFamily="66" charset="-78"/>
                <a:cs typeface="Arabic Typesetting" pitchFamily="66" charset="-78"/>
              </a:rPr>
              <a:t>التاريخية</a:t>
            </a:r>
          </a:p>
          <a:p>
            <a:pPr algn="ctr"/>
            <a:r>
              <a:rPr lang="en-US" sz="4000" b="1" dirty="0" err="1" smtClean="0">
                <a:solidFill>
                  <a:schemeClr val="tx1"/>
                </a:solidFill>
                <a:latin typeface="NikoshBAN" pitchFamily="2" charset="0"/>
                <a:cs typeface="NikoshBAN" pitchFamily="2" charset="0"/>
              </a:rPr>
              <a:t>মন্ত্রনালয়</a:t>
            </a:r>
            <a:r>
              <a:rPr lang="en-US" sz="4000" b="1" dirty="0" smtClean="0">
                <a:solidFill>
                  <a:schemeClr val="tx1"/>
                </a:solidFill>
                <a:latin typeface="NikoshBAN" pitchFamily="2" charset="0"/>
                <a:cs typeface="NikoshBAN" pitchFamily="2" charset="0"/>
              </a:rPr>
              <a:t>                     </a:t>
            </a:r>
            <a:r>
              <a:rPr lang="ar-SA" sz="4000" b="1" dirty="0" smtClean="0">
                <a:solidFill>
                  <a:schemeClr val="tx1"/>
                </a:solidFill>
                <a:latin typeface="Arabic Typesetting" pitchFamily="66" charset="-78"/>
                <a:cs typeface="Arabic Typesetting" pitchFamily="66" charset="-78"/>
              </a:rPr>
              <a:t>الوزارات</a:t>
            </a:r>
            <a:r>
              <a:rPr lang="en-US" sz="4000" b="1" dirty="0" smtClean="0">
                <a:solidFill>
                  <a:schemeClr val="tx1"/>
                </a:solidFill>
                <a:latin typeface="NikoshBAN" pitchFamily="2" charset="0"/>
                <a:cs typeface="NikoshBAN" pitchFamily="2" charset="0"/>
              </a:rPr>
              <a:t>  </a:t>
            </a:r>
            <a:endParaRPr lang="ar-SA" sz="4000" b="1" dirty="0" smtClean="0">
              <a:solidFill>
                <a:schemeClr val="tx1"/>
              </a:solidFill>
              <a:latin typeface="Arabic Typesetting" pitchFamily="66" charset="-78"/>
              <a:cs typeface="Arabic Typesetting" pitchFamily="66" charset="-78"/>
            </a:endParaRPr>
          </a:p>
          <a:p>
            <a:pPr algn="ctr"/>
            <a:r>
              <a:rPr lang="en-US" sz="4000" b="1" dirty="0" err="1" smtClean="0">
                <a:solidFill>
                  <a:schemeClr val="tx1"/>
                </a:solidFill>
                <a:latin typeface="NikoshBAN" pitchFamily="2" charset="0"/>
                <a:cs typeface="NikoshBAN" pitchFamily="2" charset="0"/>
              </a:rPr>
              <a:t>কিছু</a:t>
            </a:r>
            <a:r>
              <a:rPr lang="en-US" sz="4000" b="1" dirty="0" smtClean="0">
                <a:solidFill>
                  <a:schemeClr val="tx1"/>
                </a:solidFill>
                <a:latin typeface="NikoshBAN" pitchFamily="2" charset="0"/>
                <a:cs typeface="NikoshBAN" pitchFamily="2" charset="0"/>
              </a:rPr>
              <a:t> </a:t>
            </a:r>
            <a:r>
              <a:rPr lang="en-US" sz="4000" b="1" dirty="0" err="1" smtClean="0">
                <a:solidFill>
                  <a:schemeClr val="tx1"/>
                </a:solidFill>
                <a:latin typeface="NikoshBAN" pitchFamily="2" charset="0"/>
                <a:cs typeface="NikoshBAN" pitchFamily="2" charset="0"/>
              </a:rPr>
              <a:t>সংখ্যক</a:t>
            </a:r>
            <a:r>
              <a:rPr lang="en-US" sz="4000" b="1" dirty="0" smtClean="0">
                <a:solidFill>
                  <a:schemeClr val="tx1"/>
                </a:solidFill>
                <a:latin typeface="NikoshBAN" pitchFamily="2" charset="0"/>
                <a:cs typeface="NikoshBAN" pitchFamily="2" charset="0"/>
              </a:rPr>
              <a:t>                 </a:t>
            </a:r>
            <a:r>
              <a:rPr lang="ar-SA" sz="4000" b="1" dirty="0" smtClean="0">
                <a:solidFill>
                  <a:schemeClr val="tx1"/>
                </a:solidFill>
                <a:latin typeface="Arabic Typesetting" pitchFamily="66" charset="-78"/>
                <a:cs typeface="Arabic Typesetting" pitchFamily="66" charset="-78"/>
              </a:rPr>
              <a:t>متعددة</a:t>
            </a:r>
            <a:r>
              <a:rPr lang="en-US" sz="4000" b="1" dirty="0" smtClean="0">
                <a:solidFill>
                  <a:schemeClr val="tx1"/>
                </a:solidFill>
                <a:latin typeface="Arabic Typesetting" pitchFamily="66" charset="-78"/>
                <a:cs typeface="Arabic Typesetting" pitchFamily="66" charset="-78"/>
              </a:rPr>
              <a:t>   </a:t>
            </a:r>
            <a:endParaRPr lang="ar-SA" sz="4000" b="1" dirty="0" smtClean="0">
              <a:solidFill>
                <a:schemeClr val="tx1"/>
              </a:solidFill>
              <a:latin typeface="Arabic Typesetting" pitchFamily="66" charset="-78"/>
              <a:cs typeface="Arabic Typesetting" pitchFamily="66" charset="-78"/>
            </a:endParaRPr>
          </a:p>
          <a:p>
            <a:pPr algn="ctr"/>
            <a:r>
              <a:rPr lang="en-US" sz="4000" b="1" dirty="0" err="1" smtClean="0">
                <a:solidFill>
                  <a:schemeClr val="tx1"/>
                </a:solidFill>
                <a:latin typeface="NikoshBAN" pitchFamily="2" charset="0"/>
                <a:cs typeface="NikoshBAN" pitchFamily="2" charset="0"/>
              </a:rPr>
              <a:t>হোটেল</a:t>
            </a:r>
            <a:r>
              <a:rPr lang="en-US" sz="4000" b="1" dirty="0" smtClean="0">
                <a:solidFill>
                  <a:schemeClr val="tx1"/>
                </a:solidFill>
                <a:latin typeface="NikoshBAN" pitchFamily="2" charset="0"/>
                <a:cs typeface="NikoshBAN" pitchFamily="2" charset="0"/>
              </a:rPr>
              <a:t>                        </a:t>
            </a:r>
            <a:r>
              <a:rPr lang="ar-SA" sz="4000" b="1" dirty="0" smtClean="0">
                <a:solidFill>
                  <a:schemeClr val="tx1"/>
                </a:solidFill>
                <a:latin typeface="Arabic Typesetting" pitchFamily="66" charset="-78"/>
                <a:cs typeface="Arabic Typesetting" pitchFamily="66" charset="-78"/>
              </a:rPr>
              <a:t>الفنادق</a:t>
            </a:r>
            <a:endParaRPr lang="en-US" sz="4000" b="1" dirty="0">
              <a:solidFill>
                <a:schemeClr val="tx1"/>
              </a:solidFill>
              <a:latin typeface="Arabic Typesetting" pitchFamily="66" charset="-78"/>
              <a:cs typeface="Arabic Typesetting" pitchFamily="66" charset="-78"/>
            </a:endParaRPr>
          </a:p>
        </p:txBody>
      </p:sp>
      <p:sp>
        <p:nvSpPr>
          <p:cNvPr id="14" name="TextBox 3"/>
          <p:cNvSpPr txBox="1"/>
          <p:nvPr/>
        </p:nvSpPr>
        <p:spPr>
          <a:xfrm>
            <a:off x="6420275" y="4542587"/>
            <a:ext cx="3810000" cy="707886"/>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EG" sz="4000" dirty="0" smtClean="0">
                <a:latin typeface="Arabic Typesetting" panose="03020402040406030203" pitchFamily="66" charset="-78"/>
                <a:cs typeface="Arabic Typesetting" panose="03020402040406030203" pitchFamily="66" charset="-78"/>
              </a:rPr>
              <a:t>السفارات</a:t>
            </a:r>
            <a:endParaRPr lang="en-US" sz="4000" dirty="0">
              <a:latin typeface="Arabic Typesetting" panose="03020402040406030203" pitchFamily="66" charset="-78"/>
              <a:cs typeface="Arabic Typesetting" panose="03020402040406030203" pitchFamily="66" charset="-78"/>
            </a:endParaRPr>
          </a:p>
        </p:txBody>
      </p:sp>
      <p:sp>
        <p:nvSpPr>
          <p:cNvPr id="15" name="TextBox 8"/>
          <p:cNvSpPr txBox="1"/>
          <p:nvPr/>
        </p:nvSpPr>
        <p:spPr>
          <a:xfrm>
            <a:off x="1487606" y="4567325"/>
            <a:ext cx="4995080"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dirty="0" err="1" smtClean="0">
                <a:latin typeface="SutonnyOMJ" pitchFamily="2" charset="0"/>
                <a:cs typeface="SutonnyOMJ" pitchFamily="2" charset="0"/>
              </a:rPr>
              <a:t>দুতাবাস</a:t>
            </a:r>
            <a:endParaRPr lang="en-US" sz="4000" dirty="0">
              <a:latin typeface="SutonnyOMJ" pitchFamily="2" charset="0"/>
              <a:cs typeface="SutonnyOMJ" pitchFamily="2" charset="0"/>
            </a:endParaRPr>
          </a:p>
        </p:txBody>
      </p:sp>
      <p:sp>
        <p:nvSpPr>
          <p:cNvPr id="16" name="TextBox 5"/>
          <p:cNvSpPr txBox="1"/>
          <p:nvPr/>
        </p:nvSpPr>
        <p:spPr>
          <a:xfrm>
            <a:off x="5827594" y="5304305"/>
            <a:ext cx="4408226" cy="1107996"/>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0" i="0" u="none" strike="noStrike" kern="1200" cap="none" spc="0" normalizeH="0" baseline="0" noProof="0" dirty="0" smtClean="0">
                <a:ln>
                  <a:noFill/>
                </a:ln>
                <a:solidFill>
                  <a:sysClr val="windowText" lastClr="000000"/>
                </a:solidFill>
                <a:effectLst/>
                <a:uLnTx/>
                <a:uFillTx/>
                <a:latin typeface="Calibri"/>
                <a:ea typeface="+mn-ea"/>
                <a:cs typeface="Arial" panose="020B0604020202020204" pitchFamily="34" charset="0"/>
              </a:rPr>
              <a:t>الجامعات</a:t>
            </a:r>
            <a:r>
              <a:rPr kumimoji="0" lang="ar-EG" sz="6600" b="0" i="0" u="none" strike="noStrike" kern="1200" cap="none" spc="0" normalizeH="0" baseline="0" noProof="0" dirty="0" smtClean="0">
                <a:ln>
                  <a:noFill/>
                </a:ln>
                <a:solidFill>
                  <a:sysClr val="windowText" lastClr="000000"/>
                </a:solidFill>
                <a:effectLst/>
                <a:uLnTx/>
                <a:uFillTx/>
                <a:latin typeface="Calibri"/>
                <a:ea typeface="+mn-ea"/>
                <a:cs typeface="Arial" panose="020B0604020202020204" pitchFamily="34" charset="0"/>
              </a:rPr>
              <a:t> </a:t>
            </a:r>
            <a:endParaRPr kumimoji="0" lang="en-US" sz="66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17" name="TextBox 10"/>
          <p:cNvSpPr txBox="1"/>
          <p:nvPr/>
        </p:nvSpPr>
        <p:spPr>
          <a:xfrm>
            <a:off x="1487606" y="5304303"/>
            <a:ext cx="4367283" cy="1107996"/>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dirty="0" err="1" smtClean="0">
                <a:latin typeface="NikoshBAN" panose="02000000000000000000" pitchFamily="2" charset="0"/>
                <a:cs typeface="NikoshBAN" panose="02000000000000000000" pitchFamily="2" charset="0"/>
              </a:rPr>
              <a:t>বিশ্ববিদ্যালয়</a:t>
            </a:r>
            <a:r>
              <a:rPr lang="en-US" sz="6600" dirty="0" smtClean="0">
                <a:latin typeface="SutonnyOMJ" pitchFamily="2" charset="0"/>
                <a:cs typeface="SutonnyOMJ" pitchFamily="2" charset="0"/>
              </a:rPr>
              <a:t> </a:t>
            </a:r>
            <a:endParaRPr lang="en-US" sz="6600" dirty="0">
              <a:latin typeface="SutonnyOMJ" pitchFamily="2" charset="0"/>
              <a:cs typeface="SutonnyOMJ" pitchFamily="2" charset="0"/>
            </a:endParaRPr>
          </a:p>
        </p:txBody>
      </p:sp>
      <p:sp>
        <p:nvSpPr>
          <p:cNvPr id="18" name="TextBox 11"/>
          <p:cNvSpPr txBox="1"/>
          <p:nvPr/>
        </p:nvSpPr>
        <p:spPr>
          <a:xfrm>
            <a:off x="2406865" y="5113235"/>
            <a:ext cx="3311236" cy="584775"/>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err="1" smtClean="0">
                <a:latin typeface="NikoshBAN" panose="02000000000000000000" pitchFamily="2" charset="0"/>
                <a:cs typeface="NikoshBAN" panose="02000000000000000000" pitchFamily="2" charset="0"/>
              </a:rPr>
              <a:t>শিশু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পার্ক</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19" name="TextBox 6"/>
          <p:cNvSpPr txBox="1"/>
          <p:nvPr/>
        </p:nvSpPr>
        <p:spPr>
          <a:xfrm>
            <a:off x="5622879" y="5113235"/>
            <a:ext cx="4599294" cy="646331"/>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EG" sz="3600" dirty="0" smtClean="0">
                <a:latin typeface="Arabic Typesetting" panose="03020402040406030203" pitchFamily="66" charset="-78"/>
                <a:cs typeface="Arabic Typesetting" panose="03020402040406030203" pitchFamily="66" charset="-78"/>
              </a:rPr>
              <a:t>منتزه الاطفال</a:t>
            </a:r>
            <a:endParaRPr lang="en-US" sz="3600" dirty="0">
              <a:latin typeface="Arabic Typesetting" panose="03020402040406030203" pitchFamily="66" charset="-78"/>
              <a:cs typeface="Arabic Typesetting" panose="03020402040406030203" pitchFamily="66" charset="-78"/>
            </a:endParaRPr>
          </a:p>
        </p:txBody>
      </p:sp>
      <p:sp>
        <p:nvSpPr>
          <p:cNvPr id="20" name="TextBox 19"/>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11</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1452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4)">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52400" y="-85475"/>
            <a:ext cx="11570810" cy="6943475"/>
            <a:chOff x="152400" y="-85475"/>
            <a:chExt cx="11570810" cy="6943475"/>
          </a:xfrm>
        </p:grpSpPr>
        <p:sp>
          <p:nvSpPr>
            <p:cNvPr id="2" name="TextBox 1"/>
            <p:cNvSpPr txBox="1"/>
            <p:nvPr/>
          </p:nvSpPr>
          <p:spPr>
            <a:xfrm>
              <a:off x="152400" y="6337095"/>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334780"/>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Down Arrow Callout 3"/>
            <p:cNvSpPr/>
            <p:nvPr/>
          </p:nvSpPr>
          <p:spPr>
            <a:xfrm>
              <a:off x="1983474" y="-85475"/>
              <a:ext cx="7823200" cy="990600"/>
            </a:xfrm>
            <a:prstGeom prst="downArrowCallout">
              <a:avLst/>
            </a:prstGeom>
            <a:gradFill flip="none" rotWithShape="1">
              <a:gsLst>
                <a:gs pos="0">
                  <a:srgbClr val="D6B19C"/>
                </a:gs>
                <a:gs pos="30000">
                  <a:srgbClr val="D49E6C"/>
                </a:gs>
                <a:gs pos="70000">
                  <a:srgbClr val="A65528"/>
                </a:gs>
                <a:gs pos="100000">
                  <a:srgbClr val="663012"/>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a:solidFill>
                    <a:srgbClr val="002060"/>
                  </a:solidFill>
                </a:rPr>
                <a:t>الاعمال انفراد</a:t>
              </a:r>
              <a:r>
                <a:rPr lang="bn-BD" sz="4800" dirty="0">
                  <a:solidFill>
                    <a:srgbClr val="002060"/>
                  </a:solidFill>
                </a:rPr>
                <a:t> </a:t>
              </a:r>
              <a:r>
                <a:rPr lang="bn-BD" sz="5400" dirty="0">
                  <a:solidFill>
                    <a:srgbClr val="002060"/>
                  </a:solidFill>
                  <a:latin typeface="NikoshBAN" pitchFamily="2" charset="0"/>
                  <a:cs typeface="NikoshBAN" pitchFamily="2" charset="0"/>
                </a:rPr>
                <a:t>একক কাজ</a:t>
              </a:r>
              <a:r>
                <a:rPr lang="en-US" sz="5400" dirty="0">
                  <a:solidFill>
                    <a:srgbClr val="002060"/>
                  </a:solidFill>
                  <a:latin typeface="NikoshBAN" pitchFamily="2" charset="0"/>
                  <a:cs typeface="NikoshBAN" pitchFamily="2" charset="0"/>
                </a:rPr>
                <a:t>:</a:t>
              </a:r>
            </a:p>
          </p:txBody>
        </p:sp>
        <p:sp>
          <p:nvSpPr>
            <p:cNvPr id="8" name="TextBox 7"/>
            <p:cNvSpPr txBox="1"/>
            <p:nvPr/>
          </p:nvSpPr>
          <p:spPr>
            <a:xfrm>
              <a:off x="648810" y="1152626"/>
              <a:ext cx="11074400" cy="461665"/>
            </a:xfrm>
            <a:prstGeom prst="rect">
              <a:avLst/>
            </a:prstGeom>
            <a:noFill/>
          </p:spPr>
          <p:txBody>
            <a:bodyPr wrap="square" rtlCol="0">
              <a:spAutoFit/>
            </a:bodyPr>
            <a:lstStyle/>
            <a:p>
              <a:pPr algn="r" rtl="1">
                <a:buFont typeface="Wingdings" pitchFamily="2" charset="2"/>
                <a:buChar char="v"/>
              </a:pPr>
              <a:r>
                <a:rPr lang="en-US" sz="2400" dirty="0"/>
                <a:t> </a:t>
              </a:r>
              <a:r>
                <a:rPr lang="ar-SA" sz="2400" b="1" dirty="0"/>
                <a:t>(ج)</a:t>
              </a:r>
              <a:r>
                <a:rPr lang="en-US" sz="2400" b="1" dirty="0"/>
                <a:t> </a:t>
              </a:r>
              <a:r>
                <a:rPr lang="ar-SA" sz="2400" u="sng" dirty="0"/>
                <a:t>اكتب (صحيح) اذاكانت العبارة صحيحة أو (خطأ) اذاكانت العبارة خاطئة مع تصحيح الخطأ:</a:t>
              </a:r>
              <a:endParaRPr lang="bn-IN" sz="2400" u="sng" dirty="0"/>
            </a:p>
          </p:txBody>
        </p:sp>
        <p:sp>
          <p:nvSpPr>
            <p:cNvPr id="9" name="TextBox 8"/>
            <p:cNvSpPr txBox="1"/>
            <p:nvPr/>
          </p:nvSpPr>
          <p:spPr>
            <a:xfrm>
              <a:off x="1801559" y="1891484"/>
              <a:ext cx="9347200" cy="523220"/>
            </a:xfrm>
            <a:prstGeom prst="rect">
              <a:avLst/>
            </a:prstGeom>
            <a:noFill/>
          </p:spPr>
          <p:txBody>
            <a:bodyPr wrap="square" rtlCol="0">
              <a:spAutoFit/>
            </a:bodyPr>
            <a:lstStyle/>
            <a:p>
              <a:pPr algn="r" rtl="1"/>
              <a:r>
                <a:rPr lang="ar-SA" sz="2800" dirty="0"/>
                <a:t>١ــ الاسم القديم لمدينة داكا جهانغير نغر.</a:t>
              </a:r>
              <a:endParaRPr lang="en-US" sz="2800" dirty="0"/>
            </a:p>
          </p:txBody>
        </p:sp>
        <p:sp>
          <p:nvSpPr>
            <p:cNvPr id="10" name="TextBox 9"/>
            <p:cNvSpPr txBox="1"/>
            <p:nvPr/>
          </p:nvSpPr>
          <p:spPr>
            <a:xfrm>
              <a:off x="1698226" y="2492080"/>
              <a:ext cx="9448800" cy="523220"/>
            </a:xfrm>
            <a:prstGeom prst="rect">
              <a:avLst/>
            </a:prstGeom>
            <a:noFill/>
          </p:spPr>
          <p:txBody>
            <a:bodyPr wrap="square" rtlCol="0">
              <a:spAutoFit/>
            </a:bodyPr>
            <a:lstStyle/>
            <a:p>
              <a:pPr algn="r" rtl="1"/>
              <a:r>
                <a:rPr lang="ar-SA" sz="2800" dirty="0"/>
                <a:t>٢ــ شوارعها قصيرة وضيقة.</a:t>
              </a:r>
              <a:endParaRPr lang="en-US" sz="2800" dirty="0"/>
            </a:p>
          </p:txBody>
        </p:sp>
        <p:sp>
          <p:nvSpPr>
            <p:cNvPr id="11" name="TextBox 10"/>
            <p:cNvSpPr txBox="1"/>
            <p:nvPr/>
          </p:nvSpPr>
          <p:spPr>
            <a:xfrm>
              <a:off x="1768143" y="3051761"/>
              <a:ext cx="9400345" cy="523220"/>
            </a:xfrm>
            <a:prstGeom prst="rect">
              <a:avLst/>
            </a:prstGeom>
            <a:noFill/>
          </p:spPr>
          <p:txBody>
            <a:bodyPr wrap="square" rtlCol="0">
              <a:spAutoFit/>
            </a:bodyPr>
            <a:lstStyle/>
            <a:p>
              <a:pPr algn="r" rtl="1"/>
              <a:r>
                <a:rPr lang="ar-SA" sz="2800" dirty="0"/>
                <a:t>٣ــ يوجد فى مدينة داكا حصن لال باغ ومتحف حرب الاستقلال.</a:t>
              </a:r>
              <a:endParaRPr lang="en-US" sz="2800" dirty="0"/>
            </a:p>
          </p:txBody>
        </p:sp>
        <p:sp>
          <p:nvSpPr>
            <p:cNvPr id="12" name="TextBox 11"/>
            <p:cNvSpPr txBox="1"/>
            <p:nvPr/>
          </p:nvSpPr>
          <p:spPr>
            <a:xfrm>
              <a:off x="1615916" y="3679681"/>
              <a:ext cx="9512887" cy="523220"/>
            </a:xfrm>
            <a:prstGeom prst="rect">
              <a:avLst/>
            </a:prstGeom>
            <a:noFill/>
          </p:spPr>
          <p:txBody>
            <a:bodyPr wrap="square" rtlCol="0">
              <a:spAutoFit/>
            </a:bodyPr>
            <a:lstStyle/>
            <a:p>
              <a:pPr algn="r" rtl="1"/>
              <a:r>
                <a:rPr lang="ar-SA" sz="2800" dirty="0"/>
                <a:t>٤ــ يسكن فيها حوالى عشرة ملائين نسمة.</a:t>
              </a:r>
              <a:endParaRPr lang="en-US" sz="2800" dirty="0"/>
            </a:p>
          </p:txBody>
        </p:sp>
        <p:sp>
          <p:nvSpPr>
            <p:cNvPr id="13" name="TextBox 12"/>
            <p:cNvSpPr txBox="1"/>
            <p:nvPr/>
          </p:nvSpPr>
          <p:spPr>
            <a:xfrm>
              <a:off x="1556102" y="4238942"/>
              <a:ext cx="9550400" cy="523220"/>
            </a:xfrm>
            <a:prstGeom prst="rect">
              <a:avLst/>
            </a:prstGeom>
            <a:noFill/>
          </p:spPr>
          <p:txBody>
            <a:bodyPr wrap="square" rtlCol="0">
              <a:spAutoFit/>
            </a:bodyPr>
            <a:lstStyle/>
            <a:p>
              <a:pPr algn="r" rtl="1"/>
              <a:r>
                <a:rPr lang="ar-SA" sz="2800" dirty="0"/>
                <a:t>٥ــ مدينة داكا تتطور بسرعة.</a:t>
              </a:r>
              <a:endParaRPr lang="en-US" sz="2800" dirty="0"/>
            </a:p>
          </p:txBody>
        </p:sp>
      </p:grpSp>
      <p:sp>
        <p:nvSpPr>
          <p:cNvPr id="15" name="TextBox 14"/>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12</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2524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337095"/>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334780"/>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13</a:t>
            </a:r>
            <a:endParaRPr lang="en-US" sz="2800" dirty="0">
              <a:latin typeface="NikoshBAN" panose="02000000000000000000" pitchFamily="2" charset="0"/>
              <a:cs typeface="NikoshBAN" panose="02000000000000000000" pitchFamily="2" charset="0"/>
            </a:endParaRPr>
          </a:p>
        </p:txBody>
      </p:sp>
      <p:sp>
        <p:nvSpPr>
          <p:cNvPr id="5" name="Down Arrow Callout 4"/>
          <p:cNvSpPr/>
          <p:nvPr/>
        </p:nvSpPr>
        <p:spPr>
          <a:xfrm>
            <a:off x="1320800" y="228600"/>
            <a:ext cx="9448800" cy="1371600"/>
          </a:xfrm>
          <a:prstGeom prst="downArrowCallou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bn-IN" sz="4800" dirty="0">
                <a:latin typeface="NikoshBAN" pitchFamily="2" charset="0"/>
                <a:cs typeface="NikoshBAN" pitchFamily="2" charset="0"/>
              </a:rPr>
              <a:t>জোড়ায় কাজঃ </a:t>
            </a:r>
            <a:r>
              <a:rPr lang="en-US" sz="4800" dirty="0">
                <a:latin typeface="NikoshBAN" pitchFamily="2" charset="0"/>
                <a:cs typeface="NikoshBAN" pitchFamily="2" charset="0"/>
              </a:rPr>
              <a:t>  </a:t>
            </a:r>
            <a:r>
              <a:rPr lang="ar-SA" sz="4800" dirty="0"/>
              <a:t>الأعمال الزوج</a:t>
            </a:r>
            <a:endParaRPr lang="en-US" sz="4800" dirty="0"/>
          </a:p>
        </p:txBody>
      </p:sp>
      <p:grpSp>
        <p:nvGrpSpPr>
          <p:cNvPr id="6" name="Group 5"/>
          <p:cNvGrpSpPr/>
          <p:nvPr/>
        </p:nvGrpSpPr>
        <p:grpSpPr>
          <a:xfrm>
            <a:off x="478972" y="1719942"/>
            <a:ext cx="11176000" cy="4184189"/>
            <a:chOff x="478972" y="1719942"/>
            <a:chExt cx="11176000" cy="4184189"/>
          </a:xfrm>
        </p:grpSpPr>
        <p:sp>
          <p:nvSpPr>
            <p:cNvPr id="7" name="TextBox 6"/>
            <p:cNvSpPr txBox="1"/>
            <p:nvPr/>
          </p:nvSpPr>
          <p:spPr>
            <a:xfrm>
              <a:off x="1625600" y="5257800"/>
              <a:ext cx="8534400" cy="646331"/>
            </a:xfrm>
            <a:prstGeom prst="rect">
              <a:avLst/>
            </a:prstGeom>
            <a:noFill/>
          </p:spPr>
          <p:txBody>
            <a:bodyPr wrap="square" rtlCol="0">
              <a:spAutoFit/>
            </a:bodyPr>
            <a:lstStyle/>
            <a:p>
              <a:pPr algn="r" rtl="1"/>
              <a:r>
                <a:rPr lang="ar-SA" sz="3600" b="1" dirty="0">
                  <a:solidFill>
                    <a:srgbClr val="0070C0"/>
                  </a:solidFill>
                </a:rPr>
                <a:t>الفعل المضارع المثبت للمعروف.</a:t>
              </a:r>
              <a:endParaRPr lang="en-US" sz="3600" b="1" dirty="0">
                <a:solidFill>
                  <a:srgbClr val="0070C0"/>
                </a:solidFill>
              </a:endParaRPr>
            </a:p>
          </p:txBody>
        </p:sp>
        <p:grpSp>
          <p:nvGrpSpPr>
            <p:cNvPr id="8" name="Group 7"/>
            <p:cNvGrpSpPr/>
            <p:nvPr/>
          </p:nvGrpSpPr>
          <p:grpSpPr>
            <a:xfrm>
              <a:off x="478972" y="1719942"/>
              <a:ext cx="11176000" cy="3574589"/>
              <a:chOff x="478972" y="1719942"/>
              <a:chExt cx="11176000" cy="3574589"/>
            </a:xfrm>
          </p:grpSpPr>
          <p:sp>
            <p:nvSpPr>
              <p:cNvPr id="9" name="TextBox 8"/>
              <p:cNvSpPr txBox="1"/>
              <p:nvPr/>
            </p:nvSpPr>
            <p:spPr>
              <a:xfrm>
                <a:off x="1524000" y="2362200"/>
                <a:ext cx="8534400" cy="646331"/>
              </a:xfrm>
              <a:prstGeom prst="rect">
                <a:avLst/>
              </a:prstGeom>
              <a:noFill/>
            </p:spPr>
            <p:txBody>
              <a:bodyPr wrap="square" rtlCol="0">
                <a:spAutoFit/>
              </a:bodyPr>
              <a:lstStyle/>
              <a:p>
                <a:pPr algn="r" rtl="1"/>
                <a:r>
                  <a:rPr lang="ar-SA" sz="3600" b="1" dirty="0">
                    <a:solidFill>
                      <a:srgbClr val="0070C0"/>
                    </a:solidFill>
                  </a:rPr>
                  <a:t>الفعل</a:t>
                </a:r>
                <a:r>
                  <a:rPr lang="ar-SA" sz="3600" b="1" dirty="0"/>
                  <a:t> </a:t>
                </a:r>
                <a:r>
                  <a:rPr lang="ar-SA" sz="3600" b="1" dirty="0">
                    <a:solidFill>
                      <a:srgbClr val="0070C0"/>
                    </a:solidFill>
                  </a:rPr>
                  <a:t>المضارع المثبت للمعروف.</a:t>
                </a:r>
                <a:endParaRPr lang="en-US" sz="3600" b="1" dirty="0">
                  <a:solidFill>
                    <a:srgbClr val="0070C0"/>
                  </a:solidFill>
                </a:endParaRPr>
              </a:p>
            </p:txBody>
          </p:sp>
          <p:sp>
            <p:nvSpPr>
              <p:cNvPr id="10" name="TextBox 9"/>
              <p:cNvSpPr txBox="1"/>
              <p:nvPr/>
            </p:nvSpPr>
            <p:spPr>
              <a:xfrm>
                <a:off x="1567543" y="3124200"/>
                <a:ext cx="8636000" cy="646331"/>
              </a:xfrm>
              <a:prstGeom prst="rect">
                <a:avLst/>
              </a:prstGeom>
              <a:noFill/>
            </p:spPr>
            <p:txBody>
              <a:bodyPr wrap="square" rtlCol="0">
                <a:spAutoFit/>
              </a:bodyPr>
              <a:lstStyle/>
              <a:p>
                <a:pPr algn="r" rtl="1"/>
                <a:r>
                  <a:rPr lang="ar-SA" sz="3600" b="1" dirty="0">
                    <a:solidFill>
                      <a:srgbClr val="0070C0"/>
                    </a:solidFill>
                  </a:rPr>
                  <a:t>الفعل المضارع المثبت للمعروف.</a:t>
                </a:r>
                <a:endParaRPr lang="en-US" sz="3600" b="1" dirty="0">
                  <a:solidFill>
                    <a:srgbClr val="0070C0"/>
                  </a:solidFill>
                </a:endParaRPr>
              </a:p>
            </p:txBody>
          </p:sp>
          <p:sp>
            <p:nvSpPr>
              <p:cNvPr id="11" name="TextBox 10"/>
              <p:cNvSpPr txBox="1"/>
              <p:nvPr/>
            </p:nvSpPr>
            <p:spPr>
              <a:xfrm>
                <a:off x="1625600" y="3886200"/>
                <a:ext cx="8432800" cy="646331"/>
              </a:xfrm>
              <a:prstGeom prst="rect">
                <a:avLst/>
              </a:prstGeom>
              <a:noFill/>
            </p:spPr>
            <p:txBody>
              <a:bodyPr wrap="square" rtlCol="0">
                <a:spAutoFit/>
              </a:bodyPr>
              <a:lstStyle/>
              <a:p>
                <a:pPr algn="r" rtl="1"/>
                <a:r>
                  <a:rPr lang="ar-SA" sz="3600" b="1" dirty="0">
                    <a:solidFill>
                      <a:srgbClr val="0070C0"/>
                    </a:solidFill>
                  </a:rPr>
                  <a:t>الفعل المضارع المثبت للمعروف.</a:t>
                </a:r>
                <a:endParaRPr lang="en-US" sz="3600" b="1" dirty="0">
                  <a:solidFill>
                    <a:srgbClr val="0070C0"/>
                  </a:solidFill>
                </a:endParaRPr>
              </a:p>
            </p:txBody>
          </p:sp>
          <p:sp>
            <p:nvSpPr>
              <p:cNvPr id="12" name="TextBox 11"/>
              <p:cNvSpPr txBox="1"/>
              <p:nvPr/>
            </p:nvSpPr>
            <p:spPr>
              <a:xfrm>
                <a:off x="1422400" y="4648200"/>
                <a:ext cx="8737600" cy="646331"/>
              </a:xfrm>
              <a:prstGeom prst="rect">
                <a:avLst/>
              </a:prstGeom>
              <a:noFill/>
            </p:spPr>
            <p:txBody>
              <a:bodyPr wrap="square" rtlCol="0">
                <a:spAutoFit/>
              </a:bodyPr>
              <a:lstStyle/>
              <a:p>
                <a:pPr algn="r" rtl="1"/>
                <a:r>
                  <a:rPr lang="ar-SA" sz="3600" b="1" dirty="0">
                    <a:solidFill>
                      <a:srgbClr val="0070C0"/>
                    </a:solidFill>
                  </a:rPr>
                  <a:t>الفعل المضارع المثبت للمعروف.</a:t>
                </a:r>
                <a:endParaRPr lang="en-US" sz="3600" b="1" dirty="0">
                  <a:solidFill>
                    <a:srgbClr val="0070C0"/>
                  </a:solidFill>
                </a:endParaRPr>
              </a:p>
            </p:txBody>
          </p:sp>
          <p:sp>
            <p:nvSpPr>
              <p:cNvPr id="13" name="TextBox 12"/>
              <p:cNvSpPr txBox="1"/>
              <p:nvPr/>
            </p:nvSpPr>
            <p:spPr>
              <a:xfrm>
                <a:off x="478972" y="1719942"/>
                <a:ext cx="11176000" cy="584775"/>
              </a:xfrm>
              <a:prstGeom prst="rect">
                <a:avLst/>
              </a:prstGeom>
              <a:noFill/>
            </p:spPr>
            <p:txBody>
              <a:bodyPr wrap="square" rtlCol="0">
                <a:spAutoFit/>
              </a:bodyPr>
              <a:lstStyle/>
              <a:p>
                <a:pPr algn="r" rtl="1">
                  <a:buFont typeface="Wingdings" pitchFamily="2" charset="2"/>
                  <a:buChar char="v"/>
                </a:pPr>
                <a:r>
                  <a:rPr lang="en-US" sz="3200" b="1" dirty="0"/>
                  <a:t> </a:t>
                </a:r>
                <a:r>
                  <a:rPr lang="ar-SA" sz="3200" b="1" dirty="0"/>
                  <a:t>(د)</a:t>
                </a:r>
                <a:r>
                  <a:rPr lang="en-US" sz="3200" b="1" dirty="0"/>
                  <a:t> </a:t>
                </a:r>
                <a:r>
                  <a:rPr lang="ar-SA" sz="3200" b="1" u="sng" dirty="0"/>
                  <a:t>استخرج خمسة افعال من النص ثم عين نوعها من حيث البحث:</a:t>
                </a:r>
                <a:endParaRPr lang="en-US" sz="3200" b="1" u="sng" dirty="0"/>
              </a:p>
            </p:txBody>
          </p:sp>
        </p:grpSp>
      </p:grpSp>
    </p:spTree>
    <p:extLst>
      <p:ext uri="{BB962C8B-B14F-4D97-AF65-F5344CB8AC3E}">
        <p14:creationId xmlns:p14="http://schemas.microsoft.com/office/powerpoint/2010/main" val="136030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337095"/>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334780"/>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14</a:t>
            </a:r>
            <a:endParaRPr lang="en-US" sz="2800" dirty="0">
              <a:latin typeface="NikoshBAN" panose="02000000000000000000" pitchFamily="2" charset="0"/>
              <a:cs typeface="NikoshBAN" panose="02000000000000000000" pitchFamily="2" charset="0"/>
            </a:endParaRPr>
          </a:p>
        </p:txBody>
      </p:sp>
      <p:sp>
        <p:nvSpPr>
          <p:cNvPr id="7" name="Down Arrow Callout 6"/>
          <p:cNvSpPr/>
          <p:nvPr/>
        </p:nvSpPr>
        <p:spPr>
          <a:xfrm>
            <a:off x="3149600" y="0"/>
            <a:ext cx="6096000" cy="1295400"/>
          </a:xfrm>
          <a:prstGeom prst="downArrowCallout">
            <a:avLst/>
          </a:prstGeom>
          <a:gradFill>
            <a:gsLst>
              <a:gs pos="6000">
                <a:srgbClr val="00B050"/>
              </a:gs>
              <a:gs pos="56000">
                <a:srgbClr val="FF0000"/>
              </a:gs>
            </a:gsLst>
            <a:lin ang="5400000" scaled="1"/>
          </a:gradFill>
        </p:spPr>
        <p:style>
          <a:lnRef idx="1">
            <a:schemeClr val="dk1"/>
          </a:lnRef>
          <a:fillRef idx="2">
            <a:schemeClr val="dk1"/>
          </a:fillRef>
          <a:effectRef idx="1">
            <a:schemeClr val="dk1"/>
          </a:effectRef>
          <a:fontRef idx="minor">
            <a:schemeClr val="dk1"/>
          </a:fontRef>
        </p:style>
        <p:txBody>
          <a:bodyPr anchor="ctr"/>
          <a:lstStyle/>
          <a:p>
            <a:pPr algn="ctr"/>
            <a:r>
              <a:rPr lang="ar-SA" sz="5400" b="1" dirty="0">
                <a:solidFill>
                  <a:schemeClr val="bg1"/>
                </a:solidFill>
              </a:rPr>
              <a:t>الأعمال</a:t>
            </a:r>
            <a:r>
              <a:rPr lang="bn-BD" sz="5400" b="1" dirty="0">
                <a:solidFill>
                  <a:schemeClr val="bg1"/>
                </a:solidFill>
              </a:rPr>
              <a:t> الاجتماعيّة</a:t>
            </a:r>
          </a:p>
        </p:txBody>
      </p:sp>
      <p:grpSp>
        <p:nvGrpSpPr>
          <p:cNvPr id="10" name="Group 9"/>
          <p:cNvGrpSpPr/>
          <p:nvPr/>
        </p:nvGrpSpPr>
        <p:grpSpPr>
          <a:xfrm>
            <a:off x="5446973" y="1738954"/>
            <a:ext cx="6435189" cy="4333220"/>
            <a:chOff x="5283200" y="1752601"/>
            <a:chExt cx="6435189" cy="4333220"/>
          </a:xfrm>
        </p:grpSpPr>
        <p:sp>
          <p:nvSpPr>
            <p:cNvPr id="11" name="TextBox 10"/>
            <p:cNvSpPr txBox="1"/>
            <p:nvPr/>
          </p:nvSpPr>
          <p:spPr>
            <a:xfrm>
              <a:off x="5609231" y="1752601"/>
              <a:ext cx="6109158" cy="584775"/>
            </a:xfrm>
            <a:prstGeom prst="rect">
              <a:avLst/>
            </a:prstGeom>
            <a:noFill/>
          </p:spPr>
          <p:txBody>
            <a:bodyPr wrap="square" rtlCol="0">
              <a:spAutoFit/>
            </a:bodyPr>
            <a:lstStyle/>
            <a:p>
              <a:pPr algn="r" rtl="1"/>
              <a:r>
                <a:rPr lang="ar-SA" sz="3200" dirty="0">
                  <a:latin typeface="NikoshBAN" panose="02000000000000000000" pitchFamily="2" charset="0"/>
                </a:rPr>
                <a:t> </a:t>
              </a:r>
              <a:r>
                <a:rPr lang="ar-SA" sz="3200" b="1" u="sng" dirty="0">
                  <a:solidFill>
                    <a:srgbClr val="FF0000"/>
                  </a:solidFill>
                  <a:latin typeface="NikoshBAN" panose="02000000000000000000" pitchFamily="2" charset="0"/>
                </a:rPr>
                <a:t>(ز)</a:t>
              </a:r>
              <a:r>
                <a:rPr lang="en-US" sz="3200" b="1" u="sng" dirty="0">
                  <a:solidFill>
                    <a:srgbClr val="FF0000"/>
                  </a:solidFill>
                  <a:latin typeface="NikoshBAN" panose="02000000000000000000" pitchFamily="2" charset="0"/>
                  <a:cs typeface="NikoshBAN" panose="02000000000000000000" pitchFamily="2" charset="0"/>
                </a:rPr>
                <a:t> </a:t>
              </a:r>
              <a:r>
                <a:rPr lang="ar-SA" sz="3200" b="1" u="sng" dirty="0">
                  <a:solidFill>
                    <a:srgbClr val="FF0000"/>
                  </a:solidFill>
                  <a:latin typeface="NikoshBAN" panose="02000000000000000000" pitchFamily="2" charset="0"/>
                </a:rPr>
                <a:t>استخراج الاسماء المرفوعة من النص: </a:t>
              </a:r>
              <a:endParaRPr lang="en-US" sz="3200" b="1" u="sng" dirty="0">
                <a:solidFill>
                  <a:srgbClr val="FF0000"/>
                </a:solidFill>
                <a:latin typeface="NikoshBAN" panose="02000000000000000000" pitchFamily="2" charset="0"/>
                <a:cs typeface="NikoshBAN" panose="02000000000000000000" pitchFamily="2" charset="0"/>
              </a:endParaRPr>
            </a:p>
          </p:txBody>
        </p:sp>
        <p:sp>
          <p:nvSpPr>
            <p:cNvPr id="12" name="TextBox 11"/>
            <p:cNvSpPr txBox="1"/>
            <p:nvPr/>
          </p:nvSpPr>
          <p:spPr>
            <a:xfrm>
              <a:off x="5283200" y="2819401"/>
              <a:ext cx="4572000" cy="523220"/>
            </a:xfrm>
            <a:prstGeom prst="rect">
              <a:avLst/>
            </a:prstGeom>
            <a:noFill/>
          </p:spPr>
          <p:txBody>
            <a:bodyPr wrap="square" rtlCol="0">
              <a:spAutoFit/>
            </a:bodyPr>
            <a:lstStyle/>
            <a:p>
              <a:pPr algn="r" rtl="1"/>
              <a:r>
                <a:rPr lang="ar-SA" sz="2800" dirty="0"/>
                <a:t>عاصمة مبتدأ مرفوع من الابتداء. </a:t>
              </a:r>
              <a:endParaRPr lang="en-US" sz="2800" dirty="0"/>
            </a:p>
          </p:txBody>
        </p:sp>
        <p:sp>
          <p:nvSpPr>
            <p:cNvPr id="13" name="TextBox 12"/>
            <p:cNvSpPr txBox="1"/>
            <p:nvPr/>
          </p:nvSpPr>
          <p:spPr>
            <a:xfrm>
              <a:off x="5689600" y="3429001"/>
              <a:ext cx="4267200" cy="523220"/>
            </a:xfrm>
            <a:prstGeom prst="rect">
              <a:avLst/>
            </a:prstGeom>
            <a:noFill/>
          </p:spPr>
          <p:txBody>
            <a:bodyPr wrap="square" rtlCol="0">
              <a:spAutoFit/>
            </a:bodyPr>
            <a:lstStyle/>
            <a:p>
              <a:pPr algn="r" rtl="1"/>
              <a:r>
                <a:rPr lang="ar-SA" sz="2800" dirty="0"/>
                <a:t>داكا خبر مرفوع من عاصمتنا. </a:t>
              </a:r>
              <a:endParaRPr lang="en-US" sz="2800" dirty="0"/>
            </a:p>
          </p:txBody>
        </p:sp>
        <p:sp>
          <p:nvSpPr>
            <p:cNvPr id="14" name="TextBox 13"/>
            <p:cNvSpPr txBox="1"/>
            <p:nvPr/>
          </p:nvSpPr>
          <p:spPr>
            <a:xfrm>
              <a:off x="5588000" y="4191001"/>
              <a:ext cx="4368800" cy="523220"/>
            </a:xfrm>
            <a:prstGeom prst="rect">
              <a:avLst/>
            </a:prstGeom>
            <a:noFill/>
          </p:spPr>
          <p:txBody>
            <a:bodyPr wrap="square" rtlCol="0">
              <a:spAutoFit/>
            </a:bodyPr>
            <a:lstStyle/>
            <a:p>
              <a:pPr algn="r" rtl="1"/>
              <a:r>
                <a:rPr lang="ar-SA" sz="2800" dirty="0"/>
                <a:t>اسم مبتدأ مرفوع من الابتداء. </a:t>
              </a:r>
              <a:endParaRPr lang="en-US" sz="2800" dirty="0"/>
            </a:p>
          </p:txBody>
        </p:sp>
        <p:sp>
          <p:nvSpPr>
            <p:cNvPr id="15" name="TextBox 14"/>
            <p:cNvSpPr txBox="1"/>
            <p:nvPr/>
          </p:nvSpPr>
          <p:spPr>
            <a:xfrm>
              <a:off x="5689600" y="4800601"/>
              <a:ext cx="4165600" cy="523220"/>
            </a:xfrm>
            <a:prstGeom prst="rect">
              <a:avLst/>
            </a:prstGeom>
            <a:noFill/>
          </p:spPr>
          <p:txBody>
            <a:bodyPr wrap="square" rtlCol="0">
              <a:spAutoFit/>
            </a:bodyPr>
            <a:lstStyle/>
            <a:p>
              <a:pPr algn="r" rtl="1"/>
              <a:r>
                <a:rPr lang="ar-SA" sz="2800" dirty="0"/>
                <a:t>صفة مرفوع من اسمها. </a:t>
              </a:r>
              <a:endParaRPr lang="en-US" sz="2800" dirty="0"/>
            </a:p>
          </p:txBody>
        </p:sp>
        <p:sp>
          <p:nvSpPr>
            <p:cNvPr id="16" name="TextBox 15"/>
            <p:cNvSpPr txBox="1"/>
            <p:nvPr/>
          </p:nvSpPr>
          <p:spPr>
            <a:xfrm>
              <a:off x="5689600" y="5562601"/>
              <a:ext cx="3962400" cy="523220"/>
            </a:xfrm>
            <a:prstGeom prst="rect">
              <a:avLst/>
            </a:prstGeom>
            <a:noFill/>
          </p:spPr>
          <p:txBody>
            <a:bodyPr wrap="square" rtlCol="0">
              <a:spAutoFit/>
            </a:bodyPr>
            <a:lstStyle/>
            <a:p>
              <a:pPr algn="r" rtl="1"/>
              <a:r>
                <a:rPr lang="ar-SA" sz="2800" dirty="0"/>
                <a:t>خبر مرفوع من اسمها.</a:t>
              </a:r>
              <a:endParaRPr lang="en-US" sz="2800" dirty="0"/>
            </a:p>
          </p:txBody>
        </p:sp>
        <p:sp>
          <p:nvSpPr>
            <p:cNvPr id="17" name="TextBox 16"/>
            <p:cNvSpPr txBox="1"/>
            <p:nvPr/>
          </p:nvSpPr>
          <p:spPr>
            <a:xfrm>
              <a:off x="9855200" y="2819401"/>
              <a:ext cx="1625600" cy="523220"/>
            </a:xfrm>
            <a:prstGeom prst="rect">
              <a:avLst/>
            </a:prstGeom>
            <a:noFill/>
          </p:spPr>
          <p:txBody>
            <a:bodyPr wrap="square" rtlCol="0">
              <a:spAutoFit/>
            </a:bodyPr>
            <a:lstStyle/>
            <a:p>
              <a:pPr algn="r" rtl="1"/>
              <a:r>
                <a:rPr lang="ar-SA" sz="2800" dirty="0"/>
                <a:t>عاصمتنا</a:t>
              </a:r>
              <a:endParaRPr lang="en-US" sz="2800" dirty="0"/>
            </a:p>
          </p:txBody>
        </p:sp>
        <p:sp>
          <p:nvSpPr>
            <p:cNvPr id="18" name="TextBox 17"/>
            <p:cNvSpPr txBox="1"/>
            <p:nvPr/>
          </p:nvSpPr>
          <p:spPr>
            <a:xfrm>
              <a:off x="10160000" y="3429001"/>
              <a:ext cx="1219200" cy="523220"/>
            </a:xfrm>
            <a:prstGeom prst="rect">
              <a:avLst/>
            </a:prstGeom>
            <a:noFill/>
          </p:spPr>
          <p:txBody>
            <a:bodyPr wrap="square" rtlCol="0">
              <a:spAutoFit/>
            </a:bodyPr>
            <a:lstStyle/>
            <a:p>
              <a:pPr algn="r" rtl="1"/>
              <a:r>
                <a:rPr lang="ar-SA" sz="2800" dirty="0"/>
                <a:t>داكا</a:t>
              </a:r>
              <a:endParaRPr lang="en-US" sz="2800" dirty="0"/>
            </a:p>
          </p:txBody>
        </p:sp>
        <p:sp>
          <p:nvSpPr>
            <p:cNvPr id="19" name="TextBox 18"/>
            <p:cNvSpPr txBox="1"/>
            <p:nvPr/>
          </p:nvSpPr>
          <p:spPr>
            <a:xfrm>
              <a:off x="10058400" y="4191001"/>
              <a:ext cx="1422400" cy="523220"/>
            </a:xfrm>
            <a:prstGeom prst="rect">
              <a:avLst/>
            </a:prstGeom>
            <a:noFill/>
          </p:spPr>
          <p:txBody>
            <a:bodyPr wrap="square" rtlCol="0">
              <a:spAutoFit/>
            </a:bodyPr>
            <a:lstStyle/>
            <a:p>
              <a:pPr algn="r" rtl="1"/>
              <a:r>
                <a:rPr lang="ar-SA" sz="2800" dirty="0"/>
                <a:t>اسمها </a:t>
              </a:r>
              <a:endParaRPr lang="en-US" sz="2800" dirty="0"/>
            </a:p>
          </p:txBody>
        </p:sp>
        <p:sp>
          <p:nvSpPr>
            <p:cNvPr id="20" name="TextBox 19"/>
            <p:cNvSpPr txBox="1"/>
            <p:nvPr/>
          </p:nvSpPr>
          <p:spPr>
            <a:xfrm>
              <a:off x="9956800" y="4800601"/>
              <a:ext cx="1422400" cy="523220"/>
            </a:xfrm>
            <a:prstGeom prst="rect">
              <a:avLst/>
            </a:prstGeom>
            <a:noFill/>
          </p:spPr>
          <p:txBody>
            <a:bodyPr wrap="square" rtlCol="0">
              <a:spAutoFit/>
            </a:bodyPr>
            <a:lstStyle/>
            <a:p>
              <a:pPr algn="r" rtl="1"/>
              <a:r>
                <a:rPr lang="ar-SA" sz="2800" dirty="0"/>
                <a:t>القديم</a:t>
              </a:r>
              <a:endParaRPr lang="en-US" sz="2800" dirty="0"/>
            </a:p>
          </p:txBody>
        </p:sp>
      </p:grpSp>
      <p:sp>
        <p:nvSpPr>
          <p:cNvPr id="21" name="TextBox 20"/>
          <p:cNvSpPr txBox="1"/>
          <p:nvPr/>
        </p:nvSpPr>
        <p:spPr>
          <a:xfrm>
            <a:off x="9855200" y="5562600"/>
            <a:ext cx="1727200" cy="461665"/>
          </a:xfrm>
          <a:prstGeom prst="rect">
            <a:avLst/>
          </a:prstGeom>
          <a:noFill/>
        </p:spPr>
        <p:txBody>
          <a:bodyPr wrap="square" rtlCol="0">
            <a:spAutoFit/>
          </a:bodyPr>
          <a:lstStyle/>
          <a:p>
            <a:pPr algn="r" rtl="1"/>
            <a:r>
              <a:rPr lang="ar-SA" sz="2400" dirty="0"/>
              <a:t>جهانغير نغر</a:t>
            </a:r>
            <a:endParaRPr lang="en-US" sz="2400" dirty="0"/>
          </a:p>
        </p:txBody>
      </p:sp>
      <p:grpSp>
        <p:nvGrpSpPr>
          <p:cNvPr id="22" name="Group 21"/>
          <p:cNvGrpSpPr/>
          <p:nvPr/>
        </p:nvGrpSpPr>
        <p:grpSpPr>
          <a:xfrm>
            <a:off x="521648" y="1676401"/>
            <a:ext cx="4992468" cy="4699574"/>
            <a:chOff x="508000" y="1676401"/>
            <a:chExt cx="4992468" cy="4699574"/>
          </a:xfrm>
        </p:grpSpPr>
        <p:sp>
          <p:nvSpPr>
            <p:cNvPr id="23" name="TextBox 22"/>
            <p:cNvSpPr txBox="1"/>
            <p:nvPr/>
          </p:nvSpPr>
          <p:spPr>
            <a:xfrm>
              <a:off x="508000" y="1676401"/>
              <a:ext cx="4992468" cy="1077218"/>
            </a:xfrm>
            <a:prstGeom prst="rect">
              <a:avLst/>
            </a:prstGeom>
            <a:noFill/>
          </p:spPr>
          <p:txBody>
            <a:bodyPr wrap="square" rtlCol="0">
              <a:spAutoFit/>
            </a:bodyPr>
            <a:lstStyle/>
            <a:p>
              <a:pPr algn="r" rtl="1"/>
              <a:r>
                <a:rPr lang="ar-SA" sz="3200" b="1" u="sng" dirty="0">
                  <a:latin typeface="NikoshBAN" panose="02000000000000000000" pitchFamily="2" charset="0"/>
                </a:rPr>
                <a:t>(</a:t>
              </a:r>
              <a:r>
                <a:rPr lang="ar-SA" sz="3200" b="1" u="sng" dirty="0">
                  <a:solidFill>
                    <a:schemeClr val="accent2">
                      <a:lumMod val="75000"/>
                    </a:schemeClr>
                  </a:solidFill>
                  <a:latin typeface="NikoshBAN" panose="02000000000000000000" pitchFamily="2" charset="0"/>
                </a:rPr>
                <a:t>ح)</a:t>
              </a:r>
              <a:r>
                <a:rPr lang="en-US" sz="3200" b="1" u="sng" dirty="0">
                  <a:solidFill>
                    <a:schemeClr val="accent2">
                      <a:lumMod val="75000"/>
                    </a:schemeClr>
                  </a:solidFill>
                  <a:latin typeface="NikoshBAN" panose="02000000000000000000" pitchFamily="2" charset="0"/>
                  <a:cs typeface="NikoshBAN" panose="02000000000000000000" pitchFamily="2" charset="0"/>
                </a:rPr>
                <a:t> </a:t>
              </a:r>
              <a:r>
                <a:rPr lang="ar-SA" sz="3200" b="1" u="sng" dirty="0">
                  <a:solidFill>
                    <a:schemeClr val="accent2">
                      <a:lumMod val="75000"/>
                    </a:schemeClr>
                  </a:solidFill>
                  <a:latin typeface="NikoshBAN" panose="02000000000000000000" pitchFamily="2" charset="0"/>
                </a:rPr>
                <a:t>استخرج الأسماء المشتقة من النص</a:t>
              </a:r>
              <a:r>
                <a:rPr lang="en-US" sz="3200" b="1" u="sng" dirty="0">
                  <a:solidFill>
                    <a:schemeClr val="accent2">
                      <a:lumMod val="75000"/>
                    </a:schemeClr>
                  </a:solidFill>
                  <a:latin typeface="NikoshBAN" panose="02000000000000000000" pitchFamily="2" charset="0"/>
                  <a:cs typeface="NikoshBAN" panose="02000000000000000000" pitchFamily="2" charset="0"/>
                </a:rPr>
                <a:t> </a:t>
              </a:r>
              <a:r>
                <a:rPr lang="ar-SA" sz="3200" b="1" u="sng" dirty="0">
                  <a:solidFill>
                    <a:schemeClr val="accent2">
                      <a:lumMod val="75000"/>
                    </a:schemeClr>
                  </a:solidFill>
                  <a:latin typeface="NikoshBAN" panose="02000000000000000000" pitchFamily="2" charset="0"/>
                </a:rPr>
                <a:t>ثم عين نوعها:</a:t>
              </a:r>
              <a:endParaRPr lang="en-US" sz="3200" b="1" u="sng" dirty="0">
                <a:solidFill>
                  <a:schemeClr val="accent2">
                    <a:lumMod val="75000"/>
                  </a:schemeClr>
                </a:solidFill>
                <a:latin typeface="NikoshBAN" panose="02000000000000000000" pitchFamily="2" charset="0"/>
                <a:cs typeface="NikoshBAN" panose="02000000000000000000" pitchFamily="2" charset="0"/>
              </a:endParaRPr>
            </a:p>
          </p:txBody>
        </p:sp>
        <p:sp>
          <p:nvSpPr>
            <p:cNvPr id="24" name="TextBox 23"/>
            <p:cNvSpPr txBox="1"/>
            <p:nvPr/>
          </p:nvSpPr>
          <p:spPr>
            <a:xfrm>
              <a:off x="2641600" y="2667001"/>
              <a:ext cx="2438400" cy="523220"/>
            </a:xfrm>
            <a:prstGeom prst="rect">
              <a:avLst/>
            </a:prstGeom>
            <a:noFill/>
          </p:spPr>
          <p:txBody>
            <a:bodyPr wrap="square" rtlCol="0">
              <a:spAutoFit/>
            </a:bodyPr>
            <a:lstStyle/>
            <a:p>
              <a:pPr algn="r" rtl="1"/>
              <a:r>
                <a:rPr lang="ar-SA" sz="2800" b="1" dirty="0"/>
                <a:t>الأسماء المشتقة</a:t>
              </a:r>
              <a:endParaRPr lang="en-US" sz="2800" b="1" dirty="0"/>
            </a:p>
          </p:txBody>
        </p:sp>
        <p:sp>
          <p:nvSpPr>
            <p:cNvPr id="25" name="TextBox 24"/>
            <p:cNvSpPr txBox="1"/>
            <p:nvPr/>
          </p:nvSpPr>
          <p:spPr>
            <a:xfrm>
              <a:off x="812800" y="2667001"/>
              <a:ext cx="1422400" cy="523220"/>
            </a:xfrm>
            <a:prstGeom prst="rect">
              <a:avLst/>
            </a:prstGeom>
            <a:noFill/>
          </p:spPr>
          <p:txBody>
            <a:bodyPr wrap="square" rtlCol="0">
              <a:spAutoFit/>
            </a:bodyPr>
            <a:lstStyle/>
            <a:p>
              <a:pPr algn="r" rtl="1"/>
              <a:r>
                <a:rPr lang="ar-SA" sz="2800" b="1" dirty="0"/>
                <a:t>انواعها</a:t>
              </a:r>
              <a:endParaRPr lang="en-US" sz="2800" b="1" dirty="0"/>
            </a:p>
          </p:txBody>
        </p:sp>
        <p:sp>
          <p:nvSpPr>
            <p:cNvPr id="26" name="TextBox 25"/>
            <p:cNvSpPr txBox="1"/>
            <p:nvPr/>
          </p:nvSpPr>
          <p:spPr>
            <a:xfrm>
              <a:off x="2844800" y="3276600"/>
              <a:ext cx="1727200" cy="584775"/>
            </a:xfrm>
            <a:prstGeom prst="rect">
              <a:avLst/>
            </a:prstGeom>
            <a:noFill/>
          </p:spPr>
          <p:txBody>
            <a:bodyPr wrap="square" rtlCol="0">
              <a:spAutoFit/>
            </a:bodyPr>
            <a:lstStyle/>
            <a:p>
              <a:pPr algn="r" rtl="1"/>
              <a:r>
                <a:rPr lang="ar-SA" sz="3200" dirty="0"/>
                <a:t>قديم</a:t>
              </a:r>
              <a:endParaRPr lang="en-US" sz="3200" dirty="0"/>
            </a:p>
          </p:txBody>
        </p:sp>
        <p:sp>
          <p:nvSpPr>
            <p:cNvPr id="27" name="TextBox 26"/>
            <p:cNvSpPr txBox="1"/>
            <p:nvPr/>
          </p:nvSpPr>
          <p:spPr>
            <a:xfrm>
              <a:off x="609600" y="3276600"/>
              <a:ext cx="2133600" cy="584775"/>
            </a:xfrm>
            <a:prstGeom prst="rect">
              <a:avLst/>
            </a:prstGeom>
            <a:noFill/>
          </p:spPr>
          <p:txBody>
            <a:bodyPr wrap="square" rtlCol="0">
              <a:spAutoFit/>
            </a:bodyPr>
            <a:lstStyle/>
            <a:p>
              <a:pPr algn="r" rtl="1"/>
              <a:r>
                <a:rPr lang="ar-SA" sz="3200" b="1" dirty="0">
                  <a:solidFill>
                    <a:srgbClr val="0070C0"/>
                  </a:solidFill>
                </a:rPr>
                <a:t>صفة مشبهة</a:t>
              </a:r>
              <a:endParaRPr lang="en-US" sz="3200" b="1" dirty="0">
                <a:solidFill>
                  <a:srgbClr val="0070C0"/>
                </a:solidFill>
              </a:endParaRPr>
            </a:p>
          </p:txBody>
        </p:sp>
        <p:sp>
          <p:nvSpPr>
            <p:cNvPr id="28" name="TextBox 27"/>
            <p:cNvSpPr txBox="1"/>
            <p:nvPr/>
          </p:nvSpPr>
          <p:spPr>
            <a:xfrm>
              <a:off x="2844800" y="3962400"/>
              <a:ext cx="1828800" cy="584775"/>
            </a:xfrm>
            <a:prstGeom prst="rect">
              <a:avLst/>
            </a:prstGeom>
            <a:noFill/>
          </p:spPr>
          <p:txBody>
            <a:bodyPr wrap="square" rtlCol="0">
              <a:spAutoFit/>
            </a:bodyPr>
            <a:lstStyle/>
            <a:p>
              <a:pPr algn="r" rtl="1"/>
              <a:r>
                <a:rPr lang="ar-SA" sz="3200" dirty="0"/>
                <a:t>طويل</a:t>
              </a:r>
              <a:endParaRPr lang="en-US" sz="3200" dirty="0"/>
            </a:p>
          </p:txBody>
        </p:sp>
        <p:sp>
          <p:nvSpPr>
            <p:cNvPr id="29" name="TextBox 28"/>
            <p:cNvSpPr txBox="1"/>
            <p:nvPr/>
          </p:nvSpPr>
          <p:spPr>
            <a:xfrm>
              <a:off x="711200" y="3962400"/>
              <a:ext cx="2032000" cy="584775"/>
            </a:xfrm>
            <a:prstGeom prst="rect">
              <a:avLst/>
            </a:prstGeom>
            <a:noFill/>
          </p:spPr>
          <p:txBody>
            <a:bodyPr wrap="square" rtlCol="0">
              <a:spAutoFit/>
            </a:bodyPr>
            <a:lstStyle/>
            <a:p>
              <a:pPr algn="r" rtl="1"/>
              <a:r>
                <a:rPr lang="ar-SA" sz="3200" b="1" dirty="0">
                  <a:solidFill>
                    <a:srgbClr val="0070C0"/>
                  </a:solidFill>
                </a:rPr>
                <a:t>اسم الفاعل</a:t>
              </a:r>
              <a:endParaRPr lang="en-US" sz="3200" b="1" dirty="0">
                <a:solidFill>
                  <a:srgbClr val="0070C0"/>
                </a:solidFill>
              </a:endParaRPr>
            </a:p>
          </p:txBody>
        </p:sp>
        <p:sp>
          <p:nvSpPr>
            <p:cNvPr id="30" name="TextBox 29"/>
            <p:cNvSpPr txBox="1"/>
            <p:nvPr/>
          </p:nvSpPr>
          <p:spPr>
            <a:xfrm>
              <a:off x="609600" y="5791200"/>
              <a:ext cx="2032000" cy="584775"/>
            </a:xfrm>
            <a:prstGeom prst="rect">
              <a:avLst/>
            </a:prstGeom>
            <a:noFill/>
          </p:spPr>
          <p:txBody>
            <a:bodyPr wrap="square" rtlCol="0">
              <a:spAutoFit/>
            </a:bodyPr>
            <a:lstStyle/>
            <a:p>
              <a:pPr algn="r" rtl="1"/>
              <a:r>
                <a:rPr lang="ar-SA" sz="3200" b="1" dirty="0">
                  <a:solidFill>
                    <a:srgbClr val="0070C0"/>
                  </a:solidFill>
                </a:rPr>
                <a:t>اسم الفاعل</a:t>
              </a:r>
              <a:endParaRPr lang="en-US" sz="3200" b="1" dirty="0">
                <a:solidFill>
                  <a:srgbClr val="0070C0"/>
                </a:solidFill>
              </a:endParaRPr>
            </a:p>
          </p:txBody>
        </p:sp>
        <p:sp>
          <p:nvSpPr>
            <p:cNvPr id="31" name="TextBox 30"/>
            <p:cNvSpPr txBox="1"/>
            <p:nvPr/>
          </p:nvSpPr>
          <p:spPr>
            <a:xfrm>
              <a:off x="3048000" y="4529797"/>
              <a:ext cx="1625600" cy="584775"/>
            </a:xfrm>
            <a:prstGeom prst="rect">
              <a:avLst/>
            </a:prstGeom>
            <a:noFill/>
          </p:spPr>
          <p:txBody>
            <a:bodyPr wrap="square" rtlCol="0">
              <a:spAutoFit/>
            </a:bodyPr>
            <a:lstStyle/>
            <a:p>
              <a:pPr algn="r" rtl="1"/>
              <a:r>
                <a:rPr lang="ar-SA" sz="3200" dirty="0"/>
                <a:t>منزل</a:t>
              </a:r>
              <a:endParaRPr lang="en-US" sz="3200" dirty="0"/>
            </a:p>
          </p:txBody>
        </p:sp>
        <p:sp>
          <p:nvSpPr>
            <p:cNvPr id="32" name="TextBox 31"/>
            <p:cNvSpPr txBox="1"/>
            <p:nvPr/>
          </p:nvSpPr>
          <p:spPr>
            <a:xfrm>
              <a:off x="623668" y="4529797"/>
              <a:ext cx="2133600" cy="584775"/>
            </a:xfrm>
            <a:prstGeom prst="rect">
              <a:avLst/>
            </a:prstGeom>
            <a:noFill/>
          </p:spPr>
          <p:txBody>
            <a:bodyPr wrap="square" rtlCol="0">
              <a:spAutoFit/>
            </a:bodyPr>
            <a:lstStyle/>
            <a:p>
              <a:pPr algn="r" rtl="1"/>
              <a:r>
                <a:rPr lang="ar-SA" sz="3200" b="1" dirty="0">
                  <a:solidFill>
                    <a:srgbClr val="0070C0"/>
                  </a:solidFill>
                </a:rPr>
                <a:t>اسم الظرف</a:t>
              </a:r>
              <a:endParaRPr lang="en-US" sz="3200" b="1" dirty="0">
                <a:solidFill>
                  <a:srgbClr val="0070C0"/>
                </a:solidFill>
              </a:endParaRPr>
            </a:p>
          </p:txBody>
        </p:sp>
        <p:sp>
          <p:nvSpPr>
            <p:cNvPr id="33" name="TextBox 32"/>
            <p:cNvSpPr txBox="1"/>
            <p:nvPr/>
          </p:nvSpPr>
          <p:spPr>
            <a:xfrm>
              <a:off x="3149600" y="5181600"/>
              <a:ext cx="1563077" cy="584775"/>
            </a:xfrm>
            <a:prstGeom prst="rect">
              <a:avLst/>
            </a:prstGeom>
            <a:noFill/>
          </p:spPr>
          <p:txBody>
            <a:bodyPr wrap="square" rtlCol="0">
              <a:spAutoFit/>
            </a:bodyPr>
            <a:lstStyle/>
            <a:p>
              <a:pPr algn="r" rtl="1"/>
              <a:r>
                <a:rPr lang="ar-SA" sz="3200" dirty="0"/>
                <a:t>احسن</a:t>
              </a:r>
              <a:endParaRPr lang="en-US" sz="3200" dirty="0"/>
            </a:p>
          </p:txBody>
        </p:sp>
        <p:sp>
          <p:nvSpPr>
            <p:cNvPr id="34" name="TextBox 33"/>
            <p:cNvSpPr txBox="1"/>
            <p:nvPr/>
          </p:nvSpPr>
          <p:spPr>
            <a:xfrm>
              <a:off x="508000" y="5181600"/>
              <a:ext cx="2235200" cy="584775"/>
            </a:xfrm>
            <a:prstGeom prst="rect">
              <a:avLst/>
            </a:prstGeom>
            <a:noFill/>
          </p:spPr>
          <p:txBody>
            <a:bodyPr wrap="square" rtlCol="0">
              <a:spAutoFit/>
            </a:bodyPr>
            <a:lstStyle/>
            <a:p>
              <a:pPr algn="r" rtl="1"/>
              <a:r>
                <a:rPr lang="ar-SA" sz="3200" b="1" dirty="0">
                  <a:solidFill>
                    <a:srgbClr val="0070C0"/>
                  </a:solidFill>
                </a:rPr>
                <a:t>اسم التفضيل</a:t>
              </a:r>
              <a:endParaRPr lang="en-US" sz="3200" b="1" dirty="0">
                <a:solidFill>
                  <a:srgbClr val="0070C0"/>
                </a:solidFill>
              </a:endParaRPr>
            </a:p>
          </p:txBody>
        </p:sp>
      </p:grpSp>
      <p:sp>
        <p:nvSpPr>
          <p:cNvPr id="35" name="TextBox 34"/>
          <p:cNvSpPr txBox="1"/>
          <p:nvPr/>
        </p:nvSpPr>
        <p:spPr>
          <a:xfrm>
            <a:off x="3352800" y="5791200"/>
            <a:ext cx="1331742" cy="584775"/>
          </a:xfrm>
          <a:prstGeom prst="rect">
            <a:avLst/>
          </a:prstGeom>
          <a:noFill/>
        </p:spPr>
        <p:txBody>
          <a:bodyPr wrap="square" rtlCol="0">
            <a:spAutoFit/>
          </a:bodyPr>
          <a:lstStyle/>
          <a:p>
            <a:pPr algn="r" rtl="1"/>
            <a:r>
              <a:rPr lang="ar-SA" sz="3200" dirty="0"/>
              <a:t>واسعة</a:t>
            </a:r>
            <a:endParaRPr lang="en-US" sz="3200" dirty="0"/>
          </a:p>
        </p:txBody>
      </p:sp>
    </p:spTree>
    <p:extLst>
      <p:ext uri="{BB962C8B-B14F-4D97-AF65-F5344CB8AC3E}">
        <p14:creationId xmlns:p14="http://schemas.microsoft.com/office/powerpoint/2010/main" val="308573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1"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337095"/>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334780"/>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15</a:t>
            </a:r>
            <a:endParaRPr lang="en-US" sz="2800" dirty="0">
              <a:latin typeface="NikoshBAN" panose="02000000000000000000" pitchFamily="2" charset="0"/>
              <a:cs typeface="NikoshBAN" panose="02000000000000000000" pitchFamily="2" charset="0"/>
            </a:endParaRPr>
          </a:p>
        </p:txBody>
      </p:sp>
      <p:sp>
        <p:nvSpPr>
          <p:cNvPr id="5" name="Snip Same Side Corner Rectangle 4"/>
          <p:cNvSpPr/>
          <p:nvPr/>
        </p:nvSpPr>
        <p:spPr>
          <a:xfrm>
            <a:off x="3042314" y="0"/>
            <a:ext cx="4648200" cy="1219200"/>
          </a:xfrm>
          <a:prstGeom prst="snip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800" b="1" u="sng" dirty="0" smtClean="0">
                <a:ln w="1905"/>
                <a:solidFill>
                  <a:srgbClr val="0070C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التقييم</a:t>
            </a:r>
            <a:r>
              <a:rPr lang="ar-SA" sz="8800" b="1" dirty="0" smtClean="0">
                <a:ln w="1905"/>
                <a:solidFill>
                  <a:srgbClr val="002060"/>
                </a:solidFill>
                <a:effectLst>
                  <a:innerShdw blurRad="69850" dist="43180" dir="5400000">
                    <a:srgbClr val="000000">
                      <a:alpha val="65000"/>
                    </a:srgbClr>
                  </a:innerShdw>
                </a:effectLst>
                <a:latin typeface="Arabic Typesetting" pitchFamily="66" charset="-78"/>
                <a:cs typeface="Arabic Typesetting" pitchFamily="66" charset="-78"/>
              </a:rPr>
              <a:t> </a:t>
            </a:r>
            <a:endParaRPr lang="en-US" sz="8800" b="1" dirty="0">
              <a:ln w="1905"/>
              <a:solidFill>
                <a:srgbClr val="002060"/>
              </a:solidFill>
              <a:effectLst>
                <a:innerShdw blurRad="69850" dist="43180" dir="5400000">
                  <a:srgbClr val="000000">
                    <a:alpha val="65000"/>
                  </a:srgbClr>
                </a:innerShdw>
              </a:effectLst>
              <a:latin typeface="Arabic Typesetting" pitchFamily="66" charset="-78"/>
              <a:cs typeface="Arabic Typesetting" pitchFamily="66" charset="-78"/>
            </a:endParaRPr>
          </a:p>
        </p:txBody>
      </p:sp>
      <p:grpSp>
        <p:nvGrpSpPr>
          <p:cNvPr id="6" name="Group 5"/>
          <p:cNvGrpSpPr/>
          <p:nvPr/>
        </p:nvGrpSpPr>
        <p:grpSpPr>
          <a:xfrm>
            <a:off x="1590209" y="1757149"/>
            <a:ext cx="8229600" cy="1557371"/>
            <a:chOff x="2299892" y="1129352"/>
            <a:chExt cx="8229600" cy="1557371"/>
          </a:xfrm>
        </p:grpSpPr>
        <p:sp>
          <p:nvSpPr>
            <p:cNvPr id="7" name="TextBox 6"/>
            <p:cNvSpPr txBox="1"/>
            <p:nvPr/>
          </p:nvSpPr>
          <p:spPr>
            <a:xfrm>
              <a:off x="2430817" y="1129352"/>
              <a:ext cx="7532469" cy="584775"/>
            </a:xfrm>
            <a:prstGeom prst="rect">
              <a:avLst/>
            </a:prstGeom>
            <a:noFill/>
          </p:spPr>
          <p:txBody>
            <a:bodyPr wrap="square" rtlCol="0">
              <a:spAutoFit/>
            </a:bodyPr>
            <a:lstStyle/>
            <a:p>
              <a:pPr algn="r" rtl="1"/>
              <a:r>
                <a:rPr lang="en-US" sz="3200" dirty="0"/>
                <a:t> </a:t>
              </a:r>
              <a:r>
                <a:rPr lang="ar-SA" sz="3200" dirty="0">
                  <a:solidFill>
                    <a:srgbClr val="002060"/>
                  </a:solidFill>
                </a:rPr>
                <a:t>السوال: ١ــ  اين تقع داكا؟ </a:t>
              </a:r>
              <a:endParaRPr lang="en-US" sz="3200" dirty="0">
                <a:solidFill>
                  <a:srgbClr val="002060"/>
                </a:solidFill>
              </a:endParaRPr>
            </a:p>
          </p:txBody>
        </p:sp>
        <p:sp>
          <p:nvSpPr>
            <p:cNvPr id="8" name="TextBox 7"/>
            <p:cNvSpPr txBox="1"/>
            <p:nvPr/>
          </p:nvSpPr>
          <p:spPr>
            <a:xfrm>
              <a:off x="2299892" y="1622473"/>
              <a:ext cx="8229600" cy="584775"/>
            </a:xfrm>
            <a:prstGeom prst="rect">
              <a:avLst/>
            </a:prstGeom>
            <a:noFill/>
          </p:spPr>
          <p:txBody>
            <a:bodyPr wrap="square" rtlCol="0">
              <a:spAutoFit/>
            </a:bodyPr>
            <a:lstStyle/>
            <a:p>
              <a:pPr algn="r" rtl="1"/>
              <a:r>
                <a:rPr lang="en-US" sz="3200" dirty="0"/>
                <a:t> </a:t>
              </a:r>
              <a:r>
                <a:rPr lang="bn-IN" sz="3200" dirty="0"/>
                <a:t> </a:t>
              </a:r>
              <a:r>
                <a:rPr lang="en-US" sz="3200" dirty="0"/>
                <a:t> </a:t>
              </a:r>
              <a:r>
                <a:rPr lang="bn-IN" sz="3200" dirty="0"/>
                <a:t> </a:t>
              </a:r>
              <a:r>
                <a:rPr lang="ar-SA" sz="3200" dirty="0">
                  <a:solidFill>
                    <a:srgbClr val="7030A0"/>
                  </a:solidFill>
                </a:rPr>
                <a:t>السوال: ٢ــ اين متحف حرب الاستقلال؟ </a:t>
              </a:r>
              <a:endParaRPr lang="en-US" sz="3200" dirty="0">
                <a:solidFill>
                  <a:srgbClr val="7030A0"/>
                </a:solidFill>
              </a:endParaRPr>
            </a:p>
          </p:txBody>
        </p:sp>
        <p:sp>
          <p:nvSpPr>
            <p:cNvPr id="9" name="TextBox 8"/>
            <p:cNvSpPr txBox="1"/>
            <p:nvPr/>
          </p:nvSpPr>
          <p:spPr>
            <a:xfrm>
              <a:off x="2389944" y="2101948"/>
              <a:ext cx="7924800" cy="584775"/>
            </a:xfrm>
            <a:prstGeom prst="rect">
              <a:avLst/>
            </a:prstGeom>
            <a:noFill/>
          </p:spPr>
          <p:txBody>
            <a:bodyPr wrap="square" rtlCol="0">
              <a:spAutoFit/>
            </a:bodyPr>
            <a:lstStyle/>
            <a:p>
              <a:pPr algn="r" rtl="1"/>
              <a:r>
                <a:rPr lang="bn-IN" sz="3200" dirty="0">
                  <a:solidFill>
                    <a:schemeClr val="accent6">
                      <a:lumMod val="50000"/>
                    </a:schemeClr>
                  </a:solidFill>
                </a:rPr>
                <a:t> </a:t>
              </a:r>
              <a:r>
                <a:rPr lang="en-US" sz="3200" dirty="0">
                  <a:solidFill>
                    <a:schemeClr val="accent6">
                      <a:lumMod val="50000"/>
                    </a:schemeClr>
                  </a:solidFill>
                </a:rPr>
                <a:t>  </a:t>
              </a:r>
              <a:r>
                <a:rPr lang="ar-SA" sz="3200" dirty="0">
                  <a:solidFill>
                    <a:schemeClr val="accent6">
                      <a:lumMod val="50000"/>
                    </a:schemeClr>
                  </a:solidFill>
                </a:rPr>
                <a:t>السوال: ٣ــ كم عدد سكان فى داكا؟ </a:t>
              </a:r>
              <a:endParaRPr lang="en-US" sz="3200" dirty="0">
                <a:solidFill>
                  <a:schemeClr val="accent6">
                    <a:lumMod val="50000"/>
                  </a:schemeClr>
                </a:solidFill>
              </a:endParaRPr>
            </a:p>
          </p:txBody>
        </p:sp>
      </p:grpSp>
      <p:sp>
        <p:nvSpPr>
          <p:cNvPr id="10" name="TextBox 9"/>
          <p:cNvSpPr txBox="1"/>
          <p:nvPr/>
        </p:nvSpPr>
        <p:spPr>
          <a:xfrm>
            <a:off x="1620864" y="3269251"/>
            <a:ext cx="7924800" cy="584775"/>
          </a:xfrm>
          <a:prstGeom prst="rect">
            <a:avLst/>
          </a:prstGeom>
          <a:noFill/>
        </p:spPr>
        <p:txBody>
          <a:bodyPr wrap="square" rtlCol="0">
            <a:spAutoFit/>
          </a:bodyPr>
          <a:lstStyle/>
          <a:p>
            <a:pPr algn="r" rtl="1"/>
            <a:r>
              <a:rPr lang="en-US" sz="3200" dirty="0">
                <a:solidFill>
                  <a:srgbClr val="00B050"/>
                </a:solidFill>
              </a:rPr>
              <a:t> </a:t>
            </a:r>
            <a:r>
              <a:rPr lang="bn-IN" sz="3200" dirty="0">
                <a:solidFill>
                  <a:srgbClr val="00B050"/>
                </a:solidFill>
              </a:rPr>
              <a:t> </a:t>
            </a:r>
            <a:r>
              <a:rPr lang="ar-SA" sz="3200" dirty="0">
                <a:solidFill>
                  <a:srgbClr val="00B050"/>
                </a:solidFill>
              </a:rPr>
              <a:t>السوال: ٤ــ كيف كانت المبانى والشوارع لداكا؟ </a:t>
            </a:r>
            <a:endParaRPr lang="en-US" sz="3200" dirty="0">
              <a:solidFill>
                <a:srgbClr val="00B050"/>
              </a:solidFill>
            </a:endParaRPr>
          </a:p>
        </p:txBody>
      </p:sp>
    </p:spTree>
    <p:extLst>
      <p:ext uri="{BB962C8B-B14F-4D97-AF65-F5344CB8AC3E}">
        <p14:creationId xmlns:p14="http://schemas.microsoft.com/office/powerpoint/2010/main" val="264103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337095"/>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334780"/>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16</a:t>
            </a:r>
            <a:endParaRPr lang="en-US" sz="2800" dirty="0">
              <a:latin typeface="NikoshBAN" panose="02000000000000000000" pitchFamily="2" charset="0"/>
              <a:cs typeface="NikoshBAN" panose="02000000000000000000" pitchFamily="2" charset="0"/>
            </a:endParaRPr>
          </a:p>
        </p:txBody>
      </p:sp>
      <p:sp>
        <p:nvSpPr>
          <p:cNvPr id="5" name="Rounded Rectangle 4"/>
          <p:cNvSpPr/>
          <p:nvPr/>
        </p:nvSpPr>
        <p:spPr>
          <a:xfrm>
            <a:off x="2736376" y="0"/>
            <a:ext cx="6248400" cy="836154"/>
          </a:xfrm>
          <a:prstGeom prst="roundRect">
            <a:avLst>
              <a:gd name="adj" fmla="val 15378"/>
            </a:avLst>
          </a:prstGeom>
          <a:ln/>
        </p:spPr>
        <p:style>
          <a:lnRef idx="2">
            <a:schemeClr val="accent6"/>
          </a:lnRef>
          <a:fillRef idx="1003">
            <a:schemeClr val="lt2"/>
          </a:fillRef>
          <a:effectRef idx="0">
            <a:schemeClr val="accent6"/>
          </a:effectRef>
          <a:fontRef idx="minor">
            <a:schemeClr val="dk1"/>
          </a:fontRef>
        </p:style>
        <p:txBody>
          <a:bodyPr rtlCol="0" anchor="ctr">
            <a:scene3d>
              <a:camera prst="orthographicFront"/>
              <a:lightRig rig="threePt" dir="t"/>
            </a:scene3d>
            <a:sp3d extrusionH="57150">
              <a:bevelT w="38100" h="38100" prst="slope"/>
            </a:sp3d>
          </a:bodyPr>
          <a:lstStyle/>
          <a:p>
            <a:pPr algn="ctr"/>
            <a:r>
              <a:rPr lang="bn-BD" sz="44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বাড়ির কাজ</a:t>
            </a:r>
            <a:r>
              <a:rPr lang="ar-SA" sz="44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rPr>
              <a:t>الواجب المنزل  </a:t>
            </a:r>
            <a:endParaRPr lang="bn-BD" sz="4400" dirty="0" smtClean="0">
              <a:ln w="0"/>
              <a:solidFill>
                <a:schemeClr val="tx1">
                  <a:lumMod val="95000"/>
                  <a:lumOff val="5000"/>
                </a:schemeClr>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6" name="Rectangle 5"/>
          <p:cNvSpPr>
            <a:spLocks noChangeArrowheads="1"/>
          </p:cNvSpPr>
          <p:nvPr/>
        </p:nvSpPr>
        <p:spPr bwMode="auto">
          <a:xfrm>
            <a:off x="2027237" y="1905000"/>
            <a:ext cx="81375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r" eaLnBrk="1" hangingPunct="1"/>
            <a:r>
              <a:rPr lang="ar-SA" altLang="en-US" sz="4800">
                <a:solidFill>
                  <a:srgbClr val="7030A0"/>
                </a:solidFill>
                <a:cs typeface="Arabic Transparent" panose="020B0604020202020204" pitchFamily="34" charset="0"/>
              </a:rPr>
              <a:t>استخرج من النص خمسة افعال للماضي وخمسة أفعال للمضارع ثم حوّلها إلى المضارع والماضي</a:t>
            </a:r>
            <a:r>
              <a:rPr lang="en-US" altLang="en-US" sz="4800">
                <a:solidFill>
                  <a:srgbClr val="7030A0"/>
                </a:solidFill>
                <a:cs typeface="Arabic Transparent" panose="020B0604020202020204" pitchFamily="34" charset="0"/>
              </a:rPr>
              <a:t> </a:t>
            </a:r>
          </a:p>
          <a:p>
            <a:pPr algn="r" eaLnBrk="1" hangingPunct="1"/>
            <a:endParaRPr lang="en-US" altLang="en-US" sz="4800">
              <a:solidFill>
                <a:srgbClr val="7030A0"/>
              </a:solidFill>
              <a:cs typeface="Arabic Transparent" panose="020B0604020202020204" pitchFamily="34" charset="0"/>
            </a:endParaRPr>
          </a:p>
        </p:txBody>
      </p:sp>
    </p:spTree>
    <p:extLst>
      <p:ext uri="{BB962C8B-B14F-4D97-AF65-F5344CB8AC3E}">
        <p14:creationId xmlns:p14="http://schemas.microsoft.com/office/powerpoint/2010/main" val="71113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২</a:t>
            </a:r>
          </a:p>
        </p:txBody>
      </p:sp>
      <p:sp>
        <p:nvSpPr>
          <p:cNvPr id="5" name="Title 1"/>
          <p:cNvSpPr txBox="1">
            <a:spLocks/>
          </p:cNvSpPr>
          <p:nvPr/>
        </p:nvSpPr>
        <p:spPr>
          <a:xfrm>
            <a:off x="1766046" y="0"/>
            <a:ext cx="6934200" cy="1447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AE" sz="5400" b="1" smtClean="0">
                <a:solidFill>
                  <a:srgbClr val="00B050"/>
                </a:solidFill>
                <a:latin typeface="Arabic Transparent" panose="020B0604020202020204" pitchFamily="34" charset="0"/>
                <a:cs typeface="Arabic Transparent" panose="020B0604020202020204" pitchFamily="34" charset="0"/>
              </a:rPr>
              <a:t>تعريف المعلم</a:t>
            </a:r>
            <a:endParaRPr lang="en-US" sz="5400" dirty="0">
              <a:latin typeface="Arabic Transparent" panose="020B0604020202020204" pitchFamily="34" charset="0"/>
              <a:cs typeface="Arabic Transparent" panose="020B0604020202020204" pitchFamily="34" charset="0"/>
            </a:endParaRPr>
          </a:p>
        </p:txBody>
      </p:sp>
      <p:sp>
        <p:nvSpPr>
          <p:cNvPr id="7" name="Text Box 3"/>
          <p:cNvSpPr txBox="1">
            <a:spLocks noChangeArrowheads="1"/>
          </p:cNvSpPr>
          <p:nvPr/>
        </p:nvSpPr>
        <p:spPr bwMode="auto">
          <a:xfrm>
            <a:off x="475122" y="1295400"/>
            <a:ext cx="5791200" cy="4267200"/>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360000" rIns="360000" bIns="36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5400" dirty="0">
                <a:solidFill>
                  <a:srgbClr val="7030A0"/>
                </a:solidFill>
                <a:cs typeface="Arabic Transparent" panose="020B0604020202020204" pitchFamily="34" charset="0"/>
              </a:rPr>
              <a:t>جميْلَةُ النسَاء </a:t>
            </a:r>
          </a:p>
          <a:p>
            <a:pPr eaLnBrk="1" hangingPunct="1"/>
            <a:r>
              <a:rPr lang="ar-SA" altLang="en-US" sz="5400" dirty="0">
                <a:solidFill>
                  <a:srgbClr val="002060"/>
                </a:solidFill>
                <a:cs typeface="Arabic Transparent" panose="020B0604020202020204" pitchFamily="34" charset="0"/>
              </a:rPr>
              <a:t> مساعد المعلم</a:t>
            </a:r>
            <a:endParaRPr lang="en-US" altLang="en-US" sz="5400" dirty="0">
              <a:solidFill>
                <a:srgbClr val="FF0000"/>
              </a:solidFill>
              <a:cs typeface="Arabic Transparent" panose="020B0604020202020204" pitchFamily="34" charset="0"/>
            </a:endParaRPr>
          </a:p>
          <a:p>
            <a:pPr eaLnBrk="1" hangingPunct="1"/>
            <a:r>
              <a:rPr lang="ar-SA" altLang="en-US" sz="4000" dirty="0">
                <a:cs typeface="Arabic Transparent" panose="020B0604020202020204" pitchFamily="34" charset="0"/>
              </a:rPr>
              <a:t>صرركوتي الوحديا دي-موكي</a:t>
            </a:r>
          </a:p>
          <a:p>
            <a:pPr eaLnBrk="1" hangingPunct="1"/>
            <a:r>
              <a:rPr lang="ar-SA" altLang="en-US" sz="4000" dirty="0">
                <a:cs typeface="Arabic Transparent" panose="020B0604020202020204" pitchFamily="34" charset="0"/>
              </a:rPr>
              <a:t>داخل مدرس. سندرغنز. غيبندا.</a:t>
            </a:r>
          </a:p>
          <a:p>
            <a:pPr eaLnBrk="1" hangingPunct="1"/>
            <a:r>
              <a:rPr lang="en-US" altLang="en-US" sz="5400" dirty="0">
                <a:cs typeface="Arabic Transparent" panose="020B0604020202020204" pitchFamily="34" charset="0"/>
              </a:rPr>
              <a:t>০১৭৩৭৯৬২২৮১</a:t>
            </a:r>
            <a:r>
              <a:rPr lang="en-US" altLang="en-US" sz="4400" dirty="0">
                <a:cs typeface="Arabic Transparent" panose="020B0604020202020204" pitchFamily="34" charset="0"/>
              </a:rPr>
              <a:t>         </a:t>
            </a:r>
          </a:p>
          <a:p>
            <a:pPr eaLnBrk="1" hangingPunct="1"/>
            <a:r>
              <a:rPr lang="en-US" altLang="en-US" sz="3600" dirty="0">
                <a:cs typeface="Arabic Transparent" panose="020B0604020202020204" pitchFamily="34" charset="0"/>
              </a:rPr>
              <a:t>nasrindakua@gmail.com</a:t>
            </a:r>
          </a:p>
        </p:txBody>
      </p:sp>
      <p:pic>
        <p:nvPicPr>
          <p:cNvPr id="8" name="Picture 7" descr="cc9ba6b09c.png"/>
          <p:cNvPicPr>
            <a:picLocks noChangeAspect="1"/>
          </p:cNvPicPr>
          <p:nvPr/>
        </p:nvPicPr>
        <p:blipFill>
          <a:blip r:embed="rId2"/>
          <a:stretch>
            <a:fillRect/>
          </a:stretch>
        </p:blipFill>
        <p:spPr>
          <a:xfrm rot="2134151">
            <a:off x="66486" y="4714685"/>
            <a:ext cx="336550" cy="336550"/>
          </a:xfrm>
          <a:prstGeom prst="rect">
            <a:avLst/>
          </a:prstGeom>
          <a:solidFill>
            <a:srgbClr val="FF0000"/>
          </a:solidFill>
          <a:ln>
            <a:noFill/>
          </a:ln>
        </p:spPr>
        <p:style>
          <a:lnRef idx="1">
            <a:schemeClr val="accent5"/>
          </a:lnRef>
          <a:fillRef idx="2">
            <a:schemeClr val="accent5"/>
          </a:fillRef>
          <a:effectRef idx="1">
            <a:schemeClr val="accent5"/>
          </a:effectRef>
          <a:fontRef idx="minor">
            <a:schemeClr val="dk1"/>
          </a:fontRef>
        </p:style>
      </p:pic>
      <p:pic>
        <p:nvPicPr>
          <p:cNvPr id="9" name="Picture 8" descr="b2e893539c.png"/>
          <p:cNvPicPr>
            <a:picLocks noChangeAspect="1"/>
          </p:cNvPicPr>
          <p:nvPr/>
        </p:nvPicPr>
        <p:blipFill>
          <a:blip r:embed="rId3"/>
          <a:stretch>
            <a:fillRect/>
          </a:stretch>
        </p:blipFill>
        <p:spPr>
          <a:xfrm>
            <a:off x="9939" y="5486400"/>
            <a:ext cx="381000" cy="381000"/>
          </a:xfrm>
          <a:prstGeom prst="rect">
            <a:avLst/>
          </a:prstGeom>
          <a:solidFill>
            <a:schemeClr val="accent4">
              <a:lumMod val="60000"/>
              <a:lumOff val="40000"/>
            </a:schemeClr>
          </a:solidFill>
          <a:ln>
            <a:no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7612" y="1846729"/>
            <a:ext cx="2660251" cy="2743199"/>
          </a:xfrm>
          <a:prstGeom prst="rect">
            <a:avLst/>
          </a:prstGeom>
        </p:spPr>
      </p:pic>
      <p:sp>
        <p:nvSpPr>
          <p:cNvPr id="11" name="Rectangle 10"/>
          <p:cNvSpPr/>
          <p:nvPr/>
        </p:nvSpPr>
        <p:spPr>
          <a:xfrm>
            <a:off x="7642411" y="4648200"/>
            <a:ext cx="2133600" cy="584775"/>
          </a:xfrm>
          <a:prstGeom prst="rect">
            <a:avLst/>
          </a:prstGeom>
        </p:spPr>
        <p:txBody>
          <a:bodyPr wrap="square">
            <a:spAutoFit/>
          </a:bodyPr>
          <a:lstStyle/>
          <a:p>
            <a:r>
              <a:rPr lang="ar-SA" altLang="en-US" sz="3200" dirty="0">
                <a:solidFill>
                  <a:srgbClr val="7030A0"/>
                </a:solidFill>
                <a:cs typeface="Arabic Transparent" panose="020B0604020202020204" pitchFamily="34" charset="0"/>
              </a:rPr>
              <a:t>جميْلَةُ النسَاء </a:t>
            </a:r>
          </a:p>
        </p:txBody>
      </p:sp>
    </p:spTree>
    <p:extLst>
      <p:ext uri="{BB962C8B-B14F-4D97-AF65-F5344CB8AC3E}">
        <p14:creationId xmlns:p14="http://schemas.microsoft.com/office/powerpoint/2010/main" val="385864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4956" y="-263138"/>
            <a:ext cx="4168129" cy="1569660"/>
          </a:xfrm>
          <a:prstGeom prst="rect">
            <a:avLst/>
          </a:prstGeom>
        </p:spPr>
        <p:txBody>
          <a:bodyPr wrap="none">
            <a:spAutoFit/>
          </a:bodyPr>
          <a:lstStyle/>
          <a:p>
            <a:pPr algn="ctr"/>
            <a:r>
              <a:rPr lang="ar-SA" sz="9600" b="1" u="sng" dirty="0">
                <a:solidFill>
                  <a:srgbClr val="00B0F0"/>
                </a:solidFill>
                <a:latin typeface="Arabic Typesetting" panose="03020402040406030203" pitchFamily="66" charset="-78"/>
                <a:cs typeface="Arabic Typesetting" panose="03020402040406030203" pitchFamily="66" charset="-78"/>
              </a:rPr>
              <a:t>التعريف الدرس</a:t>
            </a:r>
            <a:endParaRPr lang="bn-IN" sz="9600" b="1" u="sng" dirty="0">
              <a:solidFill>
                <a:srgbClr val="00B0F0"/>
              </a:solidFill>
              <a:latin typeface="Arabic Typesetting" panose="03020402040406030203" pitchFamily="66" charset="-78"/>
            </a:endParaRPr>
          </a:p>
        </p:txBody>
      </p:sp>
      <p:sp>
        <p:nvSpPr>
          <p:cNvPr id="3" name="Frame 2"/>
          <p:cNvSpPr/>
          <p:nvPr/>
        </p:nvSpPr>
        <p:spPr>
          <a:xfrm>
            <a:off x="591893" y="1302224"/>
            <a:ext cx="4797083" cy="4724400"/>
          </a:xfrm>
          <a:prstGeom prst="frame">
            <a:avLst>
              <a:gd name="adj1" fmla="val 5770"/>
            </a:avLst>
          </a:prstGeom>
          <a:solidFill>
            <a:schemeClr val="accent3">
              <a:lumMod val="60000"/>
              <a:lumOff val="4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rgbClr val="663300"/>
                </a:solidFill>
              </a:rPr>
              <a:t>اللغة العربية الاتصالية</a:t>
            </a:r>
            <a:endParaRPr lang="en-US" sz="4000" b="1" dirty="0">
              <a:solidFill>
                <a:srgbClr val="663300"/>
              </a:solidFill>
            </a:endParaRPr>
          </a:p>
          <a:p>
            <a:pPr algn="ctr" rtl="1"/>
            <a:r>
              <a:rPr lang="ar-SA" sz="4000" b="1" dirty="0">
                <a:solidFill>
                  <a:srgbClr val="663300"/>
                </a:solidFill>
              </a:rPr>
              <a:t>الصف الثامن للداخل</a:t>
            </a:r>
            <a:endParaRPr lang="en-US" sz="4000" b="1" dirty="0">
              <a:solidFill>
                <a:srgbClr val="663300"/>
              </a:solidFill>
            </a:endParaRPr>
          </a:p>
          <a:p>
            <a:pPr algn="r" rtl="1"/>
            <a:r>
              <a:rPr lang="ar-SA" sz="4000" b="1" dirty="0">
                <a:solidFill>
                  <a:srgbClr val="663300"/>
                </a:solidFill>
              </a:rPr>
              <a:t>الوحدة الثانى </a:t>
            </a:r>
            <a:endParaRPr lang="en-US" sz="4000" b="1" dirty="0">
              <a:solidFill>
                <a:srgbClr val="663300"/>
              </a:solidFill>
            </a:endParaRPr>
          </a:p>
          <a:p>
            <a:pPr algn="r" rtl="1"/>
            <a:r>
              <a:rPr lang="ar-SA" sz="4000" b="1" dirty="0">
                <a:solidFill>
                  <a:srgbClr val="663300"/>
                </a:solidFill>
              </a:rPr>
              <a:t>الدرس الاول</a:t>
            </a:r>
            <a:endParaRPr lang="en-US" sz="4000" b="1" dirty="0">
              <a:solidFill>
                <a:srgbClr val="663300"/>
              </a:solidFill>
            </a:endParaRPr>
          </a:p>
          <a:p>
            <a:pPr algn="r" rtl="1"/>
            <a:r>
              <a:rPr lang="ar-SA" sz="4000" b="1" dirty="0">
                <a:solidFill>
                  <a:schemeClr val="accent2">
                    <a:lumMod val="50000"/>
                  </a:schemeClr>
                </a:solidFill>
                <a:latin typeface="NikoshBAN" pitchFamily="2" charset="0"/>
              </a:rPr>
              <a:t>عاصمتنا داكا. </a:t>
            </a:r>
            <a:endParaRPr lang="en-US" sz="4000" b="1" dirty="0">
              <a:solidFill>
                <a:schemeClr val="accent2">
                  <a:lumMod val="50000"/>
                </a:schemeClr>
              </a:solidFill>
              <a:latin typeface="NikoshBAN" pitchFamily="2" charset="0"/>
            </a:endParaRPr>
          </a:p>
          <a:p>
            <a:pPr algn="r" rtl="1"/>
            <a:r>
              <a:rPr lang="ar-SA" sz="4000" b="1" dirty="0">
                <a:solidFill>
                  <a:srgbClr val="663300"/>
                </a:solidFill>
              </a:rPr>
              <a:t>الساعة: ٤٥ دقاقة </a:t>
            </a:r>
            <a:endParaRPr lang="en-US" sz="4000" b="1" dirty="0">
              <a:solidFill>
                <a:srgbClr val="663300"/>
              </a:solidFill>
            </a:endParaRPr>
          </a:p>
        </p:txBody>
      </p:sp>
      <p:sp>
        <p:nvSpPr>
          <p:cNvPr id="4" name="Frame 3"/>
          <p:cNvSpPr/>
          <p:nvPr/>
        </p:nvSpPr>
        <p:spPr>
          <a:xfrm>
            <a:off x="7003400" y="1233984"/>
            <a:ext cx="4670474" cy="4724400"/>
          </a:xfrm>
          <a:prstGeom prst="frame">
            <a:avLst>
              <a:gd name="adj1" fmla="val 5770"/>
            </a:avLst>
          </a:prstGeom>
          <a:solidFill>
            <a:schemeClr val="accent3">
              <a:lumMod val="60000"/>
              <a:lumOff val="4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tx1"/>
              </a:solidFill>
              <a:latin typeface="NikoshBAN" pitchFamily="2" charset="0"/>
              <a:cs typeface="NikoshBAN"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9224" y="1784980"/>
            <a:ext cx="3261815" cy="3891678"/>
          </a:xfrm>
          <a:prstGeom prst="rect">
            <a:avLst/>
          </a:prstGeom>
        </p:spPr>
      </p:pic>
      <p:sp>
        <p:nvSpPr>
          <p:cNvPr id="6" name="TextBox 5"/>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7" name="TextBox 6"/>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৩</a:t>
            </a:r>
          </a:p>
        </p:txBody>
      </p:sp>
    </p:spTree>
    <p:extLst>
      <p:ext uri="{BB962C8B-B14F-4D97-AF65-F5344CB8AC3E}">
        <p14:creationId xmlns:p14="http://schemas.microsoft.com/office/powerpoint/2010/main" val="254263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4</a:t>
            </a:r>
          </a:p>
        </p:txBody>
      </p:sp>
      <p:sp>
        <p:nvSpPr>
          <p:cNvPr id="5" name="Frame 4"/>
          <p:cNvSpPr/>
          <p:nvPr/>
        </p:nvSpPr>
        <p:spPr>
          <a:xfrm>
            <a:off x="1085941" y="259307"/>
            <a:ext cx="9600256" cy="5740022"/>
          </a:xfrm>
          <a:prstGeom prst="frame">
            <a:avLst>
              <a:gd name="adj1" fmla="val 4117"/>
            </a:avLst>
          </a:prstGeom>
          <a:solidFill>
            <a:schemeClr val="tx1"/>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r" rtl="1">
              <a:buFont typeface="Wingdings" pitchFamily="2" charset="2"/>
              <a:buChar char="§"/>
            </a:pPr>
            <a:r>
              <a:rPr lang="ar-SA" sz="3200" dirty="0" smtClean="0">
                <a:solidFill>
                  <a:schemeClr val="tx1"/>
                </a:solidFill>
              </a:rPr>
              <a:t>مااسم </a:t>
            </a:r>
            <a:r>
              <a:rPr lang="ar-SA" sz="3200" dirty="0">
                <a:solidFill>
                  <a:schemeClr val="tx1"/>
                </a:solidFill>
              </a:rPr>
              <a:t>القديم لمدينة </a:t>
            </a:r>
            <a:r>
              <a:rPr lang="ar-SA" sz="3200" dirty="0" smtClean="0">
                <a:solidFill>
                  <a:schemeClr val="tx1"/>
                </a:solidFill>
              </a:rPr>
              <a:t>داكا.</a:t>
            </a:r>
            <a:endParaRPr lang="ar-SA" sz="3200" dirty="0">
              <a:solidFill>
                <a:schemeClr val="tx1"/>
              </a:solidFill>
            </a:endParaRPr>
          </a:p>
          <a:p>
            <a:pPr algn="r" rtl="1">
              <a:buFont typeface="Wingdings" pitchFamily="2" charset="2"/>
              <a:buChar char="§"/>
            </a:pPr>
            <a:r>
              <a:rPr lang="ar-SA" sz="3200" dirty="0">
                <a:solidFill>
                  <a:schemeClr val="tx1"/>
                </a:solidFill>
              </a:rPr>
              <a:t>فى اى شاطئ نهر تقع داكا. </a:t>
            </a:r>
          </a:p>
          <a:p>
            <a:pPr algn="r" rtl="1">
              <a:buFont typeface="Wingdings" pitchFamily="2" charset="2"/>
              <a:buChar char="§"/>
            </a:pPr>
            <a:r>
              <a:rPr lang="ar-SA" sz="3200" dirty="0">
                <a:solidFill>
                  <a:schemeClr val="tx1"/>
                </a:solidFill>
              </a:rPr>
              <a:t>ماذا يوجد فى مدينة داكا. </a:t>
            </a:r>
          </a:p>
          <a:p>
            <a:pPr algn="r" rtl="1">
              <a:buFont typeface="Wingdings" pitchFamily="2" charset="2"/>
              <a:buChar char="§"/>
            </a:pPr>
            <a:r>
              <a:rPr lang="ar-SA" sz="3200" dirty="0">
                <a:solidFill>
                  <a:schemeClr val="tx1"/>
                </a:solidFill>
              </a:rPr>
              <a:t>وتعلم الاماكن التارخية فى داكا.</a:t>
            </a:r>
          </a:p>
          <a:p>
            <a:pPr algn="r" rtl="1">
              <a:buFont typeface="Wingdings" pitchFamily="2" charset="2"/>
              <a:buChar char="§"/>
            </a:pPr>
            <a:r>
              <a:rPr lang="ar-SA" sz="3200" dirty="0">
                <a:solidFill>
                  <a:schemeClr val="tx1"/>
                </a:solidFill>
              </a:rPr>
              <a:t>وكم عدد السكان فى مدينة داكا.</a:t>
            </a:r>
          </a:p>
        </p:txBody>
      </p:sp>
      <p:sp>
        <p:nvSpPr>
          <p:cNvPr id="7" name="Rectangle 6"/>
          <p:cNvSpPr/>
          <p:nvPr/>
        </p:nvSpPr>
        <p:spPr>
          <a:xfrm>
            <a:off x="4726832" y="337362"/>
            <a:ext cx="4155305" cy="1107996"/>
          </a:xfrm>
          <a:prstGeom prst="rect">
            <a:avLst/>
          </a:prstGeom>
        </p:spPr>
        <p:txBody>
          <a:bodyPr wrap="none">
            <a:spAutoFit/>
          </a:bodyPr>
          <a:lstStyle/>
          <a:p>
            <a:r>
              <a:rPr lang="ar-EG" sz="6600" b="1" u="sng" dirty="0">
                <a:solidFill>
                  <a:schemeClr val="accent2"/>
                </a:solidFill>
                <a:latin typeface="Arabic Typesetting" panose="03020402040406030203" pitchFamily="66" charset="-78"/>
                <a:cs typeface="Arabic Typesetting" panose="03020402040406030203" pitchFamily="66" charset="-78"/>
              </a:rPr>
              <a:t>ما يستفاد من الدرس </a:t>
            </a:r>
            <a:endParaRPr lang="en-US" sz="6600" b="1" u="sng" dirty="0">
              <a:solidFill>
                <a:schemeClr val="accent2"/>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417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1081" y="0"/>
            <a:ext cx="5702202" cy="1015663"/>
          </a:xfrm>
          <a:prstGeom prst="rect">
            <a:avLst/>
          </a:prstGeom>
        </p:spPr>
        <p:txBody>
          <a:bodyPr wrap="none">
            <a:spAutoFit/>
          </a:bodyPr>
          <a:lstStyle/>
          <a:p>
            <a:r>
              <a:rPr lang="ar-SA" sz="6000" b="1" u="sng" dirty="0">
                <a:ln w="0"/>
                <a:solidFill>
                  <a:schemeClr val="tx1">
                    <a:lumMod val="95000"/>
                    <a:lumOff val="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انظروا الصوار وقالوا </a:t>
            </a:r>
            <a:endParaRPr lang="en-US" sz="6000" b="1" u="sng" dirty="0">
              <a:solidFill>
                <a:schemeClr val="tx1">
                  <a:lumMod val="95000"/>
                  <a:lumOff val="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18" y="1096513"/>
            <a:ext cx="2619375" cy="1743074"/>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solidFill>
              <a:srgbClr val="002060"/>
            </a:solidFill>
          </a:ln>
          <a:effectLst>
            <a:outerShdw blurRad="190500" algn="tl" rotWithShape="0">
              <a:srgbClr val="000000">
                <a:alpha val="70000"/>
              </a:srgbClr>
            </a:outerShdw>
          </a:effectLst>
        </p:spPr>
      </p:pic>
      <p:sp>
        <p:nvSpPr>
          <p:cNvPr id="6" name="TextBox 7"/>
          <p:cNvSpPr txBox="1"/>
          <p:nvPr/>
        </p:nvSpPr>
        <p:spPr>
          <a:xfrm>
            <a:off x="-735132" y="2864301"/>
            <a:ext cx="43434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SA" sz="2400" dirty="0">
                <a:latin typeface="NikoshBAN" panose="02000000000000000000" pitchFamily="2" charset="0"/>
                <a:cs typeface="Sakkal Majalla" panose="02000000000000000000" pitchFamily="2" charset="-78"/>
              </a:rPr>
              <a:t>المسجد بيت المكرم</a:t>
            </a:r>
            <a:endParaRPr lang="en-US" sz="2400" dirty="0">
              <a:latin typeface="NikoshBAN" panose="02000000000000000000" pitchFamily="2" charset="0"/>
              <a:cs typeface="NikoshBAN" panose="02000000000000000000" pitchFamily="2" charset="0"/>
            </a:endParaRPr>
          </a:p>
          <a:p>
            <a:pPr algn="ctr"/>
            <a:r>
              <a:rPr lang="en-US" sz="2400" dirty="0" err="1" smtClean="0">
                <a:latin typeface="NikoshBAN" pitchFamily="2" charset="0"/>
                <a:cs typeface="NikoshBAN" pitchFamily="2" charset="0"/>
              </a:rPr>
              <a:t>বাইতুল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মোকাররাম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মসজিদ</a:t>
            </a:r>
            <a:endParaRPr lang="en-US" sz="2400" dirty="0" smtClean="0">
              <a:latin typeface="NikoshBAN" pitchFamily="2" charset="0"/>
              <a:cs typeface="NikoshBAN"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0424" y="1160549"/>
            <a:ext cx="2590800" cy="1679402"/>
          </a:xfrm>
          <a:prstGeom prst="rect">
            <a:avLst/>
          </a:prstGeom>
          <a:ln>
            <a:solidFill>
              <a:srgbClr val="002060"/>
            </a:solidFill>
          </a:ln>
        </p:spPr>
      </p:pic>
      <p:sp>
        <p:nvSpPr>
          <p:cNvPr id="8" name="TextBox 8"/>
          <p:cNvSpPr txBox="1"/>
          <p:nvPr/>
        </p:nvSpPr>
        <p:spPr>
          <a:xfrm>
            <a:off x="3105150" y="2894796"/>
            <a:ext cx="28956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SA" sz="2400" dirty="0" smtClean="0">
                <a:latin typeface="Sakkal Majalla" panose="02000000000000000000" pitchFamily="2" charset="-78"/>
                <a:cs typeface="Sakkal Majalla" panose="02000000000000000000" pitchFamily="2" charset="-78"/>
              </a:rPr>
              <a:t>حصن لالباغ</a:t>
            </a:r>
          </a:p>
          <a:p>
            <a:pPr algn="ctr"/>
            <a:r>
              <a:rPr lang="en-US" sz="2400" dirty="0" err="1" smtClean="0">
                <a:latin typeface="NikoshBAN" pitchFamily="2" charset="0"/>
                <a:cs typeface="NikoshBAN" pitchFamily="2" charset="0"/>
              </a:rPr>
              <a:t>লালবাগের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কেল্লা</a:t>
            </a:r>
            <a:endParaRPr lang="en-US" sz="2400" dirty="0">
              <a:latin typeface="NikoshBAN" pitchFamily="2" charset="0"/>
              <a:cs typeface="NikoshBAN" pitchFamily="2"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6050" y="1162763"/>
            <a:ext cx="2657474" cy="1732124"/>
          </a:xfrm>
          <a:prstGeom prst="rect">
            <a:avLst/>
          </a:prstGeom>
          <a:ln>
            <a:solidFill>
              <a:srgbClr val="0070C0"/>
            </a:solidFill>
          </a:ln>
        </p:spPr>
      </p:pic>
      <p:sp>
        <p:nvSpPr>
          <p:cNvPr id="10" name="TextBox 9"/>
          <p:cNvSpPr txBox="1"/>
          <p:nvPr/>
        </p:nvSpPr>
        <p:spPr>
          <a:xfrm>
            <a:off x="5948364" y="2890390"/>
            <a:ext cx="33528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SA" sz="2400" dirty="0" smtClean="0">
                <a:latin typeface="Simplified Arabic" panose="02020603050405020304" pitchFamily="18" charset="-78"/>
                <a:cs typeface="Simplified Arabic" panose="02020603050405020304" pitchFamily="18" charset="-78"/>
              </a:rPr>
              <a:t>احسن منزل</a:t>
            </a:r>
          </a:p>
          <a:p>
            <a:pPr algn="ct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আহসান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মনজিল</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57887" y="1161723"/>
            <a:ext cx="2563100" cy="1705627"/>
          </a:xfrm>
          <a:prstGeom prst="rect">
            <a:avLst/>
          </a:prstGeom>
          <a:ln>
            <a:solidFill>
              <a:srgbClr val="002060"/>
            </a:solidFill>
          </a:ln>
        </p:spPr>
      </p:pic>
      <p:sp>
        <p:nvSpPr>
          <p:cNvPr id="12" name="TextBox 10"/>
          <p:cNvSpPr txBox="1"/>
          <p:nvPr/>
        </p:nvSpPr>
        <p:spPr>
          <a:xfrm>
            <a:off x="8639173" y="2751922"/>
            <a:ext cx="41148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SA" sz="2400" dirty="0" smtClean="0">
                <a:latin typeface="Sakkal Majalla" panose="02000000000000000000" pitchFamily="2" charset="-78"/>
                <a:cs typeface="Sakkal Majalla" panose="02000000000000000000" pitchFamily="2" charset="-78"/>
              </a:rPr>
              <a:t>شهيد منار</a:t>
            </a:r>
          </a:p>
          <a:p>
            <a:pPr algn="ctr"/>
            <a:r>
              <a:rPr lang="en-US" sz="2400" dirty="0" err="1" smtClean="0">
                <a:latin typeface="NikoshBAN" pitchFamily="2" charset="0"/>
                <a:cs typeface="NikoshBAN" pitchFamily="2" charset="0"/>
              </a:rPr>
              <a:t>শহিদ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মিনার</a:t>
            </a:r>
            <a:endParaRPr lang="en-US" sz="2400" dirty="0">
              <a:latin typeface="NikoshBAN" pitchFamily="2" charset="0"/>
              <a:cs typeface="NikoshBAN" pitchFamily="2" charset="0"/>
            </a:endParaRPr>
          </a:p>
        </p:txBody>
      </p:sp>
      <p:sp>
        <p:nvSpPr>
          <p:cNvPr id="13" name="TextBox 12"/>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14" y="3932188"/>
            <a:ext cx="2733674" cy="1873297"/>
          </a:xfrm>
          <a:prstGeom prst="rect">
            <a:avLst/>
          </a:prstGeom>
          <a:ln>
            <a:solidFill>
              <a:srgbClr val="002060"/>
            </a:solidFill>
          </a:ln>
        </p:spPr>
      </p:pic>
      <p:sp>
        <p:nvSpPr>
          <p:cNvPr id="15" name="TextBox 8"/>
          <p:cNvSpPr txBox="1"/>
          <p:nvPr/>
        </p:nvSpPr>
        <p:spPr>
          <a:xfrm>
            <a:off x="-152400" y="5882015"/>
            <a:ext cx="28956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dirty="0" err="1" smtClean="0">
                <a:latin typeface="NikoshBAN" pitchFamily="2" charset="0"/>
                <a:cs typeface="NikoshBAN" pitchFamily="2" charset="0"/>
              </a:rPr>
              <a:t>লালবাগের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কেল্লা</a:t>
            </a:r>
            <a:endParaRPr lang="en-US" sz="2400" dirty="0">
              <a:latin typeface="NikoshBAN" pitchFamily="2" charset="0"/>
              <a:cs typeface="NikoshBAN" pitchFamily="2" charset="0"/>
            </a:endParaRPr>
          </a:p>
        </p:txBody>
      </p:sp>
      <p:pic>
        <p:nvPicPr>
          <p:cNvPr id="16" name="Picture 15" descr="shishu park.jpg"/>
          <p:cNvPicPr>
            <a:picLocks noChangeAspect="1"/>
          </p:cNvPicPr>
          <p:nvPr/>
        </p:nvPicPr>
        <p:blipFill>
          <a:blip r:embed="rId6"/>
          <a:stretch>
            <a:fillRect/>
          </a:stretch>
        </p:blipFill>
        <p:spPr>
          <a:xfrm>
            <a:off x="6143626" y="3829050"/>
            <a:ext cx="2686050" cy="1976472"/>
          </a:xfrm>
          <a:prstGeom prst="rect">
            <a:avLst/>
          </a:prstGeom>
        </p:spPr>
      </p:pic>
      <p:sp>
        <p:nvSpPr>
          <p:cNvPr id="17" name="TextBox 16"/>
          <p:cNvSpPr txBox="1"/>
          <p:nvPr/>
        </p:nvSpPr>
        <p:spPr>
          <a:xfrm>
            <a:off x="6726238" y="5848350"/>
            <a:ext cx="2336800" cy="461665"/>
          </a:xfrm>
          <a:prstGeom prst="rect">
            <a:avLst/>
          </a:prstGeom>
          <a:noFill/>
        </p:spPr>
        <p:txBody>
          <a:bodyPr wrap="square" rtlCol="0">
            <a:spAutoFit/>
          </a:bodyPr>
          <a:lstStyle/>
          <a:p>
            <a:r>
              <a:rPr lang="bn-IN" sz="2400" dirty="0">
                <a:latin typeface="NikoshBAN" panose="02000000000000000000" pitchFamily="2" charset="0"/>
                <a:cs typeface="NikoshBAN" panose="02000000000000000000" pitchFamily="2" charset="0"/>
              </a:rPr>
              <a:t>শিশুপার্ক ঢাকা </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5</a:t>
            </a:r>
          </a:p>
        </p:txBody>
      </p:sp>
      <p:pic>
        <p:nvPicPr>
          <p:cNvPr id="20" name="Picture 19" descr="ciriya khana-1.jpg"/>
          <p:cNvPicPr>
            <a:picLocks noChangeAspect="1"/>
          </p:cNvPicPr>
          <p:nvPr/>
        </p:nvPicPr>
        <p:blipFill>
          <a:blip r:embed="rId7"/>
          <a:stretch>
            <a:fillRect/>
          </a:stretch>
        </p:blipFill>
        <p:spPr>
          <a:xfrm>
            <a:off x="3149601" y="3857626"/>
            <a:ext cx="2651124" cy="1909762"/>
          </a:xfrm>
          <a:prstGeom prst="rect">
            <a:avLst/>
          </a:prstGeom>
        </p:spPr>
      </p:pic>
      <p:sp>
        <p:nvSpPr>
          <p:cNvPr id="28" name="TextBox 27"/>
          <p:cNvSpPr txBox="1"/>
          <p:nvPr/>
        </p:nvSpPr>
        <p:spPr>
          <a:xfrm>
            <a:off x="3575050" y="5800725"/>
            <a:ext cx="1930400" cy="369332"/>
          </a:xfrm>
          <a:prstGeom prst="rect">
            <a:avLst/>
          </a:prstGeom>
          <a:noFill/>
        </p:spPr>
        <p:txBody>
          <a:bodyPr wrap="square" rtlCol="0">
            <a:spAutoFit/>
          </a:bodyPr>
          <a:lstStyle/>
          <a:p>
            <a:r>
              <a:rPr lang="bn-IN" dirty="0"/>
              <a:t>চিড়িয়া খানা </a:t>
            </a:r>
            <a:endParaRPr lang="en-US" dirty="0"/>
          </a:p>
        </p:txBody>
      </p:sp>
      <p:pic>
        <p:nvPicPr>
          <p:cNvPr id="29" name="Picture 28" descr="dhaka-1.jpg"/>
          <p:cNvPicPr>
            <a:picLocks noChangeAspect="1"/>
          </p:cNvPicPr>
          <p:nvPr/>
        </p:nvPicPr>
        <p:blipFill>
          <a:blip r:embed="rId8"/>
          <a:stretch>
            <a:fillRect/>
          </a:stretch>
        </p:blipFill>
        <p:spPr>
          <a:xfrm>
            <a:off x="9055099" y="3808970"/>
            <a:ext cx="2932113" cy="1977468"/>
          </a:xfrm>
          <a:prstGeom prst="rect">
            <a:avLst/>
          </a:prstGeom>
        </p:spPr>
      </p:pic>
      <p:sp>
        <p:nvSpPr>
          <p:cNvPr id="30" name="TextBox 29"/>
          <p:cNvSpPr txBox="1"/>
          <p:nvPr/>
        </p:nvSpPr>
        <p:spPr>
          <a:xfrm>
            <a:off x="9347200" y="5829300"/>
            <a:ext cx="2844800" cy="461665"/>
          </a:xfrm>
          <a:prstGeom prst="rect">
            <a:avLst/>
          </a:prstGeom>
          <a:noFill/>
        </p:spPr>
        <p:txBody>
          <a:bodyPr wrap="square" rtlCol="0">
            <a:spAutoFit/>
          </a:bodyPr>
          <a:lstStyle/>
          <a:p>
            <a:r>
              <a:rPr lang="bn-IN" sz="2400" dirty="0">
                <a:latin typeface="NikoshBAN" panose="02000000000000000000" pitchFamily="2" charset="0"/>
                <a:cs typeface="NikoshBAN" panose="02000000000000000000" pitchFamily="2" charset="0"/>
              </a:rPr>
              <a:t>ঢাকার দালান কোঠা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3301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heel(4)">
                                      <p:cBhvr>
                                        <p:cTn id="18" dur="20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slide(fromBottom)">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heel(4)">
                                      <p:cBhvr>
                                        <p:cTn id="28" dur="20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slide(fromBottom)">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bwMode="auto">
          <a:xfrm>
            <a:off x="1708245" y="141596"/>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ar-SA" altLang="en-US" sz="6600" b="1" dirty="0" smtClean="0">
                <a:solidFill>
                  <a:srgbClr val="013FF2"/>
                </a:solidFill>
                <a:cs typeface="Arabic Transparent" panose="020B0604020202020204" pitchFamily="34" charset="0"/>
              </a:rPr>
              <a:t>درس اليوم </a:t>
            </a:r>
            <a:endParaRPr lang="en-US" altLang="en-US" sz="6600" dirty="0" smtClean="0">
              <a:solidFill>
                <a:srgbClr val="013FF2"/>
              </a:solidFill>
              <a:cs typeface="Arabic Transparent" panose="020B0604020202020204" pitchFamily="34" charset="0"/>
            </a:endParaRPr>
          </a:p>
        </p:txBody>
      </p:sp>
      <p:sp>
        <p:nvSpPr>
          <p:cNvPr id="3" name="TextBox 2"/>
          <p:cNvSpPr txBox="1"/>
          <p:nvPr/>
        </p:nvSpPr>
        <p:spPr>
          <a:xfrm>
            <a:off x="1648346" y="1541059"/>
            <a:ext cx="7099869" cy="2308324"/>
          </a:xfrm>
          <a:prstGeom prst="rect">
            <a:avLst/>
          </a:prstGeom>
          <a:solidFill>
            <a:srgbClr val="0070C0"/>
          </a:solidFill>
          <a:ln>
            <a:solidFill>
              <a:srgbClr val="002060"/>
            </a:solidFill>
          </a:ln>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ar-SA" sz="7200" dirty="0" smtClean="0">
                <a:latin typeface="NikoshBAN" pitchFamily="2" charset="0"/>
              </a:rPr>
              <a:t> </a:t>
            </a:r>
            <a:r>
              <a:rPr lang="ar-SA" sz="7200" b="1" u="sng" dirty="0">
                <a:solidFill>
                  <a:srgbClr val="002060"/>
                </a:solidFill>
                <a:latin typeface="NikoshBAN" pitchFamily="2" charset="0"/>
              </a:rPr>
              <a:t>عاصمتنا داكا</a:t>
            </a:r>
            <a:r>
              <a:rPr lang="ar-SA" sz="7200" b="1" u="sng" dirty="0" smtClean="0">
                <a:solidFill>
                  <a:srgbClr val="002060"/>
                </a:solidFill>
                <a:latin typeface="NikoshBAN" pitchFamily="2" charset="0"/>
              </a:rPr>
              <a:t>.</a:t>
            </a:r>
            <a:endParaRPr lang="en-US" sz="7200" b="1" u="sng" dirty="0" smtClean="0">
              <a:solidFill>
                <a:srgbClr val="002060"/>
              </a:solidFill>
              <a:latin typeface="NikoshBAN" pitchFamily="2" charset="0"/>
            </a:endParaRPr>
          </a:p>
          <a:p>
            <a:pPr algn="ctr"/>
            <a:r>
              <a:rPr lang="bn-IN" sz="7200" dirty="0" smtClean="0">
                <a:latin typeface="NikoshBAN" pitchFamily="2" charset="0"/>
                <a:cs typeface="NikoshBAN" pitchFamily="2" charset="0"/>
              </a:rPr>
              <a:t>আমাদের </a:t>
            </a:r>
            <a:r>
              <a:rPr lang="bn-IN" sz="7200" dirty="0">
                <a:latin typeface="NikoshBAN" pitchFamily="2" charset="0"/>
                <a:cs typeface="NikoshBAN" pitchFamily="2" charset="0"/>
              </a:rPr>
              <a:t>রাজধানী ঢাকা </a:t>
            </a:r>
            <a:endParaRPr lang="en-US" sz="7200" dirty="0">
              <a:latin typeface="NikoshBAN" pitchFamily="2" charset="0"/>
              <a:cs typeface="NikoshBAN" pitchFamily="2" charset="0"/>
            </a:endParaRPr>
          </a:p>
        </p:txBody>
      </p:sp>
      <p:sp>
        <p:nvSpPr>
          <p:cNvPr id="4" name="TextBox 3"/>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5" name="TextBox 4"/>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6" name="TextBox 5"/>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৬</a:t>
            </a:r>
          </a:p>
        </p:txBody>
      </p:sp>
    </p:spTree>
    <p:extLst>
      <p:ext uri="{BB962C8B-B14F-4D97-AF65-F5344CB8AC3E}">
        <p14:creationId xmlns:p14="http://schemas.microsoft.com/office/powerpoint/2010/main" val="222828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7</a:t>
            </a:r>
          </a:p>
        </p:txBody>
      </p:sp>
      <p:sp>
        <p:nvSpPr>
          <p:cNvPr id="5" name="Rectangle 4"/>
          <p:cNvSpPr/>
          <p:nvPr/>
        </p:nvSpPr>
        <p:spPr>
          <a:xfrm>
            <a:off x="4365155" y="228179"/>
            <a:ext cx="3168409" cy="1200329"/>
          </a:xfrm>
          <a:prstGeom prst="rect">
            <a:avLst/>
          </a:prstGeom>
        </p:spPr>
        <p:txBody>
          <a:bodyPr wrap="square">
            <a:spAutoFit/>
          </a:bodyPr>
          <a:lstStyle/>
          <a:p>
            <a:r>
              <a:rPr lang="ar-SA" altLang="en-US" sz="7200" b="1" u="sng" dirty="0">
                <a:solidFill>
                  <a:srgbClr val="002060"/>
                </a:solidFill>
                <a:latin typeface="Arabic Typesetting" panose="03020402040406030203" pitchFamily="66" charset="-78"/>
                <a:cs typeface="Arabic Typesetting" panose="03020402040406030203" pitchFamily="66" charset="-78"/>
              </a:rPr>
              <a:t>خلاصة النصُ</a:t>
            </a:r>
            <a:endParaRPr lang="en-US" sz="7200" b="1" u="sng" dirty="0">
              <a:solidFill>
                <a:srgbClr val="002060"/>
              </a:solidFill>
              <a:latin typeface="Arabic Typesetting" panose="03020402040406030203" pitchFamily="66" charset="-78"/>
              <a:cs typeface="Arabic Typesetting" panose="03020402040406030203" pitchFamily="66" charset="-78"/>
            </a:endParaRPr>
          </a:p>
        </p:txBody>
      </p:sp>
      <p:sp>
        <p:nvSpPr>
          <p:cNvPr id="6" name="Rectangle 5"/>
          <p:cNvSpPr/>
          <p:nvPr/>
        </p:nvSpPr>
        <p:spPr>
          <a:xfrm>
            <a:off x="1419366" y="1421094"/>
            <a:ext cx="9771797" cy="5078313"/>
          </a:xfrm>
          <a:prstGeom prst="rect">
            <a:avLst/>
          </a:prstGeom>
        </p:spPr>
        <p:txBody>
          <a:bodyPr wrap="square">
            <a:spAutoFit/>
          </a:bodyPr>
          <a:lstStyle/>
          <a:p>
            <a:pPr algn="just" rtl="1"/>
            <a:r>
              <a:rPr lang="ar-SA" sz="5400" dirty="0">
                <a:latin typeface="Arabic Typesetting" panose="03020402040406030203" pitchFamily="66" charset="-78"/>
                <a:cs typeface="Arabic Typesetting" panose="03020402040406030203" pitchFamily="66" charset="-78"/>
              </a:rPr>
              <a:t>عاصمتنا داكا، اسمها القديم جهانغير نغر. وهى فى وسط البلاد. وهى تقع على شاطئ نهر بورى غنغا. وهى مدينة كبيرة. مساحتها واسعة. يحتاج الانتقال من اقصاها الى اقصاها وقطا طويلا. احياؤها متعددة. مبانيها مرتفعة وجميلة والشوارع طويلة واسعة. وفيها الوزارات</a:t>
            </a:r>
            <a:r>
              <a:rPr lang="bn-IN" sz="5400" dirty="0">
                <a:latin typeface="Arabic Typesetting" panose="03020402040406030203" pitchFamily="66" charset="-78"/>
              </a:rPr>
              <a:t> </a:t>
            </a:r>
            <a:r>
              <a:rPr lang="ar-SA" sz="5400" dirty="0">
                <a:latin typeface="Arabic Typesetting" panose="03020402040406030203" pitchFamily="66" charset="-78"/>
                <a:cs typeface="Arabic Typesetting" panose="03020402040406030203" pitchFamily="66" charset="-78"/>
              </a:rPr>
              <a:t>والسِفارات والمؤسسات الكبيرة والفنادق والمصارف والحركة التجارية الكثيرة. </a:t>
            </a:r>
            <a:endParaRPr lang="en-US" sz="5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1615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8</a:t>
            </a:r>
          </a:p>
        </p:txBody>
      </p:sp>
      <p:sp>
        <p:nvSpPr>
          <p:cNvPr id="5" name="Rectangle 4"/>
          <p:cNvSpPr/>
          <p:nvPr/>
        </p:nvSpPr>
        <p:spPr>
          <a:xfrm>
            <a:off x="382138" y="832514"/>
            <a:ext cx="9908274" cy="4524315"/>
          </a:xfrm>
          <a:prstGeom prst="rect">
            <a:avLst/>
          </a:prstGeom>
        </p:spPr>
        <p:txBody>
          <a:bodyPr wrap="square">
            <a:spAutoFit/>
          </a:bodyPr>
          <a:lstStyle/>
          <a:p>
            <a:r>
              <a:rPr lang="bn-IN" sz="3600" b="1" dirty="0">
                <a:latin typeface="NikoshBAN" pitchFamily="2" charset="0"/>
                <a:cs typeface="NikoshBAN" pitchFamily="2" charset="0"/>
              </a:rPr>
              <a:t>অনুবাদ</a:t>
            </a:r>
            <a:r>
              <a:rPr lang="bn-IN" sz="3600" b="1" dirty="0" smtClean="0">
                <a:latin typeface="NikoshBAN" pitchFamily="2" charset="0"/>
                <a:cs typeface="NikoshBAN" pitchFamily="2" charset="0"/>
              </a:rPr>
              <a:t>:</a:t>
            </a:r>
            <a:endParaRPr lang="en-US" sz="3600" b="1" dirty="0" smtClean="0">
              <a:latin typeface="NikoshBAN" pitchFamily="2" charset="0"/>
              <a:cs typeface="NikoshBAN" pitchFamily="2" charset="0"/>
            </a:endParaRPr>
          </a:p>
          <a:p>
            <a:r>
              <a:rPr lang="bn-IN" sz="3600" dirty="0" smtClean="0">
                <a:latin typeface="NikoshBAN" pitchFamily="2" charset="0"/>
                <a:cs typeface="NikoshBAN" pitchFamily="2" charset="0"/>
              </a:rPr>
              <a:t> </a:t>
            </a:r>
            <a:r>
              <a:rPr lang="bn-IN" sz="3600" dirty="0">
                <a:latin typeface="NikoshBAN" pitchFamily="2" charset="0"/>
                <a:cs typeface="NikoshBAN" pitchFamily="2" charset="0"/>
              </a:rPr>
              <a:t>আমাদের রাজধানী ঢাকা। এর প্রাচীন নাম জাহাঙ্গীর নগর। এটি দেশের মধ্যখানে অবস্থিত। এটি বুড়িগঙ্গা নদীর তীরে অবস্থিত। এটি একটি বড় শহর। এটি আয়তনে অনেক প্রশস্ত। এর একপ্রান্ত থেকে অন্যপ্রান্তে যাতায়ত করতে অনেক সময়ের প্রয়োজন হয়। এর এলাকা সমূহ বিভিন্ন ধরনের। এর ভবন সমূহ উঁচু এবং সুন্দর। আর রাস্তাগুলো লম্বা এবং প্রশস্ত। এতে রয়েছে মন্ত্রণালয়সমূহ, দূতাবাসসমূহ, বড় বড় প্রতিষ্ঠানসমূহ, হোটেল সমূহ, ব্যাঙ্কসমূহ এবং অনেক ব্যবসায়িক ব্যস্ততা।</a:t>
            </a:r>
            <a:endParaRPr lang="en-US" sz="3600" dirty="0"/>
          </a:p>
        </p:txBody>
      </p:sp>
    </p:spTree>
    <p:extLst>
      <p:ext uri="{BB962C8B-B14F-4D97-AF65-F5344CB8AC3E}">
        <p14:creationId xmlns:p14="http://schemas.microsoft.com/office/powerpoint/2010/main" val="379934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422570"/>
            <a:ext cx="8403771" cy="400110"/>
          </a:xfrm>
          <a:prstGeom prst="rect">
            <a:avLst/>
          </a:prstGeom>
          <a:noFill/>
        </p:spPr>
        <p:txBody>
          <a:bodyPr wrap="square" rtlCol="0">
            <a:spAutoFit/>
          </a:bodyPr>
          <a:lstStyle/>
          <a:p>
            <a:r>
              <a:rPr lang="en-US" sz="2000" dirty="0" err="1" smtClean="0">
                <a:latin typeface="NikoshBAN" panose="02000000000000000000" pitchFamily="2" charset="0"/>
                <a:cs typeface="NikoshBAN" panose="02000000000000000000" pitchFamily="2" charset="0"/>
              </a:rPr>
              <a:t>জামিলাতুন</a:t>
            </a:r>
            <a:r>
              <a:rPr lang="en-US" sz="2000" dirty="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নেছা</a:t>
            </a:r>
            <a:r>
              <a:rPr lang="en-US" sz="2000" dirty="0" smtClean="0">
                <a:latin typeface="NikoshBAN" panose="02000000000000000000" pitchFamily="2" charset="0"/>
                <a:cs typeface="NikoshBAN" panose="02000000000000000000" pitchFamily="2" charset="0"/>
              </a:rPr>
              <a:t> , </a:t>
            </a:r>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মৌলভী</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ছড়ারকুটি</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ওয়াহেদীয়া</a:t>
            </a:r>
            <a:r>
              <a:rPr lang="en-US" sz="2000" dirty="0">
                <a:latin typeface="NikoshBAN" panose="02000000000000000000" pitchFamily="2" charset="0"/>
                <a:cs typeface="NikoshBAN" panose="02000000000000000000" pitchFamily="2" charset="0"/>
              </a:rPr>
              <a:t> </a:t>
            </a:r>
            <a:r>
              <a:rPr lang="en-US" sz="2000" dirty="0" smtClean="0">
                <a:latin typeface="NikoshBAN" panose="02000000000000000000" pitchFamily="2" charset="0"/>
                <a:cs typeface="NikoshBAN" panose="02000000000000000000" pitchFamily="2" charset="0"/>
              </a:rPr>
              <a:t>‍</a:t>
            </a:r>
            <a:r>
              <a:rPr lang="en-US" sz="2000" dirty="0" err="1" smtClean="0">
                <a:latin typeface="NikoshBAN" panose="02000000000000000000" pitchFamily="2" charset="0"/>
                <a:cs typeface="NikoshBAN" panose="02000000000000000000" pitchFamily="2" charset="0"/>
              </a:rPr>
              <a:t>দ্বি-মুখী</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দাখিল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মাদ্রাসা</a:t>
            </a:r>
            <a:r>
              <a:rPr lang="en-US" sz="2000" dirty="0">
                <a:latin typeface="NikoshBAN" panose="02000000000000000000" pitchFamily="2" charset="0"/>
                <a:cs typeface="NikoshBAN" panose="02000000000000000000" pitchFamily="2" charset="0"/>
              </a:rPr>
              <a:t>,</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সুন্দরগঞ্জ</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গাইবান্ধা</a:t>
            </a:r>
            <a:r>
              <a:rPr lang="en-US" sz="2000" dirty="0" smtClean="0">
                <a:latin typeface="NikoshBAN" panose="02000000000000000000" pitchFamily="2" charset="0"/>
                <a:cs typeface="NikoshBAN" panose="02000000000000000000" pitchFamily="2" charset="0"/>
              </a:rPr>
              <a:t>।</a:t>
            </a:r>
            <a:endParaRPr lang="en-US" sz="2000" dirty="0">
              <a:latin typeface="NikoshBAN" panose="02000000000000000000" pitchFamily="2" charset="0"/>
              <a:cs typeface="NikoshBAN" panose="02000000000000000000" pitchFamily="2" charset="0"/>
            </a:endParaRPr>
          </a:p>
        </p:txBody>
      </p:sp>
      <p:sp>
        <p:nvSpPr>
          <p:cNvPr id="3" name="TextBox 2"/>
          <p:cNvSpPr txBox="1"/>
          <p:nvPr/>
        </p:nvSpPr>
        <p:spPr>
          <a:xfrm>
            <a:off x="9027267" y="6420255"/>
            <a:ext cx="1964987" cy="523220"/>
          </a:xfrm>
          <a:prstGeom prst="rect">
            <a:avLst/>
          </a:prstGeom>
          <a:noFill/>
        </p:spPr>
        <p:txBody>
          <a:bodyPr wrap="square" rtlCol="0">
            <a:spAutoFit/>
          </a:bodyPr>
          <a:lstStyle/>
          <a:p>
            <a:r>
              <a:rPr lang="en-US" sz="2800" dirty="0" smtClean="0">
                <a:latin typeface="NikoshBAN" panose="02000000000000000000" pitchFamily="2" charset="0"/>
                <a:cs typeface="NikoshBAN" panose="02000000000000000000" pitchFamily="2" charset="0"/>
              </a:rPr>
              <a:t>01/০7/২০২১</a:t>
            </a:r>
            <a:endParaRPr lang="en-US" sz="2800" dirty="0">
              <a:latin typeface="NikoshBAN" panose="02000000000000000000" pitchFamily="2" charset="0"/>
              <a:cs typeface="NikoshBAN" panose="02000000000000000000" pitchFamily="2" charset="0"/>
            </a:endParaRPr>
          </a:p>
        </p:txBody>
      </p:sp>
      <p:sp>
        <p:nvSpPr>
          <p:cNvPr id="4" name="Rectangle 3"/>
          <p:cNvSpPr/>
          <p:nvPr/>
        </p:nvSpPr>
        <p:spPr>
          <a:xfrm>
            <a:off x="955344" y="699785"/>
            <a:ext cx="9526137" cy="5078313"/>
          </a:xfrm>
          <a:prstGeom prst="rect">
            <a:avLst/>
          </a:prstGeom>
        </p:spPr>
        <p:txBody>
          <a:bodyPr wrap="square">
            <a:spAutoFit/>
          </a:bodyPr>
          <a:lstStyle/>
          <a:p>
            <a:pPr algn="just" rtl="1"/>
            <a:r>
              <a:rPr lang="ar-SA" sz="5400" dirty="0">
                <a:latin typeface="Arabic Typesetting" panose="03020402040406030203" pitchFamily="66" charset="-78"/>
                <a:cs typeface="Arabic Typesetting" panose="03020402040406030203" pitchFamily="66" charset="-78"/>
              </a:rPr>
              <a:t>وفيها الحدائق والبساتين الجميلة ذات اشجار كثيفة. وفيها الاماكن التارخية كحصن لال باغ واحسن منزل. ويوجد فيها شهيد منار والمتحف الوطنى ومنتزه الاطفال وحديقة الحيوانات ومتحف حرب الاستقلال. وفى مدينة داكا يسكن حوالى اثنا عشر مليون نسمة وفيها المدارس والكليات والجامعات المختلفة وهى تتطور تدريجاً.</a:t>
            </a:r>
            <a:endParaRPr lang="en-US" sz="5400" dirty="0">
              <a:latin typeface="Arabic Typesetting" panose="03020402040406030203" pitchFamily="66" charset="-78"/>
              <a:cs typeface="Arabic Typesetting" panose="03020402040406030203" pitchFamily="66" charset="-78"/>
            </a:endParaRPr>
          </a:p>
        </p:txBody>
      </p:sp>
      <p:sp>
        <p:nvSpPr>
          <p:cNvPr id="5" name="TextBox 4"/>
          <p:cNvSpPr txBox="1"/>
          <p:nvPr/>
        </p:nvSpPr>
        <p:spPr>
          <a:xfrm>
            <a:off x="11488136" y="6334780"/>
            <a:ext cx="533400"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9</a:t>
            </a:r>
          </a:p>
        </p:txBody>
      </p:sp>
    </p:spTree>
    <p:extLst>
      <p:ext uri="{BB962C8B-B14F-4D97-AF65-F5344CB8AC3E}">
        <p14:creationId xmlns:p14="http://schemas.microsoft.com/office/powerpoint/2010/main" val="2776933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TotalTime>
  <Words>949</Words>
  <Application>Microsoft Office PowerPoint</Application>
  <PresentationFormat>Widescreen</PresentationFormat>
  <Paragraphs>153</Paragraphs>
  <Slides>16</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Arabic Transparent</vt:lpstr>
      <vt:lpstr>Arabic Typesetting</vt:lpstr>
      <vt:lpstr>Arial</vt:lpstr>
      <vt:lpstr>Calibri</vt:lpstr>
      <vt:lpstr>Calibri Light</vt:lpstr>
      <vt:lpstr>NikoshBAN</vt:lpstr>
      <vt:lpstr>Sakkal Majalla</vt:lpstr>
      <vt:lpstr>Simplified Arabic</vt:lpstr>
      <vt:lpstr>SutonnyOMJ</vt:lpstr>
      <vt:lpstr>Times New Roman</vt:lpstr>
      <vt:lpstr>Vrinda</vt:lpstr>
      <vt:lpstr>Wingdings</vt:lpstr>
      <vt:lpstr>Office Theme</vt:lpstr>
      <vt:lpstr>আজকের ক্লাশে সবাইকে স্বাগতম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NAZRUL</dc:creator>
  <cp:lastModifiedBy>NAZRUL</cp:lastModifiedBy>
  <cp:revision>35</cp:revision>
  <dcterms:created xsi:type="dcterms:W3CDTF">2021-06-30T04:43:42Z</dcterms:created>
  <dcterms:modified xsi:type="dcterms:W3CDTF">2021-06-30T21:44:27Z</dcterms:modified>
</cp:coreProperties>
</file>