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316" r:id="rId3"/>
    <p:sldId id="297" r:id="rId4"/>
    <p:sldId id="299" r:id="rId5"/>
    <p:sldId id="298" r:id="rId6"/>
    <p:sldId id="315" r:id="rId7"/>
    <p:sldId id="300" r:id="rId8"/>
    <p:sldId id="309" r:id="rId9"/>
    <p:sldId id="313" r:id="rId10"/>
    <p:sldId id="311" r:id="rId11"/>
    <p:sldId id="302" r:id="rId12"/>
    <p:sldId id="303" r:id="rId13"/>
    <p:sldId id="320" r:id="rId14"/>
    <p:sldId id="301" r:id="rId15"/>
    <p:sldId id="317" r:id="rId16"/>
    <p:sldId id="318" r:id="rId17"/>
    <p:sldId id="319" r:id="rId18"/>
    <p:sldId id="314" r:id="rId19"/>
    <p:sldId id="321" r:id="rId20"/>
    <p:sldId id="312" r:id="rId21"/>
    <p:sldId id="305" r:id="rId22"/>
    <p:sldId id="306" r:id="rId23"/>
    <p:sldId id="307" r:id="rId24"/>
  </p:sldIdLst>
  <p:sldSz cx="14630400" cy="82296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726" y="-90"/>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0"/>
            <a:ext cx="12435840" cy="163449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7"/>
            <a:ext cx="12435840" cy="1800224"/>
          </a:xfrm>
        </p:spPr>
        <p:txBody>
          <a:bodyPr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2"/>
            <a:ext cx="6461760" cy="543115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2"/>
            <a:ext cx="6461760" cy="543115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1" y="1842136"/>
            <a:ext cx="6464301"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731521" y="2609850"/>
            <a:ext cx="6464301"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121920" y="91440"/>
            <a:ext cx="14386560" cy="8046720"/>
          </a:xfrm>
          <a:prstGeom prst="frame">
            <a:avLst>
              <a:gd name="adj1" fmla="val 2492"/>
            </a:avLst>
          </a:prstGeom>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spcCol="0" rtlCol="0" anchor="ctr"/>
          <a:lstStyle/>
          <a:p>
            <a:pPr algn="ctr"/>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5720080" y="327661"/>
            <a:ext cx="8178800"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1522" y="1722121"/>
            <a:ext cx="4813301" cy="5629276"/>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5852" tIns="67926" rIns="135852" bIns="679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2"/>
            <a:ext cx="13167360" cy="5431155"/>
          </a:xfrm>
          <a:prstGeom prst="rect">
            <a:avLst/>
          </a:prstGeom>
        </p:spPr>
        <p:txBody>
          <a:bodyPr vert="horz" lIns="135852" tIns="67926" rIns="135852" bIns="67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5852" tIns="67926" rIns="135852" bIns="67926" rtlCol="0" anchor="ctr"/>
          <a:lstStyle>
            <a:lvl1pPr algn="l">
              <a:defRPr sz="1800">
                <a:solidFill>
                  <a:schemeClr val="tx1">
                    <a:tint val="75000"/>
                  </a:schemeClr>
                </a:solidFill>
              </a:defRPr>
            </a:lvl1pPr>
          </a:lstStyle>
          <a:p>
            <a:fld id="{1D8BD707-D9CF-40AE-B4C6-C98DA3205C09}" type="datetimeFigureOut">
              <a:rPr lang="en-US" smtClean="0"/>
              <a:pPr/>
              <a:t>7/1/2021</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5852" tIns="67926" rIns="135852" bIns="67926"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5852" tIns="67926" rIns="135852" bIns="67926"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8524"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135852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3801" indent="-424539" algn="l" defTabSz="1358524"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8155" indent="-339631" algn="l" defTabSz="135852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741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6679"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5941"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5203"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4465"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72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saifulcjm@gmail.com"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0265" y="6019800"/>
            <a:ext cx="9601200" cy="1569660"/>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9600" b="1" dirty="0">
                <a:solidFill>
                  <a:srgbClr val="7030A0"/>
                </a:solidFill>
                <a:latin typeface="Times New Roman" pitchFamily="18" charset="0"/>
                <a:cs typeface="Times New Roman" pitchFamily="18" charset="0"/>
              </a:rPr>
              <a:t>WELCOME</a:t>
            </a:r>
          </a:p>
        </p:txBody>
      </p:sp>
      <p:pic>
        <p:nvPicPr>
          <p:cNvPr id="6146" name="Picture 2" descr="C:\Users\Saiful\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265" y="457200"/>
            <a:ext cx="9601200" cy="5400675"/>
          </a:xfrm>
          <a:prstGeom prst="rect">
            <a:avLst/>
          </a:prstGeom>
          <a:noFill/>
          <a:ln w="12700">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310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838458" y="1600200"/>
            <a:ext cx="949654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Who watches an activity without taking part</a:t>
            </a:r>
            <a:endParaRPr lang="en-US" sz="3600" b="1" dirty="0">
              <a:solidFill>
                <a:schemeClr val="tx1"/>
              </a:solidFill>
              <a:latin typeface="Times New Roman" pitchFamily="18" charset="0"/>
              <a:cs typeface="Times New Roman" pitchFamily="18" charset="0"/>
            </a:endParaRPr>
          </a:p>
        </p:txBody>
      </p:sp>
      <p:sp>
        <p:nvSpPr>
          <p:cNvPr id="17" name="TextBox 16"/>
          <p:cNvSpPr txBox="1"/>
          <p:nvPr/>
        </p:nvSpPr>
        <p:spPr>
          <a:xfrm>
            <a:off x="1219200" y="6553200"/>
            <a:ext cx="12496800"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smtClean="0">
                <a:solidFill>
                  <a:srgbClr val="7030A0"/>
                </a:solidFill>
                <a:latin typeface="Times New Roman" pitchFamily="18" charset="0"/>
                <a:cs typeface="Times New Roman" pitchFamily="18" charset="0"/>
              </a:rPr>
              <a:t>The most popular spectator sport is football.</a:t>
            </a:r>
          </a:p>
        </p:txBody>
      </p:sp>
      <p:sp>
        <p:nvSpPr>
          <p:cNvPr id="18" name="TextBox 17"/>
          <p:cNvSpPr txBox="1"/>
          <p:nvPr/>
        </p:nvSpPr>
        <p:spPr>
          <a:xfrm>
            <a:off x="1219200" y="649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20" name="TextBox 19"/>
          <p:cNvSpPr txBox="1"/>
          <p:nvPr/>
        </p:nvSpPr>
        <p:spPr>
          <a:xfrm>
            <a:off x="1219200" y="17158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21" name="TextBox 20"/>
          <p:cNvSpPr txBox="1"/>
          <p:nvPr/>
        </p:nvSpPr>
        <p:spPr>
          <a:xfrm>
            <a:off x="3810000" y="725269"/>
            <a:ext cx="94488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Spectator</a:t>
            </a:r>
            <a:endParaRPr lang="en-US" sz="3600" b="1" dirty="0">
              <a:solidFill>
                <a:srgbClr val="7030A0"/>
              </a:solidFill>
              <a:latin typeface="Times New Roman" pitchFamily="18" charset="0"/>
              <a:cs typeface="Times New Roman" pitchFamily="18" charset="0"/>
            </a:endParaRPr>
          </a:p>
        </p:txBody>
      </p:sp>
      <p:pic>
        <p:nvPicPr>
          <p:cNvPr id="3074" name="Picture 2" descr="C:\Users\Saiful\Desktop\ce929c5a89e016885003b7721fd1657a-Untitle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590800"/>
            <a:ext cx="6591300" cy="375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2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1" y="1715869"/>
            <a:ext cx="655320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Circular arrangement of flowers</a:t>
            </a:r>
            <a:endParaRPr lang="en-US" sz="3600" b="1" dirty="0">
              <a:solidFill>
                <a:schemeClr val="tx1"/>
              </a:solidFill>
              <a:latin typeface="Times New Roman" pitchFamily="18" charset="0"/>
              <a:cs typeface="Times New Roman" pitchFamily="18" charset="0"/>
            </a:endParaRPr>
          </a:p>
        </p:txBody>
      </p:sp>
      <p:sp>
        <p:nvSpPr>
          <p:cNvPr id="8" name="TextBox 7"/>
          <p:cNvSpPr txBox="1"/>
          <p:nvPr/>
        </p:nvSpPr>
        <p:spPr>
          <a:xfrm>
            <a:off x="1219200" y="6454914"/>
            <a:ext cx="12420600"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smtClean="0">
                <a:solidFill>
                  <a:srgbClr val="7030A0"/>
                </a:solidFill>
                <a:latin typeface="Times New Roman" pitchFamily="18" charset="0"/>
                <a:cs typeface="Times New Roman" pitchFamily="18" charset="0"/>
              </a:rPr>
              <a:t>We can pay homage to the martyrs by placing wreaths on the memorial.</a:t>
            </a:r>
          </a:p>
        </p:txBody>
      </p:sp>
      <p:sp>
        <p:nvSpPr>
          <p:cNvPr id="9" name="TextBox 8"/>
          <p:cNvSpPr txBox="1"/>
          <p:nvPr/>
        </p:nvSpPr>
        <p:spPr>
          <a:xfrm>
            <a:off x="1219200" y="649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10" name="TextBox 9"/>
          <p:cNvSpPr txBox="1"/>
          <p:nvPr/>
        </p:nvSpPr>
        <p:spPr>
          <a:xfrm>
            <a:off x="1219200" y="17158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11" name="TextBox 10"/>
          <p:cNvSpPr txBox="1"/>
          <p:nvPr/>
        </p:nvSpPr>
        <p:spPr>
          <a:xfrm>
            <a:off x="3810000" y="725269"/>
            <a:ext cx="655320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Wreath</a:t>
            </a:r>
            <a:endParaRPr lang="en-US" sz="3600" b="1" dirty="0">
              <a:solidFill>
                <a:srgbClr val="7030A0"/>
              </a:solidFill>
              <a:latin typeface="Times New Roman" pitchFamily="18" charset="0"/>
              <a:cs typeface="Times New Roman" pitchFamily="18" charset="0"/>
            </a:endParaRPr>
          </a:p>
        </p:txBody>
      </p:sp>
      <p:pic>
        <p:nvPicPr>
          <p:cNvPr id="4098" name="Picture 2" descr="C:\Users\Saiful\Desktop\mehedi-hasan00058-15536264235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9" y="2452019"/>
            <a:ext cx="6553203" cy="387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55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Saiful\Desktop\Webpnet-resizeimage-60-2001050403.jpg"/>
          <p:cNvPicPr>
            <a:picLocks noChangeAspect="1" noChangeArrowheads="1"/>
          </p:cNvPicPr>
          <p:nvPr/>
        </p:nvPicPr>
        <p:blipFill rotWithShape="1">
          <a:blip r:embed="rId2">
            <a:extLst>
              <a:ext uri="{28A0092B-C50C-407E-A947-70E740481C1C}">
                <a14:useLocalDpi xmlns:a14="http://schemas.microsoft.com/office/drawing/2010/main" val="0"/>
              </a:ext>
            </a:extLst>
          </a:blip>
          <a:srcRect l="19452" r="7124"/>
          <a:stretch/>
        </p:blipFill>
        <p:spPr bwMode="auto">
          <a:xfrm>
            <a:off x="11125200" y="476960"/>
            <a:ext cx="2819400" cy="1961440"/>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76950" y="4840069"/>
            <a:ext cx="6934593"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chemeClr val="tx1"/>
                </a:solidFill>
                <a:latin typeface="Times New Roman" pitchFamily="18" charset="0"/>
                <a:cs typeface="Times New Roman" pitchFamily="18" charset="0"/>
              </a:rPr>
              <a:t>In a similar way</a:t>
            </a:r>
            <a:endParaRPr lang="en-US" sz="3600" b="1" dirty="0">
              <a:solidFill>
                <a:schemeClr val="tx1"/>
              </a:solidFill>
              <a:latin typeface="Times New Roman" pitchFamily="18" charset="0"/>
              <a:cs typeface="Times New Roman" pitchFamily="18" charset="0"/>
            </a:endParaRPr>
          </a:p>
        </p:txBody>
      </p:sp>
      <p:sp>
        <p:nvSpPr>
          <p:cNvPr id="10" name="TextBox 9"/>
          <p:cNvSpPr txBox="1"/>
          <p:nvPr/>
        </p:nvSpPr>
        <p:spPr>
          <a:xfrm>
            <a:off x="1277039" y="27432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smtClean="0">
                <a:solidFill>
                  <a:srgbClr val="7030A0"/>
                </a:solidFill>
                <a:latin typeface="Times New Roman" pitchFamily="18" charset="0"/>
                <a:cs typeface="Times New Roman" pitchFamily="18" charset="0"/>
              </a:rPr>
              <a:t>fervour</a:t>
            </a:r>
            <a:endParaRPr lang="en-US" sz="4400" b="1" dirty="0" smtClean="0">
              <a:solidFill>
                <a:srgbClr val="7030A0"/>
              </a:solidFill>
              <a:latin typeface="Times New Roman" pitchFamily="18" charset="0"/>
              <a:cs typeface="Times New Roman" pitchFamily="18" charset="0"/>
            </a:endParaRPr>
          </a:p>
        </p:txBody>
      </p:sp>
      <p:sp>
        <p:nvSpPr>
          <p:cNvPr id="11" name="TextBox 10"/>
          <p:cNvSpPr txBox="1"/>
          <p:nvPr/>
        </p:nvSpPr>
        <p:spPr>
          <a:xfrm>
            <a:off x="1277039" y="38100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alike</a:t>
            </a:r>
            <a:endParaRPr lang="en-US" sz="4400" b="1" dirty="0" smtClean="0">
              <a:solidFill>
                <a:srgbClr val="7030A0"/>
              </a:solidFill>
              <a:latin typeface="Times New Roman" pitchFamily="18" charset="0"/>
              <a:cs typeface="Times New Roman" pitchFamily="18" charset="0"/>
            </a:endParaRPr>
          </a:p>
        </p:txBody>
      </p:sp>
      <p:sp>
        <p:nvSpPr>
          <p:cNvPr id="12" name="TextBox 11"/>
          <p:cNvSpPr txBox="1"/>
          <p:nvPr/>
        </p:nvSpPr>
        <p:spPr>
          <a:xfrm>
            <a:off x="3800819" y="5870142"/>
            <a:ext cx="6934594"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chemeClr val="tx1"/>
                </a:solidFill>
                <a:latin typeface="Times New Roman" pitchFamily="18" charset="0"/>
                <a:cs typeface="Times New Roman" pitchFamily="18" charset="0"/>
              </a:rPr>
              <a:t>A strong feeling of excitement</a:t>
            </a:r>
            <a:endParaRPr lang="en-US" sz="3600" b="1" dirty="0">
              <a:solidFill>
                <a:schemeClr val="tx1"/>
              </a:solidFill>
              <a:latin typeface="Times New Roman" pitchFamily="18" charset="0"/>
              <a:cs typeface="Times New Roman" pitchFamily="18" charset="0"/>
            </a:endParaRPr>
          </a:p>
        </p:txBody>
      </p:sp>
      <p:sp>
        <p:nvSpPr>
          <p:cNvPr id="13" name="TextBox 12"/>
          <p:cNvSpPr txBox="1"/>
          <p:nvPr/>
        </p:nvSpPr>
        <p:spPr>
          <a:xfrm>
            <a:off x="3791639" y="2743200"/>
            <a:ext cx="695256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chemeClr val="tx1"/>
                </a:solidFill>
                <a:latin typeface="Times New Roman" pitchFamily="18" charset="0"/>
                <a:cs typeface="Times New Roman" pitchFamily="18" charset="0"/>
              </a:rPr>
              <a:t>Acts of performing skill.</a:t>
            </a:r>
            <a:endParaRPr lang="en-US" sz="3600" b="1" dirty="0">
              <a:solidFill>
                <a:schemeClr val="tx1"/>
              </a:solidFill>
              <a:latin typeface="Times New Roman" pitchFamily="18" charset="0"/>
              <a:cs typeface="Times New Roman" pitchFamily="18" charset="0"/>
            </a:endParaRPr>
          </a:p>
        </p:txBody>
      </p:sp>
      <p:sp>
        <p:nvSpPr>
          <p:cNvPr id="14" name="TextBox 13"/>
          <p:cNvSpPr txBox="1"/>
          <p:nvPr/>
        </p:nvSpPr>
        <p:spPr>
          <a:xfrm>
            <a:off x="1277039" y="4840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spectator</a:t>
            </a:r>
            <a:endParaRPr lang="en-US" sz="4400" b="1" dirty="0" smtClean="0">
              <a:solidFill>
                <a:srgbClr val="7030A0"/>
              </a:solidFill>
              <a:latin typeface="Times New Roman" pitchFamily="18" charset="0"/>
              <a:cs typeface="Times New Roman" pitchFamily="18" charset="0"/>
            </a:endParaRPr>
          </a:p>
        </p:txBody>
      </p:sp>
      <p:sp>
        <p:nvSpPr>
          <p:cNvPr id="15" name="TextBox 14"/>
          <p:cNvSpPr txBox="1"/>
          <p:nvPr/>
        </p:nvSpPr>
        <p:spPr>
          <a:xfrm>
            <a:off x="1277039" y="5870142"/>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displays</a:t>
            </a:r>
            <a:endParaRPr lang="en-US" sz="4400"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3800819" y="6821269"/>
            <a:ext cx="6934593"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chemeClr val="tx1"/>
                </a:solidFill>
                <a:latin typeface="Times New Roman" pitchFamily="18" charset="0"/>
                <a:cs typeface="Times New Roman" pitchFamily="18" charset="0"/>
              </a:rPr>
              <a:t>A person who is watching an event</a:t>
            </a:r>
            <a:endParaRPr lang="en-US" sz="3600" b="1" dirty="0">
              <a:solidFill>
                <a:schemeClr val="tx1"/>
              </a:solidFill>
              <a:latin typeface="Times New Roman" pitchFamily="18" charset="0"/>
              <a:cs typeface="Times New Roman" pitchFamily="18" charset="0"/>
            </a:endParaRPr>
          </a:p>
        </p:txBody>
      </p:sp>
      <p:sp>
        <p:nvSpPr>
          <p:cNvPr id="17" name="TextBox 16"/>
          <p:cNvSpPr txBox="1"/>
          <p:nvPr/>
        </p:nvSpPr>
        <p:spPr>
          <a:xfrm>
            <a:off x="2285998" y="533400"/>
            <a:ext cx="7924802" cy="646331"/>
          </a:xfrm>
          <a:prstGeom prst="rect">
            <a:avLst/>
          </a:prstGeom>
          <a:blipFill>
            <a:blip r:embed="rId3"/>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Match the words with their meanings</a:t>
            </a:r>
            <a:endParaRPr lang="en-US" sz="3600" b="1" dirty="0">
              <a:solidFill>
                <a:srgbClr val="7030A0"/>
              </a:solidFill>
              <a:latin typeface="Times New Roman" pitchFamily="18" charset="0"/>
              <a:cs typeface="Times New Roman" pitchFamily="18" charset="0"/>
            </a:endParaRPr>
          </a:p>
        </p:txBody>
      </p:sp>
      <p:sp>
        <p:nvSpPr>
          <p:cNvPr id="18" name="TextBox 17"/>
          <p:cNvSpPr txBox="1"/>
          <p:nvPr/>
        </p:nvSpPr>
        <p:spPr>
          <a:xfrm>
            <a:off x="3791639" y="3790720"/>
            <a:ext cx="695256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chemeClr val="tx1"/>
                </a:solidFill>
                <a:latin typeface="Times New Roman" pitchFamily="18" charset="0"/>
                <a:cs typeface="Times New Roman" pitchFamily="18" charset="0"/>
              </a:rPr>
              <a:t>To light up</a:t>
            </a:r>
            <a:endParaRPr lang="en-US" sz="3600" b="1" dirty="0">
              <a:solidFill>
                <a:schemeClr val="tx1"/>
              </a:solidFill>
              <a:latin typeface="Times New Roman" pitchFamily="18" charset="0"/>
              <a:cs typeface="Times New Roman" pitchFamily="18" charset="0"/>
            </a:endParaRPr>
          </a:p>
        </p:txBody>
      </p:sp>
      <p:sp>
        <p:nvSpPr>
          <p:cNvPr id="19" name="TextBox 18"/>
          <p:cNvSpPr txBox="1"/>
          <p:nvPr/>
        </p:nvSpPr>
        <p:spPr>
          <a:xfrm>
            <a:off x="1277039" y="68212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illuminate</a:t>
            </a:r>
            <a:endParaRPr lang="en-US" sz="4400" b="1" dirty="0" smtClean="0">
              <a:solidFill>
                <a:srgbClr val="7030A0"/>
              </a:solidFill>
              <a:latin typeface="Times New Roman" pitchFamily="18" charset="0"/>
              <a:cs typeface="Times New Roman" pitchFamily="18" charset="0"/>
            </a:endParaRPr>
          </a:p>
        </p:txBody>
      </p:sp>
      <p:sp>
        <p:nvSpPr>
          <p:cNvPr id="20" name="TextBox 19"/>
          <p:cNvSpPr txBox="1"/>
          <p:nvPr/>
        </p:nvSpPr>
        <p:spPr>
          <a:xfrm>
            <a:off x="1277039" y="1792069"/>
            <a:ext cx="2286000"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Words   </a:t>
            </a:r>
            <a:r>
              <a:rPr lang="en-US" sz="3600" b="1" dirty="0" smtClean="0">
                <a:solidFill>
                  <a:srgbClr val="7030A0"/>
                </a:solidFill>
                <a:latin typeface="Times New Roman" pitchFamily="18" charset="0"/>
                <a:cs typeface="Times New Roman" pitchFamily="18" charset="0"/>
              </a:rPr>
              <a:t>             </a:t>
            </a:r>
            <a:endParaRPr lang="en-US" sz="3600" b="1" dirty="0">
              <a:solidFill>
                <a:srgbClr val="7030A0"/>
              </a:solidFill>
              <a:latin typeface="Times New Roman" pitchFamily="18" charset="0"/>
              <a:cs typeface="Times New Roman" pitchFamily="18" charset="0"/>
            </a:endParaRPr>
          </a:p>
        </p:txBody>
      </p:sp>
      <p:sp>
        <p:nvSpPr>
          <p:cNvPr id="21" name="TextBox 20"/>
          <p:cNvSpPr txBox="1"/>
          <p:nvPr/>
        </p:nvSpPr>
        <p:spPr>
          <a:xfrm>
            <a:off x="3776949" y="1828800"/>
            <a:ext cx="6967251"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Meanings</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5477557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2349" y="3657600"/>
            <a:ext cx="711965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chemeClr val="tx1"/>
                </a:solidFill>
                <a:latin typeface="Times New Roman" pitchFamily="18" charset="0"/>
                <a:cs typeface="Times New Roman" pitchFamily="18" charset="0"/>
              </a:rPr>
              <a:t>In a similar way</a:t>
            </a:r>
            <a:endParaRPr lang="en-US" sz="3600" b="1" dirty="0">
              <a:solidFill>
                <a:schemeClr val="tx1"/>
              </a:solidFill>
              <a:latin typeface="Times New Roman" pitchFamily="18" charset="0"/>
              <a:cs typeface="Times New Roman" pitchFamily="18" charset="0"/>
            </a:endParaRPr>
          </a:p>
        </p:txBody>
      </p:sp>
      <p:sp>
        <p:nvSpPr>
          <p:cNvPr id="3" name="TextBox 2"/>
          <p:cNvSpPr txBox="1"/>
          <p:nvPr/>
        </p:nvSpPr>
        <p:spPr>
          <a:xfrm>
            <a:off x="2514600" y="25908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err="1" smtClean="0">
                <a:solidFill>
                  <a:srgbClr val="7030A0"/>
                </a:solidFill>
                <a:latin typeface="Times New Roman" pitchFamily="18" charset="0"/>
                <a:cs typeface="Times New Roman" pitchFamily="18" charset="0"/>
              </a:rPr>
              <a:t>fervour</a:t>
            </a:r>
            <a:endParaRPr lang="en-US" sz="4400" b="1" dirty="0" smtClean="0">
              <a:solidFill>
                <a:srgbClr val="7030A0"/>
              </a:solidFill>
              <a:latin typeface="Times New Roman" pitchFamily="18" charset="0"/>
              <a:cs typeface="Times New Roman" pitchFamily="18" charset="0"/>
            </a:endParaRPr>
          </a:p>
        </p:txBody>
      </p:sp>
      <p:sp>
        <p:nvSpPr>
          <p:cNvPr id="4" name="TextBox 3"/>
          <p:cNvSpPr txBox="1"/>
          <p:nvPr/>
        </p:nvSpPr>
        <p:spPr>
          <a:xfrm>
            <a:off x="2514600" y="36576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alike</a:t>
            </a:r>
            <a:endParaRPr lang="en-US" sz="4400" b="1" dirty="0" smtClean="0">
              <a:solidFill>
                <a:srgbClr val="7030A0"/>
              </a:solidFill>
              <a:latin typeface="Times New Roman" pitchFamily="18" charset="0"/>
              <a:cs typeface="Times New Roman" pitchFamily="18" charset="0"/>
            </a:endParaRPr>
          </a:p>
        </p:txBody>
      </p:sp>
      <p:sp>
        <p:nvSpPr>
          <p:cNvPr id="5" name="TextBox 4"/>
          <p:cNvSpPr txBox="1"/>
          <p:nvPr/>
        </p:nvSpPr>
        <p:spPr>
          <a:xfrm>
            <a:off x="5105400" y="2590800"/>
            <a:ext cx="70866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chemeClr val="tx1"/>
                </a:solidFill>
                <a:latin typeface="Times New Roman" pitchFamily="18" charset="0"/>
                <a:cs typeface="Times New Roman" pitchFamily="18" charset="0"/>
              </a:rPr>
              <a:t>A strong feeling of excitement</a:t>
            </a:r>
            <a:endParaRPr lang="en-US" sz="3600" b="1" dirty="0">
              <a:solidFill>
                <a:schemeClr val="tx1"/>
              </a:solidFill>
              <a:latin typeface="Times New Roman" pitchFamily="18" charset="0"/>
              <a:cs typeface="Times New Roman" pitchFamily="18" charset="0"/>
            </a:endParaRPr>
          </a:p>
        </p:txBody>
      </p:sp>
      <p:sp>
        <p:nvSpPr>
          <p:cNvPr id="6" name="TextBox 5"/>
          <p:cNvSpPr txBox="1"/>
          <p:nvPr/>
        </p:nvSpPr>
        <p:spPr>
          <a:xfrm>
            <a:off x="5010839" y="5761809"/>
            <a:ext cx="718116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chemeClr val="tx1"/>
                </a:solidFill>
                <a:latin typeface="Times New Roman" pitchFamily="18" charset="0"/>
                <a:cs typeface="Times New Roman" pitchFamily="18" charset="0"/>
              </a:rPr>
              <a:t>Acts of performing skill.</a:t>
            </a:r>
            <a:endParaRPr lang="en-US" sz="3600" b="1" dirty="0">
              <a:solidFill>
                <a:schemeClr val="tx1"/>
              </a:solidFill>
              <a:latin typeface="Times New Roman" pitchFamily="18" charset="0"/>
              <a:cs typeface="Times New Roman" pitchFamily="18" charset="0"/>
            </a:endParaRPr>
          </a:p>
        </p:txBody>
      </p:sp>
      <p:sp>
        <p:nvSpPr>
          <p:cNvPr id="7" name="TextBox 6"/>
          <p:cNvSpPr txBox="1"/>
          <p:nvPr/>
        </p:nvSpPr>
        <p:spPr>
          <a:xfrm>
            <a:off x="2514600" y="46876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spectator</a:t>
            </a:r>
            <a:endParaRPr lang="en-US" sz="4400" b="1" dirty="0" smtClean="0">
              <a:solidFill>
                <a:srgbClr val="7030A0"/>
              </a:solidFill>
              <a:latin typeface="Times New Roman" pitchFamily="18" charset="0"/>
              <a:cs typeface="Times New Roman" pitchFamily="18" charset="0"/>
            </a:endParaRPr>
          </a:p>
        </p:txBody>
      </p:sp>
      <p:sp>
        <p:nvSpPr>
          <p:cNvPr id="8" name="TextBox 7"/>
          <p:cNvSpPr txBox="1"/>
          <p:nvPr/>
        </p:nvSpPr>
        <p:spPr>
          <a:xfrm>
            <a:off x="2514600" y="5717742"/>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displays</a:t>
            </a:r>
            <a:endParaRPr lang="en-US" sz="4400" b="1" dirty="0" smtClean="0">
              <a:solidFill>
                <a:srgbClr val="7030A0"/>
              </a:solidFill>
              <a:latin typeface="Times New Roman" pitchFamily="18" charset="0"/>
              <a:cs typeface="Times New Roman" pitchFamily="18" charset="0"/>
            </a:endParaRPr>
          </a:p>
        </p:txBody>
      </p:sp>
      <p:sp>
        <p:nvSpPr>
          <p:cNvPr id="9" name="TextBox 8"/>
          <p:cNvSpPr txBox="1"/>
          <p:nvPr/>
        </p:nvSpPr>
        <p:spPr>
          <a:xfrm>
            <a:off x="5029201" y="4724400"/>
            <a:ext cx="7162799"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chemeClr val="tx1"/>
                </a:solidFill>
                <a:latin typeface="Times New Roman" pitchFamily="18" charset="0"/>
                <a:cs typeface="Times New Roman" pitchFamily="18" charset="0"/>
              </a:rPr>
              <a:t>A person who is watching an event</a:t>
            </a:r>
            <a:endParaRPr lang="en-US" sz="3600" b="1" dirty="0">
              <a:solidFill>
                <a:schemeClr val="tx1"/>
              </a:solidFill>
              <a:latin typeface="Times New Roman" pitchFamily="18" charset="0"/>
              <a:cs typeface="Times New Roman" pitchFamily="18" charset="0"/>
            </a:endParaRPr>
          </a:p>
        </p:txBody>
      </p:sp>
      <p:sp>
        <p:nvSpPr>
          <p:cNvPr id="10" name="TextBox 9"/>
          <p:cNvSpPr txBox="1"/>
          <p:nvPr/>
        </p:nvSpPr>
        <p:spPr>
          <a:xfrm>
            <a:off x="5010839" y="6676209"/>
            <a:ext cx="718116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chemeClr val="tx1"/>
                </a:solidFill>
                <a:latin typeface="Times New Roman" pitchFamily="18" charset="0"/>
                <a:cs typeface="Times New Roman" pitchFamily="18" charset="0"/>
              </a:rPr>
              <a:t>To light up</a:t>
            </a:r>
            <a:endParaRPr lang="en-US" sz="3600" b="1" dirty="0">
              <a:solidFill>
                <a:schemeClr val="tx1"/>
              </a:solidFill>
              <a:latin typeface="Times New Roman" pitchFamily="18" charset="0"/>
              <a:cs typeface="Times New Roman" pitchFamily="18" charset="0"/>
            </a:endParaRPr>
          </a:p>
        </p:txBody>
      </p:sp>
      <p:sp>
        <p:nvSpPr>
          <p:cNvPr id="11" name="TextBox 10"/>
          <p:cNvSpPr txBox="1"/>
          <p:nvPr/>
        </p:nvSpPr>
        <p:spPr>
          <a:xfrm>
            <a:off x="2514600" y="66688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illuminate</a:t>
            </a:r>
            <a:endParaRPr lang="en-US" sz="4400" b="1" dirty="0" smtClean="0">
              <a:solidFill>
                <a:srgbClr val="7030A0"/>
              </a:solidFill>
              <a:latin typeface="Times New Roman" pitchFamily="18" charset="0"/>
              <a:cs typeface="Times New Roman" pitchFamily="18" charset="0"/>
            </a:endParaRPr>
          </a:p>
        </p:txBody>
      </p:sp>
      <p:sp>
        <p:nvSpPr>
          <p:cNvPr id="12" name="TextBox 11"/>
          <p:cNvSpPr txBox="1"/>
          <p:nvPr/>
        </p:nvSpPr>
        <p:spPr>
          <a:xfrm>
            <a:off x="3500928" y="470032"/>
            <a:ext cx="7624272" cy="584775"/>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Compare with your answer</a:t>
            </a:r>
          </a:p>
        </p:txBody>
      </p:sp>
      <p:sp>
        <p:nvSpPr>
          <p:cNvPr id="13" name="TextBox 12"/>
          <p:cNvSpPr txBox="1"/>
          <p:nvPr/>
        </p:nvSpPr>
        <p:spPr>
          <a:xfrm>
            <a:off x="2514600" y="1752600"/>
            <a:ext cx="2286000"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Words   </a:t>
            </a:r>
            <a:r>
              <a:rPr lang="en-US" sz="3600" b="1" dirty="0" smtClean="0">
                <a:solidFill>
                  <a:srgbClr val="7030A0"/>
                </a:solidFill>
                <a:latin typeface="Times New Roman" pitchFamily="18" charset="0"/>
                <a:cs typeface="Times New Roman" pitchFamily="18" charset="0"/>
              </a:rPr>
              <a:t>             </a:t>
            </a:r>
            <a:endParaRPr lang="en-US" sz="3600" b="1" dirty="0">
              <a:solidFill>
                <a:srgbClr val="7030A0"/>
              </a:solidFill>
              <a:latin typeface="Times New Roman" pitchFamily="18" charset="0"/>
              <a:cs typeface="Times New Roman" pitchFamily="18" charset="0"/>
            </a:endParaRPr>
          </a:p>
        </p:txBody>
      </p:sp>
      <p:sp>
        <p:nvSpPr>
          <p:cNvPr id="14" name="TextBox 13"/>
          <p:cNvSpPr txBox="1"/>
          <p:nvPr/>
        </p:nvSpPr>
        <p:spPr>
          <a:xfrm>
            <a:off x="5105400" y="1676400"/>
            <a:ext cx="7043451"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Meanings</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166341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19200" y="533400"/>
            <a:ext cx="11887200" cy="1200329"/>
          </a:xfrm>
          <a:prstGeom prst="rect">
            <a:avLst/>
          </a:prstGeom>
          <a:blipFill>
            <a:blip r:embed="rId2"/>
            <a:tile tx="0" ty="0" sx="100000" sy="100000" flip="none" algn="tl"/>
          </a:blipFill>
          <a:ln w="19050">
            <a:solidFill>
              <a:srgbClr val="0070C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Choose the correct answer from the alternative.</a:t>
            </a:r>
          </a:p>
          <a:p>
            <a:pPr algn="ctr"/>
            <a:endParaRPr lang="en-US" sz="3600" b="1" dirty="0" smtClean="0">
              <a:solidFill>
                <a:srgbClr val="7030A0"/>
              </a:solidFill>
              <a:latin typeface="Times New Roman" pitchFamily="18" charset="0"/>
              <a:cs typeface="Times New Roman" pitchFamily="18" charset="0"/>
            </a:endParaRPr>
          </a:p>
        </p:txBody>
      </p:sp>
      <p:sp>
        <p:nvSpPr>
          <p:cNvPr id="12" name="TextBox 11"/>
          <p:cNvSpPr txBox="1"/>
          <p:nvPr/>
        </p:nvSpPr>
        <p:spPr>
          <a:xfrm>
            <a:off x="1295400" y="2286000"/>
            <a:ext cx="11811000"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indent="-742950">
              <a:buAutoNum type="arabicPeriod"/>
            </a:pPr>
            <a:r>
              <a:rPr lang="en-US" sz="3600" b="1" dirty="0" smtClean="0">
                <a:solidFill>
                  <a:srgbClr val="7030A0"/>
                </a:solidFill>
                <a:latin typeface="Times New Roman" pitchFamily="18" charset="0"/>
                <a:cs typeface="Times New Roman" pitchFamily="18" charset="0"/>
              </a:rPr>
              <a:t>Our biggest state festival is –</a:t>
            </a:r>
          </a:p>
          <a:p>
            <a:pPr marL="742950" indent="-742950">
              <a:buAutoNum type="arabicPeriod"/>
            </a:pPr>
            <a:endParaRPr lang="en-US" sz="3600" b="1" dirty="0" smtClean="0">
              <a:solidFill>
                <a:srgbClr val="7030A0"/>
              </a:solidFill>
              <a:latin typeface="Times New Roman" pitchFamily="18" charset="0"/>
              <a:cs typeface="Times New Roman" pitchFamily="18" charset="0"/>
            </a:endParaRPr>
          </a:p>
        </p:txBody>
      </p:sp>
      <p:sp>
        <p:nvSpPr>
          <p:cNvPr id="13" name="TextBox 12"/>
          <p:cNvSpPr txBox="1"/>
          <p:nvPr/>
        </p:nvSpPr>
        <p:spPr>
          <a:xfrm>
            <a:off x="1532877" y="5576684"/>
            <a:ext cx="5668023"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C)Victory Day</a:t>
            </a:r>
          </a:p>
          <a:p>
            <a:pPr marL="742950" indent="-742950">
              <a:buAutoNum type="alphaLcParenR"/>
            </a:pPr>
            <a:endParaRPr lang="en-US" sz="3600" b="1" dirty="0" smtClean="0">
              <a:solidFill>
                <a:srgbClr val="7030A0"/>
              </a:solidFill>
              <a:latin typeface="Times New Roman" pitchFamily="18" charset="0"/>
              <a:cs typeface="Times New Roman" pitchFamily="18" charset="0"/>
            </a:endParaRPr>
          </a:p>
        </p:txBody>
      </p:sp>
      <p:sp>
        <p:nvSpPr>
          <p:cNvPr id="14" name="TextBox 13"/>
          <p:cNvSpPr txBox="1"/>
          <p:nvPr/>
        </p:nvSpPr>
        <p:spPr>
          <a:xfrm>
            <a:off x="1403340" y="3886200"/>
            <a:ext cx="5743853"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a</a:t>
            </a:r>
            <a:r>
              <a:rPr lang="en-US" sz="3600" b="1" dirty="0" smtClean="0">
                <a:solidFill>
                  <a:srgbClr val="7030A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Independence  </a:t>
            </a:r>
            <a:r>
              <a:rPr lang="en-US" sz="3600" b="1" dirty="0" smtClean="0">
                <a:solidFill>
                  <a:srgbClr val="7030A0"/>
                </a:solidFill>
                <a:latin typeface="Times New Roman" pitchFamily="18" charset="0"/>
                <a:cs typeface="Times New Roman" pitchFamily="18" charset="0"/>
              </a:rPr>
              <a:t>Day</a:t>
            </a:r>
          </a:p>
          <a:p>
            <a:endParaRPr lang="en-US" sz="3600" b="1" dirty="0" smtClean="0">
              <a:solidFill>
                <a:srgbClr val="7030A0"/>
              </a:solidFill>
              <a:latin typeface="Times New Roman" pitchFamily="18" charset="0"/>
              <a:cs typeface="Times New Roman" pitchFamily="18" charset="0"/>
            </a:endParaRPr>
          </a:p>
        </p:txBody>
      </p:sp>
      <p:sp>
        <p:nvSpPr>
          <p:cNvPr id="15" name="TextBox 14"/>
          <p:cNvSpPr txBox="1"/>
          <p:nvPr/>
        </p:nvSpPr>
        <p:spPr>
          <a:xfrm>
            <a:off x="7702118" y="5576684"/>
            <a:ext cx="5404282"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d</a:t>
            </a:r>
            <a:r>
              <a:rPr lang="en-US" sz="3600" b="1" dirty="0" smtClean="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Pahela</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Boishakh</a:t>
            </a:r>
            <a:endParaRPr lang="en-US" sz="3600" b="1" dirty="0">
              <a:solidFill>
                <a:srgbClr val="7030A0"/>
              </a:solidFill>
              <a:latin typeface="Times New Roman" pitchFamily="18" charset="0"/>
              <a:cs typeface="Times New Roman" pitchFamily="18" charset="0"/>
            </a:endParaRPr>
          </a:p>
          <a:p>
            <a:r>
              <a:rPr lang="en-US" sz="3600" b="1" dirty="0" smtClean="0">
                <a:solidFill>
                  <a:srgbClr val="FF0000"/>
                </a:solidFill>
                <a:latin typeface="Times New Roman" pitchFamily="18" charset="0"/>
                <a:cs typeface="Times New Roman" pitchFamily="18" charset="0"/>
              </a:rPr>
              <a:t> </a:t>
            </a:r>
          </a:p>
        </p:txBody>
      </p:sp>
      <p:sp>
        <p:nvSpPr>
          <p:cNvPr id="16" name="TextBox 15"/>
          <p:cNvSpPr txBox="1"/>
          <p:nvPr/>
        </p:nvSpPr>
        <p:spPr>
          <a:xfrm>
            <a:off x="7702118" y="3828871"/>
            <a:ext cx="5404282"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b</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Shaheed</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Dibosh</a:t>
            </a:r>
            <a:endParaRPr lang="en-US" sz="3600" b="1" dirty="0" smtClean="0">
              <a:solidFill>
                <a:srgbClr val="7030A0"/>
              </a:solidFill>
              <a:latin typeface="Times New Roman" pitchFamily="18" charset="0"/>
              <a:cs typeface="Times New Roman" pitchFamily="18" charset="0"/>
            </a:endParaRPr>
          </a:p>
          <a:p>
            <a:endParaRPr lang="en-US" sz="3600" b="1"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6232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6"/>
                                        </p:tgtEl>
                                        <p:attrNameLst>
                                          <p:attrName>ppt_x</p:attrName>
                                        </p:attrNameLst>
                                      </p:cBhvr>
                                      <p:tavLst>
                                        <p:tav tm="0">
                                          <p:val>
                                            <p:strVal val="ppt_x"/>
                                          </p:val>
                                        </p:tav>
                                        <p:tav tm="100000">
                                          <p:val>
                                            <p:strVal val="ppt_x"/>
                                          </p:val>
                                        </p:tav>
                                      </p:tavLst>
                                    </p:anim>
                                    <p:anim calcmode="lin" valueType="num">
                                      <p:cBhvr additive="base">
                                        <p:cTn id="11" dur="500"/>
                                        <p:tgtEl>
                                          <p:spTgt spid="16"/>
                                        </p:tgtEl>
                                        <p:attrNameLst>
                                          <p:attrName>ppt_y</p:attrName>
                                        </p:attrNameLst>
                                      </p:cBhvr>
                                      <p:tavLst>
                                        <p:tav tm="0">
                                          <p:val>
                                            <p:strVal val="ppt_y"/>
                                          </p:val>
                                        </p:tav>
                                        <p:tav tm="100000">
                                          <p:val>
                                            <p:strVal val="1+ppt_h/2"/>
                                          </p:val>
                                        </p:tav>
                                      </p:tavLst>
                                    </p:anim>
                                    <p:set>
                                      <p:cBhvr>
                                        <p:cTn id="12" dur="1" fill="hold">
                                          <p:stCondLst>
                                            <p:cond delay="499"/>
                                          </p:stCondLst>
                                        </p:cTn>
                                        <p:tgtEl>
                                          <p:spTgt spid="16"/>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5"/>
                                        </p:tgtEl>
                                        <p:attrNameLst>
                                          <p:attrName>ppt_x</p:attrName>
                                        </p:attrNameLst>
                                      </p:cBhvr>
                                      <p:tavLst>
                                        <p:tav tm="0">
                                          <p:val>
                                            <p:strVal val="ppt_x"/>
                                          </p:val>
                                        </p:tav>
                                        <p:tav tm="100000">
                                          <p:val>
                                            <p:strVal val="ppt_x"/>
                                          </p:val>
                                        </p:tav>
                                      </p:tavLst>
                                    </p:anim>
                                    <p:anim calcmode="lin" valueType="num">
                                      <p:cBhvr additive="base">
                                        <p:cTn id="15" dur="500"/>
                                        <p:tgtEl>
                                          <p:spTgt spid="15"/>
                                        </p:tgtEl>
                                        <p:attrNameLst>
                                          <p:attrName>ppt_y</p:attrName>
                                        </p:attrNameLst>
                                      </p:cBhvr>
                                      <p:tavLst>
                                        <p:tav tm="0">
                                          <p:val>
                                            <p:strVal val="ppt_y"/>
                                          </p:val>
                                        </p:tav>
                                        <p:tav tm="100000">
                                          <p:val>
                                            <p:strVal val="1+ppt_h/2"/>
                                          </p:val>
                                        </p:tav>
                                      </p:tavLst>
                                    </p:anim>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33400"/>
            <a:ext cx="11887200" cy="1200329"/>
          </a:xfrm>
          <a:prstGeom prst="rect">
            <a:avLst/>
          </a:prstGeom>
          <a:blipFill>
            <a:blip r:embed="rId2"/>
            <a:tile tx="0" ty="0" sx="100000" sy="100000" flip="none" algn="tl"/>
          </a:blipFill>
          <a:ln w="19050">
            <a:solidFill>
              <a:srgbClr val="0070C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Choose the correct answer from the alternative.</a:t>
            </a:r>
          </a:p>
          <a:p>
            <a:pPr algn="ctr"/>
            <a:endParaRPr lang="en-US" sz="3600" b="1" dirty="0" smtClean="0">
              <a:solidFill>
                <a:srgbClr val="7030A0"/>
              </a:solidFill>
              <a:latin typeface="Times New Roman" pitchFamily="18" charset="0"/>
              <a:cs typeface="Times New Roman" pitchFamily="18" charset="0"/>
            </a:endParaRPr>
          </a:p>
        </p:txBody>
      </p:sp>
      <p:sp>
        <p:nvSpPr>
          <p:cNvPr id="3" name="TextBox 2"/>
          <p:cNvSpPr txBox="1"/>
          <p:nvPr/>
        </p:nvSpPr>
        <p:spPr>
          <a:xfrm>
            <a:off x="1295400" y="2286000"/>
            <a:ext cx="11811000"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2.The celebration of </a:t>
            </a:r>
            <a:r>
              <a:rPr lang="en-US" sz="3600" dirty="0">
                <a:latin typeface="Times New Roman" pitchFamily="18" charset="0"/>
                <a:cs typeface="Times New Roman" pitchFamily="18" charset="0"/>
              </a:rPr>
              <a:t>Independence  Day </a:t>
            </a:r>
            <a:r>
              <a:rPr lang="en-US" sz="3600" dirty="0" smtClean="0">
                <a:latin typeface="Times New Roman" pitchFamily="18" charset="0"/>
                <a:cs typeface="Times New Roman" pitchFamily="18" charset="0"/>
              </a:rPr>
              <a:t>begins with-</a:t>
            </a:r>
          </a:p>
          <a:p>
            <a:endParaRPr lang="en-US" sz="3600" b="1" dirty="0" smtClean="0">
              <a:solidFill>
                <a:srgbClr val="7030A0"/>
              </a:solidFill>
              <a:latin typeface="Times New Roman" pitchFamily="18" charset="0"/>
              <a:cs typeface="Times New Roman" pitchFamily="18" charset="0"/>
            </a:endParaRPr>
          </a:p>
        </p:txBody>
      </p:sp>
      <p:sp>
        <p:nvSpPr>
          <p:cNvPr id="4" name="TextBox 3"/>
          <p:cNvSpPr txBox="1"/>
          <p:nvPr/>
        </p:nvSpPr>
        <p:spPr>
          <a:xfrm>
            <a:off x="1331205" y="3981271"/>
            <a:ext cx="5668023"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indent="-742950">
              <a:buAutoNum type="alphaLcParenR"/>
            </a:pPr>
            <a:r>
              <a:rPr lang="en-US" sz="3600" b="1" dirty="0" smtClean="0">
                <a:solidFill>
                  <a:srgbClr val="7030A0"/>
                </a:solidFill>
                <a:latin typeface="Times New Roman" pitchFamily="18" charset="0"/>
                <a:cs typeface="Times New Roman" pitchFamily="18" charset="0"/>
              </a:rPr>
              <a:t>Processions</a:t>
            </a:r>
          </a:p>
          <a:p>
            <a:pPr marL="742950" indent="-742950">
              <a:buAutoNum type="alphaLcParenR"/>
            </a:pPr>
            <a:endParaRPr lang="en-US" sz="3600" b="1" dirty="0" smtClean="0">
              <a:solidFill>
                <a:srgbClr val="7030A0"/>
              </a:solidFill>
              <a:latin typeface="Times New Roman" pitchFamily="18" charset="0"/>
              <a:cs typeface="Times New Roman" pitchFamily="18" charset="0"/>
            </a:endParaRPr>
          </a:p>
        </p:txBody>
      </p:sp>
      <p:sp>
        <p:nvSpPr>
          <p:cNvPr id="5" name="TextBox 4"/>
          <p:cNvSpPr txBox="1"/>
          <p:nvPr/>
        </p:nvSpPr>
        <p:spPr>
          <a:xfrm>
            <a:off x="1293289" y="5733871"/>
            <a:ext cx="5743853"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c</a:t>
            </a:r>
            <a:r>
              <a:rPr lang="en-US" sz="3600" b="1" dirty="0" smtClean="0">
                <a:solidFill>
                  <a:srgbClr val="7030A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gun salute</a:t>
            </a:r>
          </a:p>
          <a:p>
            <a:endParaRPr lang="en-US" sz="3600" b="1" dirty="0" smtClean="0">
              <a:solidFill>
                <a:srgbClr val="7030A0"/>
              </a:solidFill>
              <a:latin typeface="Times New Roman" pitchFamily="18" charset="0"/>
              <a:cs typeface="Times New Roman" pitchFamily="18" charset="0"/>
            </a:endParaRPr>
          </a:p>
        </p:txBody>
      </p:sp>
      <p:sp>
        <p:nvSpPr>
          <p:cNvPr id="6" name="TextBox 5"/>
          <p:cNvSpPr txBox="1"/>
          <p:nvPr/>
        </p:nvSpPr>
        <p:spPr>
          <a:xfrm>
            <a:off x="7702118" y="5733871"/>
            <a:ext cx="5404282"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d</a:t>
            </a:r>
            <a:r>
              <a:rPr lang="en-US" sz="3600" b="1" dirty="0" smtClean="0">
                <a:solidFill>
                  <a:srgbClr val="7030A0"/>
                </a:solidFill>
                <a:latin typeface="Times New Roman" pitchFamily="18" charset="0"/>
                <a:cs typeface="Times New Roman" pitchFamily="18" charset="0"/>
              </a:rPr>
              <a:t>) Parade by </a:t>
            </a:r>
            <a:r>
              <a:rPr lang="en-US" sz="3600" b="1" dirty="0" err="1" smtClean="0">
                <a:solidFill>
                  <a:srgbClr val="7030A0"/>
                </a:solidFill>
                <a:latin typeface="Times New Roman" pitchFamily="18" charset="0"/>
                <a:cs typeface="Times New Roman" pitchFamily="18" charset="0"/>
              </a:rPr>
              <a:t>defence</a:t>
            </a:r>
            <a:r>
              <a:rPr lang="en-US" sz="3600" b="1" dirty="0" smtClean="0">
                <a:solidFill>
                  <a:srgbClr val="7030A0"/>
                </a:solidFill>
                <a:latin typeface="Times New Roman" pitchFamily="18" charset="0"/>
                <a:cs typeface="Times New Roman" pitchFamily="18" charset="0"/>
              </a:rPr>
              <a:t> forces</a:t>
            </a:r>
          </a:p>
        </p:txBody>
      </p:sp>
      <p:sp>
        <p:nvSpPr>
          <p:cNvPr id="7" name="TextBox 6"/>
          <p:cNvSpPr txBox="1"/>
          <p:nvPr/>
        </p:nvSpPr>
        <p:spPr>
          <a:xfrm>
            <a:off x="7666313" y="4057471"/>
            <a:ext cx="5404282"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b</a:t>
            </a:r>
            <a:r>
              <a:rPr lang="en-US" sz="3600" b="1" dirty="0">
                <a:solidFill>
                  <a:srgbClr val="7030A0"/>
                </a:solidFill>
                <a:latin typeface="Times New Roman" pitchFamily="18" charset="0"/>
                <a:cs typeface="Times New Roman" pitchFamily="18" charset="0"/>
              </a:rPr>
              <a:t>) Placing wreaths at the National </a:t>
            </a:r>
            <a:r>
              <a:rPr lang="en-US" sz="3600" b="1" dirty="0" smtClean="0">
                <a:solidFill>
                  <a:srgbClr val="7030A0"/>
                </a:solidFill>
                <a:latin typeface="Times New Roman" pitchFamily="18" charset="0"/>
                <a:cs typeface="Times New Roman" pitchFamily="18" charset="0"/>
              </a:rPr>
              <a:t>Mausoleum</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1219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33400"/>
            <a:ext cx="11887200" cy="1200329"/>
          </a:xfrm>
          <a:prstGeom prst="rect">
            <a:avLst/>
          </a:prstGeom>
          <a:blipFill>
            <a:blip r:embed="rId2"/>
            <a:tile tx="0" ty="0" sx="100000" sy="100000" flip="none" algn="tl"/>
          </a:blipFill>
          <a:ln w="19050">
            <a:solidFill>
              <a:srgbClr val="0070C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Choose the correct answer from the alternative.</a:t>
            </a:r>
          </a:p>
          <a:p>
            <a:pPr algn="ctr"/>
            <a:endParaRPr lang="en-US" sz="3600" b="1" dirty="0" smtClean="0">
              <a:solidFill>
                <a:srgbClr val="7030A0"/>
              </a:solidFill>
              <a:latin typeface="Times New Roman" pitchFamily="18" charset="0"/>
              <a:cs typeface="Times New Roman" pitchFamily="18" charset="0"/>
            </a:endParaRPr>
          </a:p>
        </p:txBody>
      </p:sp>
      <p:sp>
        <p:nvSpPr>
          <p:cNvPr id="3" name="TextBox 2"/>
          <p:cNvSpPr txBox="1"/>
          <p:nvPr/>
        </p:nvSpPr>
        <p:spPr>
          <a:xfrm>
            <a:off x="1381029" y="2438400"/>
            <a:ext cx="11811000"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3. </a:t>
            </a:r>
            <a:r>
              <a:rPr lang="en-US" sz="3600" b="1" dirty="0" smtClean="0">
                <a:solidFill>
                  <a:srgbClr val="7030A0"/>
                </a:solidFill>
                <a:latin typeface="Times New Roman" pitchFamily="18" charset="0"/>
                <a:cs typeface="Times New Roman" pitchFamily="18" charset="0"/>
              </a:rPr>
              <a:t>The </a:t>
            </a:r>
            <a:r>
              <a:rPr lang="en-US" sz="3600" b="1" dirty="0">
                <a:solidFill>
                  <a:srgbClr val="7030A0"/>
                </a:solidFill>
                <a:latin typeface="Times New Roman" pitchFamily="18" charset="0"/>
                <a:cs typeface="Times New Roman" pitchFamily="18" charset="0"/>
              </a:rPr>
              <a:t>National </a:t>
            </a:r>
            <a:r>
              <a:rPr lang="en-US" sz="3600" b="1" dirty="0" smtClean="0">
                <a:solidFill>
                  <a:srgbClr val="7030A0"/>
                </a:solidFill>
                <a:latin typeface="Times New Roman" pitchFamily="18" charset="0"/>
                <a:cs typeface="Times New Roman" pitchFamily="18" charset="0"/>
              </a:rPr>
              <a:t>Mausoleum is –</a:t>
            </a:r>
          </a:p>
          <a:p>
            <a:endParaRPr lang="en-US" sz="3600" b="1" dirty="0">
              <a:solidFill>
                <a:srgbClr val="7030A0"/>
              </a:solidFill>
              <a:latin typeface="Times New Roman" pitchFamily="18" charset="0"/>
              <a:cs typeface="Times New Roman" pitchFamily="18" charset="0"/>
            </a:endParaRPr>
          </a:p>
        </p:txBody>
      </p:sp>
      <p:sp>
        <p:nvSpPr>
          <p:cNvPr id="4" name="TextBox 3"/>
          <p:cNvSpPr txBox="1"/>
          <p:nvPr/>
        </p:nvSpPr>
        <p:spPr>
          <a:xfrm>
            <a:off x="1418945" y="4267200"/>
            <a:ext cx="5668023"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a) On Dhaka university </a:t>
            </a:r>
            <a:r>
              <a:rPr lang="en-US" sz="3600" b="1" dirty="0" err="1" smtClean="0">
                <a:solidFill>
                  <a:srgbClr val="7030A0"/>
                </a:solidFill>
                <a:latin typeface="Times New Roman" pitchFamily="18" charset="0"/>
                <a:cs typeface="Times New Roman" pitchFamily="18" charset="0"/>
              </a:rPr>
              <a:t>cmpus</a:t>
            </a:r>
            <a:endParaRPr lang="en-US" sz="3600" b="1" dirty="0" smtClean="0">
              <a:solidFill>
                <a:srgbClr val="7030A0"/>
              </a:solidFill>
              <a:latin typeface="Times New Roman" pitchFamily="18" charset="0"/>
              <a:cs typeface="Times New Roman" pitchFamily="18" charset="0"/>
            </a:endParaRPr>
          </a:p>
        </p:txBody>
      </p:sp>
      <p:sp>
        <p:nvSpPr>
          <p:cNvPr id="5" name="TextBox 4"/>
          <p:cNvSpPr txBox="1"/>
          <p:nvPr/>
        </p:nvSpPr>
        <p:spPr>
          <a:xfrm>
            <a:off x="1381029" y="5943600"/>
            <a:ext cx="5743853"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c</a:t>
            </a:r>
            <a:r>
              <a:rPr lang="en-US" sz="3600" b="1" dirty="0" smtClean="0">
                <a:solidFill>
                  <a:srgbClr val="7030A0"/>
                </a:solidFill>
                <a:latin typeface="Times New Roman" pitchFamily="18" charset="0"/>
                <a:cs typeface="Times New Roman" pitchFamily="18" charset="0"/>
              </a:rPr>
              <a:t>) At </a:t>
            </a:r>
            <a:r>
              <a:rPr lang="en-US" sz="3600" b="1" dirty="0" err="1" smtClean="0">
                <a:solidFill>
                  <a:srgbClr val="7030A0"/>
                </a:solidFill>
                <a:latin typeface="Times New Roman" pitchFamily="18" charset="0"/>
                <a:cs typeface="Times New Roman" pitchFamily="18" charset="0"/>
              </a:rPr>
              <a:t>Savar</a:t>
            </a:r>
            <a:endParaRPr lang="en-US" sz="3600" b="1" dirty="0" smtClean="0">
              <a:solidFill>
                <a:srgbClr val="7030A0"/>
              </a:solidFill>
              <a:latin typeface="Times New Roman" pitchFamily="18" charset="0"/>
              <a:cs typeface="Times New Roman" pitchFamily="18" charset="0"/>
            </a:endParaRPr>
          </a:p>
          <a:p>
            <a:endParaRPr lang="en-US" sz="3600" b="1" dirty="0" smtClean="0">
              <a:solidFill>
                <a:srgbClr val="7030A0"/>
              </a:solidFill>
              <a:latin typeface="Times New Roman" pitchFamily="18" charset="0"/>
              <a:cs typeface="Times New Roman" pitchFamily="18" charset="0"/>
            </a:endParaRPr>
          </a:p>
        </p:txBody>
      </p:sp>
      <p:sp>
        <p:nvSpPr>
          <p:cNvPr id="6" name="TextBox 5"/>
          <p:cNvSpPr txBox="1"/>
          <p:nvPr/>
        </p:nvSpPr>
        <p:spPr>
          <a:xfrm>
            <a:off x="7703954" y="5867400"/>
            <a:ext cx="5404282"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d</a:t>
            </a:r>
            <a:r>
              <a:rPr lang="en-US" sz="3600" b="1" dirty="0" smtClean="0">
                <a:solidFill>
                  <a:srgbClr val="7030A0"/>
                </a:solidFill>
                <a:latin typeface="Times New Roman" pitchFamily="18" charset="0"/>
                <a:cs typeface="Times New Roman" pitchFamily="18" charset="0"/>
              </a:rPr>
              <a:t>) Near Dhaka Medical College</a:t>
            </a:r>
          </a:p>
        </p:txBody>
      </p:sp>
      <p:sp>
        <p:nvSpPr>
          <p:cNvPr id="7" name="TextBox 6"/>
          <p:cNvSpPr txBox="1"/>
          <p:nvPr/>
        </p:nvSpPr>
        <p:spPr>
          <a:xfrm>
            <a:off x="7702118" y="4209371"/>
            <a:ext cx="5404282"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b</a:t>
            </a:r>
            <a:r>
              <a:rPr lang="en-US" sz="3600" b="1" dirty="0" smtClean="0">
                <a:solidFill>
                  <a:srgbClr val="7030A0"/>
                </a:solidFill>
                <a:latin typeface="Times New Roman" pitchFamily="18" charset="0"/>
                <a:cs typeface="Times New Roman" pitchFamily="18" charset="0"/>
              </a:rPr>
              <a:t>) At </a:t>
            </a:r>
            <a:r>
              <a:rPr lang="en-US" sz="3600" b="1" dirty="0" err="1" smtClean="0">
                <a:solidFill>
                  <a:srgbClr val="7030A0"/>
                </a:solidFill>
                <a:latin typeface="Times New Roman" pitchFamily="18" charset="0"/>
                <a:cs typeface="Times New Roman" pitchFamily="18" charset="0"/>
              </a:rPr>
              <a:t>Ramna</a:t>
            </a:r>
            <a:r>
              <a:rPr lang="en-US" sz="3600" b="1" dirty="0" smtClean="0">
                <a:solidFill>
                  <a:srgbClr val="7030A0"/>
                </a:solidFill>
                <a:latin typeface="Times New Roman" pitchFamily="18" charset="0"/>
                <a:cs typeface="Times New Roman" pitchFamily="18" charset="0"/>
              </a:rPr>
              <a:t> Park</a:t>
            </a:r>
          </a:p>
          <a:p>
            <a:endParaRPr lang="en-US" sz="3600" b="1"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66007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33400"/>
            <a:ext cx="11887200" cy="1200329"/>
          </a:xfrm>
          <a:prstGeom prst="rect">
            <a:avLst/>
          </a:prstGeom>
          <a:blipFill>
            <a:blip r:embed="rId2"/>
            <a:tile tx="0" ty="0" sx="100000" sy="100000" flip="none" algn="tl"/>
          </a:blipFill>
          <a:ln w="19050">
            <a:solidFill>
              <a:srgbClr val="0070C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Choose the correct answer from the alternative.</a:t>
            </a:r>
          </a:p>
          <a:p>
            <a:pPr algn="ctr"/>
            <a:endParaRPr lang="en-US" sz="3600" b="1" dirty="0" smtClean="0">
              <a:solidFill>
                <a:srgbClr val="7030A0"/>
              </a:solidFill>
              <a:latin typeface="Times New Roman" pitchFamily="18" charset="0"/>
              <a:cs typeface="Times New Roman" pitchFamily="18" charset="0"/>
            </a:endParaRPr>
          </a:p>
        </p:txBody>
      </p:sp>
      <p:sp>
        <p:nvSpPr>
          <p:cNvPr id="3" name="TextBox 2"/>
          <p:cNvSpPr txBox="1"/>
          <p:nvPr/>
        </p:nvSpPr>
        <p:spPr>
          <a:xfrm>
            <a:off x="1295400" y="2286000"/>
            <a:ext cx="11811000" cy="80021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solidFill>
                  <a:srgbClr val="7030A0"/>
                </a:solidFill>
                <a:latin typeface="Miriam" pitchFamily="34" charset="-79"/>
                <a:cs typeface="Miriam" pitchFamily="34" charset="-79"/>
              </a:rPr>
              <a:t>4</a:t>
            </a:r>
            <a:r>
              <a:rPr lang="en-US" sz="3600" dirty="0" smtClean="0">
                <a:solidFill>
                  <a:srgbClr val="7030A0"/>
                </a:solidFill>
                <a:latin typeface="NikoshBAN" pitchFamily="2" charset="0"/>
                <a:cs typeface="NikoshBAN" pitchFamily="2" charset="0"/>
              </a:rPr>
              <a:t>.On Independence Day a National parade is held –</a:t>
            </a:r>
          </a:p>
          <a:p>
            <a:pPr algn="ctr"/>
            <a:endParaRPr lang="bn-BD" sz="1000" dirty="0">
              <a:solidFill>
                <a:srgbClr val="C00000"/>
              </a:solidFill>
              <a:latin typeface="NikoshBAN" pitchFamily="2" charset="0"/>
              <a:cs typeface="NikoshBAN" pitchFamily="2" charset="0"/>
            </a:endParaRPr>
          </a:p>
        </p:txBody>
      </p:sp>
      <p:sp>
        <p:nvSpPr>
          <p:cNvPr id="4" name="TextBox 3"/>
          <p:cNvSpPr txBox="1"/>
          <p:nvPr/>
        </p:nvSpPr>
        <p:spPr>
          <a:xfrm>
            <a:off x="1421974" y="6208923"/>
            <a:ext cx="5668023"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c</a:t>
            </a:r>
            <a:r>
              <a:rPr lang="en-US" sz="3600" b="1" dirty="0" smtClean="0">
                <a:solidFill>
                  <a:srgbClr val="7030A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In the decorated vehicles</a:t>
            </a:r>
          </a:p>
          <a:p>
            <a:endParaRPr lang="en-US" sz="3600" b="1" dirty="0" smtClean="0">
              <a:solidFill>
                <a:srgbClr val="FF0000"/>
              </a:solidFill>
              <a:latin typeface="Times New Roman" pitchFamily="18" charset="0"/>
              <a:cs typeface="Times New Roman" pitchFamily="18" charset="0"/>
            </a:endParaRPr>
          </a:p>
        </p:txBody>
      </p:sp>
      <p:sp>
        <p:nvSpPr>
          <p:cNvPr id="5" name="TextBox 4"/>
          <p:cNvSpPr txBox="1"/>
          <p:nvPr/>
        </p:nvSpPr>
        <p:spPr>
          <a:xfrm>
            <a:off x="1384060" y="4495800"/>
            <a:ext cx="5743853"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a</a:t>
            </a:r>
            <a:r>
              <a:rPr lang="en-US" sz="3600" b="1" dirty="0" smtClean="0">
                <a:solidFill>
                  <a:srgbClr val="7030A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At the </a:t>
            </a:r>
            <a:r>
              <a:rPr lang="en-US" sz="3600" b="1" dirty="0">
                <a:solidFill>
                  <a:srgbClr val="7030A0"/>
                </a:solidFill>
                <a:latin typeface="NikoshBAN" pitchFamily="2" charset="0"/>
                <a:cs typeface="NikoshBAN" pitchFamily="2" charset="0"/>
              </a:rPr>
              <a:t> National parade </a:t>
            </a:r>
            <a:r>
              <a:rPr lang="en-US" sz="3600" b="1" dirty="0" smtClean="0">
                <a:solidFill>
                  <a:srgbClr val="7030A0"/>
                </a:solidFill>
                <a:latin typeface="NikoshBAN" pitchFamily="2" charset="0"/>
                <a:cs typeface="NikoshBAN" pitchFamily="2" charset="0"/>
              </a:rPr>
              <a:t>Ground</a:t>
            </a:r>
            <a:endParaRPr lang="en-US" sz="3600" b="1" dirty="0">
              <a:solidFill>
                <a:srgbClr val="7030A0"/>
              </a:solidFill>
              <a:latin typeface="Times New Roman" pitchFamily="18" charset="0"/>
              <a:cs typeface="Times New Roman" pitchFamily="18" charset="0"/>
            </a:endParaRPr>
          </a:p>
        </p:txBody>
      </p:sp>
      <p:sp>
        <p:nvSpPr>
          <p:cNvPr id="6" name="TextBox 5"/>
          <p:cNvSpPr txBox="1"/>
          <p:nvPr/>
        </p:nvSpPr>
        <p:spPr>
          <a:xfrm>
            <a:off x="7644279" y="6172200"/>
            <a:ext cx="5404282"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d</a:t>
            </a:r>
            <a:r>
              <a:rPr lang="en-US" sz="3600" b="1" dirty="0" smtClean="0">
                <a:solidFill>
                  <a:srgbClr val="7030A0"/>
                </a:solidFill>
                <a:latin typeface="Times New Roman" pitchFamily="18" charset="0"/>
                <a:cs typeface="Times New Roman" pitchFamily="18" charset="0"/>
              </a:rPr>
              <a:t>) In </a:t>
            </a:r>
            <a:r>
              <a:rPr lang="en-US" sz="3600" b="1" dirty="0" err="1" smtClean="0">
                <a:solidFill>
                  <a:srgbClr val="7030A0"/>
                </a:solidFill>
                <a:latin typeface="Times New Roman" pitchFamily="18" charset="0"/>
                <a:cs typeface="Times New Roman" pitchFamily="18" charset="0"/>
              </a:rPr>
              <a:t>Bangabandhu</a:t>
            </a:r>
            <a:r>
              <a:rPr lang="en-US" sz="3600" b="1" dirty="0" smtClean="0">
                <a:solidFill>
                  <a:srgbClr val="7030A0"/>
                </a:solidFill>
                <a:latin typeface="Times New Roman" pitchFamily="18" charset="0"/>
                <a:cs typeface="Times New Roman" pitchFamily="18" charset="0"/>
              </a:rPr>
              <a:t> Stadium</a:t>
            </a:r>
          </a:p>
        </p:txBody>
      </p:sp>
      <p:sp>
        <p:nvSpPr>
          <p:cNvPr id="7" name="TextBox 6"/>
          <p:cNvSpPr txBox="1"/>
          <p:nvPr/>
        </p:nvSpPr>
        <p:spPr>
          <a:xfrm>
            <a:off x="7702118" y="4343400"/>
            <a:ext cx="5404282" cy="1200329"/>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b</a:t>
            </a:r>
            <a:r>
              <a:rPr lang="en-US" sz="3600" b="1" dirty="0" smtClean="0">
                <a:solidFill>
                  <a:srgbClr val="7030A0"/>
                </a:solidFill>
                <a:latin typeface="Times New Roman" pitchFamily="18" charset="0"/>
                <a:cs typeface="Times New Roman" pitchFamily="18" charset="0"/>
              </a:rPr>
              <a:t>) In the streets</a:t>
            </a:r>
          </a:p>
          <a:p>
            <a:endParaRPr lang="en-US" sz="3600" b="1"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59734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2269" y="3160923"/>
            <a:ext cx="3584152" cy="497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smtClean="0">
                <a:solidFill>
                  <a:schemeClr val="tx1"/>
                </a:solidFill>
                <a:latin typeface="NikoshBAN" pitchFamily="2" charset="0"/>
                <a:cs typeface="NikoshBAN" pitchFamily="2" charset="0"/>
              </a:rPr>
              <a:t>Group work</a:t>
            </a:r>
            <a:endParaRPr lang="en-US" sz="4000" b="1" dirty="0">
              <a:solidFill>
                <a:schemeClr val="tx1"/>
              </a:solidFill>
              <a:latin typeface="NikoshBAN" pitchFamily="2" charset="0"/>
              <a:cs typeface="NikoshBAN" pitchFamily="2" charset="0"/>
            </a:endParaRPr>
          </a:p>
        </p:txBody>
      </p:sp>
      <p:pic>
        <p:nvPicPr>
          <p:cNvPr id="1026" name="Picture 2" descr="C:\Users\Saiful\Desktop\01242400_kalerkantho-2020-9-pi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6045" y="609600"/>
            <a:ext cx="3276600" cy="2141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2768025"/>
            <a:ext cx="898150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smtClean="0">
                <a:solidFill>
                  <a:srgbClr val="7030A0"/>
                </a:solidFill>
                <a:latin typeface="Times New Roman" pitchFamily="18" charset="0"/>
                <a:cs typeface="Times New Roman" pitchFamily="18" charset="0"/>
              </a:rPr>
              <a:t>1.What is the biggest </a:t>
            </a:r>
            <a:r>
              <a:rPr lang="en-US" sz="3200" b="1" dirty="0">
                <a:solidFill>
                  <a:srgbClr val="7030A0"/>
                </a:solidFill>
                <a:latin typeface="Times New Roman" pitchFamily="18" charset="0"/>
                <a:cs typeface="Times New Roman" pitchFamily="18" charset="0"/>
              </a:rPr>
              <a:t>state festival </a:t>
            </a:r>
            <a:r>
              <a:rPr lang="en-US" sz="3200" b="1" dirty="0" smtClean="0">
                <a:solidFill>
                  <a:srgbClr val="7030A0"/>
                </a:solidFill>
                <a:latin typeface="Times New Roman" pitchFamily="18" charset="0"/>
                <a:cs typeface="Times New Roman" pitchFamily="18" charset="0"/>
              </a:rPr>
              <a:t>in our country?</a:t>
            </a:r>
            <a:endParaRPr lang="en-US" sz="3200" b="1" dirty="0"/>
          </a:p>
        </p:txBody>
      </p:sp>
      <p:sp>
        <p:nvSpPr>
          <p:cNvPr id="6" name="Rectangle 5"/>
          <p:cNvSpPr/>
          <p:nvPr/>
        </p:nvSpPr>
        <p:spPr>
          <a:xfrm>
            <a:off x="838200" y="3606225"/>
            <a:ext cx="898241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smtClean="0">
                <a:solidFill>
                  <a:srgbClr val="7030A0"/>
                </a:solidFill>
                <a:latin typeface="Times New Roman" pitchFamily="18" charset="0"/>
                <a:cs typeface="Times New Roman" pitchFamily="18" charset="0"/>
              </a:rPr>
              <a:t>2.How does the day begin ?</a:t>
            </a:r>
            <a:endParaRPr lang="en-US" sz="3200" b="1" dirty="0"/>
          </a:p>
        </p:txBody>
      </p:sp>
      <p:sp>
        <p:nvSpPr>
          <p:cNvPr id="8" name="Rectangle 7"/>
          <p:cNvSpPr/>
          <p:nvPr/>
        </p:nvSpPr>
        <p:spPr>
          <a:xfrm>
            <a:off x="811576" y="5334000"/>
            <a:ext cx="12828224"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a:solidFill>
                  <a:srgbClr val="7030A0"/>
                </a:solidFill>
                <a:latin typeface="Times New Roman" pitchFamily="18" charset="0"/>
                <a:cs typeface="Times New Roman" pitchFamily="18" charset="0"/>
              </a:rPr>
              <a:t>4</a:t>
            </a:r>
            <a:r>
              <a:rPr lang="en-US" sz="3200" b="1" dirty="0" smtClean="0">
                <a:solidFill>
                  <a:srgbClr val="7030A0"/>
                </a:solidFill>
                <a:latin typeface="Times New Roman" pitchFamily="18" charset="0"/>
                <a:cs typeface="Times New Roman" pitchFamily="18" charset="0"/>
              </a:rPr>
              <a:t>.Who place wreaths at the </a:t>
            </a:r>
            <a:r>
              <a:rPr lang="en-US" sz="3200" b="1" dirty="0">
                <a:solidFill>
                  <a:srgbClr val="7030A0"/>
                </a:solidFill>
                <a:latin typeface="Times New Roman" pitchFamily="18" charset="0"/>
                <a:cs typeface="Times New Roman" pitchFamily="18" charset="0"/>
              </a:rPr>
              <a:t>National </a:t>
            </a:r>
            <a:r>
              <a:rPr lang="en-US" sz="3200" b="1" dirty="0" smtClean="0">
                <a:solidFill>
                  <a:srgbClr val="7030A0"/>
                </a:solidFill>
                <a:latin typeface="Times New Roman" pitchFamily="18" charset="0"/>
                <a:cs typeface="Times New Roman" pitchFamily="18" charset="0"/>
              </a:rPr>
              <a:t>Mausoleum</a:t>
            </a: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on behalf of the Nation and when?</a:t>
            </a:r>
            <a:endParaRPr lang="en-US" sz="3200" b="1" dirty="0">
              <a:solidFill>
                <a:srgbClr val="7030A0"/>
              </a:solidFill>
              <a:latin typeface="Times New Roman" pitchFamily="18" charset="0"/>
              <a:cs typeface="Times New Roman" pitchFamily="18" charset="0"/>
            </a:endParaRPr>
          </a:p>
        </p:txBody>
      </p:sp>
      <p:sp>
        <p:nvSpPr>
          <p:cNvPr id="10" name="Rectangle 9"/>
          <p:cNvSpPr/>
          <p:nvPr/>
        </p:nvSpPr>
        <p:spPr>
          <a:xfrm>
            <a:off x="811576" y="6781800"/>
            <a:ext cx="1282822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smtClean="0">
                <a:solidFill>
                  <a:srgbClr val="7030A0"/>
                </a:solidFill>
                <a:latin typeface="Times New Roman" pitchFamily="18" charset="0"/>
                <a:cs typeface="Times New Roman" pitchFamily="18" charset="0"/>
              </a:rPr>
              <a:t>5.Where is the exciting boat race held on our </a:t>
            </a:r>
            <a:r>
              <a:rPr lang="en-US" sz="3200" b="1" dirty="0">
                <a:solidFill>
                  <a:srgbClr val="7030A0"/>
                </a:solidFill>
                <a:latin typeface="Times New Roman" pitchFamily="18" charset="0"/>
                <a:cs typeface="Times New Roman" pitchFamily="18" charset="0"/>
              </a:rPr>
              <a:t>Independence  </a:t>
            </a:r>
            <a:r>
              <a:rPr lang="en-US" sz="3200" b="1" dirty="0" smtClean="0">
                <a:solidFill>
                  <a:srgbClr val="7030A0"/>
                </a:solidFill>
                <a:latin typeface="Times New Roman" pitchFamily="18" charset="0"/>
                <a:cs typeface="Times New Roman" pitchFamily="18" charset="0"/>
              </a:rPr>
              <a:t>Day?</a:t>
            </a:r>
            <a:endParaRPr lang="en-US" sz="3200" b="1" dirty="0">
              <a:solidFill>
                <a:srgbClr val="7030A0"/>
              </a:solidFill>
            </a:endParaRPr>
          </a:p>
        </p:txBody>
      </p:sp>
      <p:sp>
        <p:nvSpPr>
          <p:cNvPr id="11" name="Rectangle 10"/>
          <p:cNvSpPr/>
          <p:nvPr/>
        </p:nvSpPr>
        <p:spPr>
          <a:xfrm>
            <a:off x="785870" y="4444425"/>
            <a:ext cx="903383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a:solidFill>
                  <a:srgbClr val="7030A0"/>
                </a:solidFill>
                <a:latin typeface="Times New Roman" pitchFamily="18" charset="0"/>
                <a:cs typeface="Times New Roman" pitchFamily="18" charset="0"/>
              </a:rPr>
              <a:t>3</a:t>
            </a:r>
            <a:r>
              <a:rPr lang="en-US" sz="3200" b="1" dirty="0" smtClean="0">
                <a:solidFill>
                  <a:srgbClr val="7030A0"/>
                </a:solidFill>
                <a:latin typeface="Times New Roman" pitchFamily="18" charset="0"/>
                <a:cs typeface="Times New Roman" pitchFamily="18" charset="0"/>
              </a:rPr>
              <a:t>.How are public buildings illuminated?</a:t>
            </a:r>
            <a:endParaRPr lang="en-US" sz="3200" b="1" dirty="0"/>
          </a:p>
        </p:txBody>
      </p:sp>
      <p:sp>
        <p:nvSpPr>
          <p:cNvPr id="12" name="TextBox 11"/>
          <p:cNvSpPr txBox="1"/>
          <p:nvPr/>
        </p:nvSpPr>
        <p:spPr>
          <a:xfrm>
            <a:off x="792297" y="609600"/>
            <a:ext cx="9062293" cy="1200329"/>
          </a:xfrm>
          <a:prstGeom prst="rect">
            <a:avLst/>
          </a:prstGeom>
          <a:blipFill>
            <a:blip r:embed="rId3"/>
            <a:tile tx="0" ty="0" sx="100000" sy="100000" flip="none" algn="tl"/>
          </a:blipFill>
          <a:ln w="19050">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Read the passage attentively then discuss the following questions in group.</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24531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232" y="1513582"/>
            <a:ext cx="12987968"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smtClean="0">
                <a:solidFill>
                  <a:srgbClr val="002060"/>
                </a:solidFill>
                <a:latin typeface="Times New Roman" pitchFamily="18" charset="0"/>
                <a:cs typeface="Times New Roman" pitchFamily="18" charset="0"/>
              </a:rPr>
              <a:t>1. 26 March, our </a:t>
            </a:r>
            <a:r>
              <a:rPr lang="en-US" sz="3200" b="1" dirty="0">
                <a:solidFill>
                  <a:srgbClr val="002060"/>
                </a:solidFill>
                <a:latin typeface="Times New Roman" pitchFamily="18" charset="0"/>
                <a:cs typeface="Times New Roman" pitchFamily="18" charset="0"/>
              </a:rPr>
              <a:t>Independence  </a:t>
            </a:r>
            <a:r>
              <a:rPr lang="en-US" sz="3200" b="1" dirty="0" smtClean="0">
                <a:solidFill>
                  <a:srgbClr val="002060"/>
                </a:solidFill>
                <a:latin typeface="Times New Roman" pitchFamily="18" charset="0"/>
                <a:cs typeface="Times New Roman" pitchFamily="18" charset="0"/>
              </a:rPr>
              <a:t>Day, is the biggest </a:t>
            </a:r>
            <a:r>
              <a:rPr lang="en-US" sz="3200" b="1" dirty="0">
                <a:solidFill>
                  <a:srgbClr val="002060"/>
                </a:solidFill>
                <a:latin typeface="Times New Roman" pitchFamily="18" charset="0"/>
                <a:cs typeface="Times New Roman" pitchFamily="18" charset="0"/>
              </a:rPr>
              <a:t>state </a:t>
            </a:r>
            <a:r>
              <a:rPr lang="en-US" sz="3200" b="1" dirty="0" smtClean="0">
                <a:solidFill>
                  <a:srgbClr val="002060"/>
                </a:solidFill>
                <a:latin typeface="Times New Roman" pitchFamily="18" charset="0"/>
                <a:cs typeface="Times New Roman" pitchFamily="18" charset="0"/>
              </a:rPr>
              <a:t>festival </a:t>
            </a:r>
            <a:r>
              <a:rPr lang="en-US" sz="3200" b="1" dirty="0">
                <a:solidFill>
                  <a:srgbClr val="002060"/>
                </a:solidFill>
                <a:latin typeface="Times New Roman" pitchFamily="18" charset="0"/>
                <a:cs typeface="Times New Roman" pitchFamily="18" charset="0"/>
              </a:rPr>
              <a:t>in our </a:t>
            </a:r>
            <a:r>
              <a:rPr lang="en-US" sz="3200" b="1" dirty="0" smtClean="0">
                <a:solidFill>
                  <a:srgbClr val="002060"/>
                </a:solidFill>
                <a:latin typeface="Times New Roman" pitchFamily="18" charset="0"/>
                <a:cs typeface="Times New Roman" pitchFamily="18" charset="0"/>
              </a:rPr>
              <a:t>country.</a:t>
            </a:r>
            <a:endParaRPr lang="en-US" sz="3200" b="1" dirty="0">
              <a:solidFill>
                <a:srgbClr val="002060"/>
              </a:solidFill>
              <a:latin typeface="Times New Roman" pitchFamily="18" charset="0"/>
              <a:cs typeface="Times New Roman" pitchFamily="18" charset="0"/>
            </a:endParaRPr>
          </a:p>
        </p:txBody>
      </p:sp>
      <p:sp>
        <p:nvSpPr>
          <p:cNvPr id="3" name="Rectangle 2"/>
          <p:cNvSpPr/>
          <p:nvPr/>
        </p:nvSpPr>
        <p:spPr>
          <a:xfrm>
            <a:off x="804232" y="2996625"/>
            <a:ext cx="12987968"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smtClean="0">
                <a:solidFill>
                  <a:srgbClr val="002060"/>
                </a:solidFill>
                <a:latin typeface="Times New Roman" pitchFamily="18" charset="0"/>
                <a:cs typeface="Times New Roman" pitchFamily="18" charset="0"/>
              </a:rPr>
              <a:t>2.The </a:t>
            </a:r>
            <a:r>
              <a:rPr lang="en-US" sz="3200" b="1" dirty="0">
                <a:solidFill>
                  <a:srgbClr val="002060"/>
                </a:solidFill>
                <a:latin typeface="Times New Roman" pitchFamily="18" charset="0"/>
                <a:cs typeface="Times New Roman" pitchFamily="18" charset="0"/>
              </a:rPr>
              <a:t>day </a:t>
            </a:r>
            <a:r>
              <a:rPr lang="en-US" sz="3200" b="1" dirty="0" smtClean="0">
                <a:solidFill>
                  <a:srgbClr val="002060"/>
                </a:solidFill>
                <a:latin typeface="Times New Roman" pitchFamily="18" charset="0"/>
                <a:cs typeface="Times New Roman" pitchFamily="18" charset="0"/>
              </a:rPr>
              <a:t>begin with 31 gunshots.</a:t>
            </a:r>
            <a:endParaRPr lang="en-US" sz="3200" b="1" dirty="0">
              <a:solidFill>
                <a:srgbClr val="002060"/>
              </a:solidFill>
              <a:latin typeface="Times New Roman" pitchFamily="18" charset="0"/>
              <a:cs typeface="Times New Roman" pitchFamily="18" charset="0"/>
            </a:endParaRPr>
          </a:p>
        </p:txBody>
      </p:sp>
      <p:sp>
        <p:nvSpPr>
          <p:cNvPr id="4" name="Rectangle 3"/>
          <p:cNvSpPr/>
          <p:nvPr/>
        </p:nvSpPr>
        <p:spPr>
          <a:xfrm>
            <a:off x="782656" y="5323582"/>
            <a:ext cx="13009544"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a:solidFill>
                  <a:srgbClr val="002060"/>
                </a:solidFill>
                <a:latin typeface="Times New Roman" pitchFamily="18" charset="0"/>
                <a:cs typeface="Times New Roman" pitchFamily="18" charset="0"/>
              </a:rPr>
              <a:t>4</a:t>
            </a:r>
            <a:r>
              <a:rPr lang="en-US" sz="3200" b="1" dirty="0" smtClean="0">
                <a:solidFill>
                  <a:srgbClr val="002060"/>
                </a:solidFill>
                <a:latin typeface="Times New Roman" pitchFamily="18" charset="0"/>
                <a:cs typeface="Times New Roman" pitchFamily="18" charset="0"/>
              </a:rPr>
              <a:t>.The President and the </a:t>
            </a:r>
            <a:r>
              <a:rPr lang="en-US" sz="3200" b="1" dirty="0">
                <a:solidFill>
                  <a:srgbClr val="002060"/>
                </a:solidFill>
                <a:latin typeface="Times New Roman" pitchFamily="18" charset="0"/>
                <a:cs typeface="Times New Roman" pitchFamily="18" charset="0"/>
              </a:rPr>
              <a:t>Prime Minister place wreaths at the National </a:t>
            </a:r>
            <a:r>
              <a:rPr lang="en-US" sz="3200" b="1" dirty="0" smtClean="0">
                <a:solidFill>
                  <a:srgbClr val="002060"/>
                </a:solidFill>
                <a:latin typeface="Times New Roman" pitchFamily="18" charset="0"/>
                <a:cs typeface="Times New Roman" pitchFamily="18" charset="0"/>
              </a:rPr>
              <a:t>Mausoleum early in the morning </a:t>
            </a:r>
            <a:r>
              <a:rPr lang="en-US" sz="3200" b="1" dirty="0">
                <a:solidFill>
                  <a:srgbClr val="002060"/>
                </a:solidFill>
                <a:latin typeface="Times New Roman" pitchFamily="18" charset="0"/>
                <a:cs typeface="Times New Roman" pitchFamily="18" charset="0"/>
              </a:rPr>
              <a:t>on behalf of the </a:t>
            </a:r>
            <a:r>
              <a:rPr lang="en-US" sz="3200" b="1" dirty="0" smtClean="0">
                <a:solidFill>
                  <a:srgbClr val="002060"/>
                </a:solidFill>
                <a:latin typeface="Times New Roman" pitchFamily="18" charset="0"/>
                <a:cs typeface="Times New Roman" pitchFamily="18" charset="0"/>
              </a:rPr>
              <a:t>Nation.</a:t>
            </a: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804232" y="3951982"/>
            <a:ext cx="12987968"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a:solidFill>
                  <a:srgbClr val="002060"/>
                </a:solidFill>
                <a:latin typeface="Times New Roman" pitchFamily="18" charset="0"/>
                <a:cs typeface="Times New Roman" pitchFamily="18" charset="0"/>
              </a:rPr>
              <a:t>3</a:t>
            </a:r>
            <a:r>
              <a:rPr lang="en-US" sz="3200" b="1" dirty="0" smtClean="0">
                <a:solidFill>
                  <a:srgbClr val="002060"/>
                </a:solidFill>
                <a:latin typeface="Times New Roman" pitchFamily="18" charset="0"/>
                <a:cs typeface="Times New Roman" pitchFamily="18" charset="0"/>
              </a:rPr>
              <a:t>.The major public buildings are  illuminated with </a:t>
            </a:r>
            <a:r>
              <a:rPr lang="en-US" sz="3200" b="1" dirty="0" err="1" smtClean="0">
                <a:solidFill>
                  <a:srgbClr val="002060"/>
                </a:solidFill>
                <a:latin typeface="Times New Roman" pitchFamily="18" charset="0"/>
                <a:cs typeface="Times New Roman" pitchFamily="18" charset="0"/>
              </a:rPr>
              <a:t>colourful</a:t>
            </a:r>
            <a:r>
              <a:rPr lang="en-US" sz="3200" b="1" dirty="0" smtClean="0">
                <a:solidFill>
                  <a:srgbClr val="002060"/>
                </a:solidFill>
                <a:latin typeface="Times New Roman" pitchFamily="18" charset="0"/>
                <a:cs typeface="Times New Roman" pitchFamily="18" charset="0"/>
              </a:rPr>
              <a:t> lights in the evening.</a:t>
            </a:r>
            <a:endParaRPr lang="en-US" sz="3200" b="1" dirty="0">
              <a:solidFill>
                <a:srgbClr val="002060"/>
              </a:solidFill>
              <a:latin typeface="Times New Roman" pitchFamily="18" charset="0"/>
              <a:cs typeface="Times New Roman" pitchFamily="18" charset="0"/>
            </a:endParaRPr>
          </a:p>
        </p:txBody>
      </p:sp>
      <p:sp>
        <p:nvSpPr>
          <p:cNvPr id="6" name="Rectangle 5"/>
          <p:cNvSpPr/>
          <p:nvPr/>
        </p:nvSpPr>
        <p:spPr>
          <a:xfrm>
            <a:off x="871245" y="6705600"/>
            <a:ext cx="12920955"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a:solidFill>
                  <a:srgbClr val="002060"/>
                </a:solidFill>
                <a:latin typeface="Times New Roman" pitchFamily="18" charset="0"/>
                <a:cs typeface="Times New Roman" pitchFamily="18" charset="0"/>
              </a:rPr>
              <a:t>5</a:t>
            </a:r>
            <a:r>
              <a:rPr lang="en-US" sz="3200" b="1" dirty="0" smtClean="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The </a:t>
            </a:r>
            <a:r>
              <a:rPr lang="en-US" sz="3200" b="1" dirty="0">
                <a:solidFill>
                  <a:srgbClr val="002060"/>
                </a:solidFill>
                <a:latin typeface="Times New Roman" pitchFamily="18" charset="0"/>
                <a:cs typeface="Times New Roman" pitchFamily="18" charset="0"/>
              </a:rPr>
              <a:t>exciting boat </a:t>
            </a:r>
            <a:r>
              <a:rPr lang="en-US" sz="3200" b="1" dirty="0" smtClean="0">
                <a:solidFill>
                  <a:srgbClr val="002060"/>
                </a:solidFill>
                <a:latin typeface="Times New Roman" pitchFamily="18" charset="0"/>
                <a:cs typeface="Times New Roman" pitchFamily="18" charset="0"/>
              </a:rPr>
              <a:t>race is </a:t>
            </a:r>
            <a:r>
              <a:rPr lang="en-US" sz="3200" b="1" dirty="0">
                <a:solidFill>
                  <a:srgbClr val="002060"/>
                </a:solidFill>
                <a:latin typeface="Times New Roman" pitchFamily="18" charset="0"/>
                <a:cs typeface="Times New Roman" pitchFamily="18" charset="0"/>
              </a:rPr>
              <a:t>held </a:t>
            </a:r>
            <a:r>
              <a:rPr lang="en-US" sz="3200" b="1" dirty="0" smtClean="0">
                <a:solidFill>
                  <a:srgbClr val="002060"/>
                </a:solidFill>
                <a:latin typeface="Times New Roman" pitchFamily="18" charset="0"/>
                <a:cs typeface="Times New Roman" pitchFamily="18" charset="0"/>
              </a:rPr>
              <a:t>in the river </a:t>
            </a:r>
            <a:r>
              <a:rPr lang="en-US" sz="3200" b="1" dirty="0" err="1" smtClean="0">
                <a:solidFill>
                  <a:srgbClr val="002060"/>
                </a:solidFill>
                <a:latin typeface="Times New Roman" pitchFamily="18" charset="0"/>
                <a:cs typeface="Times New Roman" pitchFamily="18" charset="0"/>
              </a:rPr>
              <a:t>Buriganga</a:t>
            </a:r>
            <a:r>
              <a:rPr lang="en-US" sz="3200" b="1" dirty="0" smtClean="0">
                <a:solidFill>
                  <a:srgbClr val="002060"/>
                </a:solidFill>
                <a:latin typeface="Times New Roman" pitchFamily="18" charset="0"/>
                <a:cs typeface="Times New Roman" pitchFamily="18" charset="0"/>
              </a:rPr>
              <a:t> on </a:t>
            </a:r>
            <a:r>
              <a:rPr lang="en-US" sz="3200" b="1" dirty="0">
                <a:solidFill>
                  <a:srgbClr val="002060"/>
                </a:solidFill>
                <a:latin typeface="Times New Roman" pitchFamily="18" charset="0"/>
                <a:cs typeface="Times New Roman" pitchFamily="18" charset="0"/>
              </a:rPr>
              <a:t>our Independence  Day</a:t>
            </a:r>
          </a:p>
        </p:txBody>
      </p:sp>
      <p:sp>
        <p:nvSpPr>
          <p:cNvPr id="7" name="TextBox 6"/>
          <p:cNvSpPr txBox="1"/>
          <p:nvPr/>
        </p:nvSpPr>
        <p:spPr>
          <a:xfrm>
            <a:off x="3500928" y="470032"/>
            <a:ext cx="7624272" cy="584775"/>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Compare with your answer</a:t>
            </a:r>
          </a:p>
        </p:txBody>
      </p:sp>
    </p:spTree>
    <p:extLst>
      <p:ext uri="{BB962C8B-B14F-4D97-AF65-F5344CB8AC3E}">
        <p14:creationId xmlns:p14="http://schemas.microsoft.com/office/powerpoint/2010/main" val="33062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5064807" y="445582"/>
            <a:ext cx="4993593" cy="545018"/>
          </a:xfrm>
          <a:prstGeom prst="ribbon2">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smtClean="0"/>
              <a:t>IDENTITY</a:t>
            </a:r>
            <a:endParaRPr lang="en-US" sz="3600" dirty="0"/>
          </a:p>
        </p:txBody>
      </p:sp>
      <p:sp>
        <p:nvSpPr>
          <p:cNvPr id="3" name="TextBox 2"/>
          <p:cNvSpPr txBox="1"/>
          <p:nvPr/>
        </p:nvSpPr>
        <p:spPr>
          <a:xfrm>
            <a:off x="685799" y="4974610"/>
            <a:ext cx="6096001" cy="2492990"/>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Md. </a:t>
            </a:r>
            <a:r>
              <a:rPr lang="en-US" sz="3200" b="1" dirty="0" err="1" smtClean="0">
                <a:solidFill>
                  <a:srgbClr val="7030A0"/>
                </a:solidFill>
                <a:latin typeface="Times New Roman" pitchFamily="18" charset="0"/>
                <a:cs typeface="Times New Roman" pitchFamily="18" charset="0"/>
              </a:rPr>
              <a:t>Saiful</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I</a:t>
            </a:r>
            <a:r>
              <a:rPr lang="en-US" sz="3200" b="1" dirty="0" smtClean="0">
                <a:solidFill>
                  <a:srgbClr val="7030A0"/>
                </a:solidFill>
                <a:latin typeface="Times New Roman" pitchFamily="18" charset="0"/>
                <a:cs typeface="Times New Roman" pitchFamily="18" charset="0"/>
              </a:rPr>
              <a:t>slam </a:t>
            </a:r>
            <a:r>
              <a:rPr lang="en-US" sz="3200" b="1" dirty="0" err="1" smtClean="0">
                <a:solidFill>
                  <a:srgbClr val="7030A0"/>
                </a:solidFill>
                <a:latin typeface="Times New Roman" pitchFamily="18" charset="0"/>
                <a:cs typeface="Times New Roman" pitchFamily="18" charset="0"/>
              </a:rPr>
              <a:t>Chowdhury</a:t>
            </a:r>
            <a:endParaRPr lang="en-US" sz="3200" b="1" dirty="0" smtClean="0">
              <a:solidFill>
                <a:srgbClr val="7030A0"/>
              </a:solidFill>
              <a:latin typeface="Times New Roman" pitchFamily="18" charset="0"/>
              <a:cs typeface="Times New Roman" pitchFamily="18" charset="0"/>
            </a:endParaRPr>
          </a:p>
          <a:p>
            <a:pPr algn="ctr"/>
            <a:r>
              <a:rPr lang="en-US" sz="3600"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S</a:t>
            </a:r>
            <a:r>
              <a:rPr lang="en-US" sz="3200" b="1" dirty="0" smtClean="0">
                <a:solidFill>
                  <a:srgbClr val="7030A0"/>
                </a:solidFill>
                <a:latin typeface="Times New Roman" pitchFamily="18" charset="0"/>
                <a:cs typeface="Times New Roman" pitchFamily="18" charset="0"/>
              </a:rPr>
              <a:t>enior Teacher</a:t>
            </a:r>
          </a:p>
          <a:p>
            <a:pPr algn="ctr"/>
            <a:r>
              <a:rPr lang="en-US" sz="3200" b="1" dirty="0" smtClean="0">
                <a:solidFill>
                  <a:srgbClr val="7030A0"/>
                </a:solidFill>
                <a:latin typeface="Times New Roman" pitchFamily="18" charset="0"/>
                <a:cs typeface="Times New Roman" pitchFamily="18" charset="0"/>
              </a:rPr>
              <a:t>    C.  J.  M  High School</a:t>
            </a:r>
            <a:r>
              <a:rPr lang="en-US" sz="3200" dirty="0" smtClean="0">
                <a:solidFill>
                  <a:srgbClr val="7030A0"/>
                </a:solidFill>
                <a:latin typeface="Times New Roman" pitchFamily="18" charset="0"/>
                <a:cs typeface="Times New Roman" pitchFamily="18" charset="0"/>
              </a:rPr>
              <a:t>, </a:t>
            </a:r>
          </a:p>
          <a:p>
            <a:pPr algn="ctr"/>
            <a:r>
              <a:rPr lang="en-US" sz="3200"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Mohara</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Chandgaon</a:t>
            </a:r>
            <a:r>
              <a:rPr lang="en-US" sz="2800" b="1" dirty="0" smtClean="0">
                <a:solidFill>
                  <a:srgbClr val="7030A0"/>
                </a:solidFill>
                <a:latin typeface="Times New Roman" pitchFamily="18" charset="0"/>
                <a:cs typeface="Times New Roman" pitchFamily="18" charset="0"/>
              </a:rPr>
              <a:t>, Chittagong.</a:t>
            </a:r>
            <a:r>
              <a:rPr lang="en-US" sz="2800" dirty="0" smtClean="0">
                <a:solidFill>
                  <a:srgbClr val="7030A0"/>
                </a:solidFill>
                <a:latin typeface="Times New Roman" pitchFamily="18" charset="0"/>
                <a:cs typeface="Times New Roman" pitchFamily="18" charset="0"/>
              </a:rPr>
              <a:t>.</a:t>
            </a:r>
            <a:endParaRPr lang="en-US" sz="3200" dirty="0" smtClean="0">
              <a:solidFill>
                <a:srgbClr val="7030A0"/>
              </a:solidFill>
              <a:latin typeface="Times New Roman" pitchFamily="18" charset="0"/>
              <a:cs typeface="Times New Roman" pitchFamily="18" charset="0"/>
            </a:endParaRPr>
          </a:p>
          <a:p>
            <a:pPr algn="ctr"/>
            <a:r>
              <a:rPr lang="en-US" sz="2400" dirty="0" smtClean="0">
                <a:solidFill>
                  <a:srgbClr val="7030A0"/>
                </a:solidFill>
                <a:latin typeface="Times New Roman" pitchFamily="18" charset="0"/>
                <a:cs typeface="Times New Roman" pitchFamily="18" charset="0"/>
                <a:hlinkClick r:id="rId3"/>
              </a:rPr>
              <a:t>saifulcjm@gmail.com</a:t>
            </a:r>
            <a:r>
              <a:rPr lang="en-US" sz="2400" dirty="0" smtClean="0">
                <a:solidFill>
                  <a:srgbClr val="7030A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Mob: 01991945882</a:t>
            </a:r>
            <a:endParaRPr lang="en-US" sz="2400" b="1" dirty="0">
              <a:solidFill>
                <a:srgbClr val="0070C0"/>
              </a:solidFill>
              <a:latin typeface="Times New Roman" pitchFamily="18" charset="0"/>
              <a:cs typeface="Times New Roman" pitchFamily="18" charset="0"/>
            </a:endParaRPr>
          </a:p>
        </p:txBody>
      </p:sp>
      <p:sp>
        <p:nvSpPr>
          <p:cNvPr id="4" name="TextBox 3"/>
          <p:cNvSpPr txBox="1"/>
          <p:nvPr/>
        </p:nvSpPr>
        <p:spPr>
          <a:xfrm>
            <a:off x="8686800" y="4913055"/>
            <a:ext cx="5181600" cy="2554545"/>
          </a:xfrm>
          <a:prstGeom prst="rect">
            <a:avLst/>
          </a:prstGeom>
          <a:ln w="952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200" b="1" dirty="0" smtClean="0">
              <a:solidFill>
                <a:srgbClr val="7030A0"/>
              </a:solidFill>
              <a:latin typeface="Times New Roman" panose="02020603050405020304" pitchFamily="18" charset="0"/>
              <a:cs typeface="Times New Roman" panose="02020603050405020304" pitchFamily="18" charset="0"/>
            </a:endParaRPr>
          </a:p>
          <a:p>
            <a:pPr algn="ctr"/>
            <a:r>
              <a:rPr lang="en-US" sz="3200" b="1" dirty="0" smtClean="0">
                <a:solidFill>
                  <a:srgbClr val="7030A0"/>
                </a:solidFill>
                <a:latin typeface="Times New Roman" panose="02020603050405020304" pitchFamily="18" charset="0"/>
                <a:cs typeface="Times New Roman" panose="02020603050405020304" pitchFamily="18" charset="0"/>
              </a:rPr>
              <a:t>ENGLISH FOR TODAY</a:t>
            </a:r>
          </a:p>
          <a:p>
            <a:pPr algn="ctr"/>
            <a:r>
              <a:rPr lang="en-US" sz="3200" b="1" dirty="0" smtClean="0">
                <a:solidFill>
                  <a:srgbClr val="7030A0"/>
                </a:solidFill>
                <a:latin typeface="Times New Roman" panose="02020603050405020304" pitchFamily="18" charset="0"/>
                <a:cs typeface="Times New Roman" panose="02020603050405020304" pitchFamily="18" charset="0"/>
              </a:rPr>
              <a:t>Class :  Nine-Ten</a:t>
            </a:r>
          </a:p>
          <a:p>
            <a:pPr algn="ctr"/>
            <a:r>
              <a:rPr lang="en-US" sz="3200" b="1" dirty="0" smtClean="0">
                <a:solidFill>
                  <a:srgbClr val="7030A0"/>
                </a:solidFill>
                <a:latin typeface="Times New Roman" panose="02020603050405020304" pitchFamily="18" charset="0"/>
                <a:cs typeface="Times New Roman" panose="02020603050405020304" pitchFamily="18" charset="0"/>
              </a:rPr>
              <a:t>Unit- </a:t>
            </a:r>
            <a:r>
              <a:rPr lang="en-US" sz="3200" b="1" dirty="0">
                <a:solidFill>
                  <a:srgbClr val="7030A0"/>
                </a:solidFill>
                <a:latin typeface="Times New Roman" panose="02020603050405020304" pitchFamily="18" charset="0"/>
                <a:cs typeface="Times New Roman" panose="02020603050405020304" pitchFamily="18" charset="0"/>
              </a:rPr>
              <a:t>Three </a:t>
            </a:r>
            <a:r>
              <a:rPr lang="en-US" sz="3200" b="1" dirty="0" smtClean="0">
                <a:solidFill>
                  <a:srgbClr val="7030A0"/>
                </a:solidFill>
                <a:latin typeface="Times New Roman" panose="02020603050405020304" pitchFamily="18" charset="0"/>
                <a:cs typeface="Times New Roman" panose="02020603050405020304" pitchFamily="18" charset="0"/>
              </a:rPr>
              <a:t>,  Lesson – Five</a:t>
            </a:r>
          </a:p>
          <a:p>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smtClean="0">
                <a:solidFill>
                  <a:srgbClr val="7030A0"/>
                </a:solidFill>
                <a:latin typeface="NikoshBAN" pitchFamily="2" charset="0"/>
                <a:cs typeface="NikoshBAN" pitchFamily="2" charset="0"/>
              </a:rPr>
              <a:t> </a:t>
            </a:r>
            <a:endParaRPr lang="en-US" sz="3200" dirty="0">
              <a:solidFill>
                <a:srgbClr val="7030A0"/>
              </a:solidFill>
              <a:latin typeface="NikoshBAN" pitchFamily="2" charset="0"/>
              <a:cs typeface="NikoshBAN" pitchFamily="2" charset="0"/>
            </a:endParaRPr>
          </a:p>
        </p:txBody>
      </p:sp>
      <p:pic>
        <p:nvPicPr>
          <p:cNvPr id="5" name="Picture 2" descr="G:\BTT Training\01050070187_Saiful\Image\Screenshot_1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0102" y="1541835"/>
            <a:ext cx="2590800" cy="2953965"/>
          </a:xfrm>
          <a:prstGeom prst="rect">
            <a:avLst/>
          </a:prstGeom>
          <a:noFill/>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 name="Picture 2" descr="C:\Users\Saiful\Desktop\Extra content\Download Pic\Saiful-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206" y="1305017"/>
            <a:ext cx="2859993" cy="3343183"/>
          </a:xfrm>
          <a:prstGeom prst="rect">
            <a:avLst/>
          </a:prstGeom>
          <a:noFill/>
          <a:ln w="12700">
            <a:solidFill>
              <a:srgbClr val="7030A0"/>
            </a:solidFill>
          </a:ln>
          <a:effectLst>
            <a:glow rad="635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7467600" y="1524000"/>
            <a:ext cx="0" cy="5410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0" y="1219200"/>
            <a:ext cx="0" cy="62484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72400" y="1524000"/>
            <a:ext cx="0" cy="5410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994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63419"/>
            <a:ext cx="12725400" cy="4247317"/>
          </a:xfrm>
          <a:prstGeom prst="rect">
            <a:avLst/>
          </a:prstGeom>
          <a:noFill/>
        </p:spPr>
        <p:txBody>
          <a:bodyPr wrap="square" rtlCol="0">
            <a:spAutoFit/>
          </a:bodyPr>
          <a:lstStyle/>
          <a:p>
            <a:pPr>
              <a:lnSpc>
                <a:spcPct val="150000"/>
              </a:lnSpc>
            </a:pPr>
            <a:r>
              <a:rPr lang="en-US" sz="3600" b="1" dirty="0" smtClean="0">
                <a:latin typeface="Times New Roman" pitchFamily="18" charset="0"/>
                <a:cs typeface="Times New Roman" pitchFamily="18" charset="0"/>
              </a:rPr>
              <a:t> 26 March is a (a)________ letter day for the people of Bangladesh. On this day, our (b)    _____       War began. The heroic sons of our country (c)   ______    their lives.  SO, the whole nation (d)    ____        the day every year to (e)    ____  respect to the martyrs .</a:t>
            </a:r>
            <a:endParaRPr lang="en-US" sz="3600" b="1" dirty="0">
              <a:latin typeface="Times New Roman" pitchFamily="18" charset="0"/>
              <a:cs typeface="Times New Roman" pitchFamily="18" charset="0"/>
            </a:endParaRPr>
          </a:p>
        </p:txBody>
      </p:sp>
      <p:sp>
        <p:nvSpPr>
          <p:cNvPr id="3" name="Rectangle 2"/>
          <p:cNvSpPr/>
          <p:nvPr/>
        </p:nvSpPr>
        <p:spPr>
          <a:xfrm>
            <a:off x="2667000" y="1618561"/>
            <a:ext cx="17526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7030A0"/>
                </a:solidFill>
                <a:latin typeface="Times New Roman" pitchFamily="18" charset="0"/>
                <a:cs typeface="Times New Roman" pitchFamily="18" charset="0"/>
              </a:rPr>
              <a:t>red</a:t>
            </a:r>
            <a:endParaRPr lang="en-US" sz="2800" b="1" dirty="0">
              <a:solidFill>
                <a:srgbClr val="7030A0"/>
              </a:solidFill>
              <a:latin typeface="Times New Roman" pitchFamily="18" charset="0"/>
              <a:cs typeface="Times New Roman" pitchFamily="18" charset="0"/>
            </a:endParaRPr>
          </a:p>
        </p:txBody>
      </p:sp>
      <p:sp>
        <p:nvSpPr>
          <p:cNvPr id="4" name="Rectangle 3"/>
          <p:cNvSpPr/>
          <p:nvPr/>
        </p:nvSpPr>
        <p:spPr>
          <a:xfrm>
            <a:off x="4953000" y="1600200"/>
            <a:ext cx="17526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7030A0"/>
                </a:solidFill>
                <a:latin typeface="Times New Roman" pitchFamily="18" charset="0"/>
                <a:cs typeface="Times New Roman" pitchFamily="18" charset="0"/>
              </a:rPr>
              <a:t>l</a:t>
            </a:r>
            <a:r>
              <a:rPr lang="en-US" sz="2800" b="1" dirty="0" smtClean="0">
                <a:solidFill>
                  <a:srgbClr val="7030A0"/>
                </a:solidFill>
                <a:latin typeface="Times New Roman" pitchFamily="18" charset="0"/>
                <a:cs typeface="Times New Roman" pitchFamily="18" charset="0"/>
              </a:rPr>
              <a:t>iberation </a:t>
            </a:r>
            <a:endParaRPr lang="en-US" sz="2800" b="1" dirty="0">
              <a:solidFill>
                <a:srgbClr val="7030A0"/>
              </a:solidFill>
              <a:latin typeface="Times New Roman" pitchFamily="18" charset="0"/>
              <a:cs typeface="Times New Roman" pitchFamily="18" charset="0"/>
            </a:endParaRPr>
          </a:p>
        </p:txBody>
      </p:sp>
      <p:sp>
        <p:nvSpPr>
          <p:cNvPr id="5" name="Rectangle 4"/>
          <p:cNvSpPr/>
          <p:nvPr/>
        </p:nvSpPr>
        <p:spPr>
          <a:xfrm>
            <a:off x="7467600" y="1611216"/>
            <a:ext cx="17526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7030A0"/>
                </a:solidFill>
                <a:latin typeface="Times New Roman" pitchFamily="18" charset="0"/>
                <a:cs typeface="Times New Roman" pitchFamily="18" charset="0"/>
              </a:rPr>
              <a:t>sacrificed</a:t>
            </a:r>
            <a:endParaRPr lang="en-US" sz="2800" b="1" dirty="0">
              <a:solidFill>
                <a:srgbClr val="7030A0"/>
              </a:solidFill>
              <a:latin typeface="Times New Roman" pitchFamily="18" charset="0"/>
              <a:cs typeface="Times New Roman" pitchFamily="18" charset="0"/>
            </a:endParaRPr>
          </a:p>
        </p:txBody>
      </p:sp>
      <p:sp>
        <p:nvSpPr>
          <p:cNvPr id="6" name="Rectangle 5"/>
          <p:cNvSpPr/>
          <p:nvPr/>
        </p:nvSpPr>
        <p:spPr>
          <a:xfrm>
            <a:off x="9372600" y="1618561"/>
            <a:ext cx="17526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7030A0"/>
                </a:solidFill>
                <a:latin typeface="Times New Roman" pitchFamily="18" charset="0"/>
                <a:cs typeface="Times New Roman" pitchFamily="18" charset="0"/>
              </a:rPr>
              <a:t>celebrates</a:t>
            </a:r>
            <a:endParaRPr lang="en-US" sz="2800" b="1" dirty="0">
              <a:solidFill>
                <a:srgbClr val="7030A0"/>
              </a:solidFill>
              <a:latin typeface="Times New Roman" pitchFamily="18" charset="0"/>
              <a:cs typeface="Times New Roman" pitchFamily="18" charset="0"/>
            </a:endParaRPr>
          </a:p>
        </p:txBody>
      </p:sp>
      <p:sp>
        <p:nvSpPr>
          <p:cNvPr id="7" name="Rectangle 6"/>
          <p:cNvSpPr/>
          <p:nvPr/>
        </p:nvSpPr>
        <p:spPr>
          <a:xfrm>
            <a:off x="11430000" y="1638300"/>
            <a:ext cx="17526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7030A0"/>
                </a:solidFill>
                <a:latin typeface="Times New Roman" pitchFamily="18" charset="0"/>
                <a:cs typeface="Times New Roman" pitchFamily="18" charset="0"/>
              </a:rPr>
              <a:t>show</a:t>
            </a:r>
            <a:endParaRPr lang="en-US" sz="2800" b="1" dirty="0">
              <a:solidFill>
                <a:srgbClr val="7030A0"/>
              </a:solidFill>
              <a:latin typeface="Times New Roman" pitchFamily="18" charset="0"/>
              <a:cs typeface="Times New Roman" pitchFamily="18" charset="0"/>
            </a:endParaRPr>
          </a:p>
        </p:txBody>
      </p:sp>
      <p:sp>
        <p:nvSpPr>
          <p:cNvPr id="8" name="TextBox 7"/>
          <p:cNvSpPr txBox="1"/>
          <p:nvPr/>
        </p:nvSpPr>
        <p:spPr>
          <a:xfrm>
            <a:off x="1219200" y="810161"/>
            <a:ext cx="121158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rgbClr val="7030A0"/>
                </a:solidFill>
                <a:latin typeface="Times New Roman" pitchFamily="18" charset="0"/>
                <a:cs typeface="Times New Roman" pitchFamily="18" charset="0"/>
              </a:rPr>
              <a:t>Read the text and fill in each gap with a suitable word based on the information of the text. </a:t>
            </a:r>
          </a:p>
        </p:txBody>
      </p:sp>
    </p:spTree>
    <p:extLst>
      <p:ext uri="{BB962C8B-B14F-4D97-AF65-F5344CB8AC3E}">
        <p14:creationId xmlns:p14="http://schemas.microsoft.com/office/powerpoint/2010/main" val="175705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3.33333E-6 L 0.1276 0.21527 " pathEditMode="relative" rAng="0" ptsTypes="AA">
                                      <p:cBhvr>
                                        <p:cTn id="6" dur="2000" fill="hold"/>
                                        <p:tgtEl>
                                          <p:spTgt spid="3"/>
                                        </p:tgtEl>
                                        <p:attrNameLst>
                                          <p:attrName>ppt_x</p:attrName>
                                          <p:attrName>ppt_y</p:attrName>
                                        </p:attrNameLst>
                                      </p:cBhvr>
                                      <p:rCtr x="6380" y="1076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1.85185E-6 L 0.17969 0.31945 " pathEditMode="relative" rAng="0" ptsTypes="AA">
                                      <p:cBhvr>
                                        <p:cTn id="10" dur="2000" fill="hold"/>
                                        <p:tgtEl>
                                          <p:spTgt spid="4"/>
                                        </p:tgtEl>
                                        <p:attrNameLst>
                                          <p:attrName>ppt_x</p:attrName>
                                          <p:attrName>ppt_y</p:attrName>
                                        </p:attrNameLst>
                                      </p:cBhvr>
                                      <p:rCtr x="8984" y="1597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2.16049E-6 L -0.03906 0.41995 " pathEditMode="relative" rAng="0" ptsTypes="AA">
                                      <p:cBhvr>
                                        <p:cTn id="14" dur="2000" fill="hold"/>
                                        <p:tgtEl>
                                          <p:spTgt spid="5"/>
                                        </p:tgtEl>
                                        <p:attrNameLst>
                                          <p:attrName>ppt_x</p:attrName>
                                          <p:attrName>ppt_y</p:attrName>
                                        </p:attrNameLst>
                                      </p:cBhvr>
                                      <p:rCtr x="-1953" y="2098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8.33333E-7 3.33333E-6 L -0.33073 0.51157 " pathEditMode="relative" rAng="0" ptsTypes="AA">
                                      <p:cBhvr>
                                        <p:cTn id="18" dur="2000" fill="hold"/>
                                        <p:tgtEl>
                                          <p:spTgt spid="6"/>
                                        </p:tgtEl>
                                        <p:attrNameLst>
                                          <p:attrName>ppt_x</p:attrName>
                                          <p:attrName>ppt_y</p:attrName>
                                        </p:attrNameLst>
                                      </p:cBhvr>
                                      <p:rCtr x="-16536" y="25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16667E-6 -1.48148E-6 L -0.00782 0.51852 " pathEditMode="relative" rAng="0" ptsTypes="AA">
                                      <p:cBhvr>
                                        <p:cTn id="22" dur="2000" fill="hold"/>
                                        <p:tgtEl>
                                          <p:spTgt spid="7"/>
                                        </p:tgtEl>
                                        <p:attrNameLst>
                                          <p:attrName>ppt_x</p:attrName>
                                          <p:attrName>ppt_y</p:attrName>
                                        </p:attrNameLst>
                                      </p:cBhvr>
                                      <p:rCtr x="-391" y="2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1" y="3620864"/>
            <a:ext cx="1036595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latin typeface="Times New Roman" pitchFamily="18" charset="0"/>
                <a:cs typeface="Times New Roman" pitchFamily="18" charset="0"/>
              </a:rPr>
              <a:t>2.Who hold rallies ?</a:t>
            </a:r>
            <a:endParaRPr lang="en-US" sz="3600" b="1" dirty="0">
              <a:latin typeface="Times New Roman" pitchFamily="18" charset="0"/>
              <a:cs typeface="Times New Roman" pitchFamily="18" charset="0"/>
            </a:endParaRPr>
          </a:p>
        </p:txBody>
      </p:sp>
      <p:sp>
        <p:nvSpPr>
          <p:cNvPr id="4" name="TextBox 3"/>
          <p:cNvSpPr txBox="1"/>
          <p:nvPr/>
        </p:nvSpPr>
        <p:spPr>
          <a:xfrm>
            <a:off x="2133600" y="5449669"/>
            <a:ext cx="1036595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latin typeface="Times New Roman" pitchFamily="18" charset="0"/>
                <a:cs typeface="Times New Roman" pitchFamily="18" charset="0"/>
              </a:rPr>
              <a:t>3.What is the significance of </a:t>
            </a:r>
            <a:r>
              <a:rPr lang="en-US" sz="3600" b="1" dirty="0" smtClean="0">
                <a:solidFill>
                  <a:srgbClr val="002060"/>
                </a:solidFill>
                <a:latin typeface="Times New Roman" pitchFamily="18" charset="0"/>
                <a:cs typeface="Times New Roman" pitchFamily="18" charset="0"/>
              </a:rPr>
              <a:t>31 gunshots?</a:t>
            </a:r>
            <a:endParaRPr lang="en-US" sz="3600" b="1" dirty="0">
              <a:solidFill>
                <a:srgbClr val="002060"/>
              </a:solidFill>
              <a:latin typeface="Times New Roman" pitchFamily="18" charset="0"/>
              <a:cs typeface="Times New Roman" pitchFamily="18" charset="0"/>
            </a:endParaRPr>
          </a:p>
        </p:txBody>
      </p:sp>
      <p:sp>
        <p:nvSpPr>
          <p:cNvPr id="5" name="TextBox 4"/>
          <p:cNvSpPr txBox="1"/>
          <p:nvPr/>
        </p:nvSpPr>
        <p:spPr>
          <a:xfrm>
            <a:off x="5562600" y="511314"/>
            <a:ext cx="4495800"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rgbClr val="7030A0"/>
                </a:solidFill>
                <a:latin typeface="NikoshBAN" pitchFamily="2" charset="0"/>
                <a:cs typeface="NikoshBAN" pitchFamily="2" charset="0"/>
              </a:rPr>
              <a:t>Evaluation</a:t>
            </a:r>
            <a:endParaRPr lang="en-US" sz="4000" b="1" dirty="0">
              <a:solidFill>
                <a:srgbClr val="7030A0"/>
              </a:solidFill>
              <a:latin typeface="NikoshBAN" pitchFamily="2" charset="0"/>
              <a:cs typeface="NikoshBAN" pitchFamily="2" charset="0"/>
            </a:endParaRPr>
          </a:p>
        </p:txBody>
      </p:sp>
      <p:sp>
        <p:nvSpPr>
          <p:cNvPr id="6" name="Rectangle 5"/>
          <p:cNvSpPr/>
          <p:nvPr/>
        </p:nvSpPr>
        <p:spPr>
          <a:xfrm>
            <a:off x="2133600" y="1715869"/>
            <a:ext cx="103632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smtClean="0">
                <a:latin typeface="Times New Roman" pitchFamily="18" charset="0"/>
                <a:cs typeface="Times New Roman" pitchFamily="18" charset="0"/>
              </a:rPr>
              <a:t>1.How does the country look on 26 march?</a:t>
            </a:r>
            <a:endParaRPr lang="en-US" sz="3600" b="1" dirty="0">
              <a:latin typeface="Times New Roman" pitchFamily="18" charset="0"/>
              <a:cs typeface="Times New Roman" pitchFamily="18" charset="0"/>
            </a:endParaRPr>
          </a:p>
        </p:txBody>
      </p:sp>
      <p:sp>
        <p:nvSpPr>
          <p:cNvPr id="7" name="Rectangle 6"/>
          <p:cNvSpPr/>
          <p:nvPr/>
        </p:nvSpPr>
        <p:spPr>
          <a:xfrm>
            <a:off x="2133600" y="4459069"/>
            <a:ext cx="1036595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smtClean="0">
                <a:solidFill>
                  <a:srgbClr val="7030A0"/>
                </a:solidFill>
                <a:latin typeface="Times New Roman" pitchFamily="18" charset="0"/>
                <a:cs typeface="Times New Roman" pitchFamily="18" charset="0"/>
              </a:rPr>
              <a:t>People from all walks of life hold rallies.</a:t>
            </a:r>
            <a:endParaRPr lang="en-US" sz="3600" b="1" dirty="0">
              <a:solidFill>
                <a:srgbClr val="7030A0"/>
              </a:solidFill>
              <a:latin typeface="Times New Roman" pitchFamily="18" charset="0"/>
              <a:cs typeface="Times New Roman" pitchFamily="18" charset="0"/>
            </a:endParaRPr>
          </a:p>
        </p:txBody>
      </p:sp>
      <p:sp>
        <p:nvSpPr>
          <p:cNvPr id="8" name="Rectangle 7"/>
          <p:cNvSpPr/>
          <p:nvPr/>
        </p:nvSpPr>
        <p:spPr>
          <a:xfrm>
            <a:off x="2133601" y="6400800"/>
            <a:ext cx="1036595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solidFill>
                  <a:srgbClr val="7030A0"/>
                </a:solidFill>
                <a:latin typeface="Times New Roman" pitchFamily="18" charset="0"/>
                <a:cs typeface="Times New Roman" pitchFamily="18" charset="0"/>
              </a:rPr>
              <a:t>T</a:t>
            </a:r>
            <a:r>
              <a:rPr lang="en-US" sz="3600" b="1" dirty="0" smtClean="0">
                <a:solidFill>
                  <a:srgbClr val="7030A0"/>
                </a:solidFill>
                <a:latin typeface="Times New Roman" pitchFamily="18" charset="0"/>
                <a:cs typeface="Times New Roman" pitchFamily="18" charset="0"/>
              </a:rPr>
              <a:t>he </a:t>
            </a:r>
            <a:r>
              <a:rPr lang="en-US" sz="3600" b="1" dirty="0">
                <a:solidFill>
                  <a:srgbClr val="7030A0"/>
                </a:solidFill>
                <a:latin typeface="Times New Roman" pitchFamily="18" charset="0"/>
                <a:cs typeface="Times New Roman" pitchFamily="18" charset="0"/>
              </a:rPr>
              <a:t>significance of 31 </a:t>
            </a:r>
            <a:r>
              <a:rPr lang="en-US" sz="3600" b="1" dirty="0" smtClean="0">
                <a:solidFill>
                  <a:srgbClr val="7030A0"/>
                </a:solidFill>
                <a:latin typeface="Times New Roman" pitchFamily="18" charset="0"/>
                <a:cs typeface="Times New Roman" pitchFamily="18" charset="0"/>
              </a:rPr>
              <a:t>gunshots is to show national respect to the Liberation War martyrs.</a:t>
            </a:r>
            <a:endParaRPr lang="en-US" sz="3600" b="1" dirty="0">
              <a:solidFill>
                <a:srgbClr val="7030A0"/>
              </a:solidFill>
              <a:latin typeface="Times New Roman" pitchFamily="18" charset="0"/>
              <a:cs typeface="Times New Roman" pitchFamily="18" charset="0"/>
            </a:endParaRPr>
          </a:p>
        </p:txBody>
      </p:sp>
      <p:sp>
        <p:nvSpPr>
          <p:cNvPr id="9" name="TextBox 8"/>
          <p:cNvSpPr txBox="1"/>
          <p:nvPr/>
        </p:nvSpPr>
        <p:spPr>
          <a:xfrm>
            <a:off x="2133601" y="2706469"/>
            <a:ext cx="10363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On </a:t>
            </a:r>
            <a:r>
              <a:rPr lang="en-US" sz="3600" b="1" dirty="0">
                <a:solidFill>
                  <a:srgbClr val="7030A0"/>
                </a:solidFill>
                <a:latin typeface="Times New Roman" pitchFamily="18" charset="0"/>
                <a:cs typeface="Times New Roman" pitchFamily="18" charset="0"/>
              </a:rPr>
              <a:t>26 </a:t>
            </a:r>
            <a:r>
              <a:rPr lang="en-US" sz="3600" b="1" dirty="0" smtClean="0">
                <a:solidFill>
                  <a:srgbClr val="7030A0"/>
                </a:solidFill>
                <a:latin typeface="Times New Roman" pitchFamily="18" charset="0"/>
                <a:cs typeface="Times New Roman" pitchFamily="18" charset="0"/>
              </a:rPr>
              <a:t>march </a:t>
            </a:r>
            <a:r>
              <a:rPr lang="en-US" sz="3600" b="1" dirty="0">
                <a:solidFill>
                  <a:srgbClr val="7030A0"/>
                </a:solidFill>
                <a:latin typeface="Times New Roman" pitchFamily="18" charset="0"/>
                <a:cs typeface="Times New Roman" pitchFamily="18" charset="0"/>
              </a:rPr>
              <a:t>the country </a:t>
            </a:r>
            <a:r>
              <a:rPr lang="en-US" sz="3600" b="1" dirty="0" smtClean="0">
                <a:solidFill>
                  <a:srgbClr val="7030A0"/>
                </a:solidFill>
                <a:latin typeface="Times New Roman" pitchFamily="18" charset="0"/>
                <a:cs typeface="Times New Roman" pitchFamily="18" charset="0"/>
              </a:rPr>
              <a:t>looks festive. </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2940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458272"/>
            <a:ext cx="13073997" cy="144655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bn-BD" sz="3200" dirty="0" smtClean="0">
                <a:latin typeface="NikoshBAN" pitchFamily="2" charset="0"/>
                <a:cs typeface="NikoshBAN" pitchFamily="2" charset="0"/>
              </a:rPr>
              <a:t> </a:t>
            </a:r>
            <a:r>
              <a:rPr lang="en-US" sz="4400" b="1" dirty="0">
                <a:solidFill>
                  <a:srgbClr val="7030A0"/>
                </a:solidFill>
                <a:latin typeface="Century Schoolbook" pitchFamily="18" charset="0"/>
                <a:cs typeface="NikoshBAN" pitchFamily="2" charset="0"/>
              </a:rPr>
              <a:t>Write </a:t>
            </a:r>
            <a:r>
              <a:rPr lang="en-US" sz="4400" b="1" dirty="0" smtClean="0">
                <a:solidFill>
                  <a:srgbClr val="7030A0"/>
                </a:solidFill>
                <a:latin typeface="Century Schoolbook" pitchFamily="18" charset="0"/>
                <a:cs typeface="NikoshBAN" pitchFamily="2" charset="0"/>
              </a:rPr>
              <a:t>in brief, how you have celebrated this year’s Independence Day at your school.</a:t>
            </a:r>
            <a:endParaRPr lang="en-US" sz="4400" b="1" dirty="0">
              <a:solidFill>
                <a:srgbClr val="7030A0"/>
              </a:solidFill>
              <a:latin typeface="Century Schoolbook" pitchFamily="18" charset="0"/>
              <a:cs typeface="NikoshBAN" pitchFamily="2" charset="0"/>
            </a:endParaRPr>
          </a:p>
        </p:txBody>
      </p:sp>
      <p:pic>
        <p:nvPicPr>
          <p:cNvPr id="4" name="Picture 3" descr="C:\Users\Saiful\Downloads\beautiful-home-picture-796-q-f-t-b-e-a-u-i-l-h-o-m-kerala-design-in-pakistan-hd-with-garden-the-world-sri-lanka-interi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754" y="2209799"/>
            <a:ext cx="5798086" cy="2667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4343400" y="533400"/>
            <a:ext cx="6640795"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latin typeface="NikoshBAN" pitchFamily="2" charset="0"/>
                <a:cs typeface="NikoshBAN" pitchFamily="2" charset="0"/>
              </a:rPr>
              <a:t>Home Work</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25648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943778" y="5105400"/>
            <a:ext cx="12877800" cy="1981200"/>
          </a:xfrm>
          <a:prstGeom prst="horizontalScroll">
            <a:avLst/>
          </a:prstGeom>
          <a:blipFill>
            <a:blip r:embed="rId2"/>
            <a:tile tx="0" ty="0" sx="100000" sy="100000" flip="none" algn="tl"/>
          </a:blipFill>
          <a:ln w="28575">
            <a:solidFill>
              <a:srgbClr val="7030A0"/>
            </a:solidFill>
          </a:ln>
          <a:effectLst>
            <a:glow rad="139700">
              <a:schemeClr val="accent4">
                <a:satMod val="175000"/>
                <a:alpha val="40000"/>
              </a:schemeClr>
            </a:glow>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7200" b="1" dirty="0">
                <a:solidFill>
                  <a:srgbClr val="7030A0"/>
                </a:solidFill>
                <a:latin typeface="Engravers MT" pitchFamily="18" charset="0"/>
                <a:cs typeface="Times New Roman" pitchFamily="18" charset="0"/>
              </a:rPr>
              <a:t>Thank   you </a:t>
            </a:r>
            <a:r>
              <a:rPr lang="en-US" sz="6600" b="1" dirty="0">
                <a:solidFill>
                  <a:srgbClr val="7030A0"/>
                </a:solidFill>
                <a:latin typeface="Engravers MT" pitchFamily="18" charset="0"/>
                <a:cs typeface="Times New Roman" pitchFamily="18" charset="0"/>
              </a:rPr>
              <a:t>al</a:t>
            </a:r>
            <a:r>
              <a:rPr lang="en-US" sz="7200" b="1" dirty="0">
                <a:solidFill>
                  <a:srgbClr val="7030A0"/>
                </a:solidFill>
                <a:latin typeface="Engravers MT" pitchFamily="18" charset="0"/>
                <a:cs typeface="Times New Roman" pitchFamily="18" charset="0"/>
              </a:rPr>
              <a:t>l</a:t>
            </a:r>
            <a:endParaRPr lang="en-US" sz="8800" b="1" dirty="0">
              <a:solidFill>
                <a:srgbClr val="7030A0"/>
              </a:solidFill>
              <a:latin typeface="Engravers MT" pitchFamily="18" charset="0"/>
              <a:cs typeface="Times New Roman" pitchFamily="18" charset="0"/>
            </a:endParaRPr>
          </a:p>
        </p:txBody>
      </p:sp>
      <p:pic>
        <p:nvPicPr>
          <p:cNvPr id="1026" name="Picture 2" descr="C:\Users\Saiful\Desktop\unnamed.png"/>
          <p:cNvPicPr>
            <a:picLocks noChangeAspect="1" noChangeArrowheads="1"/>
          </p:cNvPicPr>
          <p:nvPr/>
        </p:nvPicPr>
        <p:blipFill rotWithShape="1">
          <a:blip r:embed="rId3">
            <a:extLst>
              <a:ext uri="{28A0092B-C50C-407E-A947-70E740481C1C}">
                <a14:useLocalDpi xmlns:a14="http://schemas.microsoft.com/office/drawing/2010/main" val="0"/>
              </a:ext>
            </a:extLst>
          </a:blip>
          <a:srcRect b="8847"/>
          <a:stretch/>
        </p:blipFill>
        <p:spPr bwMode="auto">
          <a:xfrm>
            <a:off x="5410200" y="914400"/>
            <a:ext cx="4114800" cy="4067737"/>
          </a:xfrm>
          <a:prstGeom prst="roundRect">
            <a:avLst>
              <a:gd name="adj" fmla="val 8594"/>
            </a:avLst>
          </a:prstGeom>
          <a:solidFill>
            <a:srgbClr val="FFFFFF">
              <a:shade val="85000"/>
            </a:srgbClr>
          </a:solidFill>
          <a:ln w="28575">
            <a:solidFill>
              <a:srgbClr val="7030A0"/>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73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320225"/>
            <a:ext cx="6629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1</a:t>
            </a:r>
            <a:r>
              <a:rPr lang="en-US" sz="3200" b="1" dirty="0" smtClean="0">
                <a:latin typeface="Times New Roman" pitchFamily="18" charset="0"/>
                <a:cs typeface="Times New Roman" pitchFamily="18" charset="0"/>
              </a:rPr>
              <a:t>. What </a:t>
            </a:r>
            <a:r>
              <a:rPr lang="en-US" sz="3200" b="1" dirty="0">
                <a:latin typeface="Times New Roman" pitchFamily="18" charset="0"/>
                <a:cs typeface="Times New Roman" pitchFamily="18" charset="0"/>
              </a:rPr>
              <a:t>can you see in the picture?</a:t>
            </a:r>
          </a:p>
        </p:txBody>
      </p:sp>
      <p:sp>
        <p:nvSpPr>
          <p:cNvPr id="8" name="TextBox 7"/>
          <p:cNvSpPr txBox="1"/>
          <p:nvPr/>
        </p:nvSpPr>
        <p:spPr>
          <a:xfrm>
            <a:off x="533400" y="3530025"/>
            <a:ext cx="67056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2</a:t>
            </a:r>
            <a:r>
              <a:rPr lang="en-US" sz="3200" b="1" dirty="0" smtClean="0">
                <a:latin typeface="Times New Roman" pitchFamily="18" charset="0"/>
                <a:cs typeface="Times New Roman" pitchFamily="18" charset="0"/>
              </a:rPr>
              <a:t>. Where </a:t>
            </a:r>
            <a:r>
              <a:rPr lang="en-US" sz="3200" b="1" dirty="0">
                <a:latin typeface="Times New Roman" pitchFamily="18" charset="0"/>
                <a:cs typeface="Times New Roman" pitchFamily="18" charset="0"/>
              </a:rPr>
              <a:t>is </a:t>
            </a:r>
            <a:r>
              <a:rPr lang="en-US" sz="3200" b="1" dirty="0" smtClean="0">
                <a:latin typeface="Times New Roman" pitchFamily="18" charset="0"/>
                <a:cs typeface="Times New Roman" pitchFamily="18" charset="0"/>
              </a:rPr>
              <a:t>it  ?</a:t>
            </a:r>
            <a:endParaRPr lang="en-US" sz="3200" b="1" dirty="0">
              <a:latin typeface="Times New Roman" pitchFamily="18" charset="0"/>
              <a:cs typeface="Times New Roman" pitchFamily="18" charset="0"/>
            </a:endParaRPr>
          </a:p>
        </p:txBody>
      </p:sp>
      <p:sp>
        <p:nvSpPr>
          <p:cNvPr id="9" name="TextBox 8"/>
          <p:cNvSpPr txBox="1"/>
          <p:nvPr/>
        </p:nvSpPr>
        <p:spPr>
          <a:xfrm>
            <a:off x="457200" y="5358825"/>
            <a:ext cx="678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3</a:t>
            </a:r>
            <a:r>
              <a:rPr lang="en-US" sz="3200" b="1" dirty="0" smtClean="0">
                <a:latin typeface="Times New Roman" pitchFamily="18" charset="0"/>
                <a:cs typeface="Times New Roman" pitchFamily="18" charset="0"/>
              </a:rPr>
              <a:t>. Why </a:t>
            </a:r>
            <a:r>
              <a:rPr lang="en-US" sz="3200" b="1" dirty="0">
                <a:latin typeface="Times New Roman" pitchFamily="18" charset="0"/>
                <a:cs typeface="Times New Roman" pitchFamily="18" charset="0"/>
              </a:rPr>
              <a:t>was it </a:t>
            </a:r>
            <a:r>
              <a:rPr lang="en-US" sz="3200" b="1" dirty="0" smtClean="0">
                <a:latin typeface="Times New Roman" pitchFamily="18" charset="0"/>
                <a:cs typeface="Times New Roman" pitchFamily="18" charset="0"/>
              </a:rPr>
              <a:t>built ?</a:t>
            </a:r>
            <a:endParaRPr lang="en-US" sz="3200" b="1" dirty="0">
              <a:latin typeface="Times New Roman" pitchFamily="18" charset="0"/>
              <a:cs typeface="Times New Roman" pitchFamily="18" charset="0"/>
            </a:endParaRPr>
          </a:p>
        </p:txBody>
      </p:sp>
      <p:sp>
        <p:nvSpPr>
          <p:cNvPr id="12" name="TextBox 11"/>
          <p:cNvSpPr txBox="1"/>
          <p:nvPr/>
        </p:nvSpPr>
        <p:spPr>
          <a:xfrm>
            <a:off x="533400" y="2123182"/>
            <a:ext cx="6705600" cy="1077218"/>
          </a:xfrm>
          <a:prstGeom prst="rect">
            <a:avLst/>
          </a:prstGeom>
          <a:ln w="1270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1</a:t>
            </a:r>
            <a:r>
              <a:rPr lang="en-US" sz="3200" b="1" dirty="0" smtClean="0">
                <a:solidFill>
                  <a:srgbClr val="7030A0"/>
                </a:solidFill>
                <a:latin typeface="Times New Roman" pitchFamily="18" charset="0"/>
                <a:cs typeface="Times New Roman" pitchFamily="18" charset="0"/>
              </a:rPr>
              <a:t>. In </a:t>
            </a:r>
            <a:r>
              <a:rPr lang="en-US" sz="3200" b="1" dirty="0">
                <a:solidFill>
                  <a:srgbClr val="7030A0"/>
                </a:solidFill>
                <a:latin typeface="Times New Roman" pitchFamily="18" charset="0"/>
                <a:cs typeface="Times New Roman" pitchFamily="18" charset="0"/>
              </a:rPr>
              <a:t>the picture we can see the National Memorial of </a:t>
            </a:r>
            <a:r>
              <a:rPr lang="en-US" sz="3200" b="1" dirty="0" smtClean="0">
                <a:solidFill>
                  <a:srgbClr val="7030A0"/>
                </a:solidFill>
                <a:latin typeface="Times New Roman" pitchFamily="18" charset="0"/>
                <a:cs typeface="Times New Roman" pitchFamily="18" charset="0"/>
              </a:rPr>
              <a:t>Bangladesh.</a:t>
            </a:r>
            <a:endParaRPr lang="en-US" sz="3200" b="1" dirty="0">
              <a:solidFill>
                <a:srgbClr val="7030A0"/>
              </a:solidFill>
              <a:latin typeface="Times New Roman" pitchFamily="18" charset="0"/>
              <a:cs typeface="Times New Roman" pitchFamily="18" charset="0"/>
            </a:endParaRPr>
          </a:p>
        </p:txBody>
      </p:sp>
      <p:sp>
        <p:nvSpPr>
          <p:cNvPr id="13" name="TextBox 12"/>
          <p:cNvSpPr txBox="1"/>
          <p:nvPr/>
        </p:nvSpPr>
        <p:spPr>
          <a:xfrm>
            <a:off x="457200" y="4292025"/>
            <a:ext cx="6781800" cy="584775"/>
          </a:xfrm>
          <a:prstGeom prst="rect">
            <a:avLst/>
          </a:prstGeom>
          <a:ln w="1270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2</a:t>
            </a:r>
            <a:r>
              <a:rPr lang="en-US" sz="3200" b="1" dirty="0" smtClean="0">
                <a:solidFill>
                  <a:srgbClr val="7030A0"/>
                </a:solidFill>
                <a:latin typeface="Times New Roman" pitchFamily="18" charset="0"/>
                <a:cs typeface="Times New Roman" pitchFamily="18" charset="0"/>
              </a:rPr>
              <a:t>. It </a:t>
            </a:r>
            <a:r>
              <a:rPr lang="en-US" sz="3200" b="1" dirty="0">
                <a:solidFill>
                  <a:srgbClr val="7030A0"/>
                </a:solidFill>
                <a:latin typeface="Times New Roman" pitchFamily="18" charset="0"/>
                <a:cs typeface="Times New Roman" pitchFamily="18" charset="0"/>
              </a:rPr>
              <a:t>is situated at saver </a:t>
            </a:r>
            <a:r>
              <a:rPr lang="en-US" sz="3200" b="1" dirty="0">
                <a:solidFill>
                  <a:srgbClr val="002060"/>
                </a:solidFill>
                <a:latin typeface="Times New Roman" pitchFamily="18" charset="0"/>
                <a:cs typeface="Times New Roman" pitchFamily="18" charset="0"/>
              </a:rPr>
              <a:t>.</a:t>
            </a:r>
          </a:p>
        </p:txBody>
      </p:sp>
      <p:sp>
        <p:nvSpPr>
          <p:cNvPr id="15" name="TextBox 14"/>
          <p:cNvSpPr txBox="1"/>
          <p:nvPr/>
        </p:nvSpPr>
        <p:spPr>
          <a:xfrm>
            <a:off x="457200" y="6126540"/>
            <a:ext cx="13792200" cy="1569660"/>
          </a:xfrm>
          <a:prstGeom prst="rect">
            <a:avLst/>
          </a:prstGeom>
          <a:ln w="1270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3</a:t>
            </a:r>
            <a:r>
              <a:rPr lang="en-US" sz="3200" b="1" dirty="0" smtClean="0">
                <a:solidFill>
                  <a:srgbClr val="7030A0"/>
                </a:solidFill>
                <a:latin typeface="Times New Roman" pitchFamily="18" charset="0"/>
                <a:cs typeface="Times New Roman" pitchFamily="18" charset="0"/>
              </a:rPr>
              <a:t>. It </a:t>
            </a:r>
            <a:r>
              <a:rPr lang="en-US" sz="3200" b="1" dirty="0">
                <a:solidFill>
                  <a:srgbClr val="7030A0"/>
                </a:solidFill>
                <a:latin typeface="Times New Roman" pitchFamily="18" charset="0"/>
                <a:cs typeface="Times New Roman" pitchFamily="18" charset="0"/>
              </a:rPr>
              <a:t>was built to commemorate the supreme sacrifice of the numerous martyrs of our country who laid down their lives for the sake of the liberation of our dearest motherland.</a:t>
            </a:r>
          </a:p>
        </p:txBody>
      </p:sp>
      <p:sp>
        <p:nvSpPr>
          <p:cNvPr id="17" name="TextBox 16"/>
          <p:cNvSpPr txBox="1"/>
          <p:nvPr/>
        </p:nvSpPr>
        <p:spPr>
          <a:xfrm>
            <a:off x="4572000" y="381000"/>
            <a:ext cx="6781800" cy="646331"/>
          </a:xfrm>
          <a:prstGeom prst="rect">
            <a:avLst/>
          </a:prstGeom>
          <a:blipFill>
            <a:blip r:embed="rId2"/>
            <a:tile tx="0" ty="0" sx="100000" sy="100000" flip="none" algn="tl"/>
          </a:blipFill>
          <a:ln w="28575">
            <a:solidFill>
              <a:srgbClr val="00B0F0"/>
            </a:solid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dirty="0" smtClean="0">
                <a:solidFill>
                  <a:srgbClr val="7030A0"/>
                </a:solidFill>
                <a:latin typeface="NikoshBAN" pitchFamily="2" charset="0"/>
                <a:cs typeface="NikoshBAN" pitchFamily="2" charset="0"/>
              </a:rPr>
              <a:t>Look at the picture</a:t>
            </a:r>
            <a:endParaRPr lang="en-US" sz="3600" b="1" dirty="0">
              <a:solidFill>
                <a:srgbClr val="7030A0"/>
              </a:solidFill>
              <a:latin typeface="NikoshBAN" pitchFamily="2" charset="0"/>
              <a:cs typeface="NikoshBAN" pitchFamily="2" charset="0"/>
            </a:endParaRPr>
          </a:p>
        </p:txBody>
      </p:sp>
      <p:pic>
        <p:nvPicPr>
          <p:cNvPr id="5122" name="Picture 2" descr="C:\Users\Saiful\Desktop\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320225"/>
            <a:ext cx="6221943" cy="453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0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609600"/>
            <a:ext cx="6781800" cy="646331"/>
          </a:xfrm>
          <a:prstGeom prst="rect">
            <a:avLst/>
          </a:prstGeom>
          <a:blipFill>
            <a:blip r:embed="rId2"/>
            <a:tile tx="0" ty="0" sx="100000" sy="100000" flip="none" algn="tl"/>
          </a:blipFill>
          <a:ln w="28575">
            <a:solidFill>
              <a:srgbClr val="00B0F0"/>
            </a:solid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dirty="0" smtClean="0">
                <a:solidFill>
                  <a:schemeClr val="tx1"/>
                </a:solidFill>
                <a:latin typeface="Century" pitchFamily="18" charset="0"/>
                <a:cs typeface="NikoshBAN" pitchFamily="2" charset="0"/>
              </a:rPr>
              <a:t>Today  our lesson is </a:t>
            </a:r>
            <a:endParaRPr lang="en-US" sz="3600" b="1" dirty="0">
              <a:solidFill>
                <a:schemeClr val="tx1"/>
              </a:solidFill>
              <a:latin typeface="Century" pitchFamily="18" charset="0"/>
              <a:cs typeface="NikoshBAN" pitchFamily="2" charset="0"/>
            </a:endParaRPr>
          </a:p>
        </p:txBody>
      </p:sp>
      <p:sp>
        <p:nvSpPr>
          <p:cNvPr id="3" name="TextBox 2"/>
          <p:cNvSpPr txBox="1"/>
          <p:nvPr/>
        </p:nvSpPr>
        <p:spPr>
          <a:xfrm>
            <a:off x="2927733" y="2971800"/>
            <a:ext cx="9525000" cy="1015663"/>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000" b="1" dirty="0" smtClean="0">
                <a:solidFill>
                  <a:srgbClr val="7030A0"/>
                </a:solidFill>
                <a:latin typeface="Century" pitchFamily="18" charset="0"/>
                <a:cs typeface="NikoshBAN" pitchFamily="2" charset="0"/>
              </a:rPr>
              <a:t>Independence Day</a:t>
            </a:r>
            <a:endParaRPr lang="bn-BD" sz="1600" b="1" dirty="0">
              <a:solidFill>
                <a:srgbClr val="C00000"/>
              </a:solidFill>
              <a:latin typeface="Century" pitchFamily="18" charset="0"/>
              <a:cs typeface="NikoshBAN" pitchFamily="2" charset="0"/>
            </a:endParaRPr>
          </a:p>
        </p:txBody>
      </p:sp>
      <p:sp>
        <p:nvSpPr>
          <p:cNvPr id="4" name="TextBox 3"/>
          <p:cNvSpPr txBox="1"/>
          <p:nvPr/>
        </p:nvSpPr>
        <p:spPr>
          <a:xfrm>
            <a:off x="2927733" y="5715000"/>
            <a:ext cx="9525000" cy="1938992"/>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b="1" dirty="0">
                <a:solidFill>
                  <a:srgbClr val="7030A0"/>
                </a:solidFill>
                <a:latin typeface="Times New Roman" pitchFamily="18" charset="0"/>
                <a:cs typeface="Times New Roman" pitchFamily="18" charset="0"/>
              </a:rPr>
              <a:t>Events and festivals</a:t>
            </a:r>
          </a:p>
          <a:p>
            <a:pPr algn="ctr"/>
            <a:r>
              <a:rPr lang="en-US" sz="4000" b="1" dirty="0" smtClean="0">
                <a:solidFill>
                  <a:srgbClr val="7030A0"/>
                </a:solidFill>
                <a:latin typeface="Times New Roman" pitchFamily="18" charset="0"/>
                <a:cs typeface="Times New Roman" pitchFamily="18" charset="0"/>
              </a:rPr>
              <a:t>      UNIT:  03</a:t>
            </a:r>
            <a:endParaRPr lang="en-US" sz="4000" b="1" dirty="0">
              <a:solidFill>
                <a:srgbClr val="7030A0"/>
              </a:solidFill>
              <a:latin typeface="Times New Roman" pitchFamily="18" charset="0"/>
              <a:cs typeface="Times New Roman" pitchFamily="18" charset="0"/>
            </a:endParaRPr>
          </a:p>
          <a:p>
            <a:pPr algn="ctr"/>
            <a:r>
              <a:rPr lang="en-US" sz="4000" b="1" dirty="0">
                <a:solidFill>
                  <a:srgbClr val="7030A0"/>
                </a:solidFill>
                <a:latin typeface="Times New Roman" pitchFamily="18" charset="0"/>
                <a:cs typeface="Times New Roman" pitchFamily="18" charset="0"/>
              </a:rPr>
              <a:t>LESSON</a:t>
            </a:r>
            <a:r>
              <a:rPr lang="en-US" sz="4000" b="1" dirty="0" smtClean="0">
                <a:solidFill>
                  <a:srgbClr val="7030A0"/>
                </a:solidFill>
                <a:latin typeface="Times New Roman" pitchFamily="18" charset="0"/>
                <a:cs typeface="Times New Roman" pitchFamily="18" charset="0"/>
              </a:rPr>
              <a:t>:  05</a:t>
            </a:r>
            <a:endParaRPr lang="en-US" sz="40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05965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4124899" y="876300"/>
            <a:ext cx="6085901" cy="838200"/>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smtClean="0">
                <a:solidFill>
                  <a:srgbClr val="7030A0"/>
                </a:solidFill>
                <a:latin typeface="NikoshBAN" pitchFamily="2" charset="0"/>
                <a:cs typeface="NikoshBAN" pitchFamily="2" charset="0"/>
              </a:rPr>
              <a:t>Learning outcomes</a:t>
            </a:r>
            <a:endParaRPr lang="en-US" sz="4000" b="1" dirty="0">
              <a:solidFill>
                <a:srgbClr val="7030A0"/>
              </a:solidFill>
              <a:latin typeface="NikoshBAN" pitchFamily="2" charset="0"/>
              <a:cs typeface="NikoshBAN" pitchFamily="2" charset="0"/>
            </a:endParaRPr>
          </a:p>
        </p:txBody>
      </p:sp>
      <p:sp>
        <p:nvSpPr>
          <p:cNvPr id="4" name="TextBox 3"/>
          <p:cNvSpPr txBox="1"/>
          <p:nvPr/>
        </p:nvSpPr>
        <p:spPr>
          <a:xfrm>
            <a:off x="1828800" y="2209800"/>
            <a:ext cx="11201400"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After we have studied the lesson we will be able to ..</a:t>
            </a:r>
          </a:p>
          <a:p>
            <a:endParaRPr lang="en-US" sz="3600" b="1" dirty="0" smtClean="0">
              <a:solidFill>
                <a:srgbClr val="7030A0"/>
              </a:solidFill>
              <a:latin typeface="Times New Roman" pitchFamily="18" charset="0"/>
              <a:cs typeface="Times New Roman" pitchFamily="18" charset="0"/>
            </a:endParaRPr>
          </a:p>
          <a:p>
            <a:pPr>
              <a:lnSpc>
                <a:spcPct val="150000"/>
              </a:lnSpc>
            </a:pPr>
            <a:r>
              <a:rPr lang="en-US" sz="3600" b="1" dirty="0" smtClean="0">
                <a:solidFill>
                  <a:srgbClr val="7030A0"/>
                </a:solidFill>
                <a:latin typeface="Times New Roman" pitchFamily="18" charset="0"/>
                <a:cs typeface="Times New Roman" pitchFamily="18" charset="0"/>
              </a:rPr>
              <a:t>1.Talk </a:t>
            </a:r>
            <a:r>
              <a:rPr lang="en-US" sz="3600" b="1" dirty="0">
                <a:solidFill>
                  <a:srgbClr val="7030A0"/>
                </a:solidFill>
                <a:latin typeface="Times New Roman" pitchFamily="18" charset="0"/>
                <a:cs typeface="Times New Roman" pitchFamily="18" charset="0"/>
              </a:rPr>
              <a:t>about events and </a:t>
            </a:r>
            <a:r>
              <a:rPr lang="en-US" sz="3600" b="1" dirty="0" smtClean="0">
                <a:solidFill>
                  <a:srgbClr val="7030A0"/>
                </a:solidFill>
                <a:latin typeface="Times New Roman" pitchFamily="18" charset="0"/>
                <a:cs typeface="Times New Roman" pitchFamily="18" charset="0"/>
              </a:rPr>
              <a:t>festivals;</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smtClean="0">
                <a:solidFill>
                  <a:srgbClr val="7030A0"/>
                </a:solidFill>
                <a:latin typeface="Times New Roman" pitchFamily="18" charset="0"/>
                <a:cs typeface="Times New Roman" pitchFamily="18" charset="0"/>
              </a:rPr>
              <a:t>2. Ask and answer questions and give opinions in a logical sequence;</a:t>
            </a:r>
          </a:p>
          <a:p>
            <a:pPr>
              <a:lnSpc>
                <a:spcPct val="150000"/>
              </a:lnSpc>
            </a:pPr>
            <a:r>
              <a:rPr lang="en-US" sz="3600" b="1" dirty="0" smtClean="0">
                <a:solidFill>
                  <a:srgbClr val="7030A0"/>
                </a:solidFill>
                <a:latin typeface="Times New Roman" pitchFamily="18" charset="0"/>
                <a:cs typeface="Times New Roman" pitchFamily="18" charset="0"/>
              </a:rPr>
              <a:t>3.Infer </a:t>
            </a:r>
            <a:r>
              <a:rPr lang="en-US" sz="3600" b="1" dirty="0">
                <a:solidFill>
                  <a:srgbClr val="7030A0"/>
                </a:solidFill>
                <a:latin typeface="Times New Roman" pitchFamily="18" charset="0"/>
                <a:cs typeface="Times New Roman" pitchFamily="18" charset="0"/>
              </a:rPr>
              <a:t>meaning from the </a:t>
            </a:r>
            <a:r>
              <a:rPr lang="en-US" sz="3600" b="1" dirty="0" smtClean="0">
                <a:solidFill>
                  <a:srgbClr val="7030A0"/>
                </a:solidFill>
                <a:latin typeface="Times New Roman" pitchFamily="18" charset="0"/>
                <a:cs typeface="Times New Roman" pitchFamily="18" charset="0"/>
              </a:rPr>
              <a:t>context .</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783958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71446"/>
            <a:ext cx="13792200" cy="6124754"/>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26 March our Independence  Day ,is the biggest  state festival .The day is celebrated every year in the country with great enthusiasm and </a:t>
            </a:r>
            <a:r>
              <a:rPr lang="en-US" sz="2800" dirty="0" err="1" smtClean="0">
                <a:latin typeface="Times New Roman" pitchFamily="18" charset="0"/>
                <a:cs typeface="Times New Roman" pitchFamily="18" charset="0"/>
              </a:rPr>
              <a:t>fervour</a:t>
            </a:r>
            <a:r>
              <a:rPr lang="en-US" sz="2800" dirty="0" smtClean="0">
                <a:latin typeface="Times New Roman" pitchFamily="18" charset="0"/>
                <a:cs typeface="Times New Roman" pitchFamily="18" charset="0"/>
              </a:rPr>
              <a:t>. It is a national holy day .All office ,educational institution , shops factories remain closed on this day . The day begins with a 31 gun salute . Early in the morning the president and the prime Minister place floral wreaths at the national mausoleum at </a:t>
            </a:r>
            <a:r>
              <a:rPr lang="en-US" sz="2800" dirty="0" err="1" smtClean="0">
                <a:latin typeface="Times New Roman" pitchFamily="18" charset="0"/>
                <a:cs typeface="Times New Roman" pitchFamily="18" charset="0"/>
              </a:rPr>
              <a:t>savar</a:t>
            </a:r>
            <a:r>
              <a:rPr lang="en-US" sz="2800" dirty="0" smtClean="0">
                <a:latin typeface="Times New Roman" pitchFamily="18" charset="0"/>
                <a:cs typeface="Times New Roman" pitchFamily="18" charset="0"/>
              </a:rPr>
              <a:t>. Then other leaders, political parties diplomats, social and cultural </a:t>
            </a:r>
            <a:r>
              <a:rPr lang="en-US" sz="2800" dirty="0" err="1" smtClean="0">
                <a:latin typeface="Times New Roman" pitchFamily="18" charset="0"/>
                <a:cs typeface="Times New Roman" pitchFamily="18" charset="0"/>
              </a:rPr>
              <a:t>organisations</a:t>
            </a:r>
            <a:r>
              <a:rPr lang="en-US" sz="2800" dirty="0" smtClean="0">
                <a:latin typeface="Times New Roman" pitchFamily="18" charset="0"/>
                <a:cs typeface="Times New Roman" pitchFamily="18" charset="0"/>
              </a:rPr>
              <a:t>. educational institution and freedom fighters pay homage to the martyrs .people from all walks of life also go there with rallies and procession .There are many cultural programs  throughout the day , highlighting the heroic struggle and sacrifice in 1971.In </a:t>
            </a:r>
            <a:r>
              <a:rPr lang="en-US" sz="2800" dirty="0" err="1" smtClean="0">
                <a:latin typeface="Times New Roman" pitchFamily="18" charset="0"/>
                <a:cs typeface="Times New Roman" pitchFamily="18" charset="0"/>
              </a:rPr>
              <a:t>Bangabandhu</a:t>
            </a:r>
            <a:r>
              <a:rPr lang="en-US" sz="2800" dirty="0" smtClean="0">
                <a:latin typeface="Times New Roman" pitchFamily="18" charset="0"/>
                <a:cs typeface="Times New Roman" pitchFamily="18" charset="0"/>
              </a:rPr>
              <a:t> National stadium , school children , scout and girl guides take part in various displays to entertain thousands of </a:t>
            </a:r>
            <a:r>
              <a:rPr lang="en-US" sz="2800" dirty="0" err="1" smtClean="0">
                <a:latin typeface="Times New Roman" pitchFamily="18" charset="0"/>
                <a:cs typeface="Times New Roman" pitchFamily="18" charset="0"/>
              </a:rPr>
              <a:t>spctators</a:t>
            </a:r>
            <a:r>
              <a:rPr lang="en-US" sz="2800" dirty="0" smtClean="0">
                <a:latin typeface="Times New Roman" pitchFamily="18" charset="0"/>
                <a:cs typeface="Times New Roman" pitchFamily="18" charset="0"/>
              </a:rPr>
              <a:t> . Educational institutions also </a:t>
            </a:r>
            <a:r>
              <a:rPr lang="en-US" sz="2800" dirty="0" err="1" smtClean="0">
                <a:latin typeface="Times New Roman" pitchFamily="18" charset="0"/>
                <a:cs typeface="Times New Roman" pitchFamily="18" charset="0"/>
              </a:rPr>
              <a:t>organise</a:t>
            </a:r>
            <a:r>
              <a:rPr lang="en-US" sz="2800" dirty="0" smtClean="0">
                <a:latin typeface="Times New Roman" pitchFamily="18" charset="0"/>
                <a:cs typeface="Times New Roman" pitchFamily="18" charset="0"/>
              </a:rPr>
              <a:t> their individual </a:t>
            </a:r>
            <a:r>
              <a:rPr lang="en-US" sz="2800" dirty="0" err="1" smtClean="0">
                <a:latin typeface="Times New Roman" pitchFamily="18" charset="0"/>
                <a:cs typeface="Times New Roman" pitchFamily="18" charset="0"/>
              </a:rPr>
              <a:t>programmes</a:t>
            </a:r>
            <a:r>
              <a:rPr lang="en-US" sz="2800" dirty="0" smtClean="0">
                <a:latin typeface="Times New Roman" pitchFamily="18" charset="0"/>
                <a:cs typeface="Times New Roman" pitchFamily="18" charset="0"/>
              </a:rPr>
              <a:t>. sports and tournaments are also </a:t>
            </a:r>
            <a:r>
              <a:rPr lang="en-US" sz="2800" dirty="0" err="1" smtClean="0">
                <a:latin typeface="Times New Roman" pitchFamily="18" charset="0"/>
                <a:cs typeface="Times New Roman" pitchFamily="18" charset="0"/>
              </a:rPr>
              <a:t>organised</a:t>
            </a:r>
            <a:r>
              <a:rPr lang="en-US" sz="2800" dirty="0" smtClean="0">
                <a:latin typeface="Times New Roman" pitchFamily="18" charset="0"/>
                <a:cs typeface="Times New Roman" pitchFamily="18" charset="0"/>
              </a:rPr>
              <a:t> on the </a:t>
            </a:r>
            <a:r>
              <a:rPr lang="en-US" sz="2800" dirty="0" err="1" smtClean="0">
                <a:latin typeface="Times New Roman" pitchFamily="18" charset="0"/>
                <a:cs typeface="Times New Roman" pitchFamily="18" charset="0"/>
              </a:rPr>
              <a:t>day,including</a:t>
            </a:r>
            <a:r>
              <a:rPr lang="en-US" sz="2800" dirty="0" smtClean="0">
                <a:latin typeface="Times New Roman" pitchFamily="18" charset="0"/>
                <a:cs typeface="Times New Roman" pitchFamily="18" charset="0"/>
              </a:rPr>
              <a:t> the exciting boat race in the river </a:t>
            </a:r>
            <a:r>
              <a:rPr lang="en-US" sz="2800" dirty="0" err="1" smtClean="0">
                <a:latin typeface="Times New Roman" pitchFamily="18" charset="0"/>
                <a:cs typeface="Times New Roman" pitchFamily="18" charset="0"/>
              </a:rPr>
              <a:t>Buriganga</a:t>
            </a:r>
            <a:r>
              <a:rPr lang="en-US" sz="2800" dirty="0" smtClean="0">
                <a:latin typeface="Times New Roman" pitchFamily="18" charset="0"/>
                <a:cs typeface="Times New Roman" pitchFamily="18" charset="0"/>
              </a:rPr>
              <a:t> . In the evening ,all major public buildings are illuminated with </a:t>
            </a:r>
            <a:r>
              <a:rPr lang="en-US" sz="2800" dirty="0" err="1" smtClean="0">
                <a:latin typeface="Times New Roman" pitchFamily="18" charset="0"/>
                <a:cs typeface="Times New Roman" pitchFamily="18" charset="0"/>
              </a:rPr>
              <a:t>colourful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lights.Bangla</a:t>
            </a:r>
            <a:r>
              <a:rPr lang="en-US" sz="2800" dirty="0" smtClean="0">
                <a:latin typeface="Times New Roman" pitchFamily="18" charset="0"/>
                <a:cs typeface="Times New Roman" pitchFamily="18" charset="0"/>
              </a:rPr>
              <a:t> academy ,Bangladesh </a:t>
            </a:r>
            <a:r>
              <a:rPr lang="en-US" sz="2800" dirty="0" err="1" smtClean="0">
                <a:latin typeface="Times New Roman" pitchFamily="18" charset="0"/>
                <a:cs typeface="Times New Roman" pitchFamily="18" charset="0"/>
              </a:rPr>
              <a:t>shipocala</a:t>
            </a:r>
            <a:r>
              <a:rPr lang="en-US" sz="2800" dirty="0" smtClean="0">
                <a:latin typeface="Times New Roman" pitchFamily="18" charset="0"/>
                <a:cs typeface="Times New Roman" pitchFamily="18" charset="0"/>
              </a:rPr>
              <a:t> academy and others hold cultural function .similar function are also arranged in other place in the country.</a:t>
            </a:r>
            <a:endParaRPr lang="en-US" sz="2800" dirty="0">
              <a:latin typeface="Times New Roman" pitchFamily="18" charset="0"/>
              <a:cs typeface="Times New Roman" pitchFamily="18" charset="0"/>
            </a:endParaRPr>
          </a:p>
        </p:txBody>
      </p:sp>
      <p:sp>
        <p:nvSpPr>
          <p:cNvPr id="3" name="Rectangle 2"/>
          <p:cNvSpPr/>
          <p:nvPr/>
        </p:nvSpPr>
        <p:spPr>
          <a:xfrm>
            <a:off x="4438650" y="304800"/>
            <a:ext cx="5829300" cy="497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600" dirty="0">
                <a:solidFill>
                  <a:srgbClr val="7030A0"/>
                </a:solidFill>
                <a:latin typeface="Arial Rounded MT Bold" pitchFamily="34" charset="0"/>
              </a:rPr>
              <a:t>Read the text silently </a:t>
            </a:r>
          </a:p>
        </p:txBody>
      </p:sp>
    </p:spTree>
    <p:extLst>
      <p:ext uri="{BB962C8B-B14F-4D97-AF65-F5344CB8AC3E}">
        <p14:creationId xmlns:p14="http://schemas.microsoft.com/office/powerpoint/2010/main" val="10690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1" y="1715869"/>
            <a:ext cx="655320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Excited</a:t>
            </a:r>
            <a:endParaRPr lang="en-US" sz="3600" b="1" dirty="0">
              <a:solidFill>
                <a:schemeClr val="tx1"/>
              </a:solidFill>
              <a:latin typeface="Times New Roman" pitchFamily="18" charset="0"/>
              <a:cs typeface="Times New Roman" pitchFamily="18" charset="0"/>
            </a:endParaRPr>
          </a:p>
        </p:txBody>
      </p:sp>
      <p:sp>
        <p:nvSpPr>
          <p:cNvPr id="12" name="TextBox 11"/>
          <p:cNvSpPr txBox="1"/>
          <p:nvPr/>
        </p:nvSpPr>
        <p:spPr>
          <a:xfrm>
            <a:off x="1219200" y="6372761"/>
            <a:ext cx="12268200"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smtClean="0">
                <a:solidFill>
                  <a:srgbClr val="7030A0"/>
                </a:solidFill>
                <a:latin typeface="Times New Roman" pitchFamily="18" charset="0"/>
                <a:cs typeface="Times New Roman" pitchFamily="18" charset="0"/>
              </a:rPr>
              <a:t>Our </a:t>
            </a:r>
            <a:r>
              <a:rPr lang="en-US" sz="4000" b="1" dirty="0">
                <a:solidFill>
                  <a:srgbClr val="7030A0"/>
                </a:solidFill>
                <a:latin typeface="Times New Roman" pitchFamily="18" charset="0"/>
                <a:cs typeface="Times New Roman" pitchFamily="18" charset="0"/>
              </a:rPr>
              <a:t>Independence </a:t>
            </a:r>
            <a:r>
              <a:rPr lang="en-US" sz="4000" b="1" dirty="0" smtClean="0">
                <a:solidFill>
                  <a:srgbClr val="7030A0"/>
                </a:solidFill>
                <a:latin typeface="Times New Roman" pitchFamily="18" charset="0"/>
                <a:cs typeface="Times New Roman" pitchFamily="18" charset="0"/>
              </a:rPr>
              <a:t>Day is celebrated every year in the country </a:t>
            </a:r>
            <a:r>
              <a:rPr lang="en-US" sz="4000" b="1" dirty="0">
                <a:solidFill>
                  <a:srgbClr val="7030A0"/>
                </a:solidFill>
                <a:latin typeface="Times New Roman" pitchFamily="18" charset="0"/>
                <a:cs typeface="Times New Roman" pitchFamily="18" charset="0"/>
              </a:rPr>
              <a:t>with </a:t>
            </a:r>
            <a:r>
              <a:rPr lang="en-US" sz="4000" b="1" dirty="0" smtClean="0">
                <a:solidFill>
                  <a:srgbClr val="7030A0"/>
                </a:solidFill>
                <a:latin typeface="Times New Roman" pitchFamily="18" charset="0"/>
                <a:cs typeface="Times New Roman" pitchFamily="18" charset="0"/>
              </a:rPr>
              <a:t>great Enthusiasm.</a:t>
            </a:r>
          </a:p>
        </p:txBody>
      </p:sp>
      <p:sp>
        <p:nvSpPr>
          <p:cNvPr id="13" name="TextBox 12"/>
          <p:cNvSpPr txBox="1"/>
          <p:nvPr/>
        </p:nvSpPr>
        <p:spPr>
          <a:xfrm>
            <a:off x="1219200" y="649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14" name="TextBox 13"/>
          <p:cNvSpPr txBox="1"/>
          <p:nvPr/>
        </p:nvSpPr>
        <p:spPr>
          <a:xfrm>
            <a:off x="1219200" y="17158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15" name="TextBox 14"/>
          <p:cNvSpPr txBox="1"/>
          <p:nvPr/>
        </p:nvSpPr>
        <p:spPr>
          <a:xfrm>
            <a:off x="3810000" y="725269"/>
            <a:ext cx="655320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Enthusiasm</a:t>
            </a:r>
            <a:endParaRPr lang="en-US" sz="3600" b="1" dirty="0">
              <a:solidFill>
                <a:srgbClr val="7030A0"/>
              </a:solidFill>
              <a:latin typeface="Times New Roman" pitchFamily="18" charset="0"/>
              <a:cs typeface="Times New Roman" pitchFamily="18" charset="0"/>
            </a:endParaRPr>
          </a:p>
        </p:txBody>
      </p:sp>
      <p:pic>
        <p:nvPicPr>
          <p:cNvPr id="7" name="Picture 2" descr="C:\Users\Saiful\Desktop\dhaka-bangladesh-26th-mar-2014-bangladeshi-people-wave-national-flags-DXG1X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95"/>
          <a:stretch/>
        </p:blipFill>
        <p:spPr bwMode="auto">
          <a:xfrm>
            <a:off x="3810001" y="2565426"/>
            <a:ext cx="6559629" cy="3515778"/>
          </a:xfrm>
          <a:prstGeom prst="rect">
            <a:avLst/>
          </a:prstGeom>
          <a:noFill/>
          <a:ln w="19050">
            <a:solidFill>
              <a:srgbClr val="7030A0"/>
            </a:solidFill>
          </a:ln>
          <a:effectLst>
            <a:glow rad="1397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29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810001" y="1715869"/>
            <a:ext cx="655320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Light up</a:t>
            </a:r>
            <a:endParaRPr lang="en-US" sz="3600" b="1" dirty="0">
              <a:solidFill>
                <a:schemeClr val="tx1"/>
              </a:solidFill>
              <a:latin typeface="Times New Roman" pitchFamily="18" charset="0"/>
              <a:cs typeface="Times New Roman" pitchFamily="18" charset="0"/>
            </a:endParaRPr>
          </a:p>
        </p:txBody>
      </p:sp>
      <p:sp>
        <p:nvSpPr>
          <p:cNvPr id="18" name="TextBox 17"/>
          <p:cNvSpPr txBox="1"/>
          <p:nvPr/>
        </p:nvSpPr>
        <p:spPr>
          <a:xfrm>
            <a:off x="1219200" y="6668869"/>
            <a:ext cx="124968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002060"/>
                </a:solidFill>
                <a:latin typeface="Times New Roman" pitchFamily="18" charset="0"/>
                <a:cs typeface="Times New Roman" pitchFamily="18" charset="0"/>
              </a:rPr>
              <a:t> </a:t>
            </a:r>
            <a:r>
              <a:rPr lang="en-US" sz="3600" b="1" dirty="0">
                <a:solidFill>
                  <a:srgbClr val="002060"/>
                </a:solidFill>
                <a:latin typeface="Times New Roman" pitchFamily="18" charset="0"/>
                <a:cs typeface="Times New Roman" pitchFamily="18" charset="0"/>
              </a:rPr>
              <a:t>B</a:t>
            </a:r>
            <a:r>
              <a:rPr lang="en-US" sz="3600" b="1" dirty="0" smtClean="0">
                <a:solidFill>
                  <a:srgbClr val="002060"/>
                </a:solidFill>
                <a:latin typeface="Times New Roman" pitchFamily="18" charset="0"/>
                <a:cs typeface="Times New Roman" pitchFamily="18" charset="0"/>
              </a:rPr>
              <a:t>uildings </a:t>
            </a:r>
            <a:r>
              <a:rPr lang="en-US" sz="3600" b="1" dirty="0">
                <a:solidFill>
                  <a:srgbClr val="002060"/>
                </a:solidFill>
                <a:latin typeface="Times New Roman" pitchFamily="18" charset="0"/>
                <a:cs typeface="Times New Roman" pitchFamily="18" charset="0"/>
              </a:rPr>
              <a:t>are  illuminated with </a:t>
            </a:r>
            <a:r>
              <a:rPr lang="en-US" sz="3600" b="1" dirty="0" err="1">
                <a:solidFill>
                  <a:srgbClr val="002060"/>
                </a:solidFill>
                <a:latin typeface="Times New Roman" pitchFamily="18" charset="0"/>
                <a:cs typeface="Times New Roman" pitchFamily="18" charset="0"/>
              </a:rPr>
              <a:t>colourful</a:t>
            </a:r>
            <a:r>
              <a:rPr lang="en-US" sz="3600" b="1" dirty="0">
                <a:solidFill>
                  <a:srgbClr val="002060"/>
                </a:solidFill>
                <a:latin typeface="Times New Roman" pitchFamily="18" charset="0"/>
                <a:cs typeface="Times New Roman" pitchFamily="18" charset="0"/>
              </a:rPr>
              <a:t> lights in the evening</a:t>
            </a:r>
            <a:r>
              <a:rPr lang="en-US" sz="3600" b="1" dirty="0" smtClean="0">
                <a:solidFill>
                  <a:srgbClr val="002060"/>
                </a:solidFill>
                <a:latin typeface="Times New Roman" pitchFamily="18" charset="0"/>
                <a:cs typeface="Times New Roman" pitchFamily="18" charset="0"/>
              </a:rPr>
              <a:t>.</a:t>
            </a:r>
            <a:endParaRPr lang="en-US" sz="3600" b="1" dirty="0">
              <a:solidFill>
                <a:srgbClr val="002060"/>
              </a:solidFill>
              <a:latin typeface="Times New Roman" pitchFamily="18" charset="0"/>
              <a:cs typeface="Times New Roman" pitchFamily="18" charset="0"/>
            </a:endParaRPr>
          </a:p>
        </p:txBody>
      </p:sp>
      <p:sp>
        <p:nvSpPr>
          <p:cNvPr id="19" name="TextBox 18"/>
          <p:cNvSpPr txBox="1"/>
          <p:nvPr/>
        </p:nvSpPr>
        <p:spPr>
          <a:xfrm>
            <a:off x="1219200" y="649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20" name="TextBox 19"/>
          <p:cNvSpPr txBox="1"/>
          <p:nvPr/>
        </p:nvSpPr>
        <p:spPr>
          <a:xfrm>
            <a:off x="1219200" y="17158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21" name="TextBox 20"/>
          <p:cNvSpPr txBox="1"/>
          <p:nvPr/>
        </p:nvSpPr>
        <p:spPr>
          <a:xfrm>
            <a:off x="3810000" y="725269"/>
            <a:ext cx="655320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Illuminate</a:t>
            </a:r>
            <a:endParaRPr lang="en-US" sz="3600" b="1" dirty="0">
              <a:solidFill>
                <a:srgbClr val="7030A0"/>
              </a:solidFill>
              <a:latin typeface="Times New Roman" pitchFamily="18" charset="0"/>
              <a:cs typeface="Times New Roman" pitchFamily="18" charset="0"/>
            </a:endParaRPr>
          </a:p>
        </p:txBody>
      </p:sp>
      <p:pic>
        <p:nvPicPr>
          <p:cNvPr id="1026" name="Picture 2" descr="C:\Users\Saiful\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607" y="2586210"/>
            <a:ext cx="653142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15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447800"/>
            <a:ext cx="8229599"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Who sacrifice own life for a noble cause</a:t>
            </a:r>
            <a:endParaRPr lang="en-US" sz="3600" b="1" dirty="0">
              <a:solidFill>
                <a:schemeClr val="tx1"/>
              </a:solidFill>
              <a:latin typeface="Times New Roman" pitchFamily="18" charset="0"/>
              <a:cs typeface="Times New Roman" pitchFamily="18" charset="0"/>
            </a:endParaRPr>
          </a:p>
        </p:txBody>
      </p:sp>
      <p:sp>
        <p:nvSpPr>
          <p:cNvPr id="8" name="TextBox 7"/>
          <p:cNvSpPr txBox="1"/>
          <p:nvPr/>
        </p:nvSpPr>
        <p:spPr>
          <a:xfrm>
            <a:off x="533400" y="6912114"/>
            <a:ext cx="13563600"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smtClean="0">
                <a:solidFill>
                  <a:srgbClr val="7030A0"/>
                </a:solidFill>
                <a:latin typeface="Times New Roman" pitchFamily="18" charset="0"/>
                <a:cs typeface="Times New Roman" pitchFamily="18" charset="0"/>
              </a:rPr>
              <a:t>They were martyrs to the cause of independence movement.</a:t>
            </a:r>
          </a:p>
        </p:txBody>
      </p:sp>
      <p:sp>
        <p:nvSpPr>
          <p:cNvPr id="9" name="TextBox 8"/>
          <p:cNvSpPr txBox="1"/>
          <p:nvPr/>
        </p:nvSpPr>
        <p:spPr>
          <a:xfrm>
            <a:off x="1219200" y="6096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10" name="TextBox 9"/>
          <p:cNvSpPr txBox="1"/>
          <p:nvPr/>
        </p:nvSpPr>
        <p:spPr>
          <a:xfrm>
            <a:off x="1219200" y="14478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11" name="TextBox 10"/>
          <p:cNvSpPr txBox="1"/>
          <p:nvPr/>
        </p:nvSpPr>
        <p:spPr>
          <a:xfrm>
            <a:off x="3809999" y="609600"/>
            <a:ext cx="8229599"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Martyr</a:t>
            </a:r>
            <a:endParaRPr lang="en-US" sz="3600" b="1" dirty="0">
              <a:solidFill>
                <a:srgbClr val="7030A0"/>
              </a:solidFill>
              <a:latin typeface="Times New Roman" pitchFamily="18" charset="0"/>
              <a:cs typeface="Times New Roman" pitchFamily="18" charset="0"/>
            </a:endParaRPr>
          </a:p>
        </p:txBody>
      </p:sp>
      <p:pic>
        <p:nvPicPr>
          <p:cNvPr id="2050" name="Picture 2" descr="C:\Users\Saiful\Desktop\masood kamal pic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362200"/>
            <a:ext cx="5104311" cy="435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4695019</TotalTime>
  <Words>1025</Words>
  <Application>Microsoft Office PowerPoint</Application>
  <PresentationFormat>Custom</PresentationFormat>
  <Paragraphs>138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Saiful</dc:creator>
  <cp:lastModifiedBy>Saiful</cp:lastModifiedBy>
  <cp:revision>270</cp:revision>
  <dcterms:created xsi:type="dcterms:W3CDTF">2006-08-16T00:00:00Z</dcterms:created>
  <dcterms:modified xsi:type="dcterms:W3CDTF">2021-07-01T16:56:43Z</dcterms:modified>
</cp:coreProperties>
</file>