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3" r:id="rId3"/>
    <p:sldId id="258" r:id="rId4"/>
    <p:sldId id="259" r:id="rId5"/>
    <p:sldId id="279" r:id="rId6"/>
    <p:sldId id="284" r:id="rId7"/>
    <p:sldId id="285" r:id="rId8"/>
    <p:sldId id="264" r:id="rId9"/>
    <p:sldId id="265" r:id="rId10"/>
    <p:sldId id="266" r:id="rId11"/>
    <p:sldId id="286" r:id="rId12"/>
    <p:sldId id="267" r:id="rId13"/>
    <p:sldId id="287" r:id="rId14"/>
    <p:sldId id="268" r:id="rId15"/>
    <p:sldId id="288" r:id="rId16"/>
    <p:sldId id="269" r:id="rId17"/>
    <p:sldId id="292" r:id="rId18"/>
    <p:sldId id="270" r:id="rId19"/>
    <p:sldId id="291" r:id="rId20"/>
    <p:sldId id="271" r:id="rId21"/>
    <p:sldId id="290" r:id="rId22"/>
    <p:sldId id="272" r:id="rId23"/>
    <p:sldId id="289" r:id="rId24"/>
    <p:sldId id="293" r:id="rId25"/>
    <p:sldId id="280" r:id="rId26"/>
    <p:sldId id="281" r:id="rId27"/>
    <p:sldId id="294" r:id="rId28"/>
    <p:sldId id="295" r:id="rId29"/>
    <p:sldId id="296" r:id="rId30"/>
    <p:sldId id="297" r:id="rId31"/>
    <p:sldId id="298" r:id="rId32"/>
    <p:sldId id="28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567E"/>
    <a:srgbClr val="3A6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7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B95D9-53FA-40DB-BF88-34362D2F7D8B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E5B33-6A47-4FD2-A127-96E703002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0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E5B33-6A47-4FD2-A127-96E7030025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09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ছবির</a:t>
            </a:r>
            <a:r>
              <a:rPr lang="en-US" dirty="0" smtClean="0"/>
              <a:t> </a:t>
            </a:r>
            <a:r>
              <a:rPr lang="en-US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E5B33-6A47-4FD2-A127-96E7030025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29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মূল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উচ্চারণ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E5B33-6A47-4FD2-A127-96E7030025B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88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মূল</a:t>
            </a:r>
            <a:r>
              <a:rPr lang="en-US" dirty="0" smtClean="0"/>
              <a:t> </a:t>
            </a:r>
            <a:r>
              <a:rPr lang="en-US" dirty="0" err="1" smtClean="0"/>
              <a:t>শব্দের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E5B33-6A47-4FD2-A127-96E7030025B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68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বাম</a:t>
            </a:r>
            <a:r>
              <a:rPr lang="en-US" dirty="0" smtClean="0"/>
              <a:t> </a:t>
            </a:r>
            <a:r>
              <a:rPr lang="en-US" dirty="0" err="1" smtClean="0"/>
              <a:t>পাশের</a:t>
            </a:r>
            <a:r>
              <a:rPr lang="en-US" dirty="0" smtClean="0"/>
              <a:t> </a:t>
            </a:r>
            <a:r>
              <a:rPr lang="en-US" dirty="0" err="1" smtClean="0"/>
              <a:t>ছবির</a:t>
            </a:r>
            <a:r>
              <a:rPr lang="en-US" dirty="0" smtClean="0"/>
              <a:t> </a:t>
            </a:r>
            <a:r>
              <a:rPr lang="en-US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E5B33-6A47-4FD2-A127-96E7030025B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09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বাম</a:t>
            </a:r>
            <a:r>
              <a:rPr lang="en-US" dirty="0" smtClean="0"/>
              <a:t> </a:t>
            </a:r>
            <a:r>
              <a:rPr lang="en-US" dirty="0" err="1" smtClean="0"/>
              <a:t>পাশের</a:t>
            </a:r>
            <a:r>
              <a:rPr lang="en-US" dirty="0" smtClean="0"/>
              <a:t> </a:t>
            </a:r>
            <a:r>
              <a:rPr lang="en-US" dirty="0" err="1" smtClean="0"/>
              <a:t>ছবির</a:t>
            </a:r>
            <a:r>
              <a:rPr lang="en-US" dirty="0" smtClean="0"/>
              <a:t> </a:t>
            </a:r>
            <a:r>
              <a:rPr lang="en-US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  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বিকল্প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সম্ভাব্য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E5B33-6A47-4FD2-A127-96E7030025B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4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2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6.jpg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57.gif"/><Relationship Id="rId4" Type="http://schemas.openxmlformats.org/officeDocument/2006/relationships/image" Target="../media/image5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61.jpg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2.jpg"/><Relationship Id="rId4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21.pn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21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9.jpg"/><Relationship Id="rId4" Type="http://schemas.openxmlformats.org/officeDocument/2006/relationships/image" Target="../media/image7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21.png"/><Relationship Id="rId4" Type="http://schemas.openxmlformats.org/officeDocument/2006/relationships/image" Target="../media/image7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57198" y="398821"/>
            <a:ext cx="8458201" cy="6118735"/>
            <a:chOff x="457198" y="398821"/>
            <a:chExt cx="8458201" cy="611873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83" r="15615"/>
            <a:stretch/>
          </p:blipFill>
          <p:spPr>
            <a:xfrm>
              <a:off x="457198" y="398821"/>
              <a:ext cx="5498785" cy="6060357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5715000" y="4038599"/>
              <a:ext cx="3200399" cy="2478957"/>
              <a:chOff x="5715000" y="4038599"/>
              <a:chExt cx="3200399" cy="247895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36"/>
              <a:stretch/>
            </p:blipFill>
            <p:spPr>
              <a:xfrm>
                <a:off x="5715000" y="4038599"/>
                <a:ext cx="3200399" cy="2478957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36" t="36861" r="7667" b="36792"/>
              <a:stretch/>
            </p:blipFill>
            <p:spPr>
              <a:xfrm>
                <a:off x="6248400" y="4550630"/>
                <a:ext cx="827519" cy="243555"/>
              </a:xfrm>
              <a:prstGeom prst="rect">
                <a:avLst/>
              </a:prstGeom>
            </p:spPr>
          </p:pic>
        </p:grpSp>
      </p:grpSp>
      <p:sp>
        <p:nvSpPr>
          <p:cNvPr id="21" name="TextBox 20"/>
          <p:cNvSpPr txBox="1"/>
          <p:nvPr/>
        </p:nvSpPr>
        <p:spPr>
          <a:xfrm>
            <a:off x="838200" y="1219200"/>
            <a:ext cx="4724400" cy="2475131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7829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আজকের</a:t>
            </a:r>
            <a:r>
              <a:rPr lang="en-US" sz="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ক্লাশে</a:t>
            </a:r>
            <a:r>
              <a:rPr lang="en-US" sz="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সবাইকে</a:t>
            </a:r>
            <a:r>
              <a:rPr lang="en-US" sz="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</a:p>
          <a:p>
            <a:r>
              <a:rPr lang="en-US" b="1" spc="50" dirty="0" err="1" smtClean="0">
                <a:ln w="381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স্বা</a:t>
            </a:r>
            <a:r>
              <a:rPr lang="en-US" b="1" spc="50" dirty="0" err="1" smtClean="0">
                <a:ln w="57150">
                  <a:solidFill>
                    <a:srgbClr val="00206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গ</a:t>
            </a:r>
            <a:r>
              <a:rPr lang="en-US" b="1" spc="50" dirty="0" err="1" smtClean="0">
                <a:ln w="38100">
                  <a:solidFill>
                    <a:srgbClr val="C00000"/>
                  </a:solidFill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</a:t>
            </a:r>
            <a:r>
              <a:rPr lang="en-US" b="1" spc="50" dirty="0" err="1" smtClean="0">
                <a:ln w="57150">
                  <a:solidFill>
                    <a:schemeClr val="tx1"/>
                  </a:solidFill>
                </a:ln>
                <a:blipFill>
                  <a:blip r:embed="rId7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</a:t>
            </a:r>
            <a:endParaRPr lang="en-US" b="1" spc="50" dirty="0">
              <a:ln w="57150">
                <a:solidFill>
                  <a:schemeClr val="tx1"/>
                </a:solidFill>
              </a:ln>
              <a:blipFill>
                <a:blip r:embed="rId7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051" y="1121702"/>
            <a:ext cx="2843661" cy="26136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274FC6F-B1E7-48DD-9D32-88E7DCD0D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2" r="55833"/>
          <a:stretch/>
        </p:blipFill>
        <p:spPr bwMode="auto">
          <a:xfrm>
            <a:off x="152399" y="163009"/>
            <a:ext cx="4679009" cy="654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BF01AD5-3B5A-4514-B511-829EA49F6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6" r="12093"/>
          <a:stretch/>
        </p:blipFill>
        <p:spPr bwMode="auto">
          <a:xfrm>
            <a:off x="4362526" y="163009"/>
            <a:ext cx="4629073" cy="65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rame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61"/>
            </a:avLst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2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00"/>
                            </p:stCondLst>
                            <p:childTnLst>
                              <p:par>
                                <p:cTn id="13" presetID="41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 tmFilter="0,0; .5, 1; 1, 1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600"/>
                            </p:stCondLst>
                            <p:childTnLst>
                              <p:par>
                                <p:cTn id="21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8500" y="805918"/>
            <a:ext cx="4819191" cy="978961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কহিলা</a:t>
            </a:r>
            <a:r>
              <a: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হবু</a:t>
            </a:r>
            <a:r>
              <a: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 ‘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শুন</a:t>
            </a:r>
            <a:r>
              <a: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গো</a:t>
            </a:r>
            <a:r>
              <a: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গোবুরায়</a:t>
            </a:r>
            <a:r>
              <a: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sz="2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কালিকে</a:t>
            </a:r>
            <a:r>
              <a: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ভেবেছি</a:t>
            </a:r>
            <a:r>
              <a: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সারা</a:t>
            </a:r>
            <a:r>
              <a: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রাত্র</a:t>
            </a:r>
            <a:r>
              <a: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-</a:t>
            </a:r>
            <a:endParaRPr lang="en-US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385" y="4623247"/>
            <a:ext cx="1962881" cy="164122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651" y="4620426"/>
            <a:ext cx="1948356" cy="1627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282" y="2663190"/>
            <a:ext cx="1863090" cy="16521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6" b="11915"/>
          <a:stretch/>
        </p:blipFill>
        <p:spPr>
          <a:xfrm>
            <a:off x="5824791" y="2663190"/>
            <a:ext cx="1885161" cy="165218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895600" y="533400"/>
            <a:ext cx="5486400" cy="1524001"/>
            <a:chOff x="2895600" y="533400"/>
            <a:chExt cx="5486400" cy="1524001"/>
          </a:xfrm>
        </p:grpSpPr>
        <p:sp>
          <p:nvSpPr>
            <p:cNvPr id="38" name="Frame 37"/>
            <p:cNvSpPr/>
            <p:nvPr/>
          </p:nvSpPr>
          <p:spPr>
            <a:xfrm>
              <a:off x="2895600" y="533400"/>
              <a:ext cx="5486400" cy="1524001"/>
            </a:xfrm>
            <a:prstGeom prst="frame">
              <a:avLst>
                <a:gd name="adj1" fmla="val 796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Frame 38"/>
            <p:cNvSpPr/>
            <p:nvPr/>
          </p:nvSpPr>
          <p:spPr>
            <a:xfrm>
              <a:off x="2996336" y="624795"/>
              <a:ext cx="5303520" cy="1351781"/>
            </a:xfrm>
            <a:prstGeom prst="frame">
              <a:avLst>
                <a:gd name="adj1" fmla="val 593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7" name="Group 26"/>
            <p:cNvGrpSpPr/>
            <p:nvPr/>
          </p:nvGrpSpPr>
          <p:grpSpPr>
            <a:xfrm>
              <a:off x="242834" y="180600"/>
              <a:ext cx="1890766" cy="5370132"/>
              <a:chOff x="242834" y="180600"/>
              <a:chExt cx="1890766" cy="5370132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180600"/>
                <a:ext cx="1890766" cy="5370132"/>
              </a:xfrm>
              <a:prstGeom prst="rect">
                <a:avLst/>
              </a:prstGeom>
            </p:spPr>
          </p:pic>
          <p:sp>
            <p:nvSpPr>
              <p:cNvPr id="31" name="Rectangle 30"/>
              <p:cNvSpPr/>
              <p:nvPr/>
            </p:nvSpPr>
            <p:spPr>
              <a:xfrm rot="21186195">
                <a:off x="429246" y="707260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1600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29" name="Frame 28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6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3484908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484907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770910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754882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352801" y="2438400"/>
            <a:ext cx="4590590" cy="4038600"/>
          </a:xfrm>
          <a:prstGeom prst="rect">
            <a:avLst/>
          </a:prstGeom>
          <a:noFill/>
          <a:ln w="3810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0"/>
                            </p:stCondLst>
                            <p:childTnLst>
                              <p:par>
                                <p:cTn id="32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0"/>
                            </p:stCondLst>
                            <p:childTnLst>
                              <p:par>
                                <p:cTn id="41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45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3" grpId="0" animBg="1"/>
      <p:bldP spid="34" grpId="0" animBg="1"/>
      <p:bldP spid="35" grpId="0" animBg="1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352801" y="1003747"/>
            <a:ext cx="4590589" cy="646331"/>
          </a:xfrm>
          <a:prstGeom prst="rect">
            <a:avLst/>
          </a:prstGeom>
        </p:spPr>
        <p:txBody>
          <a:bodyPr>
            <a:prstTxWarp prst="textWave2">
              <a:avLst/>
            </a:prstTxWarp>
            <a:spAutoFit/>
          </a:bodyPr>
          <a:lstStyle/>
          <a:p>
            <a:pPr algn="ctr"/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মলিন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ধুলা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লাগিবে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কেন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পায়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ধরণী-মাঝে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চরণ-ফেলা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মাত্র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3" t="41840"/>
          <a:stretch/>
        </p:blipFill>
        <p:spPr>
          <a:xfrm>
            <a:off x="5816388" y="4597288"/>
            <a:ext cx="1962881" cy="168254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531186" y="2689096"/>
            <a:ext cx="1948356" cy="1631931"/>
            <a:chOff x="-4492981" y="2136739"/>
            <a:chExt cx="1366953" cy="243804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-4492981" y="2136739"/>
              <a:ext cx="1366953" cy="243804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-4492981" y="3830498"/>
              <a:ext cx="1203253" cy="711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ধুলা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" t="3920" r="3972" b="4733"/>
          <a:stretch/>
        </p:blipFill>
        <p:spPr>
          <a:xfrm>
            <a:off x="3531186" y="4594439"/>
            <a:ext cx="1948355" cy="16696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" r="9720"/>
          <a:stretch/>
        </p:blipFill>
        <p:spPr>
          <a:xfrm>
            <a:off x="5830721" y="2655502"/>
            <a:ext cx="1902159" cy="1643771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8" name="Group 27"/>
            <p:cNvGrpSpPr/>
            <p:nvPr/>
          </p:nvGrpSpPr>
          <p:grpSpPr>
            <a:xfrm>
              <a:off x="242834" y="180600"/>
              <a:ext cx="1890766" cy="5370132"/>
              <a:chOff x="242834" y="180600"/>
              <a:chExt cx="1890766" cy="5370132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180600"/>
                <a:ext cx="1890766" cy="5370132"/>
              </a:xfrm>
              <a:prstGeom prst="rect">
                <a:avLst/>
              </a:prstGeom>
            </p:spPr>
          </p:pic>
          <p:sp>
            <p:nvSpPr>
              <p:cNvPr id="31" name="Rectangle 30"/>
              <p:cNvSpPr/>
              <p:nvPr/>
            </p:nvSpPr>
            <p:spPr>
              <a:xfrm rot="21186195">
                <a:off x="429246" y="707260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29" name="Frame 28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6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3484908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484907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770910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754882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352801" y="2438400"/>
            <a:ext cx="4590590" cy="4038600"/>
          </a:xfrm>
          <a:prstGeom prst="rect">
            <a:avLst/>
          </a:prstGeom>
          <a:noFill/>
          <a:ln w="3810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2895600" y="533400"/>
            <a:ext cx="5486400" cy="1524001"/>
            <a:chOff x="2895600" y="533400"/>
            <a:chExt cx="5486400" cy="1524001"/>
          </a:xfrm>
        </p:grpSpPr>
        <p:sp>
          <p:nvSpPr>
            <p:cNvPr id="40" name="Frame 39"/>
            <p:cNvSpPr/>
            <p:nvPr/>
          </p:nvSpPr>
          <p:spPr>
            <a:xfrm>
              <a:off x="2895600" y="533400"/>
              <a:ext cx="5486400" cy="1524001"/>
            </a:xfrm>
            <a:prstGeom prst="frame">
              <a:avLst>
                <a:gd name="adj1" fmla="val 796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Frame 40"/>
            <p:cNvSpPr/>
            <p:nvPr/>
          </p:nvSpPr>
          <p:spPr>
            <a:xfrm>
              <a:off x="2996336" y="624795"/>
              <a:ext cx="5303520" cy="1351781"/>
            </a:xfrm>
            <a:prstGeom prst="frame">
              <a:avLst>
                <a:gd name="adj1" fmla="val 593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649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0"/>
                            </p:stCondLst>
                            <p:childTnLst>
                              <p:par>
                                <p:cTn id="32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0"/>
                            </p:stCondLst>
                            <p:childTnLst>
                              <p:par>
                                <p:cTn id="41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45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5" grpId="0" animBg="1"/>
      <p:bldP spid="36" grpId="0" animBg="1"/>
      <p:bldP spid="37" grpId="0" animBg="1"/>
      <p:bldP spid="38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52801" y="914400"/>
            <a:ext cx="4590589" cy="784273"/>
          </a:xfrm>
          <a:prstGeom prst="rect">
            <a:avLst/>
          </a:prstGeom>
        </p:spPr>
        <p:txBody>
          <a:bodyPr wrap="square">
            <a:prstTxWarp prst="textDoubleWave1">
              <a:avLst>
                <a:gd name="adj1" fmla="val 6250"/>
                <a:gd name="adj2" fmla="val 2048"/>
              </a:avLst>
            </a:prstTxWarp>
            <a:spAutoFit/>
          </a:bodyPr>
          <a:lstStyle/>
          <a:p>
            <a:r>
              <a:rPr lang="en-US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তোমরা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শুধু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বেতন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লহ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বাঁটি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  <a:p>
            <a:r>
              <a:rPr lang="en-US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রাজার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কাজে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কিছুই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নাহি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দৃষ্টি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।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743" y="2651811"/>
            <a:ext cx="1830171" cy="1655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2" t="5104" r="6367" b="7744"/>
          <a:stretch/>
        </p:blipFill>
        <p:spPr>
          <a:xfrm>
            <a:off x="3597484" y="2679655"/>
            <a:ext cx="1839094" cy="16001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743" y="4648200"/>
            <a:ext cx="1830171" cy="1600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106" y="4648200"/>
            <a:ext cx="1839094" cy="16002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242834" y="180600"/>
            <a:ext cx="1890766" cy="5370132"/>
            <a:chOff x="242834" y="180600"/>
            <a:chExt cx="1890766" cy="5370132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34" y="180600"/>
              <a:ext cx="1890766" cy="5370132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 rot="21186195">
              <a:off x="429246" y="707260"/>
              <a:ext cx="1409802" cy="602643"/>
            </a:xfrm>
            <a:prstGeom prst="rect">
              <a:avLst/>
            </a:prstGeom>
          </p:spPr>
          <p:txBody>
            <a:bodyPr wrap="none">
              <a:prstTxWarp prst="textInflate">
                <a:avLst/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বিশ্লেষণ</a:t>
              </a:r>
              <a:endPara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34" name="Frame 3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61"/>
            </a:avLst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484908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484907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770910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754882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352801" y="2438400"/>
            <a:ext cx="4590590" cy="4038600"/>
          </a:xfrm>
          <a:prstGeom prst="rect">
            <a:avLst/>
          </a:prstGeom>
          <a:noFill/>
          <a:ln w="3810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2895600" y="533400"/>
            <a:ext cx="5486400" cy="1524001"/>
            <a:chOff x="2895600" y="533400"/>
            <a:chExt cx="5486400" cy="1524001"/>
          </a:xfrm>
        </p:grpSpPr>
        <p:sp>
          <p:nvSpPr>
            <p:cNvPr id="43" name="Frame 42"/>
            <p:cNvSpPr/>
            <p:nvPr/>
          </p:nvSpPr>
          <p:spPr>
            <a:xfrm>
              <a:off x="2895600" y="533400"/>
              <a:ext cx="5486400" cy="1524001"/>
            </a:xfrm>
            <a:prstGeom prst="frame">
              <a:avLst>
                <a:gd name="adj1" fmla="val 796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Frame 43"/>
            <p:cNvSpPr/>
            <p:nvPr/>
          </p:nvSpPr>
          <p:spPr>
            <a:xfrm>
              <a:off x="2996336" y="624795"/>
              <a:ext cx="5303520" cy="1351781"/>
            </a:xfrm>
            <a:prstGeom prst="frame">
              <a:avLst>
                <a:gd name="adj1" fmla="val 593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268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0"/>
                            </p:stCondLst>
                            <p:childTnLst>
                              <p:par>
                                <p:cTn id="32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0"/>
                            </p:stCondLst>
                            <p:childTnLst>
                              <p:par>
                                <p:cTn id="41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45" presetID="1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 animBg="1"/>
      <p:bldP spid="39" grpId="0" animBg="1"/>
      <p:bldP spid="40" grpId="0" animBg="1"/>
      <p:bldP spid="41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143072" y="812645"/>
            <a:ext cx="5010328" cy="965509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আমার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মাটি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লাগায়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মোরে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মাটি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  <a:p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রাজ্যে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মোর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একি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এ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অনাসৃষ্টি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!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882116" y="2633684"/>
            <a:ext cx="1867607" cy="1735026"/>
            <a:chOff x="4791075" y="1811214"/>
            <a:chExt cx="1838325" cy="224187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0" t="36979" r="24212"/>
            <a:stretch/>
          </p:blipFill>
          <p:spPr>
            <a:xfrm>
              <a:off x="4791075" y="1811214"/>
              <a:ext cx="1838325" cy="224187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105400" y="3581400"/>
              <a:ext cx="466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Shonar Bangla" pitchFamily="34" charset="0"/>
                  <a:cs typeface="Shonar Bangla" pitchFamily="34" charset="0"/>
                </a:rPr>
                <a:t>মাটি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1"/>
          <a:stretch/>
        </p:blipFill>
        <p:spPr>
          <a:xfrm flipH="1">
            <a:off x="3606862" y="2643533"/>
            <a:ext cx="1809927" cy="16558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232" y="4634449"/>
            <a:ext cx="1845190" cy="160967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754882" y="4614373"/>
            <a:ext cx="2046717" cy="1629750"/>
            <a:chOff x="3484908" y="5096850"/>
            <a:chExt cx="2046717" cy="11811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93"/>
            <a:stretch/>
          </p:blipFill>
          <p:spPr>
            <a:xfrm>
              <a:off x="3484908" y="5096850"/>
              <a:ext cx="1197201" cy="11811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6" t="13889" r="17661" b="12500"/>
            <a:stretch/>
          </p:blipFill>
          <p:spPr>
            <a:xfrm>
              <a:off x="4572000" y="5096850"/>
              <a:ext cx="959625" cy="118110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2" name="Group 41"/>
            <p:cNvGrpSpPr/>
            <p:nvPr/>
          </p:nvGrpSpPr>
          <p:grpSpPr>
            <a:xfrm>
              <a:off x="242834" y="180600"/>
              <a:ext cx="1890766" cy="5370132"/>
              <a:chOff x="242834" y="180600"/>
              <a:chExt cx="1890766" cy="5370132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180600"/>
                <a:ext cx="1890766" cy="5370132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>
              <a:xfrm rot="21186195">
                <a:off x="429246" y="707260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3" name="Frame 4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6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3484908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484907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770910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754882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352801" y="2438400"/>
            <a:ext cx="4590590" cy="4038600"/>
          </a:xfrm>
          <a:prstGeom prst="rect">
            <a:avLst/>
          </a:prstGeom>
          <a:noFill/>
          <a:ln w="3810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895600" y="533400"/>
            <a:ext cx="5486400" cy="1524001"/>
            <a:chOff x="2895600" y="533400"/>
            <a:chExt cx="5486400" cy="1524001"/>
          </a:xfrm>
        </p:grpSpPr>
        <p:sp>
          <p:nvSpPr>
            <p:cNvPr id="54" name="Frame 53"/>
            <p:cNvSpPr/>
            <p:nvPr/>
          </p:nvSpPr>
          <p:spPr>
            <a:xfrm>
              <a:off x="2895600" y="533400"/>
              <a:ext cx="5486400" cy="1524001"/>
            </a:xfrm>
            <a:prstGeom prst="frame">
              <a:avLst>
                <a:gd name="adj1" fmla="val 796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Frame 54"/>
            <p:cNvSpPr/>
            <p:nvPr/>
          </p:nvSpPr>
          <p:spPr>
            <a:xfrm>
              <a:off x="2996336" y="624795"/>
              <a:ext cx="5303520" cy="1351781"/>
            </a:xfrm>
            <a:prstGeom prst="frame">
              <a:avLst>
                <a:gd name="adj1" fmla="val 593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164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0"/>
                            </p:stCondLst>
                            <p:childTnLst>
                              <p:par>
                                <p:cTn id="32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0"/>
                            </p:stCondLst>
                            <p:childTnLst>
                              <p:par>
                                <p:cTn id="41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45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9" grpId="0" animBg="1"/>
      <p:bldP spid="50" grpId="0" animBg="1"/>
      <p:bldP spid="51" grpId="0" animBg="1"/>
      <p:bldP spid="52" grpId="0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00400" y="787568"/>
            <a:ext cx="4876800" cy="10156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prstTxWarp prst="textWave2">
              <a:avLst>
                <a:gd name="adj1" fmla="val 13075"/>
                <a:gd name="adj2" fmla="val 1622"/>
              </a:avLst>
            </a:prstTxWarp>
            <a:spAutoFit/>
          </a:bodyPr>
          <a:lstStyle/>
          <a:p>
            <a:pPr algn="ctr"/>
            <a:r>
              <a:rPr lang="en-US" sz="20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শীঘ্র</a:t>
            </a:r>
            <a:r>
              <a:rPr lang="en-US" sz="2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এর</a:t>
            </a:r>
            <a:r>
              <a:rPr lang="en-US" sz="2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করিবে</a:t>
            </a:r>
            <a:r>
              <a:rPr lang="en-US" sz="2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প্রতিকার</a:t>
            </a:r>
            <a:r>
              <a:rPr lang="en-US" sz="2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sz="20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নহিলে</a:t>
            </a:r>
            <a:r>
              <a:rPr lang="en-US" sz="2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কারো</a:t>
            </a:r>
            <a:r>
              <a:rPr lang="en-US" sz="2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রক্ষা</a:t>
            </a:r>
            <a:r>
              <a:rPr lang="en-US" sz="2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0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নাহি</a:t>
            </a:r>
            <a:r>
              <a:rPr lang="en-US" sz="2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আর</a:t>
            </a:r>
            <a:r>
              <a:rPr lang="en-US" sz="2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।</a:t>
            </a:r>
            <a:endParaRPr lang="en-US" sz="20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7" r="17202"/>
          <a:stretch/>
        </p:blipFill>
        <p:spPr>
          <a:xfrm flipH="1">
            <a:off x="3514096" y="2648350"/>
            <a:ext cx="1995461" cy="16881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906" y="2648350"/>
            <a:ext cx="1909790" cy="1641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96" y="4587154"/>
            <a:ext cx="1965184" cy="168418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854903" y="4587153"/>
            <a:ext cx="1853795" cy="1684185"/>
            <a:chOff x="5914957" y="4634017"/>
            <a:chExt cx="1765744" cy="1590461"/>
          </a:xfrm>
          <a:noFill/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24" r="28347" b="13889"/>
            <a:stretch/>
          </p:blipFill>
          <p:spPr>
            <a:xfrm flipH="1">
              <a:off x="5914957" y="4634017"/>
              <a:ext cx="1765744" cy="15904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39" t="34524" r="28347" b="54823"/>
            <a:stretch/>
          </p:blipFill>
          <p:spPr>
            <a:xfrm>
              <a:off x="5914958" y="4634017"/>
              <a:ext cx="1028554" cy="5170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" name="Group 1"/>
            <p:cNvGrpSpPr/>
            <p:nvPr/>
          </p:nvGrpSpPr>
          <p:grpSpPr>
            <a:xfrm>
              <a:off x="242834" y="180600"/>
              <a:ext cx="1890766" cy="5370132"/>
              <a:chOff x="242834" y="180600"/>
              <a:chExt cx="1890766" cy="5370132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180600"/>
                <a:ext cx="1890766" cy="5370132"/>
              </a:xfrm>
              <a:prstGeom prst="rect">
                <a:avLst/>
              </a:prstGeom>
            </p:spPr>
          </p:pic>
          <p:sp>
            <p:nvSpPr>
              <p:cNvPr id="49" name="Rectangle 48"/>
              <p:cNvSpPr/>
              <p:nvPr/>
            </p:nvSpPr>
            <p:spPr>
              <a:xfrm rot="21186195">
                <a:off x="429246" y="707260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50" name="Frame 49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6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3484908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484907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770910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754882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352801" y="2438400"/>
            <a:ext cx="4590590" cy="4038600"/>
          </a:xfrm>
          <a:prstGeom prst="rect">
            <a:avLst/>
          </a:prstGeom>
          <a:noFill/>
          <a:ln w="3810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2895600" y="533400"/>
            <a:ext cx="5486400" cy="1524001"/>
            <a:chOff x="2895600" y="533400"/>
            <a:chExt cx="5486400" cy="1524001"/>
          </a:xfrm>
        </p:grpSpPr>
        <p:sp>
          <p:nvSpPr>
            <p:cNvPr id="59" name="Frame 58"/>
            <p:cNvSpPr/>
            <p:nvPr/>
          </p:nvSpPr>
          <p:spPr>
            <a:xfrm>
              <a:off x="2895600" y="533400"/>
              <a:ext cx="5486400" cy="1524001"/>
            </a:xfrm>
            <a:prstGeom prst="frame">
              <a:avLst>
                <a:gd name="adj1" fmla="val 796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Frame 59"/>
            <p:cNvSpPr/>
            <p:nvPr/>
          </p:nvSpPr>
          <p:spPr>
            <a:xfrm>
              <a:off x="2996336" y="624795"/>
              <a:ext cx="5303520" cy="1351781"/>
            </a:xfrm>
            <a:prstGeom prst="frame">
              <a:avLst>
                <a:gd name="adj1" fmla="val 593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148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0"/>
                            </p:stCondLst>
                            <p:childTnLst>
                              <p:par>
                                <p:cTn id="32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0"/>
                            </p:stCondLst>
                            <p:childTnLst>
                              <p:par>
                                <p:cTn id="41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45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0"/>
                            </p:stCondLst>
                            <p:childTnLst>
                              <p:par>
                                <p:cTn id="5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4" grpId="0" animBg="1"/>
      <p:bldP spid="55" grpId="0" animBg="1"/>
      <p:bldP spid="56" grpId="0" animBg="1"/>
      <p:bldP spid="57" grpId="0" animBg="1"/>
      <p:bldP spid="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118564" y="780533"/>
            <a:ext cx="5029199" cy="1029733"/>
          </a:xfrm>
          <a:prstGeom prst="rect">
            <a:avLst/>
          </a:prstGeom>
        </p:spPr>
        <p:txBody>
          <a:bodyPr wrap="square">
            <a:prstTxWarp prst="textDoubleWave1">
              <a:avLst>
                <a:gd name="adj1" fmla="val 6250"/>
                <a:gd name="adj2" fmla="val -122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শুনিয়া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গোবু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ভাবিয়া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হলো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খুন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দারুণ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ত্রাসে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ঘর্ম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বহে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গাত্রে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20" y="4591048"/>
            <a:ext cx="1870626" cy="1676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r="34583"/>
          <a:stretch/>
        </p:blipFill>
        <p:spPr>
          <a:xfrm>
            <a:off x="5819156" y="2668755"/>
            <a:ext cx="1925290" cy="1620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5" r="30872"/>
          <a:stretch/>
        </p:blipFill>
        <p:spPr>
          <a:xfrm>
            <a:off x="3559326" y="2620108"/>
            <a:ext cx="1905000" cy="17180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908" y="4572000"/>
            <a:ext cx="2053837" cy="167640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8" name="Group 37"/>
            <p:cNvGrpSpPr/>
            <p:nvPr/>
          </p:nvGrpSpPr>
          <p:grpSpPr>
            <a:xfrm>
              <a:off x="242834" y="180600"/>
              <a:ext cx="1890766" cy="5370132"/>
              <a:chOff x="242834" y="180600"/>
              <a:chExt cx="1890766" cy="5370132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180600"/>
                <a:ext cx="1890766" cy="5370132"/>
              </a:xfrm>
              <a:prstGeom prst="rect">
                <a:avLst/>
              </a:prstGeom>
            </p:spPr>
          </p:pic>
          <p:sp>
            <p:nvSpPr>
              <p:cNvPr id="41" name="Rectangle 40"/>
              <p:cNvSpPr/>
              <p:nvPr/>
            </p:nvSpPr>
            <p:spPr>
              <a:xfrm rot="21186195">
                <a:off x="429246" y="707260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39" name="Frame 38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6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3484908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484907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770910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754882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352801" y="2438400"/>
            <a:ext cx="4590590" cy="4038600"/>
          </a:xfrm>
          <a:prstGeom prst="rect">
            <a:avLst/>
          </a:prstGeom>
          <a:noFill/>
          <a:ln w="3810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2895600" y="533400"/>
            <a:ext cx="5486400" cy="1524001"/>
            <a:chOff x="2895600" y="533400"/>
            <a:chExt cx="5486400" cy="1524001"/>
          </a:xfrm>
        </p:grpSpPr>
        <p:sp>
          <p:nvSpPr>
            <p:cNvPr id="50" name="Frame 49"/>
            <p:cNvSpPr/>
            <p:nvPr/>
          </p:nvSpPr>
          <p:spPr>
            <a:xfrm>
              <a:off x="2895600" y="533400"/>
              <a:ext cx="5486400" cy="1524001"/>
            </a:xfrm>
            <a:prstGeom prst="frame">
              <a:avLst>
                <a:gd name="adj1" fmla="val 796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Frame 50"/>
            <p:cNvSpPr/>
            <p:nvPr/>
          </p:nvSpPr>
          <p:spPr>
            <a:xfrm>
              <a:off x="2996336" y="624795"/>
              <a:ext cx="5303520" cy="1351781"/>
            </a:xfrm>
            <a:prstGeom prst="frame">
              <a:avLst>
                <a:gd name="adj1" fmla="val 593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388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0"/>
                            </p:stCondLst>
                            <p:childTnLst>
                              <p:par>
                                <p:cTn id="32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0"/>
                            </p:stCondLst>
                            <p:childTnLst>
                              <p:par>
                                <p:cTn id="41" presetID="16" presetClass="entr" presetSubtype="37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5" grpId="0" animBg="1"/>
      <p:bldP spid="46" grpId="0" animBg="1"/>
      <p:bldP spid="47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47796" y="813373"/>
            <a:ext cx="4800599" cy="1000288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prstTxWarp prst="textWave4">
              <a:avLst>
                <a:gd name="adj1" fmla="val 6250"/>
                <a:gd name="adj2" fmla="val 342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পন্ডিতের</a:t>
            </a:r>
            <a:r>
              <a:rPr lang="en-US" sz="24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হইল</a:t>
            </a:r>
            <a:r>
              <a:rPr lang="en-US" sz="24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মুখ</a:t>
            </a:r>
            <a:r>
              <a:rPr lang="en-US" sz="24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চুন</a:t>
            </a:r>
            <a:r>
              <a:rPr lang="en-US" sz="24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sz="2400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পাত্রদের</a:t>
            </a:r>
            <a:r>
              <a:rPr lang="en-US" sz="24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নিদ্রা</a:t>
            </a:r>
            <a:r>
              <a:rPr lang="en-US" sz="24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নাহি</a:t>
            </a:r>
            <a:r>
              <a:rPr lang="en-US" sz="24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রাত্রে</a:t>
            </a:r>
            <a:r>
              <a:rPr lang="en-US" sz="24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</a:t>
            </a:r>
            <a:endParaRPr lang="en-US" sz="24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72" t="21154" b="9690"/>
          <a:stretch/>
        </p:blipFill>
        <p:spPr>
          <a:xfrm>
            <a:off x="3581401" y="2666320"/>
            <a:ext cx="1905000" cy="162687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793" y="2666320"/>
            <a:ext cx="1782072" cy="16268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71"/>
          <a:stretch/>
        </p:blipFill>
        <p:spPr>
          <a:xfrm>
            <a:off x="3616548" y="4623112"/>
            <a:ext cx="1823313" cy="1612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903" y="4623112"/>
            <a:ext cx="1833852" cy="1612272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484908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484907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770910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754882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352801" y="2438400"/>
            <a:ext cx="4590590" cy="4038600"/>
          </a:xfrm>
          <a:prstGeom prst="rect">
            <a:avLst/>
          </a:prstGeom>
          <a:noFill/>
          <a:ln w="3810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2895600" y="533400"/>
            <a:ext cx="5486400" cy="1524001"/>
            <a:chOff x="2895600" y="533400"/>
            <a:chExt cx="5486400" cy="1524001"/>
          </a:xfrm>
        </p:grpSpPr>
        <p:sp>
          <p:nvSpPr>
            <p:cNvPr id="35" name="Frame 34"/>
            <p:cNvSpPr/>
            <p:nvPr/>
          </p:nvSpPr>
          <p:spPr>
            <a:xfrm>
              <a:off x="2895600" y="533400"/>
              <a:ext cx="5486400" cy="1524001"/>
            </a:xfrm>
            <a:prstGeom prst="frame">
              <a:avLst>
                <a:gd name="adj1" fmla="val 796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Frame 35"/>
            <p:cNvSpPr/>
            <p:nvPr/>
          </p:nvSpPr>
          <p:spPr>
            <a:xfrm>
              <a:off x="2996336" y="624795"/>
              <a:ext cx="5303520" cy="1351781"/>
            </a:xfrm>
            <a:prstGeom prst="frame">
              <a:avLst>
                <a:gd name="adj1" fmla="val 593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8" name="Group 37"/>
            <p:cNvGrpSpPr/>
            <p:nvPr/>
          </p:nvGrpSpPr>
          <p:grpSpPr>
            <a:xfrm>
              <a:off x="242834" y="180600"/>
              <a:ext cx="1890766" cy="5370132"/>
              <a:chOff x="242834" y="180600"/>
              <a:chExt cx="1890766" cy="5370132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180600"/>
                <a:ext cx="1890766" cy="5370132"/>
              </a:xfrm>
              <a:prstGeom prst="rect">
                <a:avLst/>
              </a:prstGeom>
            </p:spPr>
          </p:pic>
          <p:sp>
            <p:nvSpPr>
              <p:cNvPr id="41" name="Rectangle 40"/>
              <p:cNvSpPr/>
              <p:nvPr/>
            </p:nvSpPr>
            <p:spPr>
              <a:xfrm rot="21186195">
                <a:off x="429246" y="707260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39" name="Frame 38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6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012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21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21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0"/>
                            </p:stCondLst>
                            <p:childTnLst>
                              <p:par>
                                <p:cTn id="32" presetID="21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0"/>
                            </p:stCondLst>
                            <p:childTnLst>
                              <p:par>
                                <p:cTn id="41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45" presetID="6" presetClass="entr" presetSubtype="3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 animBg="1"/>
      <p:bldP spid="31" grpId="0" animBg="1"/>
      <p:bldP spid="32" grpId="0" animBg="1"/>
      <p:bldP spid="33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200400" y="767285"/>
            <a:ext cx="4953000" cy="1066800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/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রান্নাঘরে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নাহিকো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চড়ে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হাঁড়ি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কান্নাকাটি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পড়িল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বাড়ির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–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মধ্যে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156" y="2700301"/>
            <a:ext cx="1925290" cy="155890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740" y="4594235"/>
            <a:ext cx="1918171" cy="164507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59"/>
          <a:stretch/>
        </p:blipFill>
        <p:spPr>
          <a:xfrm>
            <a:off x="5867400" y="4594235"/>
            <a:ext cx="1877046" cy="164507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741" y="2700301"/>
            <a:ext cx="1918170" cy="155890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484908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484907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770910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754882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352801" y="2438400"/>
            <a:ext cx="4590590" cy="4038600"/>
          </a:xfrm>
          <a:prstGeom prst="rect">
            <a:avLst/>
          </a:prstGeom>
          <a:noFill/>
          <a:ln w="3810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2895600" y="533400"/>
            <a:ext cx="5486400" cy="1524001"/>
            <a:chOff x="2895600" y="533400"/>
            <a:chExt cx="5486400" cy="1524001"/>
          </a:xfrm>
        </p:grpSpPr>
        <p:sp>
          <p:nvSpPr>
            <p:cNvPr id="31" name="Frame 30"/>
            <p:cNvSpPr/>
            <p:nvPr/>
          </p:nvSpPr>
          <p:spPr>
            <a:xfrm>
              <a:off x="2895600" y="533400"/>
              <a:ext cx="5486400" cy="1524001"/>
            </a:xfrm>
            <a:prstGeom prst="frame">
              <a:avLst>
                <a:gd name="adj1" fmla="val 796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Frame 31"/>
            <p:cNvSpPr/>
            <p:nvPr/>
          </p:nvSpPr>
          <p:spPr>
            <a:xfrm>
              <a:off x="2996336" y="624795"/>
              <a:ext cx="5303520" cy="1351781"/>
            </a:xfrm>
            <a:prstGeom prst="frame">
              <a:avLst>
                <a:gd name="adj1" fmla="val 593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34" y="180600"/>
              <a:ext cx="1890766" cy="5370132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 rot="21186195">
              <a:off x="429246" y="707260"/>
              <a:ext cx="1409802" cy="602643"/>
            </a:xfrm>
            <a:prstGeom prst="rect">
              <a:avLst/>
            </a:prstGeom>
          </p:spPr>
          <p:txBody>
            <a:bodyPr wrap="none">
              <a:prstTxWarp prst="textInflate">
                <a:avLst/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বিশ্লেষণ</a:t>
              </a:r>
              <a:endPara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36" name="Frame 3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6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3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0"/>
                            </p:stCondLst>
                            <p:childTnLst>
                              <p:par>
                                <p:cTn id="32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0"/>
                            </p:stCondLst>
                            <p:childTnLst>
                              <p:par>
                                <p:cTn id="41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45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 animBg="1"/>
      <p:bldP spid="27" grpId="0" animBg="1"/>
      <p:bldP spid="28" grpId="0" animBg="1"/>
      <p:bldP spid="29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00401" y="762000"/>
            <a:ext cx="4953000" cy="106680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prstTxWarp prst="textInflateTop">
              <a:avLst>
                <a:gd name="adj" fmla="val 24591"/>
              </a:avLst>
            </a:prstTxWarp>
            <a:spAutoFit/>
          </a:bodyPr>
          <a:lstStyle/>
          <a:p>
            <a:pPr algn="ctr"/>
            <a:r>
              <a:rPr lang="en-US" sz="20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অশ্রুজলে</a:t>
            </a:r>
            <a:r>
              <a:rPr lang="en-US" sz="20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ভাসায়ে</a:t>
            </a:r>
            <a:r>
              <a:rPr lang="en-US" sz="20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পাকা</a:t>
            </a:r>
            <a:r>
              <a:rPr lang="en-US" sz="20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দাড়ি</a:t>
            </a:r>
            <a:endParaRPr lang="en-US" sz="20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0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কহিল</a:t>
            </a:r>
            <a:r>
              <a:rPr lang="en-US" sz="20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গোবু</a:t>
            </a:r>
            <a:r>
              <a:rPr lang="en-US" sz="20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হবুর</a:t>
            </a:r>
            <a:r>
              <a:rPr lang="en-US" sz="20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পাদপদ্মে</a:t>
            </a:r>
            <a:r>
              <a:rPr lang="en-US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54" r="21557" b="6806"/>
          <a:stretch/>
        </p:blipFill>
        <p:spPr>
          <a:xfrm>
            <a:off x="5824840" y="2641555"/>
            <a:ext cx="1857634" cy="16659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66" y="2641555"/>
            <a:ext cx="1931834" cy="1676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9694"/>
          <a:stretch/>
        </p:blipFill>
        <p:spPr>
          <a:xfrm flipH="1">
            <a:off x="3554565" y="4632346"/>
            <a:ext cx="1931834" cy="159380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3" t="13239" r="29160" b="18476"/>
          <a:stretch/>
        </p:blipFill>
        <p:spPr>
          <a:xfrm>
            <a:off x="5824840" y="4600582"/>
            <a:ext cx="1947560" cy="1657329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4" name="Group 33"/>
            <p:cNvGrpSpPr/>
            <p:nvPr/>
          </p:nvGrpSpPr>
          <p:grpSpPr>
            <a:xfrm>
              <a:off x="242834" y="180600"/>
              <a:ext cx="1890766" cy="5370132"/>
              <a:chOff x="242834" y="180600"/>
              <a:chExt cx="1890766" cy="5370132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180600"/>
                <a:ext cx="1890766" cy="5370132"/>
              </a:xfrm>
              <a:prstGeom prst="rect">
                <a:avLst/>
              </a:prstGeom>
            </p:spPr>
          </p:pic>
          <p:sp>
            <p:nvSpPr>
              <p:cNvPr id="37" name="Rectangle 36"/>
              <p:cNvSpPr/>
              <p:nvPr/>
            </p:nvSpPr>
            <p:spPr>
              <a:xfrm rot="21186195">
                <a:off x="429246" y="707260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35" name="Frame 34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6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3484908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484907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770910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754882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352801" y="2438400"/>
            <a:ext cx="4590590" cy="4038600"/>
          </a:xfrm>
          <a:prstGeom prst="rect">
            <a:avLst/>
          </a:prstGeom>
          <a:noFill/>
          <a:ln w="3810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2895600" y="502578"/>
            <a:ext cx="5486400" cy="1524001"/>
            <a:chOff x="2895600" y="533400"/>
            <a:chExt cx="5486400" cy="1524001"/>
          </a:xfrm>
        </p:grpSpPr>
        <p:sp>
          <p:nvSpPr>
            <p:cNvPr id="46" name="Frame 45"/>
            <p:cNvSpPr/>
            <p:nvPr/>
          </p:nvSpPr>
          <p:spPr>
            <a:xfrm>
              <a:off x="2895600" y="533400"/>
              <a:ext cx="5486400" cy="1524001"/>
            </a:xfrm>
            <a:prstGeom prst="frame">
              <a:avLst>
                <a:gd name="adj1" fmla="val 796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Frame 46"/>
            <p:cNvSpPr/>
            <p:nvPr/>
          </p:nvSpPr>
          <p:spPr>
            <a:xfrm>
              <a:off x="2996336" y="624795"/>
              <a:ext cx="5303520" cy="1351781"/>
            </a:xfrm>
            <a:prstGeom prst="frame">
              <a:avLst>
                <a:gd name="adj1" fmla="val 593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519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0"/>
                            </p:stCondLst>
                            <p:childTnLst>
                              <p:par>
                                <p:cTn id="32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0"/>
                            </p:stCondLst>
                            <p:childTnLst>
                              <p:par>
                                <p:cTn id="41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45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1" grpId="0" animBg="1"/>
      <p:bldP spid="42" grpId="0" animBg="1"/>
      <p:bldP spid="43" grpId="0" animBg="1"/>
      <p:bldP spid="44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76600" y="854229"/>
            <a:ext cx="4800600" cy="892912"/>
          </a:xfrm>
          <a:prstGeom prst="rect">
            <a:avLst/>
          </a:prstGeom>
        </p:spPr>
        <p:txBody>
          <a:bodyPr wrap="square">
            <a:prstTxWarp prst="textDoubleWave1">
              <a:avLst>
                <a:gd name="adj1" fmla="val 6250"/>
                <a:gd name="adj2" fmla="val 3424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b="1" cap="all" dirty="0" err="1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যদি</a:t>
            </a:r>
            <a:r>
              <a:rPr lang="en-US" b="1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না</a:t>
            </a:r>
            <a:r>
              <a:rPr lang="en-US" b="1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ধুলা</a:t>
            </a:r>
            <a:r>
              <a:rPr lang="en-US" b="1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লাগিবে</a:t>
            </a:r>
            <a:r>
              <a:rPr lang="en-US" b="1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তব</a:t>
            </a:r>
            <a:r>
              <a:rPr lang="en-US" b="1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পায়ে</a:t>
            </a:r>
            <a:r>
              <a:rPr lang="en-US" b="1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b="1" cap="all" dirty="0" err="1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পায়ের</a:t>
            </a:r>
            <a:r>
              <a:rPr lang="en-US" b="1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ধুলা</a:t>
            </a:r>
            <a:r>
              <a:rPr lang="en-US" b="1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পাইব</a:t>
            </a:r>
            <a:r>
              <a:rPr lang="en-US" b="1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b="1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উপায়ে</a:t>
            </a:r>
            <a:r>
              <a:rPr lang="en-US" b="1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!’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581400" y="2654374"/>
            <a:ext cx="1883636" cy="1698861"/>
            <a:chOff x="5611168" y="1676400"/>
            <a:chExt cx="1551632" cy="24384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5611168" y="1676400"/>
              <a:ext cx="1551632" cy="24384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791201" y="35052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ধুলা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2" t="13760" r="2430" b="16901"/>
          <a:stretch/>
        </p:blipFill>
        <p:spPr>
          <a:xfrm>
            <a:off x="3581400" y="4623615"/>
            <a:ext cx="1905000" cy="161126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006" y="2712220"/>
            <a:ext cx="1829645" cy="15831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4" t="21875" r="31250" b="19904"/>
          <a:stretch/>
        </p:blipFill>
        <p:spPr>
          <a:xfrm>
            <a:off x="5883006" y="4623615"/>
            <a:ext cx="1813193" cy="161126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5" name="Group 24"/>
            <p:cNvGrpSpPr/>
            <p:nvPr/>
          </p:nvGrpSpPr>
          <p:grpSpPr>
            <a:xfrm>
              <a:off x="242834" y="180600"/>
              <a:ext cx="1890766" cy="5370132"/>
              <a:chOff x="242834" y="180600"/>
              <a:chExt cx="1890766" cy="5370132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180600"/>
                <a:ext cx="1890766" cy="5370132"/>
              </a:xfrm>
              <a:prstGeom prst="rect">
                <a:avLst/>
              </a:prstGeom>
            </p:spPr>
          </p:pic>
          <p:sp>
            <p:nvSpPr>
              <p:cNvPr id="28" name="Rectangle 27"/>
              <p:cNvSpPr/>
              <p:nvPr/>
            </p:nvSpPr>
            <p:spPr>
              <a:xfrm rot="21186195">
                <a:off x="429246" y="707260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26" name="Frame 2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6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3484908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484907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770910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754882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352801" y="2438400"/>
            <a:ext cx="4590590" cy="4038600"/>
          </a:xfrm>
          <a:prstGeom prst="rect">
            <a:avLst/>
          </a:prstGeom>
          <a:noFill/>
          <a:ln w="3810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2895600" y="533400"/>
            <a:ext cx="5486400" cy="1524001"/>
            <a:chOff x="2895600" y="533400"/>
            <a:chExt cx="5486400" cy="1524001"/>
          </a:xfrm>
        </p:grpSpPr>
        <p:sp>
          <p:nvSpPr>
            <p:cNvPr id="37" name="Frame 36"/>
            <p:cNvSpPr/>
            <p:nvPr/>
          </p:nvSpPr>
          <p:spPr>
            <a:xfrm>
              <a:off x="2895600" y="533400"/>
              <a:ext cx="5486400" cy="1524001"/>
            </a:xfrm>
            <a:prstGeom prst="frame">
              <a:avLst>
                <a:gd name="adj1" fmla="val 796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Frame 37"/>
            <p:cNvSpPr/>
            <p:nvPr/>
          </p:nvSpPr>
          <p:spPr>
            <a:xfrm>
              <a:off x="2996336" y="624795"/>
              <a:ext cx="5303520" cy="1351781"/>
            </a:xfrm>
            <a:prstGeom prst="frame">
              <a:avLst>
                <a:gd name="adj1" fmla="val 593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744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0"/>
                            </p:stCondLst>
                            <p:childTnLst>
                              <p:par>
                                <p:cTn id="32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0"/>
                            </p:stCondLst>
                            <p:childTnLst>
                              <p:par>
                                <p:cTn id="41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45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 animBg="1"/>
      <p:bldP spid="33" grpId="0" animBg="1"/>
      <p:bldP spid="34" grpId="0" animBg="1"/>
      <p:bldP spid="35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03" y="1295400"/>
            <a:ext cx="1159247" cy="13352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" r="53064"/>
          <a:stretch/>
        </p:blipFill>
        <p:spPr>
          <a:xfrm>
            <a:off x="6830080" y="1266217"/>
            <a:ext cx="1176924" cy="13635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99" y="1269460"/>
            <a:ext cx="1676400" cy="159904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34924" y="3403348"/>
            <a:ext cx="3865500" cy="2997452"/>
            <a:chOff x="457200" y="3403348"/>
            <a:chExt cx="3865500" cy="2997452"/>
          </a:xfrm>
        </p:grpSpPr>
        <p:sp>
          <p:nvSpPr>
            <p:cNvPr id="21" name="Rectangle 20"/>
            <p:cNvSpPr/>
            <p:nvPr/>
          </p:nvSpPr>
          <p:spPr>
            <a:xfrm>
              <a:off x="457200" y="3803458"/>
              <a:ext cx="3865500" cy="2597342"/>
            </a:xfrm>
            <a:prstGeom prst="rect">
              <a:avLst/>
            </a:prstGeom>
          </p:spPr>
          <p:txBody>
            <a:bodyPr wrap="square">
              <a:prstTxWarp prst="textCanDown">
                <a:avLst>
                  <a:gd name="adj" fmla="val 18155"/>
                </a:avLst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8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আবু</a:t>
              </a:r>
              <a:r>
                <a:rPr lang="en-US" sz="48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48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আহসান</a:t>
              </a:r>
              <a:r>
                <a:rPr lang="en-US" sz="48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4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              </a:t>
              </a:r>
              <a:r>
                <a:rPr lang="en-US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বি.এস.এস;বি.এড</a:t>
              </a:r>
              <a:endPara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সিনিয়র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শিক্ষক</a:t>
              </a:r>
              <a:endPara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en-US" sz="16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আলহাজ্ব</a:t>
              </a:r>
              <a:r>
                <a: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6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6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দিদার</a:t>
              </a:r>
              <a:r>
                <a: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6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বক্স</a:t>
              </a:r>
              <a:r>
                <a: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6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ইসলামিয়া</a:t>
              </a:r>
              <a:r>
                <a: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6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দাখিল</a:t>
              </a:r>
              <a:r>
                <a: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6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মাদ্রাসা</a:t>
              </a:r>
              <a:r>
                <a: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</a:p>
            <a:p>
              <a:pPr algn="ctr"/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ছয়গাঁও,ভেদরগঞ্জ,শরীয়তপুর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।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85800" y="3403348"/>
              <a:ext cx="3352800" cy="400110"/>
            </a:xfrm>
            <a:prstGeom prst="rect">
              <a:avLst/>
            </a:prstGeom>
          </p:spPr>
          <p:txBody>
            <a:bodyPr wrap="square">
              <a:prstTxWarp prst="textWave1">
                <a:avLst>
                  <a:gd name="adj1" fmla="val 12500"/>
                  <a:gd name="adj2" fmla="val -3482"/>
                </a:avLst>
              </a:prstTxWarp>
              <a:spAutoFit/>
            </a:bodyPr>
            <a:lstStyle/>
            <a:p>
              <a:pPr algn="ctr"/>
              <a:r>
                <a:rPr lang="en-US" sz="2000" b="1" u="dbl" dirty="0" err="1">
                  <a:uFill>
                    <a:solidFill>
                      <a:srgbClr val="002060"/>
                    </a:solidFill>
                  </a:uFill>
                  <a:latin typeface="Shonar Bangla" pitchFamily="34" charset="0"/>
                  <a:cs typeface="Shonar Bangla" pitchFamily="34" charset="0"/>
                </a:rPr>
                <a:t>শিক্ষক</a:t>
              </a:r>
              <a:r>
                <a:rPr lang="en-US" sz="2000" b="1" u="dbl" dirty="0">
                  <a:uFill>
                    <a:solidFill>
                      <a:srgbClr val="002060"/>
                    </a:solidFill>
                  </a:u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u="dbl" dirty="0" err="1">
                  <a:uFill>
                    <a:solidFill>
                      <a:srgbClr val="002060"/>
                    </a:solidFill>
                  </a:uFill>
                  <a:latin typeface="Shonar Bangla" pitchFamily="34" charset="0"/>
                  <a:cs typeface="Shonar Bangla" pitchFamily="34" charset="0"/>
                </a:rPr>
                <a:t>পরিচিতি</a:t>
              </a:r>
              <a:r>
                <a:rPr lang="en-US" sz="2000" b="1" u="dbl" dirty="0">
                  <a:uFill>
                    <a:solidFill>
                      <a:srgbClr val="002060"/>
                    </a:solidFill>
                  </a:uFill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b="1" u="dbl" dirty="0">
                <a:uFill>
                  <a:solidFill>
                    <a:srgbClr val="002060"/>
                  </a:solidFill>
                </a:uFill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51476" y="3425939"/>
            <a:ext cx="3657600" cy="2939457"/>
            <a:chOff x="4800600" y="3390537"/>
            <a:chExt cx="3810000" cy="2939457"/>
          </a:xfrm>
        </p:grpSpPr>
        <p:sp>
          <p:nvSpPr>
            <p:cNvPr id="19" name="Rectangle 18"/>
            <p:cNvSpPr/>
            <p:nvPr/>
          </p:nvSpPr>
          <p:spPr>
            <a:xfrm>
              <a:off x="4800600" y="3803458"/>
              <a:ext cx="3810000" cy="2526536"/>
            </a:xfrm>
            <a:prstGeom prst="rect">
              <a:avLst/>
            </a:prstGeom>
          </p:spPr>
          <p:txBody>
            <a:bodyPr wrap="square">
              <a:prstTxWarp prst="textCanDown">
                <a:avLst>
                  <a:gd name="adj" fmla="val 20672"/>
                </a:avLst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শ্রেণি</a:t>
              </a:r>
              <a:r>
                <a:rPr lang="en-US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–</a:t>
              </a:r>
              <a:r>
                <a:rPr lang="en-US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দশম</a:t>
              </a:r>
              <a:r>
                <a:rPr lang="en-US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</a:p>
            <a:p>
              <a:pPr algn="ctr"/>
              <a:r>
                <a:rPr lang="en-US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বাংলা</a:t>
              </a:r>
              <a:r>
                <a:rPr lang="en-US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সাহিত্য</a:t>
              </a:r>
              <a:endParaRPr lang="en-US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en-US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পাঠের</a:t>
              </a:r>
              <a:r>
                <a:rPr lang="en-US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কবিতা</a:t>
              </a:r>
              <a:r>
                <a:rPr lang="en-US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</a:p>
            <a:p>
              <a:pPr algn="ctr"/>
              <a:r>
                <a:rPr lang="en-US" sz="1600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সময়</a:t>
              </a:r>
              <a:r>
                <a:rPr lang="en-US" sz="1600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– ৪৫মিনিট </a:t>
              </a:r>
            </a:p>
            <a:p>
              <a:pPr algn="ctr"/>
              <a:r>
                <a:rPr lang="en-US" sz="1400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তারিখ</a:t>
              </a:r>
              <a:r>
                <a:rPr lang="en-US" sz="1400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400" b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-   </a:t>
              </a:r>
              <a:r>
                <a:rPr lang="en-US" sz="1400" b="1" smtClean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০১/৭/২০২১   </a:t>
              </a:r>
              <a:r>
                <a:rPr lang="en-US" sz="1400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খ্রি</a:t>
              </a:r>
              <a:r>
                <a:rPr lang="en-US" sz="1400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.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76800" y="3390537"/>
              <a:ext cx="3581400" cy="412921"/>
            </a:xfrm>
            <a:prstGeom prst="rect">
              <a:avLst/>
            </a:prstGeom>
          </p:spPr>
          <p:txBody>
            <a:bodyPr wrap="none">
              <a:prstTxWarp prst="textWave2">
                <a:avLst>
                  <a:gd name="adj1" fmla="val 12500"/>
                  <a:gd name="adj2" fmla="val -4074"/>
                </a:avLst>
              </a:prstTxWarp>
              <a:spAutoFit/>
            </a:bodyPr>
            <a:lstStyle/>
            <a:p>
              <a:pPr algn="ctr"/>
              <a:r>
                <a:rPr lang="en-US" b="1" u="dbl" dirty="0" err="1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b="1" u="dbl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u="dbl" dirty="0" err="1">
                  <a:latin typeface="Shonar Bangla" pitchFamily="34" charset="0"/>
                  <a:cs typeface="Shonar Bangla" pitchFamily="34" charset="0"/>
                </a:rPr>
                <a:t>পরিচিতি</a:t>
              </a:r>
              <a:r>
                <a:rPr lang="en-US" b="1" u="dbl" dirty="0">
                  <a:latin typeface="Shonar Bangla" pitchFamily="34" charset="0"/>
                  <a:cs typeface="Shonar Bangla" pitchFamily="34" charset="0"/>
                </a:rPr>
                <a:t> 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371648" y="3518623"/>
            <a:ext cx="420199" cy="316701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 rot="176008">
            <a:off x="3278623" y="462775"/>
            <a:ext cx="2467591" cy="2344122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 prst="slope"/>
          </a:sp3d>
        </p:spPr>
        <p:txBody>
          <a:bodyPr wrap="square" rtlCol="0">
            <a:prstTxWarp prst="textArchUpPour">
              <a:avLst>
                <a:gd name="adj1" fmla="val 11483454"/>
                <a:gd name="adj2" fmla="val 51616"/>
              </a:avLst>
            </a:prstTxWarp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পরিচিতি</a:t>
            </a:r>
            <a:endParaRPr lang="en-US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" y="177657"/>
              <a:ext cx="3170435" cy="262851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8486" y="177658"/>
              <a:ext cx="3165014" cy="262851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grpSp>
          <p:nvGrpSpPr>
            <p:cNvPr id="35" name="Group 3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3132335" y="139174"/>
                <a:ext cx="228600" cy="2667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786493" y="205142"/>
                <a:ext cx="228600" cy="2667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0500" y="2819400"/>
                <a:ext cx="8763000" cy="2286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ame 38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3361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836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00"/>
                            </p:stCondLst>
                            <p:childTnLst>
                              <p:par>
                                <p:cTn id="13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8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8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19690" y="781852"/>
            <a:ext cx="4833710" cy="1046947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prstTxWarp prst="textWave4">
              <a:avLst>
                <a:gd name="adj1" fmla="val 6250"/>
                <a:gd name="adj2" fmla="val -4251"/>
              </a:avLst>
            </a:prstTxWarp>
            <a:spAutoFit/>
          </a:bodyPr>
          <a:lstStyle/>
          <a:p>
            <a:pPr algn="ctr"/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শুনিয়া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রাজা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ভাবিল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দুলি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দুলি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কহিল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শেষে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 ‘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কথাটা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বটে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সত্য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-</a:t>
            </a:r>
            <a:endParaRPr lang="en-US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10"/>
          <a:stretch/>
        </p:blipFill>
        <p:spPr>
          <a:xfrm>
            <a:off x="5829301" y="2702685"/>
            <a:ext cx="1905000" cy="1600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4" b="22479"/>
          <a:stretch/>
        </p:blipFill>
        <p:spPr>
          <a:xfrm flipH="1">
            <a:off x="3528528" y="2702685"/>
            <a:ext cx="1966598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144" y="4629148"/>
            <a:ext cx="1879363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1" y="4629148"/>
            <a:ext cx="1881862" cy="1640016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0" name="Group 29"/>
            <p:cNvGrpSpPr/>
            <p:nvPr/>
          </p:nvGrpSpPr>
          <p:grpSpPr>
            <a:xfrm>
              <a:off x="242834" y="180600"/>
              <a:ext cx="1890766" cy="5370132"/>
              <a:chOff x="242834" y="180600"/>
              <a:chExt cx="1890766" cy="5370132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180600"/>
                <a:ext cx="1890766" cy="5370132"/>
              </a:xfrm>
              <a:prstGeom prst="rect">
                <a:avLst/>
              </a:prstGeom>
            </p:spPr>
          </p:pic>
          <p:sp>
            <p:nvSpPr>
              <p:cNvPr id="33" name="Rectangle 32"/>
              <p:cNvSpPr/>
              <p:nvPr/>
            </p:nvSpPr>
            <p:spPr>
              <a:xfrm rot="21186195">
                <a:off x="429246" y="707260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31" name="Frame 30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6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3484908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484907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770910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754882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352801" y="2438400"/>
            <a:ext cx="4590590" cy="4038600"/>
          </a:xfrm>
          <a:prstGeom prst="rect">
            <a:avLst/>
          </a:prstGeom>
          <a:noFill/>
          <a:ln w="3810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2895600" y="533400"/>
            <a:ext cx="5486400" cy="1524001"/>
            <a:chOff x="2895600" y="533400"/>
            <a:chExt cx="5486400" cy="1524001"/>
          </a:xfrm>
        </p:grpSpPr>
        <p:sp>
          <p:nvSpPr>
            <p:cNvPr id="42" name="Frame 41"/>
            <p:cNvSpPr/>
            <p:nvPr/>
          </p:nvSpPr>
          <p:spPr>
            <a:xfrm>
              <a:off x="2895600" y="533400"/>
              <a:ext cx="5486400" cy="1524001"/>
            </a:xfrm>
            <a:prstGeom prst="frame">
              <a:avLst>
                <a:gd name="adj1" fmla="val 796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Frame 42"/>
            <p:cNvSpPr/>
            <p:nvPr/>
          </p:nvSpPr>
          <p:spPr>
            <a:xfrm>
              <a:off x="2996336" y="624795"/>
              <a:ext cx="5303520" cy="1351781"/>
            </a:xfrm>
            <a:prstGeom prst="frame">
              <a:avLst>
                <a:gd name="adj1" fmla="val 593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917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0"/>
                            </p:stCondLst>
                            <p:childTnLst>
                              <p:par>
                                <p:cTn id="32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0"/>
                            </p:stCondLst>
                            <p:childTnLst>
                              <p:par>
                                <p:cTn id="41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45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 animBg="1"/>
      <p:bldP spid="38" grpId="0" animBg="1"/>
      <p:bldP spid="39" grpId="0" animBg="1"/>
      <p:bldP spid="40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276600" y="838200"/>
            <a:ext cx="4800600" cy="877333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pPr algn="ctr"/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কিন্তু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আগে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‍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বিদায়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করো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ধুলি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ভাবিয়ো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পরে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পদধুলির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তত্ত্ব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8" t="14378" r="2838" b="17857"/>
          <a:stretch/>
        </p:blipFill>
        <p:spPr>
          <a:xfrm>
            <a:off x="5843691" y="4598875"/>
            <a:ext cx="1828800" cy="166074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7" r="10337"/>
          <a:stretch/>
        </p:blipFill>
        <p:spPr>
          <a:xfrm>
            <a:off x="3576542" y="4598875"/>
            <a:ext cx="1870567" cy="16607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11349"/>
          <a:stretch/>
        </p:blipFill>
        <p:spPr>
          <a:xfrm flipH="1">
            <a:off x="3576538" y="2693647"/>
            <a:ext cx="1870570" cy="15722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9"/>
          <a:stretch/>
        </p:blipFill>
        <p:spPr>
          <a:xfrm>
            <a:off x="5843691" y="2693647"/>
            <a:ext cx="1876218" cy="157221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484908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484907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770910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754882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352801" y="2438400"/>
            <a:ext cx="4590590" cy="4038600"/>
          </a:xfrm>
          <a:prstGeom prst="rect">
            <a:avLst/>
          </a:prstGeom>
          <a:noFill/>
          <a:ln w="3810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895600" y="533400"/>
            <a:ext cx="5486400" cy="1524001"/>
            <a:chOff x="2895600" y="533400"/>
            <a:chExt cx="5486400" cy="1524001"/>
          </a:xfrm>
        </p:grpSpPr>
        <p:sp>
          <p:nvSpPr>
            <p:cNvPr id="28" name="Frame 27"/>
            <p:cNvSpPr/>
            <p:nvPr/>
          </p:nvSpPr>
          <p:spPr>
            <a:xfrm>
              <a:off x="2895600" y="533400"/>
              <a:ext cx="5486400" cy="1524001"/>
            </a:xfrm>
            <a:prstGeom prst="frame">
              <a:avLst>
                <a:gd name="adj1" fmla="val 796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Frame 28"/>
            <p:cNvSpPr/>
            <p:nvPr/>
          </p:nvSpPr>
          <p:spPr>
            <a:xfrm>
              <a:off x="2996336" y="624795"/>
              <a:ext cx="5303520" cy="1351781"/>
            </a:xfrm>
            <a:prstGeom prst="frame">
              <a:avLst>
                <a:gd name="adj1" fmla="val 593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1" name="Group 30"/>
            <p:cNvGrpSpPr/>
            <p:nvPr/>
          </p:nvGrpSpPr>
          <p:grpSpPr>
            <a:xfrm>
              <a:off x="242834" y="180600"/>
              <a:ext cx="1890766" cy="5370132"/>
              <a:chOff x="242834" y="180600"/>
              <a:chExt cx="1890766" cy="5370132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180600"/>
                <a:ext cx="1890766" cy="5370132"/>
              </a:xfrm>
              <a:prstGeom prst="rect">
                <a:avLst/>
              </a:prstGeom>
            </p:spPr>
          </p:pic>
          <p:sp>
            <p:nvSpPr>
              <p:cNvPr id="33" name="Rectangle 32"/>
              <p:cNvSpPr/>
              <p:nvPr/>
            </p:nvSpPr>
            <p:spPr>
              <a:xfrm rot="21186195">
                <a:off x="429246" y="707260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34" name="Frame 33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6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291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0"/>
                            </p:stCondLst>
                            <p:childTnLst>
                              <p:par>
                                <p:cTn id="32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0"/>
                            </p:stCondLst>
                            <p:childTnLst>
                              <p:par>
                                <p:cTn id="41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45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0"/>
                            </p:stCondLst>
                            <p:childTnLst>
                              <p:par>
                                <p:cTn id="5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0401" y="800100"/>
            <a:ext cx="4876800" cy="99060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prstTxWarp prst="textDoubleWave1">
              <a:avLst>
                <a:gd name="adj1" fmla="val 6250"/>
                <a:gd name="adj2" fmla="val -147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ধুলা-অভাবে</a:t>
            </a:r>
            <a:r>
              <a:rPr lang="en-US" sz="2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না</a:t>
            </a:r>
            <a:r>
              <a:rPr lang="en-US" sz="2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পেলে</a:t>
            </a:r>
            <a:r>
              <a:rPr lang="en-US" sz="2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পদধুলা</a:t>
            </a:r>
            <a:endParaRPr lang="en-US" sz="2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0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তোমরা</a:t>
            </a:r>
            <a:r>
              <a:rPr lang="en-US" sz="2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সবে</a:t>
            </a:r>
            <a:r>
              <a:rPr lang="en-US" sz="2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মাহিনা</a:t>
            </a:r>
            <a:r>
              <a:rPr lang="en-US" sz="2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খাও</a:t>
            </a:r>
            <a:r>
              <a:rPr lang="en-US" sz="2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মিথ্যে</a:t>
            </a:r>
            <a:r>
              <a:rPr lang="en-US" sz="2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</a:t>
            </a:r>
            <a:endParaRPr lang="en-US" sz="2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293" y="4611984"/>
            <a:ext cx="1927071" cy="16110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3" t="13645" r="2747" b="17491"/>
          <a:stretch/>
        </p:blipFill>
        <p:spPr>
          <a:xfrm>
            <a:off x="5826847" y="2641556"/>
            <a:ext cx="1905000" cy="1676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grpSp>
        <p:nvGrpSpPr>
          <p:cNvPr id="18" name="Group 17"/>
          <p:cNvGrpSpPr/>
          <p:nvPr/>
        </p:nvGrpSpPr>
        <p:grpSpPr>
          <a:xfrm>
            <a:off x="3537378" y="2641556"/>
            <a:ext cx="1905000" cy="1676400"/>
            <a:chOff x="516362" y="1734424"/>
            <a:chExt cx="1470407" cy="1820166"/>
          </a:xfrm>
          <a:noFill/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85" t="33726" r="20407"/>
            <a:stretch/>
          </p:blipFill>
          <p:spPr>
            <a:xfrm>
              <a:off x="516362" y="1734424"/>
              <a:ext cx="1470407" cy="182016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sp>
          <p:nvSpPr>
            <p:cNvPr id="17" name="TextBox 16"/>
            <p:cNvSpPr txBox="1"/>
            <p:nvPr/>
          </p:nvSpPr>
          <p:spPr>
            <a:xfrm>
              <a:off x="732246" y="3010486"/>
              <a:ext cx="565766" cy="50125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ধুলা</a:t>
              </a:r>
              <a:endParaRPr lang="en-US" sz="2400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2834" y="180600"/>
            <a:ext cx="1890766" cy="5370132"/>
            <a:chOff x="242834" y="180600"/>
            <a:chExt cx="1890766" cy="537013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34" y="180600"/>
              <a:ext cx="1890766" cy="5370132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 rot="21186195">
              <a:off x="429246" y="707260"/>
              <a:ext cx="1409802" cy="602643"/>
            </a:xfrm>
            <a:prstGeom prst="rect">
              <a:avLst/>
            </a:prstGeom>
          </p:spPr>
          <p:txBody>
            <a:bodyPr wrap="none">
              <a:prstTxWarp prst="textInflate">
                <a:avLst/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বিশ্লেষণ</a:t>
              </a:r>
              <a:endPara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22" name="Frame 2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61"/>
            </a:avLst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895600" y="533400"/>
            <a:ext cx="5486400" cy="1524001"/>
            <a:chOff x="2895600" y="533400"/>
            <a:chExt cx="5486400" cy="1524001"/>
          </a:xfrm>
        </p:grpSpPr>
        <p:sp>
          <p:nvSpPr>
            <p:cNvPr id="31" name="Frame 30"/>
            <p:cNvSpPr/>
            <p:nvPr/>
          </p:nvSpPr>
          <p:spPr>
            <a:xfrm>
              <a:off x="2895600" y="533400"/>
              <a:ext cx="5486400" cy="1524001"/>
            </a:xfrm>
            <a:prstGeom prst="frame">
              <a:avLst>
                <a:gd name="adj1" fmla="val 796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Frame 31"/>
            <p:cNvSpPr/>
            <p:nvPr/>
          </p:nvSpPr>
          <p:spPr>
            <a:xfrm>
              <a:off x="2996336" y="624795"/>
              <a:ext cx="5303520" cy="1351781"/>
            </a:xfrm>
            <a:prstGeom prst="frame">
              <a:avLst>
                <a:gd name="adj1" fmla="val 593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45" y="4612240"/>
            <a:ext cx="1900282" cy="161107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484908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484907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770910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754882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352801" y="2438400"/>
            <a:ext cx="4590590" cy="4038600"/>
          </a:xfrm>
          <a:prstGeom prst="rect">
            <a:avLst/>
          </a:prstGeom>
          <a:noFill/>
          <a:ln w="3810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5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0"/>
                            </p:stCondLst>
                            <p:childTnLst>
                              <p:par>
                                <p:cTn id="32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0"/>
                            </p:stCondLst>
                            <p:childTnLst>
                              <p:par>
                                <p:cTn id="41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45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3" r="13847"/>
          <a:stretch/>
        </p:blipFill>
        <p:spPr>
          <a:xfrm>
            <a:off x="3541167" y="4598702"/>
            <a:ext cx="1941320" cy="16610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9"/>
          <a:stretch/>
        </p:blipFill>
        <p:spPr>
          <a:xfrm>
            <a:off x="5820222" y="2658061"/>
            <a:ext cx="1923158" cy="16610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16" name="Rectangle 15"/>
          <p:cNvSpPr/>
          <p:nvPr/>
        </p:nvSpPr>
        <p:spPr>
          <a:xfrm>
            <a:off x="3124200" y="762000"/>
            <a:ext cx="5029200" cy="1066800"/>
          </a:xfrm>
          <a:prstGeom prst="rect">
            <a:avLst/>
          </a:prstGeom>
        </p:spPr>
        <p:txBody>
          <a:bodyPr>
            <a:prstTxWarp prst="text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কেন-বা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তবে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পুষিনু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এতগুলা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algn="ctr"/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উপাধি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–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ধরা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বৈজ্ঞানিক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ভৃত্যে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?</a:t>
            </a:r>
            <a:endParaRPr lang="en-US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95600" y="533400"/>
            <a:ext cx="5486400" cy="1524001"/>
            <a:chOff x="2895600" y="533400"/>
            <a:chExt cx="5486400" cy="1524001"/>
          </a:xfrm>
        </p:grpSpPr>
        <p:sp>
          <p:nvSpPr>
            <p:cNvPr id="18" name="Frame 17"/>
            <p:cNvSpPr/>
            <p:nvPr/>
          </p:nvSpPr>
          <p:spPr>
            <a:xfrm>
              <a:off x="2895600" y="533400"/>
              <a:ext cx="5486400" cy="1524001"/>
            </a:xfrm>
            <a:prstGeom prst="frame">
              <a:avLst>
                <a:gd name="adj1" fmla="val 796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rame 18"/>
            <p:cNvSpPr/>
            <p:nvPr/>
          </p:nvSpPr>
          <p:spPr>
            <a:xfrm>
              <a:off x="2996336" y="624795"/>
              <a:ext cx="5303520" cy="1351781"/>
            </a:xfrm>
            <a:prstGeom prst="frame">
              <a:avLst>
                <a:gd name="adj1" fmla="val 593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9" r="11124"/>
          <a:stretch/>
        </p:blipFill>
        <p:spPr>
          <a:xfrm flipH="1">
            <a:off x="3541167" y="2675865"/>
            <a:ext cx="1941320" cy="1607779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5839923" y="4598702"/>
            <a:ext cx="1968798" cy="1680320"/>
            <a:chOff x="5839923" y="4896028"/>
            <a:chExt cx="1791208" cy="138299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27" t="14901" r="33177"/>
            <a:stretch/>
          </p:blipFill>
          <p:spPr>
            <a:xfrm flipH="1">
              <a:off x="5839923" y="4896028"/>
              <a:ext cx="909958" cy="138299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5" t="1044" r="63926" b="37588"/>
            <a:stretch/>
          </p:blipFill>
          <p:spPr>
            <a:xfrm>
              <a:off x="6749881" y="4896028"/>
              <a:ext cx="881250" cy="1382994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6" name="Group 25"/>
            <p:cNvGrpSpPr/>
            <p:nvPr/>
          </p:nvGrpSpPr>
          <p:grpSpPr>
            <a:xfrm>
              <a:off x="242834" y="180600"/>
              <a:ext cx="1890766" cy="5370132"/>
              <a:chOff x="242834" y="180600"/>
              <a:chExt cx="1890766" cy="5370132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180600"/>
                <a:ext cx="1890766" cy="5370132"/>
              </a:xfrm>
              <a:prstGeom prst="rect">
                <a:avLst/>
              </a:prstGeom>
            </p:spPr>
          </p:pic>
          <p:sp>
            <p:nvSpPr>
              <p:cNvPr id="29" name="Rectangle 28"/>
              <p:cNvSpPr/>
              <p:nvPr/>
            </p:nvSpPr>
            <p:spPr>
              <a:xfrm rot="21186195">
                <a:off x="429246" y="707260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27" name="Frame 2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6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3484908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484907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770910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754882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352801" y="2438400"/>
            <a:ext cx="4590590" cy="4038600"/>
          </a:xfrm>
          <a:prstGeom prst="rect">
            <a:avLst/>
          </a:prstGeom>
          <a:noFill/>
          <a:ln w="3810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2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0"/>
                            </p:stCondLst>
                            <p:childTnLst>
                              <p:par>
                                <p:cTn id="32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0"/>
                            </p:stCondLst>
                            <p:childTnLst>
                              <p:par>
                                <p:cTn id="41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45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200400" y="762000"/>
            <a:ext cx="4953000" cy="1066799"/>
          </a:xfrm>
          <a:prstGeom prst="rect">
            <a:avLst/>
          </a:prstGeom>
        </p:spPr>
        <p:txBody>
          <a:bodyPr wrap="square">
            <a:prstTxWarp prst="textWave4">
              <a:avLst>
                <a:gd name="adj1" fmla="val 10255"/>
                <a:gd name="adj2" fmla="val -2761"/>
              </a:avLst>
            </a:prstTxWarp>
            <a:spAutoFit/>
          </a:bodyPr>
          <a:lstStyle/>
          <a:p>
            <a:pPr algn="ctr"/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আগের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কাজ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আগে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তো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তুমি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সারো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পরের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কথা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ভবিয়ো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পরে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আরো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।’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813" y="4613911"/>
            <a:ext cx="1940032" cy="16708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4" r="9531"/>
          <a:stretch/>
        </p:blipFill>
        <p:spPr>
          <a:xfrm>
            <a:off x="3585210" y="4613910"/>
            <a:ext cx="1901190" cy="1634489"/>
          </a:xfrm>
          <a:prstGeom prst="rect">
            <a:avLst/>
          </a:prstGeom>
        </p:spPr>
      </p:pic>
      <p:sp>
        <p:nvSpPr>
          <p:cNvPr id="20" name="Frame 19"/>
          <p:cNvSpPr/>
          <p:nvPr/>
        </p:nvSpPr>
        <p:spPr>
          <a:xfrm>
            <a:off x="2895600" y="533400"/>
            <a:ext cx="5486400" cy="1524001"/>
          </a:xfrm>
          <a:prstGeom prst="frame">
            <a:avLst>
              <a:gd name="adj1" fmla="val 796"/>
            </a:avLst>
          </a:prstGeom>
          <a:noFill/>
          <a:ln>
            <a:solidFill>
              <a:schemeClr val="accent3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2996336" y="624795"/>
            <a:ext cx="5303520" cy="1351781"/>
          </a:xfrm>
          <a:prstGeom prst="frame">
            <a:avLst>
              <a:gd name="adj1" fmla="val 593"/>
            </a:avLst>
          </a:prstGeom>
          <a:noFill/>
          <a:ln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30" y="2659662"/>
            <a:ext cx="1955741" cy="16377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29833"/>
          <a:stretch/>
        </p:blipFill>
        <p:spPr>
          <a:xfrm flipH="1">
            <a:off x="3595592" y="2646518"/>
            <a:ext cx="1880426" cy="1650881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4" name="Group 23"/>
            <p:cNvGrpSpPr/>
            <p:nvPr/>
          </p:nvGrpSpPr>
          <p:grpSpPr>
            <a:xfrm>
              <a:off x="242834" y="180600"/>
              <a:ext cx="1890766" cy="5370132"/>
              <a:chOff x="242834" y="180600"/>
              <a:chExt cx="1890766" cy="5370132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180600"/>
                <a:ext cx="1890766" cy="5370132"/>
              </a:xfrm>
              <a:prstGeom prst="rect">
                <a:avLst/>
              </a:prstGeom>
            </p:spPr>
          </p:pic>
          <p:sp>
            <p:nvSpPr>
              <p:cNvPr id="27" name="Rectangle 26"/>
              <p:cNvSpPr/>
              <p:nvPr/>
            </p:nvSpPr>
            <p:spPr>
              <a:xfrm rot="21186195">
                <a:off x="429246" y="707260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25" name="Frame 24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6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3484908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484907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770910" y="4540293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754882" y="2590800"/>
            <a:ext cx="2053839" cy="177791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352801" y="2438400"/>
            <a:ext cx="4590590" cy="4038600"/>
          </a:xfrm>
          <a:prstGeom prst="rect">
            <a:avLst/>
          </a:prstGeom>
          <a:noFill/>
          <a:ln w="3810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7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0"/>
                            </p:stCondLst>
                            <p:childTnLst>
                              <p:par>
                                <p:cTn id="32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0"/>
                            </p:stCondLst>
                            <p:childTnLst>
                              <p:par>
                                <p:cTn id="41" presetID="21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0"/>
                            </p:stCondLst>
                            <p:childTnLst>
                              <p:par>
                                <p:cTn id="45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49" presetID="53" presetClass="entr" presetSubtype="16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40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  <p:bldP spid="21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514600" y="374226"/>
            <a:ext cx="6215379" cy="6109547"/>
          </a:xfrm>
          <a:prstGeom prst="frame">
            <a:avLst>
              <a:gd name="adj1" fmla="val 796"/>
            </a:avLst>
          </a:prstGeom>
          <a:noFill/>
          <a:ln>
            <a:solidFill>
              <a:schemeClr val="accent3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618190" y="509994"/>
            <a:ext cx="6008200" cy="5838012"/>
          </a:xfrm>
          <a:prstGeom prst="frame">
            <a:avLst>
              <a:gd name="adj1" fmla="val 593"/>
            </a:avLst>
          </a:prstGeom>
          <a:noFill/>
          <a:ln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6442264" y="5322132"/>
            <a:ext cx="1731493" cy="457200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নিদ্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দ্রা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6442264" y="4807155"/>
            <a:ext cx="1731493" cy="457200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শিগ্</a:t>
            </a:r>
            <a:r>
              <a:rPr lang="en-US" sz="2400" b="1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ঘ্রো</a:t>
            </a:r>
            <a:endParaRPr lang="en-US" sz="2400" b="1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6421906" y="4204799"/>
            <a:ext cx="1731493" cy="457200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ধরোনি</a:t>
            </a:r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6448729" y="5836543"/>
            <a:ext cx="1731493" cy="457200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তত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তো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6442264" y="3733800"/>
            <a:ext cx="1731493" cy="457200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SutonnyOMJ" pitchFamily="2" charset="0"/>
                <a:cs typeface="SutonnyOMJ" pitchFamily="2" charset="0"/>
              </a:rPr>
              <a:t>রাত</a:t>
            </a:r>
            <a:r>
              <a:rPr lang="en-US" sz="24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SutonnyOMJ" pitchFamily="2" charset="0"/>
                <a:cs typeface="SutonnyOMJ" pitchFamily="2" charset="0"/>
              </a:rPr>
              <a:t>ত্রো</a:t>
            </a:r>
            <a:endParaRPr lang="en-US" sz="24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3020826" y="5264355"/>
            <a:ext cx="1524546" cy="457200"/>
          </a:xfrm>
          <a:prstGeom prst="homePlate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নিদ্রা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3048000" y="4806299"/>
            <a:ext cx="1524546" cy="457200"/>
          </a:xfrm>
          <a:prstGeom prst="homePlate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শীঘ্র</a:t>
            </a:r>
            <a:endParaRPr lang="en-US" sz="2400" b="1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3048000" y="4204799"/>
            <a:ext cx="1524546" cy="457200"/>
          </a:xfrm>
          <a:prstGeom prst="homePlate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ধরনী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3020826" y="5836543"/>
            <a:ext cx="1524546" cy="457200"/>
          </a:xfrm>
          <a:prstGeom prst="homePlate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তত্ত্ব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3053137" y="3747599"/>
            <a:ext cx="1524546" cy="457200"/>
          </a:xfrm>
          <a:prstGeom prst="homePlate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SutonnyOMJ" pitchFamily="2" charset="0"/>
                <a:cs typeface="SutonnyOMJ" pitchFamily="2" charset="0"/>
              </a:rPr>
              <a:t>রাত্র</a:t>
            </a:r>
            <a:endParaRPr lang="en-US" sz="24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6463003" y="2731400"/>
            <a:ext cx="1731493" cy="457200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বোইগ্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গাঁনিক্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6463003" y="2222830"/>
            <a:ext cx="1731493" cy="457200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দৃশ্</a:t>
            </a:r>
            <a:r>
              <a:rPr lang="en-US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টি</a:t>
            </a:r>
            <a:endParaRPr lang="en-US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6471277" y="1676400"/>
            <a:ext cx="1731493" cy="457200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মাত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ত্রো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6471277" y="3200400"/>
            <a:ext cx="1731493" cy="457200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ওস্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স্রু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6448729" y="1164336"/>
            <a:ext cx="1731493" cy="457200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আবিশ্</a:t>
            </a:r>
            <a:r>
              <a:rPr lang="en-US" sz="2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কার</a:t>
            </a:r>
            <a:endParaRPr lang="en-US" sz="2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2" name="Pentagon 21"/>
          <p:cNvSpPr/>
          <p:nvPr/>
        </p:nvSpPr>
        <p:spPr>
          <a:xfrm>
            <a:off x="3048000" y="2731400"/>
            <a:ext cx="1524546" cy="457200"/>
          </a:xfrm>
          <a:prstGeom prst="homePlate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বৈজ্ঞানিক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3020826" y="2222830"/>
            <a:ext cx="1524546" cy="457200"/>
          </a:xfrm>
          <a:prstGeom prst="homePlate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দৃষ্টি</a:t>
            </a:r>
            <a:endParaRPr lang="en-US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4" name="Pentagon 23"/>
          <p:cNvSpPr/>
          <p:nvPr/>
        </p:nvSpPr>
        <p:spPr>
          <a:xfrm>
            <a:off x="3048000" y="1676400"/>
            <a:ext cx="1524546" cy="457200"/>
          </a:xfrm>
          <a:prstGeom prst="homePlate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মাত্র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3053137" y="3276600"/>
            <a:ext cx="1524546" cy="457200"/>
          </a:xfrm>
          <a:prstGeom prst="homePlate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অশ্রু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3048000" y="1164336"/>
            <a:ext cx="1524546" cy="457200"/>
          </a:xfrm>
          <a:prstGeom prst="homePlate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আবিস্কার</a:t>
            </a:r>
            <a:r>
              <a:rPr lang="en-US" sz="2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endParaRPr lang="en-US" sz="2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34" y="180600"/>
            <a:ext cx="1890766" cy="53701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1213243">
            <a:off x="406384" y="681023"/>
            <a:ext cx="1436599" cy="646331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59391"/>
              </a:avLst>
            </a:prstTxWarp>
            <a:spAutoFit/>
          </a:bodyPr>
          <a:lstStyle/>
          <a:p>
            <a:pPr algn="ctr"/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কঠিণ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শব্দের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উচ্চারণ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53993" y="646288"/>
            <a:ext cx="1339289" cy="420511"/>
          </a:xfrm>
          <a:prstGeom prst="rect">
            <a:avLst/>
          </a:prstGeom>
        </p:spPr>
        <p:txBody>
          <a:bodyPr wrap="none">
            <a:prstTxWarp prst="textDeflateBottom">
              <a:avLst>
                <a:gd name="adj" fmla="val 6947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মূলশব্দ</a:t>
            </a:r>
            <a:endParaRPr lang="en-US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21907" y="646288"/>
            <a:ext cx="1731493" cy="518048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উচ্চারিত</a:t>
            </a:r>
            <a:r>
              <a:rPr lang="en-US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শব্দ</a:t>
            </a:r>
            <a:endParaRPr lang="en-US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0" name="Chevron 39"/>
          <p:cNvSpPr/>
          <p:nvPr/>
        </p:nvSpPr>
        <p:spPr>
          <a:xfrm>
            <a:off x="4719684" y="1299950"/>
            <a:ext cx="1428692" cy="212004"/>
          </a:xfrm>
          <a:prstGeom prst="chevron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FadeRight">
              <a:avLst>
                <a:gd name="adj" fmla="val 24276"/>
              </a:avLst>
            </a:prstTxWarp>
            <a:noAutofit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উচ্চারণ</a:t>
            </a:r>
            <a:endParaRPr lang="en-US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1" name="Chevron 40"/>
          <p:cNvSpPr/>
          <p:nvPr/>
        </p:nvSpPr>
        <p:spPr>
          <a:xfrm>
            <a:off x="4667311" y="3870197"/>
            <a:ext cx="1428692" cy="212004"/>
          </a:xfrm>
          <a:prstGeom prst="chevron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FadeRight">
              <a:avLst>
                <a:gd name="adj" fmla="val 24276"/>
              </a:avLst>
            </a:prstTxWarp>
            <a:noAutofit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উচ্চারণ</a:t>
            </a:r>
            <a:endParaRPr lang="en-US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2" name="Chevron 41"/>
          <p:cNvSpPr/>
          <p:nvPr/>
        </p:nvSpPr>
        <p:spPr>
          <a:xfrm>
            <a:off x="4696726" y="4426891"/>
            <a:ext cx="1428692" cy="212004"/>
          </a:xfrm>
          <a:prstGeom prst="chevron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FadeRight">
              <a:avLst>
                <a:gd name="adj" fmla="val 24276"/>
              </a:avLst>
            </a:prstTxWarp>
            <a:noAutofit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উচ্চারণ</a:t>
            </a:r>
            <a:endParaRPr lang="en-US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3" name="Chevron 42"/>
          <p:cNvSpPr/>
          <p:nvPr/>
        </p:nvSpPr>
        <p:spPr>
          <a:xfrm>
            <a:off x="4697120" y="4875677"/>
            <a:ext cx="1428692" cy="212004"/>
          </a:xfrm>
          <a:prstGeom prst="chevron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FadeRight">
              <a:avLst>
                <a:gd name="adj" fmla="val 24276"/>
              </a:avLst>
            </a:prstTxWarp>
            <a:noAutofit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উচ্চারণ</a:t>
            </a:r>
            <a:endParaRPr lang="en-US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4" name="Chevron 43"/>
          <p:cNvSpPr/>
          <p:nvPr/>
        </p:nvSpPr>
        <p:spPr>
          <a:xfrm>
            <a:off x="4697121" y="5438222"/>
            <a:ext cx="1428692" cy="212004"/>
          </a:xfrm>
          <a:prstGeom prst="chevron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FadeRight">
              <a:avLst>
                <a:gd name="adj" fmla="val 24276"/>
              </a:avLst>
            </a:prstTxWarp>
            <a:noAutofit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উচ্চারণ</a:t>
            </a:r>
            <a:endParaRPr lang="en-US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5" name="Chevron 44"/>
          <p:cNvSpPr/>
          <p:nvPr/>
        </p:nvSpPr>
        <p:spPr>
          <a:xfrm>
            <a:off x="4719684" y="5952633"/>
            <a:ext cx="1428692" cy="212004"/>
          </a:xfrm>
          <a:prstGeom prst="chevron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FadeRight">
              <a:avLst>
                <a:gd name="adj" fmla="val 24276"/>
              </a:avLst>
            </a:prstTxWarp>
            <a:noAutofit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উচ্চারণ</a:t>
            </a:r>
            <a:endParaRPr lang="en-US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6" name="Chevron 45"/>
          <p:cNvSpPr/>
          <p:nvPr/>
        </p:nvSpPr>
        <p:spPr>
          <a:xfrm>
            <a:off x="4697627" y="1792489"/>
            <a:ext cx="1428692" cy="212004"/>
          </a:xfrm>
          <a:prstGeom prst="chevron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FadeRight">
              <a:avLst>
                <a:gd name="adj" fmla="val 24276"/>
              </a:avLst>
            </a:prstTxWarp>
            <a:noAutofit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উচ্চারণ</a:t>
            </a:r>
            <a:endParaRPr lang="en-US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7" name="Chevron 46"/>
          <p:cNvSpPr/>
          <p:nvPr/>
        </p:nvSpPr>
        <p:spPr>
          <a:xfrm>
            <a:off x="4667308" y="2324047"/>
            <a:ext cx="1428692" cy="212004"/>
          </a:xfrm>
          <a:prstGeom prst="chevron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FadeRight">
              <a:avLst>
                <a:gd name="adj" fmla="val 24276"/>
              </a:avLst>
            </a:prstTxWarp>
            <a:noAutofit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উচ্চারণ</a:t>
            </a:r>
            <a:endParaRPr lang="en-US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4667311" y="2847490"/>
            <a:ext cx="1428692" cy="212004"/>
          </a:xfrm>
          <a:prstGeom prst="chevron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FadeRight">
              <a:avLst>
                <a:gd name="adj" fmla="val 24276"/>
              </a:avLst>
            </a:prstTxWarp>
            <a:noAutofit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উচ্চারণ</a:t>
            </a:r>
            <a:endParaRPr lang="en-US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9" name="Chevron 48"/>
          <p:cNvSpPr/>
          <p:nvPr/>
        </p:nvSpPr>
        <p:spPr>
          <a:xfrm>
            <a:off x="4697627" y="3316489"/>
            <a:ext cx="1428692" cy="212004"/>
          </a:xfrm>
          <a:prstGeom prst="chevron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FadeRight">
              <a:avLst>
                <a:gd name="adj" fmla="val 24276"/>
              </a:avLst>
            </a:prstTxWarp>
            <a:noAutofit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উচ্চারণ</a:t>
            </a:r>
            <a:endParaRPr lang="en-US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0" name="Frame 4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61"/>
            </a:avLst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6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2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3218418" y="950701"/>
            <a:ext cx="1388769" cy="447793"/>
          </a:xfrm>
          <a:prstGeom prst="homePlate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আবিস্কার</a:t>
            </a:r>
            <a:r>
              <a:rPr lang="en-US" sz="2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endParaRPr lang="en-US" sz="2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3218418" y="1569176"/>
            <a:ext cx="1369687" cy="416704"/>
          </a:xfrm>
          <a:prstGeom prst="homePlate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ধরণী</a:t>
            </a:r>
            <a:endParaRPr lang="en-US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3221225" y="2175559"/>
            <a:ext cx="1215012" cy="366801"/>
          </a:xfrm>
          <a:prstGeom prst="homePlate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বাঁটি</a:t>
            </a:r>
            <a:endParaRPr lang="en-US" sz="24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3114249" y="2656439"/>
            <a:ext cx="1428963" cy="334476"/>
          </a:xfrm>
          <a:prstGeom prst="homePlate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উপায়</a:t>
            </a:r>
            <a:endParaRPr lang="en-US" sz="24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3181031" y="3152526"/>
            <a:ext cx="1295400" cy="313206"/>
          </a:xfrm>
          <a:prstGeom prst="homePlate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সারো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6709423" y="1009047"/>
            <a:ext cx="1439999" cy="331097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উদ্ভাবন</a:t>
            </a:r>
            <a:endParaRPr lang="en-US" sz="2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6735596" y="1611979"/>
            <a:ext cx="1676400" cy="331097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পৃথিবী</a:t>
            </a:r>
            <a:endParaRPr lang="en-US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6709423" y="2192103"/>
            <a:ext cx="1676400" cy="331097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ভাগ</a:t>
            </a:r>
            <a:r>
              <a:rPr lang="en-US" sz="2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করে</a:t>
            </a:r>
            <a:endParaRPr lang="en-US" sz="24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6670966" y="2659818"/>
            <a:ext cx="1676400" cy="331097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কৌশল</a:t>
            </a:r>
            <a:endParaRPr lang="en-US" sz="24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6694500" y="3143580"/>
            <a:ext cx="1676400" cy="331097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সমাধা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3064985" y="3643288"/>
            <a:ext cx="1456700" cy="409168"/>
          </a:xfrm>
          <a:prstGeom prst="homePlate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অনাসৃষ্টি</a:t>
            </a:r>
            <a:endParaRPr lang="en-US" sz="2400" b="1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3079171" y="4151532"/>
            <a:ext cx="1428328" cy="351267"/>
          </a:xfrm>
          <a:prstGeom prst="homePlate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ত্রাসে</a:t>
            </a:r>
            <a:endParaRPr lang="en-US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3035619" y="4680296"/>
            <a:ext cx="1418735" cy="362322"/>
          </a:xfrm>
          <a:prstGeom prst="homePlate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মুখ</a:t>
            </a:r>
            <a:r>
              <a:rPr lang="en-US" sz="2400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চুন</a:t>
            </a:r>
            <a:endParaRPr lang="en-US" sz="2400" b="1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3052843" y="5191741"/>
            <a:ext cx="1266549" cy="298371"/>
          </a:xfrm>
          <a:prstGeom prst="homePlate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ভৃত্য</a:t>
            </a:r>
            <a:endParaRPr lang="en-US" sz="2400" b="1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3135238" y="5583488"/>
            <a:ext cx="1138938" cy="406643"/>
          </a:xfrm>
          <a:prstGeom prst="homePlate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ঘর্ম</a:t>
            </a:r>
            <a:endParaRPr lang="en-US" sz="2400" b="1" dirty="0">
              <a:ln w="11430"/>
              <a:blipFill>
                <a:blip r:embed="rId4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2" name="Pentagon 21"/>
          <p:cNvSpPr/>
          <p:nvPr/>
        </p:nvSpPr>
        <p:spPr>
          <a:xfrm>
            <a:off x="6709423" y="3647161"/>
            <a:ext cx="1676400" cy="401422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অদ্ভুত</a:t>
            </a:r>
            <a:r>
              <a:rPr lang="en-US" sz="24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ব্যাপার</a:t>
            </a:r>
            <a:endParaRPr lang="en-US" sz="2400" b="1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6670966" y="4138318"/>
            <a:ext cx="1676400" cy="331097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ভয়ে,শঙ্কায়</a:t>
            </a:r>
            <a:endParaRPr lang="en-US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4" name="Pentagon 23"/>
          <p:cNvSpPr/>
          <p:nvPr/>
        </p:nvSpPr>
        <p:spPr>
          <a:xfrm>
            <a:off x="6670966" y="4635260"/>
            <a:ext cx="1659276" cy="425966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লজ্জায়</a:t>
            </a:r>
            <a:r>
              <a:rPr lang="en-US" sz="2400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মুখ</a:t>
            </a:r>
            <a:r>
              <a:rPr lang="en-US" sz="2400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ম্লান</a:t>
            </a:r>
            <a:endParaRPr lang="en-US" sz="2400" b="1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6747166" y="5071935"/>
            <a:ext cx="1524000" cy="511553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কর্মচারী,চাকর</a:t>
            </a:r>
            <a:endParaRPr lang="en-US" sz="2400" b="1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6709423" y="5663838"/>
            <a:ext cx="1676400" cy="331097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ঘাম,স্বেদ</a:t>
            </a:r>
            <a:endParaRPr lang="en-US" sz="2400" b="1" dirty="0">
              <a:ln w="11430"/>
              <a:blipFill>
                <a:blip r:embed="rId4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8" name="Down Arrow Callout 27"/>
          <p:cNvSpPr/>
          <p:nvPr/>
        </p:nvSpPr>
        <p:spPr>
          <a:xfrm>
            <a:off x="285643" y="4772660"/>
            <a:ext cx="1098163" cy="680720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অর্</a:t>
            </a:r>
            <a:r>
              <a:rPr lang="en-US" sz="2400" b="1" dirty="0" err="1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থ</a:t>
            </a:r>
            <a:endParaRPr lang="en-US" sz="24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43" y="180600"/>
            <a:ext cx="1890766" cy="53701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215" y="729734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latin typeface="SutonnyOMJ" pitchFamily="2" charset="0"/>
                <a:cs typeface="SutonnyOMJ" pitchFamily="2" charset="0"/>
              </a:rPr>
              <a:t>নতুন</a:t>
            </a:r>
            <a:r>
              <a:rPr lang="en-US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atin typeface="SutonnyOMJ" pitchFamily="2" charset="0"/>
                <a:cs typeface="SutonnyOMJ" pitchFamily="2" charset="0"/>
              </a:rPr>
              <a:t>শব্দের</a:t>
            </a:r>
            <a:r>
              <a:rPr lang="en-US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atin typeface="SutonnyOMJ" pitchFamily="2" charset="0"/>
                <a:cs typeface="SutonnyOMJ" pitchFamily="2" charset="0"/>
              </a:rPr>
              <a:t>অর্থ</a:t>
            </a:r>
            <a:endParaRPr lang="en-US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4858477" y="1014963"/>
            <a:ext cx="1501201" cy="241669"/>
          </a:xfrm>
          <a:prstGeom prst="chevron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err="1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অর্থ</a:t>
            </a:r>
            <a:endParaRPr lang="en-US" b="1" spc="50" dirty="0">
              <a:ln w="11430"/>
              <a:blipFill>
                <a:blip r:embed="rId6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5" name="Chevron 44"/>
          <p:cNvSpPr/>
          <p:nvPr/>
        </p:nvSpPr>
        <p:spPr>
          <a:xfrm>
            <a:off x="4858477" y="1656692"/>
            <a:ext cx="1501201" cy="241669"/>
          </a:xfrm>
          <a:prstGeom prst="chevron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err="1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অর্থ</a:t>
            </a:r>
            <a:endParaRPr lang="en-US" b="1" spc="50" dirty="0">
              <a:ln w="11430"/>
              <a:blipFill>
                <a:blip r:embed="rId6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6" name="Chevron 45"/>
          <p:cNvSpPr/>
          <p:nvPr/>
        </p:nvSpPr>
        <p:spPr>
          <a:xfrm>
            <a:off x="4858477" y="2238124"/>
            <a:ext cx="1501201" cy="241669"/>
          </a:xfrm>
          <a:prstGeom prst="chevron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err="1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অর্থ</a:t>
            </a:r>
            <a:endParaRPr lang="en-US" b="1" spc="50" dirty="0">
              <a:ln w="11430"/>
              <a:blipFill>
                <a:blip r:embed="rId6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7" name="Chevron 46"/>
          <p:cNvSpPr/>
          <p:nvPr/>
        </p:nvSpPr>
        <p:spPr>
          <a:xfrm>
            <a:off x="4858475" y="3727036"/>
            <a:ext cx="1501201" cy="241669"/>
          </a:xfrm>
          <a:prstGeom prst="chevron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err="1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অর্থ</a:t>
            </a:r>
            <a:endParaRPr lang="en-US" b="1" spc="50" dirty="0">
              <a:ln w="11430"/>
              <a:blipFill>
                <a:blip r:embed="rId6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4858477" y="4196244"/>
            <a:ext cx="1501201" cy="241669"/>
          </a:xfrm>
          <a:prstGeom prst="chevron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err="1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অর্থ</a:t>
            </a:r>
            <a:endParaRPr lang="en-US" b="1" spc="50" dirty="0">
              <a:ln w="11430"/>
              <a:blipFill>
                <a:blip r:embed="rId6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9" name="Chevron 48"/>
          <p:cNvSpPr/>
          <p:nvPr/>
        </p:nvSpPr>
        <p:spPr>
          <a:xfrm>
            <a:off x="4858477" y="4688557"/>
            <a:ext cx="1501201" cy="241669"/>
          </a:xfrm>
          <a:prstGeom prst="chevron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err="1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অর্থ</a:t>
            </a:r>
            <a:endParaRPr lang="en-US" b="1" spc="50" dirty="0">
              <a:ln w="11430"/>
              <a:blipFill>
                <a:blip r:embed="rId6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0" name="Chevron 49"/>
          <p:cNvSpPr/>
          <p:nvPr/>
        </p:nvSpPr>
        <p:spPr>
          <a:xfrm>
            <a:off x="4858477" y="5191741"/>
            <a:ext cx="1501201" cy="241669"/>
          </a:xfrm>
          <a:prstGeom prst="chevron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err="1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অর্থ</a:t>
            </a:r>
            <a:endParaRPr lang="en-US" b="1" spc="50" dirty="0">
              <a:ln w="11430"/>
              <a:blipFill>
                <a:blip r:embed="rId6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1" name="Chevron 50"/>
          <p:cNvSpPr/>
          <p:nvPr/>
        </p:nvSpPr>
        <p:spPr>
          <a:xfrm>
            <a:off x="4858474" y="5677052"/>
            <a:ext cx="1501201" cy="241669"/>
          </a:xfrm>
          <a:prstGeom prst="chevron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err="1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অর্থ</a:t>
            </a:r>
            <a:endParaRPr lang="en-US" b="1" spc="50" dirty="0">
              <a:ln w="11430"/>
              <a:blipFill>
                <a:blip r:embed="rId6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2" name="Chevron 51"/>
          <p:cNvSpPr/>
          <p:nvPr/>
        </p:nvSpPr>
        <p:spPr>
          <a:xfrm>
            <a:off x="4858477" y="2710415"/>
            <a:ext cx="1501201" cy="241669"/>
          </a:xfrm>
          <a:prstGeom prst="chevron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err="1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অর্থ</a:t>
            </a:r>
            <a:endParaRPr lang="en-US" b="1" spc="50" dirty="0">
              <a:ln w="11430"/>
              <a:blipFill>
                <a:blip r:embed="rId6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4858477" y="3180297"/>
            <a:ext cx="1501201" cy="241669"/>
          </a:xfrm>
          <a:prstGeom prst="chevron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err="1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অর্থ</a:t>
            </a:r>
            <a:endParaRPr lang="en-US" b="1" spc="50" dirty="0">
              <a:ln w="11430"/>
              <a:blipFill>
                <a:blip r:embed="rId6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4" name="Frame 5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61"/>
            </a:avLst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Frame 54"/>
          <p:cNvSpPr/>
          <p:nvPr/>
        </p:nvSpPr>
        <p:spPr>
          <a:xfrm>
            <a:off x="2667000" y="381000"/>
            <a:ext cx="6172199" cy="6019800"/>
          </a:xfrm>
          <a:prstGeom prst="frame">
            <a:avLst>
              <a:gd name="adj1" fmla="val 796"/>
            </a:avLst>
          </a:prstGeom>
          <a:noFill/>
          <a:ln>
            <a:solidFill>
              <a:schemeClr val="accent3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Frame 55"/>
          <p:cNvSpPr/>
          <p:nvPr/>
        </p:nvSpPr>
        <p:spPr>
          <a:xfrm>
            <a:off x="2794499" y="495300"/>
            <a:ext cx="5892800" cy="5749226"/>
          </a:xfrm>
          <a:prstGeom prst="frame">
            <a:avLst>
              <a:gd name="adj1" fmla="val 593"/>
            </a:avLst>
          </a:prstGeom>
          <a:noFill/>
          <a:ln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8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1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0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01915" y="609600"/>
            <a:ext cx="1981200" cy="1676400"/>
          </a:xfrm>
          <a:prstGeom prst="rect">
            <a:avLst/>
          </a:prstGeom>
        </p:spPr>
        <p:txBody>
          <a:bodyPr wrap="none">
            <a:prstTxWarp prst="textFadeUp">
              <a:avLst>
                <a:gd name="adj" fmla="val 19576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জোড়ায়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কাজ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246635" y="177657"/>
                <a:ext cx="228600" cy="2667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5672193" y="177657"/>
                <a:ext cx="228600" cy="2667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90500" y="2819400"/>
                <a:ext cx="8763000" cy="2286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ame 5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3361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3" t="22189"/>
            <a:stretch/>
          </p:blipFill>
          <p:spPr>
            <a:xfrm>
              <a:off x="5900793" y="177657"/>
              <a:ext cx="3029486" cy="26670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3" t="22189"/>
            <a:stretch/>
          </p:blipFill>
          <p:spPr>
            <a:xfrm flipH="1">
              <a:off x="217149" y="195368"/>
              <a:ext cx="3029486" cy="26670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</p:grpSp>
      <p:sp>
        <p:nvSpPr>
          <p:cNvPr id="10" name="TextBox 9"/>
          <p:cNvSpPr txBox="1"/>
          <p:nvPr/>
        </p:nvSpPr>
        <p:spPr>
          <a:xfrm rot="20534567">
            <a:off x="472130" y="4323465"/>
            <a:ext cx="8381999" cy="763450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20000"/>
                <a:gd name="adj2" fmla="val -409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 </a:t>
            </a:r>
            <a:r>
              <a:rPr lang="en-US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রাজ্যে</a:t>
            </a:r>
            <a:r>
              <a:rPr lang="en-US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মোর</a:t>
            </a:r>
            <a:r>
              <a:rPr lang="en-US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একি</a:t>
            </a:r>
            <a:r>
              <a:rPr lang="en-US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এ </a:t>
            </a:r>
            <a:r>
              <a:rPr lang="en-US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অনাসৃষ্টি</a:t>
            </a:r>
            <a:r>
              <a:rPr lang="en-US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! </a:t>
            </a:r>
            <a:r>
              <a:rPr lang="en-US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রাজা</a:t>
            </a:r>
            <a:r>
              <a:rPr lang="en-US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এ </a:t>
            </a:r>
            <a:r>
              <a:rPr lang="en-US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কেন</a:t>
            </a:r>
            <a:r>
              <a:rPr lang="en-US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করেছেন</a:t>
            </a:r>
            <a:r>
              <a:rPr lang="en-US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?</a:t>
            </a:r>
            <a:r>
              <a:rPr lang="en-US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ব্যাখ্যা</a:t>
            </a:r>
            <a:r>
              <a:rPr lang="en-US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</a:t>
            </a:r>
            <a:r>
              <a:rPr lang="en-US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।</a:t>
            </a:r>
            <a:endParaRPr lang="en-US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95" y="3262531"/>
            <a:ext cx="2510205" cy="17899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9" name="Group 18"/>
          <p:cNvGrpSpPr/>
          <p:nvPr/>
        </p:nvGrpSpPr>
        <p:grpSpPr>
          <a:xfrm flipH="1">
            <a:off x="6100664" y="4734002"/>
            <a:ext cx="2514601" cy="1641729"/>
            <a:chOff x="5786492" y="4411620"/>
            <a:chExt cx="3010881" cy="204730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98" r="14904" b="13686"/>
            <a:stretch/>
          </p:blipFill>
          <p:spPr>
            <a:xfrm flipH="1">
              <a:off x="5786492" y="4411620"/>
              <a:ext cx="3010881" cy="204730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11" t="14198" r="66510" b="74707"/>
            <a:stretch/>
          </p:blipFill>
          <p:spPr>
            <a:xfrm rot="2084632" flipH="1">
              <a:off x="8066772" y="4459120"/>
              <a:ext cx="648143" cy="49213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1" name="Rounded Rectangle 20"/>
          <p:cNvSpPr/>
          <p:nvPr/>
        </p:nvSpPr>
        <p:spPr>
          <a:xfrm>
            <a:off x="457200" y="3200399"/>
            <a:ext cx="2667000" cy="1905001"/>
          </a:xfrm>
          <a:prstGeom prst="roundRect">
            <a:avLst/>
          </a:prstGeom>
          <a:noFill/>
          <a:ln>
            <a:solidFill>
              <a:srgbClr val="7030A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015583" y="4553921"/>
            <a:ext cx="2667000" cy="1905001"/>
          </a:xfrm>
          <a:prstGeom prst="roundRect">
            <a:avLst/>
          </a:prstGeom>
          <a:noFill/>
          <a:ln>
            <a:solidFill>
              <a:srgbClr val="7030A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8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0"/>
                            </p:stCondLst>
                            <p:childTnLst>
                              <p:par>
                                <p:cTn id="13" presetID="21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1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100"/>
                            </p:stCondLst>
                            <p:childTnLst>
                              <p:par>
                                <p:cTn id="23" presetID="21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1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1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81400" y="651124"/>
            <a:ext cx="1981200" cy="1752600"/>
          </a:xfrm>
          <a:prstGeom prst="rect">
            <a:avLst/>
          </a:prstGeom>
        </p:spPr>
        <p:txBody>
          <a:bodyPr wrap="none">
            <a:prstTxWarp prst="textWave1">
              <a:avLst>
                <a:gd name="adj1" fmla="val 12500"/>
                <a:gd name="adj2" fmla="val -5769"/>
              </a:avLst>
            </a:prstTxWarp>
            <a:spAutoFit/>
          </a:bodyPr>
          <a:lstStyle/>
          <a:p>
            <a:pPr algn="ctr"/>
            <a:r>
              <a:rPr lang="en-US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দলগত</a:t>
            </a:r>
            <a:r>
              <a:rPr lang="en-US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কাজ</a:t>
            </a:r>
            <a:endParaRPr lang="en-US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6493" y="210192"/>
              <a:ext cx="3238498" cy="263446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7075" y="195637"/>
              <a:ext cx="3238498" cy="263446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grpSp>
          <p:nvGrpSpPr>
            <p:cNvPr id="10" name="Group 9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246635" y="177657"/>
                <a:ext cx="228600" cy="2667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672193" y="177657"/>
                <a:ext cx="228600" cy="2667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" y="2819400"/>
                <a:ext cx="8763000" cy="2286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ame 13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3361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 rot="1141701">
            <a:off x="250278" y="4407203"/>
            <a:ext cx="8574589" cy="984086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20000"/>
                <a:gd name="adj2" fmla="val 89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বাড়ির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মধ্যে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কেন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কান্নাকাটি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পরিল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?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বুঝিয়ে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লিখ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।</a:t>
            </a:r>
            <a:endParaRPr lang="en-US" sz="32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77" y="3341077"/>
            <a:ext cx="22860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60570"/>
            <a:ext cx="2320674" cy="1840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436437" y="4451985"/>
            <a:ext cx="2514600" cy="2057400"/>
          </a:xfrm>
          <a:prstGeom prst="roundRect">
            <a:avLst/>
          </a:prstGeom>
          <a:noFill/>
          <a:ln>
            <a:solidFill>
              <a:srgbClr val="7030A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236422" y="3247292"/>
            <a:ext cx="2514600" cy="2057400"/>
          </a:xfrm>
          <a:prstGeom prst="roundRect">
            <a:avLst/>
          </a:prstGeom>
          <a:noFill/>
          <a:ln>
            <a:solidFill>
              <a:srgbClr val="7030A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6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00"/>
                            </p:stCondLst>
                            <p:childTnLst>
                              <p:par>
                                <p:cTn id="13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800"/>
                            </p:stCondLst>
                            <p:childTnLst>
                              <p:par>
                                <p:cTn id="17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8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8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8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65077" y="2699266"/>
            <a:ext cx="3974123" cy="3810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349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 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পদধুলি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“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তত্ত্বের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কথা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পরে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ভাবতে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বলেন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।</a:t>
            </a:r>
          </a:p>
          <a:p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2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:-১৯১৩ </a:t>
            </a:r>
            <a:r>
              <a:rPr lang="en-US" sz="2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সালে</a:t>
            </a:r>
            <a:r>
              <a:rPr lang="en-US" sz="2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20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2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 ১৫ </a:t>
            </a:r>
            <a:r>
              <a:rPr lang="en-US" sz="20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বছর</a:t>
            </a:r>
            <a:r>
              <a:rPr lang="en-US" sz="2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বয়সে</a:t>
            </a:r>
            <a:r>
              <a:rPr lang="en-US" sz="2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।</a:t>
            </a:r>
            <a:endParaRPr lang="en-US" sz="2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  <a:p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পায়ে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ধূলা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পাওয়ার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উপায়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সম্পর্কিত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কথা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20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2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</a:t>
            </a:r>
            <a:r>
              <a:rPr lang="en-US" sz="20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রাজা</a:t>
            </a:r>
            <a:r>
              <a:rPr lang="en-US" sz="2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সারা</a:t>
            </a:r>
            <a:r>
              <a:rPr lang="en-US" sz="2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রাত</a:t>
            </a:r>
            <a:r>
              <a:rPr lang="en-US" sz="2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ভাবলেন</a:t>
            </a:r>
            <a:r>
              <a:rPr lang="en-US" sz="2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।</a:t>
            </a:r>
          </a:p>
          <a:p>
            <a:r>
              <a:rPr lang="en-US" sz="20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20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 </a:t>
            </a:r>
            <a:r>
              <a:rPr lang="en-US" sz="20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রাজার</a:t>
            </a:r>
            <a:r>
              <a:rPr lang="en-US" sz="20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20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হবু</a:t>
            </a:r>
            <a:r>
              <a:rPr lang="en-US" sz="20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।</a:t>
            </a:r>
          </a:p>
          <a:p>
            <a:r>
              <a:rPr lang="en-US" sz="2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2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</a:t>
            </a:r>
            <a:r>
              <a:rPr lang="en-US" sz="2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তাঁর</a:t>
            </a:r>
            <a:r>
              <a:rPr lang="en-US" sz="2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রাজ্যে</a:t>
            </a:r>
            <a:r>
              <a:rPr lang="en-US" sz="2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অনাসৃষ্টি</a:t>
            </a:r>
            <a:r>
              <a:rPr lang="en-US" sz="2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হয়েছে</a:t>
            </a:r>
            <a:r>
              <a:rPr lang="en-US" sz="2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।</a:t>
            </a:r>
          </a:p>
          <a:p>
            <a:r>
              <a:rPr lang="en-US" sz="2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</a:t>
            </a:r>
            <a:r>
              <a:rPr lang="en-US" sz="2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মন্ত্রীর</a:t>
            </a:r>
            <a:r>
              <a:rPr 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পাকা</a:t>
            </a:r>
            <a:r>
              <a:rPr 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দাড়ি</a:t>
            </a:r>
            <a:r>
              <a:rPr 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ভাসে</a:t>
            </a:r>
            <a:r>
              <a:rPr 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3583102" y="391621"/>
            <a:ext cx="1979508" cy="1752600"/>
          </a:xfrm>
          <a:prstGeom prst="rect">
            <a:avLst/>
          </a:prstGeom>
        </p:spPr>
        <p:txBody>
          <a:bodyPr wrap="none">
            <a:prstTxWarp prst="textWave1">
              <a:avLst>
                <a:gd name="adj1" fmla="val 12500"/>
                <a:gd name="adj2" fmla="val 5190"/>
              </a:avLst>
            </a:prstTxWarp>
            <a:spAutoFit/>
          </a:bodyPr>
          <a:lstStyle/>
          <a:p>
            <a:pPr algn="ctr"/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মূল্যায়ণ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1"/>
            <a:stretch/>
          </p:blipFill>
          <p:spPr>
            <a:xfrm flipH="1">
              <a:off x="5867400" y="217347"/>
              <a:ext cx="3101852" cy="210114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1"/>
            <a:stretch/>
          </p:blipFill>
          <p:spPr>
            <a:xfrm>
              <a:off x="223123" y="217347"/>
              <a:ext cx="3101852" cy="210114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grpSp>
          <p:nvGrpSpPr>
            <p:cNvPr id="12" name="Group 1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247491" y="76199"/>
                <a:ext cx="228600" cy="215885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673049" y="76199"/>
                <a:ext cx="228600" cy="215885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91356" y="2209800"/>
                <a:ext cx="8763000" cy="2286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ame 15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3361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291080" y="2690474"/>
            <a:ext cx="4161188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:-১।রাজা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তত্ত্বের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কথা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পরে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ভাবতে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বলেন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3494" y="3124200"/>
            <a:ext cx="4120277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:-২।রবীন্দ্রনাথ </a:t>
            </a:r>
            <a:r>
              <a:rPr lang="en-US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ঠাকুর</a:t>
            </a:r>
            <a:r>
              <a:rPr lang="en-US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কত</a:t>
            </a:r>
            <a:r>
              <a:rPr lang="en-US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সালে</a:t>
            </a:r>
            <a:r>
              <a:rPr lang="en-US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নোবেল</a:t>
            </a:r>
            <a:r>
              <a:rPr lang="en-US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পুরুস্কার</a:t>
            </a:r>
            <a:r>
              <a:rPr lang="en-US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পান</a:t>
            </a:r>
            <a:r>
              <a:rPr lang="en-US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5077" y="3657600"/>
            <a:ext cx="4087191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:-৩।।</a:t>
            </a:r>
            <a:r>
              <a:rPr lang="en-US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কত</a:t>
            </a:r>
            <a:r>
              <a:rPr lang="en-US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বছর</a:t>
            </a:r>
            <a:r>
              <a:rPr lang="en-US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বয়সে</a:t>
            </a:r>
            <a:r>
              <a:rPr lang="en-US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বনফুল</a:t>
            </a:r>
            <a:r>
              <a:rPr lang="en-US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কাব্য</a:t>
            </a:r>
            <a:r>
              <a:rPr lang="en-US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প্রকাশিত</a:t>
            </a:r>
            <a:r>
              <a:rPr lang="en-US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হয়</a:t>
            </a:r>
            <a:r>
              <a:rPr lang="en-US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1080" y="4135398"/>
            <a:ext cx="3493092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:-৪।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পদধূলির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তত্ত্ব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কী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?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1080" y="4680466"/>
            <a:ext cx="3121083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:-৫।রাজা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কতক্ষণ</a:t>
            </a:r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ভাবলেন</a:t>
            </a:r>
            <a:r>
              <a:rPr lang="en-US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3318" y="5181600"/>
            <a:ext cx="3176219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 err="1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="1" spc="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:-৬।রাজার </a:t>
            </a:r>
            <a:r>
              <a:rPr lang="en-US" b="1" spc="50" dirty="0" err="1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b="1" spc="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কী</a:t>
            </a:r>
            <a:r>
              <a:rPr lang="en-US" b="1" spc="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9412" y="5638800"/>
            <a:ext cx="4076687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:- ৭।রাজার </a:t>
            </a:r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মতে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কোথায়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অনাসুষ্টি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হয়েছে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6581" y="6109579"/>
            <a:ext cx="4087190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:-৮।অশ্রুজলে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কার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পাকা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দাড়ি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ভাসে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?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534734" y="2645465"/>
            <a:ext cx="189666" cy="3863801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24540" y="2699266"/>
            <a:ext cx="189666" cy="3863801"/>
          </a:xfrm>
          <a:prstGeom prst="line">
            <a:avLst/>
          </a:prstGeom>
          <a:ln w="28575">
            <a:solidFill>
              <a:srgbClr val="7030A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93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072927" cy="718810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ছবিগুলো</a:t>
            </a:r>
            <a:r>
              <a:rPr lang="en-US" sz="2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দেখে</a:t>
            </a:r>
            <a:r>
              <a:rPr lang="en-US" sz="2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বলার</a:t>
            </a:r>
            <a:r>
              <a:rPr lang="en-US" sz="2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চেষ্টা</a:t>
            </a:r>
            <a:r>
              <a:rPr lang="en-US" sz="2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sz="2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sz="2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ক্লাশে</a:t>
            </a:r>
            <a:r>
              <a:rPr lang="en-US" sz="2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আমরা</a:t>
            </a:r>
            <a:r>
              <a:rPr lang="en-US" sz="2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sz="2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পড়বো</a:t>
            </a:r>
            <a:r>
              <a:rPr lang="en-US" sz="2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-</a:t>
            </a:r>
            <a:endParaRPr lang="en-US" sz="28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56" y="4175125"/>
            <a:ext cx="3325586" cy="1914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9296" y="1709003"/>
            <a:ext cx="3187970" cy="1924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55" y="1744660"/>
            <a:ext cx="3325586" cy="18891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3177" y="4155433"/>
            <a:ext cx="3220208" cy="191452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066800" y="1589132"/>
            <a:ext cx="3505200" cy="21336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765248" y="1601466"/>
            <a:ext cx="3505200" cy="2133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066800" y="4045896"/>
            <a:ext cx="3505200" cy="21336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765248" y="4065588"/>
            <a:ext cx="3505200" cy="2133600"/>
          </a:xfrm>
          <a:prstGeom prst="rect">
            <a:avLst/>
          </a:prstGeom>
          <a:noFill/>
          <a:ln>
            <a:solidFill>
              <a:srgbClr val="7030A0">
                <a:alpha val="96863"/>
              </a:srgb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38200" y="1371600"/>
            <a:ext cx="7620000" cy="5029200"/>
          </a:xfrm>
          <a:prstGeom prst="rect">
            <a:avLst/>
          </a:prstGeom>
          <a:noFill/>
          <a:ln>
            <a:solidFill>
              <a:srgbClr val="00B0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ame 3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61"/>
            </a:avLst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1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81401" y="381000"/>
            <a:ext cx="1979508" cy="1752600"/>
          </a:xfrm>
          <a:prstGeom prst="rect">
            <a:avLst/>
          </a:prstGeom>
        </p:spPr>
        <p:txBody>
          <a:bodyPr wrap="none">
            <a:prstTxWarp prst="textWave1">
              <a:avLst>
                <a:gd name="adj1" fmla="val 12500"/>
                <a:gd name="adj2" fmla="val 5190"/>
              </a:avLst>
            </a:prstTxWarp>
            <a:spAutoFit/>
          </a:bodyPr>
          <a:lstStyle/>
          <a:p>
            <a:pPr algn="ctr"/>
            <a:r>
              <a:rPr lang="en-US" b="1" spc="50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b="1" spc="5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মূল্যায়ণ</a:t>
            </a:r>
            <a:endParaRPr lang="en-US" b="1" spc="5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123" y="6152710"/>
            <a:ext cx="114847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(ক) i ii</a:t>
            </a:r>
            <a:endParaRPr lang="en-US" sz="2000" b="1" spc="50" dirty="0" smtClean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1"/>
          <a:stretch/>
        </p:blipFill>
        <p:spPr>
          <a:xfrm flipH="1">
            <a:off x="5867400" y="217347"/>
            <a:ext cx="3101852" cy="21011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1"/>
          <a:stretch/>
        </p:blipFill>
        <p:spPr>
          <a:xfrm>
            <a:off x="223123" y="217347"/>
            <a:ext cx="3101852" cy="21011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grpSp>
        <p:nvGrpSpPr>
          <p:cNvPr id="17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3246635" y="152399"/>
              <a:ext cx="228600" cy="215885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72192" y="152399"/>
              <a:ext cx="195208" cy="215885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0500" y="2286000"/>
              <a:ext cx="8763000" cy="2286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ame 20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6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06810" y="2599262"/>
            <a:ext cx="4441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:-১। </a:t>
            </a:r>
            <a:r>
              <a:rPr lang="en-US" sz="2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অশ্রুজলে</a:t>
            </a:r>
            <a:r>
              <a:rPr lang="en-US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কার</a:t>
            </a:r>
            <a:r>
              <a:rPr lang="en-US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পাকা</a:t>
            </a:r>
            <a:r>
              <a:rPr lang="en-US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দাড়ি</a:t>
            </a:r>
            <a:r>
              <a:rPr lang="en-US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ভাসে</a:t>
            </a:r>
            <a:r>
              <a:rPr lang="en-US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?  </a:t>
            </a:r>
            <a:endParaRPr lang="en-US" sz="2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499" y="3269177"/>
            <a:ext cx="6362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:-২। </a:t>
            </a:r>
            <a:r>
              <a:rPr lang="en-US" sz="20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মন্ত্রীর</a:t>
            </a:r>
            <a:r>
              <a:rPr lang="en-US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শরীর</a:t>
            </a:r>
            <a:r>
              <a:rPr lang="en-US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ঘামতে</a:t>
            </a:r>
            <a:r>
              <a:rPr lang="en-US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শুরু</a:t>
            </a:r>
            <a:r>
              <a:rPr lang="en-US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করল</a:t>
            </a:r>
            <a:r>
              <a:rPr lang="en-US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কেন</a:t>
            </a:r>
            <a:r>
              <a:rPr lang="en-US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?</a:t>
            </a:r>
            <a:endParaRPr lang="en-US" sz="2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3123" y="3886200"/>
            <a:ext cx="5932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:-৩।রান্নাঘরে </a:t>
            </a:r>
            <a:r>
              <a:rPr lang="en-US" sz="2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চড়ে</a:t>
            </a:r>
            <a:r>
              <a:rPr lang="en-US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না</a:t>
            </a:r>
            <a:r>
              <a:rPr lang="en-US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?</a:t>
            </a:r>
            <a:endParaRPr lang="en-US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499" y="4473714"/>
            <a:ext cx="6362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:-৪।রাজা </a:t>
            </a:r>
            <a:r>
              <a:rPr lang="en-US" sz="2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কীভাবে</a:t>
            </a:r>
            <a:r>
              <a:rPr lang="en-US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ভাবলেন</a:t>
            </a:r>
            <a:r>
              <a:rPr lang="en-US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?</a:t>
            </a:r>
            <a:endParaRPr lang="en-US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31046" y="2899845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(ঘ)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চামারের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3371849" y="2904751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(গ)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পাত্রদের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229596" y="2904751"/>
            <a:ext cx="90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(খ)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মন্ত্রীর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32306" y="2899845"/>
            <a:ext cx="1007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(ক)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রাজার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131489" y="3555949"/>
            <a:ext cx="1181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(ঘ) </a:t>
            </a:r>
            <a:r>
              <a:rPr lang="en-US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ক্লান্তিতে</a:t>
            </a:r>
            <a:r>
              <a:rPr lang="en-US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254790" y="3555949"/>
            <a:ext cx="1654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(গ) </a:t>
            </a:r>
            <a:r>
              <a:rPr lang="en-US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রাজার</a:t>
            </a:r>
            <a:r>
              <a:rPr lang="en-US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আদেশে</a:t>
            </a:r>
            <a:endParaRPr lang="en-US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488741" y="3587161"/>
            <a:ext cx="174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(খ)</a:t>
            </a:r>
            <a:r>
              <a:rPr lang="en-US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একটানা</a:t>
            </a:r>
            <a:r>
              <a:rPr lang="en-US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পরিশ্রমে</a:t>
            </a:r>
            <a:endParaRPr lang="en-US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08400" y="3509783"/>
            <a:ext cx="1739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(</a:t>
            </a:r>
            <a:r>
              <a:rPr lang="en-US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ক) </a:t>
            </a:r>
            <a:r>
              <a:rPr lang="en-US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গ্রীষ্মের</a:t>
            </a:r>
            <a:r>
              <a:rPr lang="en-US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দাবদাহে</a:t>
            </a:r>
            <a:endParaRPr lang="en-US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619273" y="4104382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(ঘ)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পাঁক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3216176" y="4114781"/>
            <a:ext cx="93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(গ)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রাধুঁনি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2059956" y="4114781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(খ)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হাঁড়ি</a:t>
            </a:r>
            <a:endParaRPr lang="en-US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31753" y="4111723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(ক)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রান্না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5711374" y="4767714"/>
            <a:ext cx="154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(ঘ) </a:t>
            </a:r>
            <a:r>
              <a:rPr lang="en-US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চলতে</a:t>
            </a:r>
            <a: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চলতে</a:t>
            </a:r>
            <a: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074423" y="4767714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(গ) </a:t>
            </a:r>
            <a:r>
              <a:rPr lang="en-US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দুলে</a:t>
            </a:r>
            <a: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দুলে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2370753" y="4798492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(খ) </a:t>
            </a:r>
            <a:r>
              <a:rPr lang="en-US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কেঁদে</a:t>
            </a:r>
            <a: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কেঁদে</a:t>
            </a:r>
            <a:endParaRPr lang="en-US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31753" y="4767714"/>
            <a:ext cx="1433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(</a:t>
            </a:r>
            <a: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ক) </a:t>
            </a:r>
            <a:r>
              <a:rPr lang="en-US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হেসে</a:t>
            </a:r>
            <a: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হেসে</a:t>
            </a:r>
            <a:endParaRPr lang="en-US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63931" y="5137046"/>
            <a:ext cx="74939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b="1" spc="50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:- ৫।উপাধি </a:t>
            </a:r>
            <a:r>
              <a:rPr lang="en-US" b="1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ধরা</a:t>
            </a:r>
            <a:r>
              <a:rPr lang="en-US" b="1" spc="50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বৈজ্ঞানিক</a:t>
            </a:r>
            <a:r>
              <a:rPr lang="en-US" b="1" spc="50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ভৃত্যে</a:t>
            </a:r>
            <a:r>
              <a:rPr lang="en-US" b="1" spc="50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’-</a:t>
            </a:r>
            <a:r>
              <a:rPr lang="en-US" b="1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কথাটির</a:t>
            </a:r>
            <a:r>
              <a:rPr lang="en-US" b="1" spc="50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অর্থ</a:t>
            </a:r>
            <a:r>
              <a:rPr lang="en-US" b="1" spc="50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হলো</a:t>
            </a:r>
            <a:r>
              <a:rPr lang="en-US" b="1" spc="50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-</a:t>
            </a:r>
          </a:p>
          <a:p>
            <a:r>
              <a:rPr lang="en-US" b="1" spc="50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  i. </a:t>
            </a:r>
            <a:r>
              <a:rPr lang="en-US" b="1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উচ্চ</a:t>
            </a:r>
            <a:r>
              <a:rPr lang="en-US" b="1" spc="50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বেতনভুক্ত</a:t>
            </a:r>
            <a:r>
              <a:rPr lang="en-US" b="1" spc="50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কর্মচারী</a:t>
            </a:r>
            <a:r>
              <a:rPr lang="en-US" b="1" spc="50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ii. </a:t>
            </a:r>
            <a:r>
              <a:rPr lang="en-US" b="1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ডিগ্রীধারি</a:t>
            </a:r>
            <a:r>
              <a:rPr lang="en-US" b="1" spc="50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আমত্যবর্গ</a:t>
            </a:r>
            <a:r>
              <a:rPr lang="en-US" b="1" spc="50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   iii. </a:t>
            </a:r>
            <a:r>
              <a:rPr lang="en-US" b="1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টিকিধারী</a:t>
            </a:r>
            <a:r>
              <a:rPr lang="en-US" b="1" spc="50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রাজকর্মচারী</a:t>
            </a:r>
            <a:r>
              <a:rPr lang="en-US" b="1" spc="50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2400" b="1" spc="50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r>
              <a:rPr lang="en-US" sz="2400" b="1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  </a:t>
            </a:r>
            <a:r>
              <a:rPr lang="en-US" b="1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নিচের</a:t>
            </a:r>
            <a:r>
              <a:rPr lang="en-US" b="1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কোনটি</a:t>
            </a:r>
            <a:r>
              <a:rPr lang="en-US" b="1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সঠিক</a:t>
            </a:r>
            <a:r>
              <a:rPr lang="en-US" b="1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?</a:t>
            </a:r>
            <a:endParaRPr lang="en-US" b="1" spc="50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368641" y="6152709"/>
            <a:ext cx="1374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(ঘ) i , ii  ও iii </a:t>
            </a:r>
            <a:endParaRPr lang="en-US" sz="2000" b="1" spc="50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886780" y="6152709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(গ) ii ও iii</a:t>
            </a:r>
            <a:endParaRPr lang="en-US" sz="2000" b="1" spc="50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602507" y="6152710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(খ) </a:t>
            </a:r>
            <a:r>
              <a:rPr lang="en-US" b="1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iও</a:t>
            </a:r>
            <a:r>
              <a:rPr lang="en-US" b="1" spc="50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iii</a:t>
            </a:r>
            <a:endParaRPr lang="en-US" sz="2000" b="1" spc="50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594440" y="3101096"/>
            <a:ext cx="1112683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সঠিক</a:t>
            </a:r>
            <a:r>
              <a:rPr lang="en-US" b="1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হয়েছে</a:t>
            </a:r>
            <a:endParaRPr lang="en-US" b="1" dirty="0">
              <a:solidFill>
                <a:srgbClr val="0070C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360615" y="2630040"/>
            <a:ext cx="1412677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আবার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চেষ্টা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346189" y="2630040"/>
            <a:ext cx="1412677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আবার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চেষ্টা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336109" y="2630040"/>
            <a:ext cx="1412677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আবার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চেষ্টা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308906" y="2630040"/>
            <a:ext cx="1412677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আবার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চেষ্টা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332666" y="2641415"/>
            <a:ext cx="1412677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আবার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চেষ্টা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583220" y="3101096"/>
            <a:ext cx="1112683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সঠিক</a:t>
            </a:r>
            <a:r>
              <a:rPr lang="en-US" b="1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হয়েছে</a:t>
            </a:r>
            <a:endParaRPr lang="en-US" b="1" dirty="0">
              <a:solidFill>
                <a:srgbClr val="0070C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583222" y="3101096"/>
            <a:ext cx="1112683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সঠিক</a:t>
            </a:r>
            <a:r>
              <a:rPr lang="en-US" b="1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হয়েছে</a:t>
            </a:r>
            <a:endParaRPr lang="en-US" b="1" dirty="0">
              <a:solidFill>
                <a:srgbClr val="0070C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346189" y="2641415"/>
            <a:ext cx="1412677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আবার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চেষ্টা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302857" y="2641415"/>
            <a:ext cx="1412677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আবার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চেষ্টা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302729" y="2645871"/>
            <a:ext cx="1412677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আবার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চেষ্টা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342121" y="2646010"/>
            <a:ext cx="1412677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আবার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চেষ্টা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316680" y="2641415"/>
            <a:ext cx="1412677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আবার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চেষ্টা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594440" y="3101096"/>
            <a:ext cx="1112683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সঠিক</a:t>
            </a:r>
            <a:r>
              <a:rPr lang="en-US" b="1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হয়েছে</a:t>
            </a:r>
            <a:endParaRPr lang="en-US" b="1" dirty="0">
              <a:solidFill>
                <a:srgbClr val="0070C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594439" y="3119010"/>
            <a:ext cx="1112683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সঠিক</a:t>
            </a:r>
            <a:r>
              <a:rPr lang="en-US" b="1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হয়েছে</a:t>
            </a:r>
            <a:endParaRPr lang="en-US" b="1" dirty="0">
              <a:solidFill>
                <a:srgbClr val="0070C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362533" y="2645457"/>
            <a:ext cx="1412677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আবার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চেষ্টা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346188" y="2630040"/>
            <a:ext cx="1412677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আবার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চেষ্টা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316827" y="2641415"/>
            <a:ext cx="1412677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আবার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চেষ্টা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335479" y="2630040"/>
            <a:ext cx="1412677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আবার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চেষ্টা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332665" y="2630040"/>
            <a:ext cx="1412677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আবার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চেষ্টা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09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 tmFilter="0,0; .5, 1; 1, 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3" grpId="0"/>
      <p:bldP spid="4" grpId="0"/>
      <p:bldP spid="5" grpId="0"/>
      <p:bldP spid="6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80" grpId="0"/>
      <p:bldP spid="101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81400" y="596757"/>
            <a:ext cx="1981200" cy="1828800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/>
            <a:r>
              <a:rPr lang="en-US" b="1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বাড়ির</a:t>
            </a:r>
            <a:r>
              <a:rPr lang="en-US" b="1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কাজ</a:t>
            </a:r>
            <a:r>
              <a:rPr lang="en-US" b="1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 rot="1182476">
            <a:off x="128157" y="4595154"/>
            <a:ext cx="8887687" cy="69829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20000"/>
                <a:gd name="adj2" fmla="val -174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:- ‘</a:t>
            </a:r>
            <a:r>
              <a:rPr lang="en-US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নহিলে</a:t>
            </a:r>
            <a:r>
              <a:rPr lang="en-US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কারো</a:t>
            </a:r>
            <a:r>
              <a:rPr lang="en-US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রক্ষা</a:t>
            </a:r>
            <a:r>
              <a:rPr lang="en-US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নাহি</a:t>
            </a:r>
            <a:r>
              <a:rPr lang="en-US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আর</a:t>
            </a:r>
            <a:r>
              <a:rPr lang="en-US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’-</a:t>
            </a:r>
            <a:r>
              <a:rPr lang="en-US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রাজা</a:t>
            </a:r>
            <a:r>
              <a:rPr lang="en-US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এ </a:t>
            </a:r>
            <a:r>
              <a:rPr lang="en-US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কথা</a:t>
            </a:r>
            <a:r>
              <a:rPr lang="en-US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দ্বারা</a:t>
            </a:r>
            <a:r>
              <a:rPr lang="en-US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প্রকাশ</a:t>
            </a:r>
            <a:r>
              <a:rPr lang="en-US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পেয়েছে</a:t>
            </a:r>
            <a:r>
              <a:rPr lang="en-US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? </a:t>
            </a:r>
            <a:r>
              <a:rPr lang="en-US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বুঝিয়ে</a:t>
            </a:r>
            <a:r>
              <a:rPr lang="en-US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লিখ</a:t>
            </a:r>
            <a:r>
              <a:rPr lang="en-US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  <a:endParaRPr lang="en-US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57" r="8975" b="39030"/>
            <a:stretch/>
          </p:blipFill>
          <p:spPr>
            <a:xfrm>
              <a:off x="5786493" y="177657"/>
              <a:ext cx="3167007" cy="2667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57" r="8975" b="39030"/>
            <a:stretch/>
          </p:blipFill>
          <p:spPr>
            <a:xfrm flipH="1">
              <a:off x="190498" y="189710"/>
              <a:ext cx="3170435" cy="2667000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246635" y="177657"/>
                <a:ext cx="228600" cy="2667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672193" y="177657"/>
                <a:ext cx="228600" cy="2667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90500" y="2819400"/>
                <a:ext cx="8763000" cy="2286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ame 15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3361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6384940" y="3273669"/>
            <a:ext cx="2286001" cy="1828800"/>
            <a:chOff x="3581399" y="2556510"/>
            <a:chExt cx="2542132" cy="124587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3581399" y="2556510"/>
              <a:ext cx="1061800" cy="124587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3"/>
            <a:stretch/>
          </p:blipFill>
          <p:spPr>
            <a:xfrm>
              <a:off x="4599531" y="2556510"/>
              <a:ext cx="1524000" cy="124587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</p:grpSp>
      <p:sp>
        <p:nvSpPr>
          <p:cNvPr id="21" name="Rectangle 20"/>
          <p:cNvSpPr/>
          <p:nvPr/>
        </p:nvSpPr>
        <p:spPr>
          <a:xfrm>
            <a:off x="6308741" y="3197469"/>
            <a:ext cx="2438400" cy="19812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57200" y="4572000"/>
            <a:ext cx="2286001" cy="1828800"/>
            <a:chOff x="3581399" y="2556510"/>
            <a:chExt cx="2542132" cy="124587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3581399" y="2556510"/>
              <a:ext cx="1061800" cy="124587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3"/>
            <a:stretch/>
          </p:blipFill>
          <p:spPr>
            <a:xfrm>
              <a:off x="4599531" y="2556510"/>
              <a:ext cx="1524000" cy="124587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</p:grpSp>
      <p:sp>
        <p:nvSpPr>
          <p:cNvPr id="28" name="Rectangle 27"/>
          <p:cNvSpPr/>
          <p:nvPr/>
        </p:nvSpPr>
        <p:spPr>
          <a:xfrm>
            <a:off x="381001" y="4495800"/>
            <a:ext cx="2438400" cy="19812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9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0"/>
                            </p:stCondLst>
                            <p:childTnLst>
                              <p:par>
                                <p:cTn id="13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100"/>
                            </p:stCondLst>
                            <p:childTnLst>
                              <p:par>
                                <p:cTn id="17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1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1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1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1" grpId="0" animBg="1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61"/>
            </a:avLst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300" y="800100"/>
            <a:ext cx="7391400" cy="5257800"/>
          </a:xfrm>
          <a:prstGeom prst="rect">
            <a:avLst/>
          </a:prstGeom>
          <a:noFill/>
        </p:spPr>
        <p:txBody>
          <a:bodyPr wrap="square" rtlCol="0">
            <a:prstTxWarp prst="textFadeRight">
              <a:avLst>
                <a:gd name="adj" fmla="val 1670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>
                  <a:solidFill>
                    <a:srgbClr val="00206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ধন্যবাদ</a:t>
            </a:r>
            <a:endParaRPr lang="en-US" b="1" spc="50" dirty="0">
              <a:ln w="11430">
                <a:solidFill>
                  <a:srgbClr val="002060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8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6600" y="381000"/>
            <a:ext cx="3810000" cy="12954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>
                <a:gd name="adj" fmla="val 2000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15" y="381000"/>
            <a:ext cx="146304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61"/>
            </a:avLst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38199" y="2590800"/>
            <a:ext cx="7467601" cy="3581400"/>
            <a:chOff x="2327426" y="1584247"/>
            <a:chExt cx="6318535" cy="440689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7426" y="1584247"/>
              <a:ext cx="6318535" cy="440689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5456991" y="3787696"/>
              <a:ext cx="3094790" cy="211129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59" r="74167"/>
            <a:stretch/>
          </p:blipFill>
          <p:spPr>
            <a:xfrm>
              <a:off x="4832152" y="4827077"/>
              <a:ext cx="624840" cy="1071915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761999" y="2514599"/>
            <a:ext cx="7620001" cy="3733801"/>
          </a:xfrm>
          <a:prstGeom prst="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8200" y="2590800"/>
            <a:ext cx="7467600" cy="35814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5800" y="2438400"/>
            <a:ext cx="7794661" cy="3886201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9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650"/>
                            </p:stCondLst>
                            <p:childTnLst>
                              <p:par>
                                <p:cTn id="17" presetID="21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900"/>
                            </p:stCondLst>
                            <p:childTnLst>
                              <p:par>
                                <p:cTn id="21" presetID="21" presetClass="entr" presetSubtype="3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2189995"/>
            <a:ext cx="5562600" cy="307777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1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শেষে</a:t>
            </a:r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শিক্ষার্থীরা</a:t>
            </a:r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-----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61"/>
            </a:avLst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457200"/>
            <a:ext cx="3657600" cy="906026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/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শিখণফল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250358" y="2895600"/>
            <a:ext cx="6826842" cy="355431"/>
          </a:xfrm>
          <a:prstGeom prst="rect">
            <a:avLst/>
          </a:prstGeom>
        </p:spPr>
        <p:txBody>
          <a:bodyPr wrap="none">
            <a:prstTxWarp prst="textWave1">
              <a:avLst>
                <a:gd name="adj1" fmla="val 20000"/>
                <a:gd name="adj2" fmla="val -1545"/>
              </a:avLst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১।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কবির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পরিচয়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50358" y="3547017"/>
            <a:ext cx="6826842" cy="507831"/>
          </a:xfrm>
          <a:prstGeom prst="rect">
            <a:avLst/>
          </a:prstGeom>
        </p:spPr>
        <p:txBody>
          <a:bodyPr wrap="none">
            <a:prstTxWarp prst="textWave1">
              <a:avLst>
                <a:gd name="adj1" fmla="val 20000"/>
                <a:gd name="adj2" fmla="val -1288"/>
              </a:avLst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২।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পঠিতাংশের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বিভিন্ন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শব্দের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অর্থ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50358" y="4267200"/>
            <a:ext cx="6826842" cy="473206"/>
          </a:xfrm>
          <a:prstGeom prst="rect">
            <a:avLst/>
          </a:prstGeom>
        </p:spPr>
        <p:txBody>
          <a:bodyPr>
            <a:prstTxWarp prst="textWave1">
              <a:avLst>
                <a:gd name="adj1" fmla="val 20000"/>
                <a:gd name="adj2" fmla="val -1030"/>
              </a:avLst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৩।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পঠিতাংশের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কঠিন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শব্দের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উচ্চারণ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।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50358" y="4883737"/>
            <a:ext cx="6826841" cy="507831"/>
          </a:xfrm>
          <a:prstGeom prst="rect">
            <a:avLst/>
          </a:prstGeom>
        </p:spPr>
        <p:txBody>
          <a:bodyPr wrap="none">
            <a:prstTxWarp prst="textWave1">
              <a:avLst>
                <a:gd name="adj1" fmla="val 20000"/>
                <a:gd name="adj2" fmla="val -1417"/>
              </a:avLst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৪।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পঠিতাংশ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প্রমিত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উচ্চারণে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আবৃতি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50358" y="5486400"/>
            <a:ext cx="6826842" cy="507831"/>
          </a:xfrm>
          <a:prstGeom prst="rect">
            <a:avLst/>
          </a:prstGeom>
        </p:spPr>
        <p:txBody>
          <a:bodyPr wrap="none">
            <a:prstTxWarp prst="textWave1">
              <a:avLst>
                <a:gd name="adj1" fmla="val 19425"/>
                <a:gd name="adj2" fmla="val -1804"/>
              </a:avLst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৫।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পঠিতাংশের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মূলভাব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লিখতে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9600" y="1828800"/>
            <a:ext cx="7924800" cy="4419600"/>
            <a:chOff x="0" y="0"/>
            <a:chExt cx="9144000" cy="6858000"/>
          </a:xfrm>
        </p:grpSpPr>
        <p:sp>
          <p:nvSpPr>
            <p:cNvPr id="15" name="Frame 14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796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593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504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1" presetClass="entr" presetSubtype="4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5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9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3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9700"/>
                            </p:stCondLst>
                            <p:childTnLst>
                              <p:par>
                                <p:cTn id="5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743200" y="368434"/>
            <a:ext cx="5943599" cy="3359315"/>
          </a:xfrm>
          <a:prstGeom prst="frame">
            <a:avLst>
              <a:gd name="adj1" fmla="val 796"/>
            </a:avLst>
          </a:prstGeom>
          <a:noFill/>
          <a:ln>
            <a:solidFill>
              <a:schemeClr val="accent3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842260" y="443085"/>
            <a:ext cx="5745479" cy="3210013"/>
          </a:xfrm>
          <a:prstGeom prst="frame">
            <a:avLst>
              <a:gd name="adj1" fmla="val 593"/>
            </a:avLst>
          </a:prstGeom>
          <a:noFill/>
          <a:ln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61"/>
            </a:avLst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18" y="228600"/>
            <a:ext cx="2351782" cy="5275866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2980054" y="524091"/>
            <a:ext cx="5469890" cy="3048000"/>
          </a:xfrm>
          <a:prstGeom prst="wedgeRectCallout">
            <a:avLst>
              <a:gd name="adj1" fmla="val 49746"/>
              <a:gd name="adj2" fmla="val -4446"/>
            </a:avLst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Wave1">
              <a:avLst>
                <a:gd name="adj1" fmla="val 2123"/>
                <a:gd name="adj2" fmla="val -1380"/>
              </a:avLst>
            </a:prstTxWarp>
          </a:bodyPr>
          <a:lstStyle/>
          <a:p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কবি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–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পরিচিতি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: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রবীন্দ্রনাথ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ঠাকুর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২৫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শে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বৈশাখ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১২৬৮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সনে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(৭ই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মে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১৮৬১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খ্রিষ্টাব্দ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)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কলকাতার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জোড়াসাঁকোর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ঠাকুর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পরিবারে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জন্মগ্রহণ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করেন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তাঁর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পিতা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মহার্ষি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দেবেন্দ্রনাথ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ঠাকুর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এবং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পিতামহ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প্রিন্স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দ্বারকানাথ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ঠাকুর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বাল্যকালে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রবীন্দ্রনাথকে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ওরিয়েন্টাল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সেমিনারি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নর্মাল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স্কুল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বেঙ্গল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একাডেমি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প্রভৃতি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শিক্ষা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প্রতিষ্ঠানে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লেখাপড়ার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জন্য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পাঠানো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হলও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তিনি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বেশিদিন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স্কুলের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শাসনে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থাকতে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পারেন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নি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এমনকি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সতের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বছর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বয়সে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রবীন্দ্রনাথকে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ব্যারিস্টারি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পড়ার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জন্য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ইংল্যান্ডে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পাঠানো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হলেও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দেড়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বছর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পরে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পড়াশোনা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অসমাপ্ত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রেখে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তিনি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দেশে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ফিরে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আসেন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বিদ্যালয়ের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আনুষ্ঠানিক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শিক্ষা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তিনি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লাভ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করেন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নি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কিন্তু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সাহিত্যের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বিচিত্র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ক্ষেত্রে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তাঁর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পদচারণা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এক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বিস্ময়ের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বস্তু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তিনি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ছিলেন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প্রকৃত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অর্থেই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অসামান্য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প্রতিভাধর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বাল্যেই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তাঁর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কবিপ্রতিভার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উন্মেষ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ঘটে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মাত্র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পনের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বছর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বয়সে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তাঁর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বনফুল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কাব্যগ্রন্থ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প্রকাশিত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হয়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।১৯১৩সালে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রবীন্দ্রনাথ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গীতাঞ্জলি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কাব্যের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জন্য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এশিয়দের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মধ্যে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প্রথম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সাহিত্যে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নোবেল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পুরুস্কার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লাভ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করেন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বস্তুত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তাঁর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একক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সাধনায়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বাংলা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ভাষা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সাহিত্য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সকল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শাখায়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দ্রুত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উন্নতি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লাভ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এবং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বিশ্বদরবারে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গৌরবের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আসনে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প্রতিষ্ঠিত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হয়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তিনি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একাধারে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সাহিত্যিক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দার্শনিক,শিক্ষাবিদ,সুরকার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নাট্য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প্রযোজক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অভিনেতা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কাব্য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ছোট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গল্প,উপন্যাস,নাটক,প্রবন্ধ.গান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ইত্যাদি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সাহিত্যের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সকল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শাখাই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তাঁর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অবদানে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সমৃদ্ধ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তাঁর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অজস্র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রচনার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মধ্যে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মানসী,সোনার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তরী,চিত্রা,কল্পনা,ক্ষণিকা,বলাকা,পুনশ্চ,চোখের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বলি,গোরা,ঘরে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বাইরে,যোগাযোগ,শেষের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কবিতা,বিসর্জন,ডাকঘর,রক্তকরবী,গল্পগুচ্ছ,বিচিত্র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প্রবন্ধ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ইত্যাদি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বিশেষভাবে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উাল্লেখযোগ্য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।২২শে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শ্রাবণ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১৩৪৮সনে (৭ই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আগস্ট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১৯৪১খ্রি.)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কলকাতায়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বিশ্বকবি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রবীন্দ্রনাথ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ঠাকুর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শেষ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নিঃশ্বস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ত্যাগ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করেন</a:t>
            </a:r>
            <a:r>
              <a:rPr lang="en-US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24892" r="2861" b="5094"/>
          <a:stretch/>
        </p:blipFill>
        <p:spPr>
          <a:xfrm>
            <a:off x="2997146" y="4041857"/>
            <a:ext cx="5469890" cy="2286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9" name="Rectangle 8"/>
          <p:cNvSpPr/>
          <p:nvPr/>
        </p:nvSpPr>
        <p:spPr>
          <a:xfrm rot="21297486">
            <a:off x="455087" y="680612"/>
            <a:ext cx="1831374" cy="604096"/>
          </a:xfrm>
          <a:prstGeom prst="rect">
            <a:avLst/>
          </a:prstGeom>
        </p:spPr>
        <p:txBody>
          <a:bodyPr wrap="square">
            <a:prstTxWarp prst="textInflateTop">
              <a:avLst>
                <a:gd name="adj" fmla="val 22171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নিরব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পাঠ</a:t>
            </a:r>
            <a:endParaRPr lang="en-US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2743200" y="3869747"/>
            <a:ext cx="5943599" cy="2628864"/>
          </a:xfrm>
          <a:prstGeom prst="frame">
            <a:avLst>
              <a:gd name="adj1" fmla="val 796"/>
            </a:avLst>
          </a:prstGeom>
          <a:noFill/>
          <a:ln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2842260" y="3928166"/>
            <a:ext cx="5745479" cy="2512026"/>
          </a:xfrm>
          <a:prstGeom prst="frame">
            <a:avLst>
              <a:gd name="adj1" fmla="val 593"/>
            </a:avLst>
          </a:prstGeom>
          <a:noFill/>
          <a:ln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3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3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6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90441" y="3328630"/>
            <a:ext cx="1055089" cy="459102"/>
          </a:xfrm>
          <a:prstGeom prst="rect">
            <a:avLst/>
          </a:prstGeom>
        </p:spPr>
        <p:txBody>
          <a:bodyPr wrap="none">
            <a:prstTxWarp prst="textWave2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pPr algn="ctr"/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জন্ম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স্থান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06609" y="2646973"/>
            <a:ext cx="862210" cy="369332"/>
          </a:xfrm>
          <a:prstGeom prst="rect">
            <a:avLst/>
          </a:prstGeom>
        </p:spPr>
        <p:txBody>
          <a:bodyPr wrap="none">
            <a:prstTxWarp prst="textWave1">
              <a:avLst>
                <a:gd name="adj1" fmla="val 0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জন্ম</a:t>
            </a:r>
            <a:endParaRPr lang="en-US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47997" y="2532501"/>
            <a:ext cx="1235341" cy="41182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পিতার</a:t>
            </a:r>
            <a:r>
              <a:rPr lang="en-US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নাম</a:t>
            </a:r>
            <a:endParaRPr lang="en-US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28352" y="3108049"/>
            <a:ext cx="1154987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মাতার</a:t>
            </a:r>
            <a:r>
              <a:rPr lang="en-US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নাম</a:t>
            </a:r>
            <a:endParaRPr lang="en-US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 rot="323934">
            <a:off x="5478711" y="3643423"/>
            <a:ext cx="1253448" cy="5078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সাহিত্য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কর্ম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rot="1144138">
            <a:off x="5257801" y="4320898"/>
            <a:ext cx="1007508" cy="472527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পুরুস্কার</a:t>
            </a:r>
            <a:r>
              <a:rPr lang="en-US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14800" y="4557161"/>
            <a:ext cx="990600" cy="700639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43777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মৃত্যু</a:t>
            </a:r>
            <a:endParaRPr lang="en-US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21185530">
            <a:off x="2466997" y="3873124"/>
            <a:ext cx="1318820" cy="5244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শিক্ষাজীবন</a:t>
            </a:r>
            <a:endParaRPr lang="en-US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1558" y="4320897"/>
            <a:ext cx="3585342" cy="2328347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5266"/>
                <a:gd name="adj2" fmla="val 37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বাল্যকালে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রবীন্দ্রনাথকে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</a:p>
          <a:p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ওরিয়েন্টাল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সেমিনারি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,</a:t>
            </a:r>
          </a:p>
          <a:p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নর্মাল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স্কুল,বেঙ্গল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একাডেমি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</a:p>
          <a:p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প্রভৃতি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শিক্ষা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প্রতিষ্ঠানে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পাঠানো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হলেও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</a:p>
          <a:p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স্কুলের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শেষ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পারেনি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এছাড়া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ব্যারিস্টারি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পড়তে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ইংল্যান্ডে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গেলেও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কোর্স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সম্পন্ন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সম্ভব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হয়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‍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নি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</a:t>
            </a:r>
            <a:endParaRPr lang="en-US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8407" y="2456313"/>
            <a:ext cx="2496510" cy="744658"/>
          </a:xfrm>
          <a:prstGeom prst="rect">
            <a:avLst/>
          </a:prstGeom>
        </p:spPr>
        <p:txBody>
          <a:bodyPr wrap="square">
            <a:prstTxWarp prst="textWave1">
              <a:avLst>
                <a:gd name="adj1" fmla="val 0"/>
                <a:gd name="adj2" fmla="val 457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২৫শে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বৈশাখ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১২৬৮সাল /</a:t>
            </a:r>
          </a:p>
          <a:p>
            <a:pPr algn="ctr"/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৭মে১৮৬১খ্রিষ্টাব্দ </a:t>
            </a:r>
            <a:endParaRPr lang="en-US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46728" y="2458601"/>
            <a:ext cx="1759414" cy="42892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দেবেন্দ্রনাথ</a:t>
            </a:r>
            <a:r>
              <a:rPr lang="en-US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ঠাকুর</a:t>
            </a:r>
            <a:endParaRPr lang="en-US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8406" y="3320258"/>
            <a:ext cx="2125709" cy="718342"/>
          </a:xfrm>
          <a:prstGeom prst="rect">
            <a:avLst/>
          </a:prstGeom>
        </p:spPr>
        <p:txBody>
          <a:bodyPr wrap="square">
            <a:prstTxWarp prst="textWave2">
              <a:avLst>
                <a:gd name="adj1" fmla="val 0"/>
                <a:gd name="adj2" fmla="val 6740"/>
              </a:avLst>
            </a:prstTxWarp>
            <a:spAutoFit/>
          </a:bodyPr>
          <a:lstStyle/>
          <a:p>
            <a:pPr algn="ctr"/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জোড়সাঁকোরঠাকুর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পরিবার,কলকতা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54743" y="2944329"/>
            <a:ext cx="1751399" cy="44130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সারদাসুন্দরী</a:t>
            </a:r>
            <a:r>
              <a:rPr lang="en-US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দেবী</a:t>
            </a:r>
            <a:endParaRPr lang="en-US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 rot="1176417">
            <a:off x="6459323" y="3808328"/>
            <a:ext cx="2497904" cy="1292663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19249"/>
              </a:avLst>
            </a:prstTxWarp>
            <a:spAutoFit/>
          </a:bodyPr>
          <a:lstStyle/>
          <a:p>
            <a:pPr algn="ctr"/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মানসী,সোনার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তরী,চিত্রা,কল্পনা,বলাকা,চোখের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বালি,ডাকঘর,শেষের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কবিতা,ঘরে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বাইরে,গোরা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ইত্যাদি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sp>
        <p:nvSpPr>
          <p:cNvPr id="28" name="Rectangle 27"/>
          <p:cNvSpPr/>
          <p:nvPr/>
        </p:nvSpPr>
        <p:spPr>
          <a:xfrm rot="1166585">
            <a:off x="4049746" y="5554078"/>
            <a:ext cx="1936322" cy="739570"/>
          </a:xfrm>
          <a:prstGeom prst="rect">
            <a:avLst/>
          </a:prstGeom>
        </p:spPr>
        <p:txBody>
          <a:bodyPr wrap="square">
            <a:prstTxWarp prst="textDeflateTop">
              <a:avLst>
                <a:gd name="adj" fmla="val 15791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২২শে শ্রাবণ১৩৪৮সাল /</a:t>
            </a:r>
          </a:p>
          <a:p>
            <a:pPr algn="ctr"/>
            <a:r>
              <a:rPr lang="en-US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৭আগষ্ট ১৯৪১খ্রিষ্টাব্দ</a:t>
            </a:r>
          </a:p>
        </p:txBody>
      </p:sp>
      <p:sp>
        <p:nvSpPr>
          <p:cNvPr id="29" name="Rectangle 28"/>
          <p:cNvSpPr/>
          <p:nvPr/>
        </p:nvSpPr>
        <p:spPr>
          <a:xfrm rot="1464365">
            <a:off x="5993342" y="5051775"/>
            <a:ext cx="2122803" cy="1337090"/>
          </a:xfrm>
          <a:prstGeom prst="rect">
            <a:avLst/>
          </a:prstGeom>
        </p:spPr>
        <p:txBody>
          <a:bodyPr wrap="square">
            <a:prstTxWarp prst="textFadeDown">
              <a:avLst>
                <a:gd name="adj" fmla="val 19992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গীতাঞ্জলি</a:t>
            </a:r>
            <a:r>
              <a:rPr lang="en-US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কাব্যের</a:t>
            </a:r>
            <a:r>
              <a:rPr lang="en-US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জন্য</a:t>
            </a:r>
            <a:r>
              <a:rPr lang="en-US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নোবেল</a:t>
            </a:r>
            <a:r>
              <a:rPr lang="en-US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পুরুস্কার</a:t>
            </a:r>
            <a:r>
              <a:rPr lang="en-US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সহ</a:t>
            </a:r>
            <a:r>
              <a:rPr lang="en-US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অনেক</a:t>
            </a:r>
            <a:r>
              <a:rPr lang="en-US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পুরুস্কার</a:t>
            </a:r>
            <a:r>
              <a:rPr lang="en-US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সম্মাননায়</a:t>
            </a:r>
            <a:r>
              <a:rPr lang="en-US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ভূষিত</a:t>
            </a:r>
            <a:r>
              <a:rPr lang="en-US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হন</a:t>
            </a:r>
            <a:r>
              <a:rPr lang="en-US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45103" y="394699"/>
            <a:ext cx="1883249" cy="1600200"/>
          </a:xfrm>
          <a:prstGeom prst="rect">
            <a:avLst/>
          </a:prstGeom>
        </p:spPr>
        <p:txBody>
          <a:bodyPr wrap="none">
            <a:prstTxWarp prst="textFadeDown">
              <a:avLst>
                <a:gd name="adj" fmla="val 2351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একক</a:t>
            </a:r>
            <a:r>
              <a:rPr lang="en-US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কাজ</a:t>
            </a:r>
            <a:endParaRPr lang="en-US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1404" y="0"/>
            <a:ext cx="9144000" cy="6858000"/>
            <a:chOff x="21404" y="0"/>
            <a:chExt cx="9144000" cy="685800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0483" y="229456"/>
              <a:ext cx="3054421" cy="195594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1902" y="229458"/>
              <a:ext cx="3054422" cy="1955942"/>
            </a:xfrm>
            <a:prstGeom prst="rect">
              <a:avLst/>
            </a:prstGeom>
          </p:spPr>
        </p:pic>
        <p:grpSp>
          <p:nvGrpSpPr>
            <p:cNvPr id="44" name="Group 43"/>
            <p:cNvGrpSpPr/>
            <p:nvPr/>
          </p:nvGrpSpPr>
          <p:grpSpPr>
            <a:xfrm>
              <a:off x="21404" y="0"/>
              <a:ext cx="9144000" cy="6858000"/>
              <a:chOff x="0" y="0"/>
              <a:chExt cx="9144000" cy="68580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3244921" y="204199"/>
                <a:ext cx="228600" cy="19812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670479" y="178942"/>
                <a:ext cx="228600" cy="19812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90500" y="2133600"/>
                <a:ext cx="8763000" cy="2286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ame 3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3361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8" name="Oval 37"/>
          <p:cNvSpPr/>
          <p:nvPr/>
        </p:nvSpPr>
        <p:spPr>
          <a:xfrm>
            <a:off x="3832439" y="2532501"/>
            <a:ext cx="1479122" cy="178839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832440" y="2532501"/>
            <a:ext cx="1479122" cy="1788397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756238" y="2458601"/>
            <a:ext cx="1631523" cy="1940797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2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8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324100" y="3176688"/>
            <a:ext cx="4495800" cy="3279402"/>
          </a:xfrm>
          <a:prstGeom prst="frame">
            <a:avLst>
              <a:gd name="adj1" fmla="val 796"/>
            </a:avLst>
          </a:prstGeom>
          <a:noFill/>
          <a:ln>
            <a:solidFill>
              <a:schemeClr val="accent3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399030" y="3249564"/>
            <a:ext cx="4345940" cy="3133651"/>
          </a:xfrm>
          <a:prstGeom prst="frame">
            <a:avLst>
              <a:gd name="adj1" fmla="val 593"/>
            </a:avLst>
          </a:prstGeom>
          <a:noFill/>
          <a:ln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374974" y="2286000"/>
            <a:ext cx="3200400" cy="4193802"/>
          </a:xfrm>
          <a:prstGeom prst="wedgeRectCallout">
            <a:avLst>
              <a:gd name="adj1" fmla="val 49975"/>
              <a:gd name="adj2" fmla="val -2220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14192" y="3429000"/>
            <a:ext cx="3915616" cy="277477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কহিলা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হবু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, ‘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শুন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গো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গোবুরায়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কালিকে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ভেবেছি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সারা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রাত্র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-</a:t>
            </a:r>
          </a:p>
          <a:p>
            <a:pPr algn="ctr"/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মলিন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ধুলা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লাগিবে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কেন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পায়</a:t>
            </a:r>
            <a:endParaRPr lang="en-US" sz="20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ধরণী-মাঝে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চরণ-ফেলা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মাত্র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!</a:t>
            </a:r>
          </a:p>
          <a:p>
            <a:pPr algn="ctr"/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তোমরা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শুধু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বেতন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লহ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বাঁটি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রাজার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কাজে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কিছুই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নাহি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দৃষ্টি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আমার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মাটি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লাগায়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মোরে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মাটি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রাজ্যে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মোর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একি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এ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অনাসুষ্টি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!</a:t>
            </a:r>
          </a:p>
          <a:p>
            <a:pPr algn="ctr"/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শীঘ্র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এর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করিবে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প্রতিকার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নহিলে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কারো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রক্ষা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নাহি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আর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।’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19500" y="452927"/>
            <a:ext cx="1905000" cy="1828800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54486"/>
              </a:avLst>
            </a:prstTxWarp>
            <a:spAutoFit/>
          </a:bodyPr>
          <a:lstStyle/>
          <a:p>
            <a:pPr algn="ctr"/>
            <a:r>
              <a:rPr lang="en-US" b="1" dirty="0" err="1">
                <a:blipFill>
                  <a:blip r:embed="rId2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আদর্শ</a:t>
            </a:r>
            <a:r>
              <a:rPr lang="en-US" b="1" dirty="0">
                <a:blipFill>
                  <a:blip r:embed="rId2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blipFill>
                  <a:blip r:embed="rId2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b="1" dirty="0">
                <a:blipFill>
                  <a:blip r:embed="rId2"/>
                  <a:tile tx="0" ty="0" sx="100000" sy="100000" flip="none" algn="tl"/>
                </a:blipFill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62" b="31110"/>
          <a:stretch/>
        </p:blipFill>
        <p:spPr>
          <a:xfrm>
            <a:off x="190500" y="158429"/>
            <a:ext cx="3056134" cy="26609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62" b="31110"/>
          <a:stretch/>
        </p:blipFill>
        <p:spPr>
          <a:xfrm flipH="1">
            <a:off x="5900791" y="158430"/>
            <a:ext cx="3052707" cy="266097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9" name="Rectangle 18"/>
            <p:cNvSpPr/>
            <p:nvPr/>
          </p:nvSpPr>
          <p:spPr>
            <a:xfrm>
              <a:off x="3246635" y="177657"/>
              <a:ext cx="228600" cy="2667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672193" y="177657"/>
              <a:ext cx="228600" cy="2667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0500" y="2819400"/>
              <a:ext cx="8763000" cy="2286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ame 2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6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092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0"/>
                            </p:stCondLst>
                            <p:childTnLst>
                              <p:par>
                                <p:cTn id="13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100"/>
                            </p:stCondLst>
                            <p:childTnLst>
                              <p:par>
                                <p:cTn id="17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1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457200" y="3215549"/>
            <a:ext cx="8229600" cy="3170099"/>
          </a:xfrm>
          <a:prstGeom prst="frame">
            <a:avLst>
              <a:gd name="adj1" fmla="val 796"/>
            </a:avLst>
          </a:prstGeom>
          <a:noFill/>
          <a:ln>
            <a:solidFill>
              <a:schemeClr val="accent3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594360" y="3356442"/>
            <a:ext cx="4015740" cy="2891958"/>
          </a:xfrm>
          <a:prstGeom prst="frame">
            <a:avLst>
              <a:gd name="adj1" fmla="val 593"/>
            </a:avLst>
          </a:prstGeom>
          <a:noFill/>
          <a:ln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33596" y="3457833"/>
            <a:ext cx="3115408" cy="2667474"/>
          </a:xfrm>
          <a:prstGeom prst="rect">
            <a:avLst/>
          </a:prstGeom>
        </p:spPr>
        <p:txBody>
          <a:bodyPr wrap="square">
            <a:prstTxWarp prst="textWave2">
              <a:avLst>
                <a:gd name="adj1" fmla="val 7639"/>
                <a:gd name="adj2" fmla="val 691"/>
              </a:avLst>
            </a:prstTxWarp>
            <a:spAutoFit/>
          </a:bodyPr>
          <a:lstStyle/>
          <a:p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শুনিয়া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রাজা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ভাবিল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দুলি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দুলি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,</a:t>
            </a:r>
          </a:p>
          <a:p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কহিল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শেষে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 ‘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কথাটা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বটে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সত্য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-</a:t>
            </a:r>
          </a:p>
          <a:p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কিন্তু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আগে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‍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বিদায়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করো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ধুলি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,</a:t>
            </a:r>
          </a:p>
          <a:p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ভাবিয়ো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পরে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পদধুলির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তত্ত্ব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ধুলা-অভাবে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না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পেলে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পদধুলা</a:t>
            </a:r>
            <a:endParaRPr lang="en-US" sz="2000" b="1" dirty="0">
              <a:latin typeface="Shonar Bangla" pitchFamily="34" charset="0"/>
              <a:cs typeface="Shonar Bangla" pitchFamily="34" charset="0"/>
            </a:endParaRPr>
          </a:p>
          <a:p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তোমরা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সবে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মাহিনা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খাও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মিথ্যে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,</a:t>
            </a:r>
          </a:p>
          <a:p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কেন-বা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তবে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পুষিনু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এতগুলা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উপাধি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–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ধরা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বৈজ্ঞানিক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ভৃত্যে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?</a:t>
            </a:r>
          </a:p>
          <a:p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আগের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কাজ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আগে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তো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তুমি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সারো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,</a:t>
            </a:r>
          </a:p>
          <a:p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পরের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কথা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ভবিয়ো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পরে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আরো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।’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3475418"/>
            <a:ext cx="2796482" cy="2650359"/>
          </a:xfrm>
          <a:prstGeom prst="rect">
            <a:avLst/>
          </a:prstGeom>
        </p:spPr>
        <p:txBody>
          <a:bodyPr wrap="square">
            <a:prstTxWarp prst="textWave1">
              <a:avLst>
                <a:gd name="adj1" fmla="val 8193"/>
                <a:gd name="adj2" fmla="val 0"/>
              </a:avLst>
            </a:prstTxWarp>
            <a:spAutoFit/>
          </a:bodyPr>
          <a:lstStyle/>
          <a:p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শুনিয়া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গোবু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ভাবিয়া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হলো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খুন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,</a:t>
            </a:r>
          </a:p>
          <a:p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দারুণ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ত্রাসে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ঘর্ম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বহে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গাত্রে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পন্ডিতের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হইল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মুখ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চুন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,</a:t>
            </a:r>
          </a:p>
          <a:p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পাত্রদের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নিদ্রা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নাহি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রাত্রে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 ।</a:t>
            </a:r>
          </a:p>
          <a:p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রান্নাঘরে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নাহিকো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চড়ে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হাঁড়ি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,</a:t>
            </a:r>
          </a:p>
          <a:p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কান্নাকাটি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পড়িল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বাড়ির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–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মধ্যে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,</a:t>
            </a:r>
          </a:p>
          <a:p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অশ্রুজলে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ভাসায়ে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পাকা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দাড়ি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  <a:p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কহিল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গোবু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হবুর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পাদপদ্মে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,</a:t>
            </a:r>
          </a:p>
          <a:p>
            <a:r>
              <a:rPr lang="en-US" b="1" dirty="0">
                <a:latin typeface="Shonar Bangla" pitchFamily="34" charset="0"/>
                <a:cs typeface="Shonar Bangla" pitchFamily="34" charset="0"/>
              </a:rPr>
              <a:t> ‘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যদি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না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ধুলা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লাগিবে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তব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পায়ে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,</a:t>
            </a:r>
          </a:p>
          <a:p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পায়ের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ধুলা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পাইব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উপায়ে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!’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0" y="533400"/>
            <a:ext cx="1905000" cy="1981200"/>
          </a:xfrm>
          <a:prstGeom prst="rect">
            <a:avLst/>
          </a:prstGeom>
        </p:spPr>
        <p:txBody>
          <a:bodyPr wrap="none">
            <a:prstTxWarp prst="textFadeDown">
              <a:avLst>
                <a:gd name="adj" fmla="val 22007"/>
              </a:avLst>
            </a:prstTxWarp>
            <a:spAutoFit/>
          </a:bodyPr>
          <a:lstStyle/>
          <a:p>
            <a:pPr algn="ctr"/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শিক্ষার্থীদের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atin typeface="Shonar Bangla" pitchFamily="34" charset="0"/>
                <a:cs typeface="Shonar Bangla" pitchFamily="34" charset="0"/>
              </a:rPr>
              <a:t>পাঠ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05"/>
            <a:stretch/>
          </p:blipFill>
          <p:spPr>
            <a:xfrm>
              <a:off x="5900793" y="210192"/>
              <a:ext cx="3056135" cy="265415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449"/>
            <a:stretch/>
          </p:blipFill>
          <p:spPr>
            <a:xfrm flipH="1">
              <a:off x="198202" y="210192"/>
              <a:ext cx="3048432" cy="2654157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3246635" y="177657"/>
                <a:ext cx="228600" cy="2667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672193" y="177657"/>
                <a:ext cx="228600" cy="2667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90500" y="2819400"/>
                <a:ext cx="8763000" cy="2286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ame 30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3361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5" name="Frame 14"/>
          <p:cNvSpPr/>
          <p:nvPr/>
        </p:nvSpPr>
        <p:spPr>
          <a:xfrm>
            <a:off x="4610100" y="3356442"/>
            <a:ext cx="3848100" cy="2891958"/>
          </a:xfrm>
          <a:prstGeom prst="frame">
            <a:avLst>
              <a:gd name="adj1" fmla="val 593"/>
            </a:avLst>
          </a:prstGeom>
          <a:noFill/>
          <a:ln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500"/>
                            </p:stCondLst>
                            <p:childTnLst>
                              <p:par>
                                <p:cTn id="23" presetID="21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500"/>
                            </p:stCondLst>
                            <p:childTnLst>
                              <p:par>
                                <p:cTn id="33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/>
      <p:bldP spid="5" grpId="0"/>
      <p:bldP spid="6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2487</TotalTime>
  <Words>1352</Words>
  <Application>Microsoft Office PowerPoint</Application>
  <PresentationFormat>On-screen Show (4:3)</PresentationFormat>
  <Paragraphs>279</Paragraphs>
  <Slides>32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231</cp:revision>
  <dcterms:created xsi:type="dcterms:W3CDTF">2006-08-16T00:00:00Z</dcterms:created>
  <dcterms:modified xsi:type="dcterms:W3CDTF">2021-07-01T00:57:50Z</dcterms:modified>
</cp:coreProperties>
</file>