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76" r:id="rId4"/>
    <p:sldId id="282" r:id="rId5"/>
    <p:sldId id="284" r:id="rId6"/>
    <p:sldId id="260" r:id="rId7"/>
    <p:sldId id="281" r:id="rId8"/>
    <p:sldId id="278" r:id="rId9"/>
    <p:sldId id="285" r:id="rId10"/>
    <p:sldId id="279" r:id="rId11"/>
    <p:sldId id="280" r:id="rId12"/>
    <p:sldId id="266" r:id="rId13"/>
    <p:sldId id="268" r:id="rId14"/>
    <p:sldId id="267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4919" autoAdjust="0"/>
  </p:normalViewPr>
  <p:slideViewPr>
    <p:cSldViewPr>
      <p:cViewPr varScale="1">
        <p:scale>
          <a:sx n="59" d="100"/>
          <a:sy n="59" d="100"/>
        </p:scale>
        <p:origin x="157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9C830-B0FA-4E7C-9F9C-9173498F0603}" type="datetimeFigureOut">
              <a:rPr lang="en-US" smtClean="0"/>
              <a:t>7/1/2021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5D2E-BF88-48E5-8956-0898653828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9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04C29-9CBC-4041-88E5-92683C0AA7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8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65D2E-BF88-48E5-8956-08986538280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7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6" y="152400"/>
            <a:ext cx="8991600" cy="6592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382000" cy="6019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আসসালামু আলাইকুম</a:t>
            </a:r>
            <a:endParaRPr 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304800"/>
            <a:ext cx="8458200" cy="6400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81600" y="1049298"/>
            <a:ext cx="3352800" cy="549223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57200"/>
            <a:ext cx="4495800" cy="4280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smtClean="0">
                <a:latin typeface="Kalpurush" panose="02000600000000000000" pitchFamily="2" charset="0"/>
                <a:cs typeface="Kalpurush" panose="02000600000000000000" pitchFamily="2" charset="0"/>
              </a:rPr>
              <a:t>বাস্তব সংখ্যা(R) </a:t>
            </a:r>
            <a:endParaRPr lang="en-US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26269" y="1049298"/>
            <a:ext cx="5791200" cy="5492234"/>
            <a:chOff x="762000" y="826532"/>
            <a:chExt cx="5791200" cy="5492234"/>
          </a:xfrm>
        </p:grpSpPr>
        <p:sp>
          <p:nvSpPr>
            <p:cNvPr id="7" name="Rounded Rectangle 6"/>
            <p:cNvSpPr/>
            <p:nvPr/>
          </p:nvSpPr>
          <p:spPr>
            <a:xfrm>
              <a:off x="762000" y="826532"/>
              <a:ext cx="5791200" cy="549223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1600" y="978932"/>
              <a:ext cx="3733800" cy="92333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mtClean="0">
                  <a:solidFill>
                    <a:srgbClr val="00B0F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মূলদ সংখ্যা(Q)</a:t>
              </a:r>
            </a:p>
            <a:p>
              <a:r>
                <a:rPr lang="en-US" smtClean="0">
                  <a:latin typeface="Kalpurush" panose="02000600000000000000" pitchFamily="2" charset="0"/>
                  <a:cs typeface="Kalpurush" panose="02000600000000000000" pitchFamily="2" charset="0"/>
                </a:rPr>
                <a:t>--1, -2, 2/3, 1/3, 0,1, 2, …..ইত্যাদি</a:t>
              </a:r>
            </a:p>
            <a:p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685800" y="1906458"/>
            <a:ext cx="4572000" cy="44943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14451" y="1880472"/>
            <a:ext cx="3429000" cy="12267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পূর্ণ সংখ্যা(Z)</a:t>
            </a:r>
          </a:p>
          <a:p>
            <a:r>
              <a:rPr lang="en-US" sz="2000" b="1" smtClean="0">
                <a:latin typeface="Kalpurush" panose="02000600000000000000" pitchFamily="2" charset="0"/>
                <a:cs typeface="Kalpurush" panose="02000600000000000000" pitchFamily="2" charset="0"/>
              </a:rPr>
              <a:t>…..,-3, -2, -1, 0, 1, 2, 3……….</a:t>
            </a:r>
            <a:endParaRPr lang="en-US" sz="20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57250" y="3133158"/>
            <a:ext cx="4138612" cy="3115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50306" y="3354971"/>
            <a:ext cx="909638" cy="7986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0</a:t>
            </a: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90625" y="4446447"/>
            <a:ext cx="3429000" cy="1449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স্বাভাবিক সংখ্যা(N)</a:t>
            </a:r>
          </a:p>
          <a:p>
            <a:pPr algn="ctr"/>
            <a:r>
              <a:rPr lang="en-US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1, 2, 3, 4, 5,……………….</a:t>
            </a: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10338" y="2460484"/>
                <a:ext cx="1619252" cy="1579855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sz="360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অমূলদ</a:t>
                </a:r>
                <a:r>
                  <a:rPr lang="en-US" sz="3600" b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00206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60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সংখ্যা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,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38" y="2460484"/>
                <a:ext cx="1619252" cy="157985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3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6" grpId="0"/>
      <p:bldP spid="10" grpId="0" animBg="1"/>
      <p:bldP spid="11" grpId="0" animBg="1"/>
      <p:bldP spid="12" grpId="0" animBg="1"/>
      <p:bldP spid="13" grpId="0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987" y="0"/>
            <a:ext cx="8329613" cy="980420"/>
          </a:xfrm>
          <a:prstGeom prst="rect">
            <a:avLst/>
          </a:prstGeom>
          <a:gradFill>
            <a:gsLst>
              <a:gs pos="0">
                <a:srgbClr val="00B0F0"/>
              </a:gs>
              <a:gs pos="31000">
                <a:schemeClr val="tx2">
                  <a:lumMod val="75000"/>
                </a:schemeClr>
              </a:gs>
              <a:gs pos="63000">
                <a:srgbClr val="00B050"/>
              </a:gs>
              <a:gs pos="100000">
                <a:srgbClr val="C00000"/>
              </a:gs>
            </a:gsLst>
            <a:lin ang="5400000" scaled="1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বাস্তব সংখ্যাকে সেটে প্রকাশ</a:t>
            </a:r>
            <a:endParaRPr 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8610600" cy="5525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smtClean="0">
                <a:solidFill>
                  <a:schemeClr val="accent6">
                    <a:lumMod val="7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স্বাভাবিক সংখ্যার সেট : N = { 1 , 2 , 3 , 4, 5,…ইত্যাদি}</a:t>
            </a:r>
            <a:endParaRPr lang="en-US" sz="2000" b="1">
              <a:solidFill>
                <a:schemeClr val="accent6">
                  <a:lumMod val="75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" y="2067580"/>
            <a:ext cx="8591550" cy="828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smtClean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পূর্ণ সংখ্যার সেট : Z = {..-3, -2, -1, 0, 1 , 2 , 3 , …ইত্যাদি}</a:t>
            </a:r>
            <a:endParaRPr lang="en-US" sz="2000" b="1">
              <a:solidFill>
                <a:srgbClr val="00B0F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0"/>
            <a:ext cx="8567737" cy="6857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মূলদ সংখ্যার সেট : Q = {..-5/4, -2, -1, 0, 1/3,1 , 1.6, 2 , 3 , …ইত্যাদি}</a:t>
            </a:r>
            <a:endParaRPr lang="en-US" sz="2000" b="1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80987" y="4129890"/>
                <a:ext cx="8591550" cy="59942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sz="2000" b="1" smtClean="0">
                    <a:solidFill>
                      <a:schemeClr val="accent3">
                        <a:lumMod val="50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বাস্তব সংখ্যার সেট : R = {..-5/4, -2, -1, 0, 1/3,1 , 1.6, 2 , 3 ,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𝝅</m:t>
                    </m:r>
                  </m:oMath>
                </a14:m>
                <a:r>
                  <a:rPr lang="en-US" sz="2000" b="1" smtClean="0">
                    <a:solidFill>
                      <a:schemeClr val="accent3">
                        <a:lumMod val="50000"/>
                      </a:schemeClr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…ইত্যাদি}</a:t>
                </a:r>
                <a:endParaRPr lang="en-US" sz="2000" b="1">
                  <a:solidFill>
                    <a:schemeClr val="accent3">
                      <a:lumMod val="50000"/>
                    </a:schemeClr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" y="4129890"/>
                <a:ext cx="8591550" cy="599420"/>
              </a:xfrm>
              <a:prstGeom prst="rect">
                <a:avLst/>
              </a:prstGeom>
              <a:blipFill rotWithShape="0">
                <a:blip r:embed="rId2"/>
                <a:stretch>
                  <a:fillRect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5274" y="5410200"/>
                <a:ext cx="8315326" cy="114300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31000">
                    <a:schemeClr val="tx2">
                      <a:lumMod val="75000"/>
                    </a:schemeClr>
                  </a:gs>
                  <a:gs pos="63000">
                    <a:srgbClr val="00B050"/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</p:spPr>
            <p:txBody>
              <a:bodyPr wrap="square" rtlCol="0">
                <a:prstTxWarp prst="textPlain">
                  <a:avLst/>
                </a:prstTxWarp>
                <a:spAutoFit/>
              </a:bodyPr>
              <a:lstStyle/>
              <a:p>
                <a:r>
                  <a:rPr lang="en-US" sz="2400" b="1" smtClean="0">
                    <a:ln w="28575">
                      <a:solidFill>
                        <a:srgbClr val="FF0000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সুতরাং,  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n w="28575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⊆</m:t>
                    </m:r>
                    <m:r>
                      <a:rPr lang="en-US" sz="2400" b="1" i="1" smtClean="0">
                        <a:ln w="28575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𝒁</m:t>
                    </m:r>
                    <m:r>
                      <a:rPr lang="en-US" sz="2400" b="1" i="1" smtClean="0">
                        <a:ln w="28575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⊆</m:t>
                    </m:r>
                    <m:r>
                      <a:rPr lang="en-US" sz="2400" b="1" i="1" smtClean="0">
                        <a:ln w="28575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𝑸</m:t>
                    </m:r>
                    <m:r>
                      <a:rPr lang="en-US" sz="2400" b="1" i="1" smtClean="0">
                        <a:ln w="28575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⊆</m:t>
                    </m:r>
                    <m:r>
                      <a:rPr lang="en-US" sz="2400" b="1" i="1" smtClean="0">
                        <a:ln w="28575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𝑹</m:t>
                    </m:r>
                  </m:oMath>
                </a14:m>
                <a:endParaRPr lang="en-US" sz="2400" b="1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4" y="5410200"/>
                <a:ext cx="8315326" cy="1143000"/>
              </a:xfrm>
              <a:prstGeom prst="rect">
                <a:avLst/>
              </a:prstGeom>
              <a:blipFill rotWithShape="0">
                <a:blip r:embed="rId3"/>
                <a:stretch>
                  <a:fillRect l="-220" t="-1604" r="-51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1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" y="337932"/>
            <a:ext cx="8915400" cy="77585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smtClean="0">
                <a:latin typeface="Kalpurush" panose="02000600000000000000" pitchFamily="2" charset="0"/>
                <a:cs typeface="Kalpurush" panose="02000600000000000000" pitchFamily="2" charset="0"/>
              </a:rPr>
              <a:t>বাস্তব সংখ্যার শ্রেণিবিন্যাস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2066060"/>
            <a:ext cx="2667000" cy="945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4991100" y="3011633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47924" y="3366655"/>
            <a:ext cx="5105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28009" y="3366655"/>
            <a:ext cx="10391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0" y="3595255"/>
            <a:ext cx="1676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362200" y="4191000"/>
            <a:ext cx="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90600" y="4419600"/>
            <a:ext cx="2743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0600" y="4419600"/>
            <a:ext cx="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4919663"/>
            <a:ext cx="1447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733800" y="4419600"/>
            <a:ext cx="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915213" y="4876800"/>
            <a:ext cx="1580587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771900" y="5562600"/>
            <a:ext cx="0" cy="30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81200" y="5867400"/>
            <a:ext cx="411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1200" y="58674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38600" y="58674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5867400"/>
            <a:ext cx="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04799" y="6019800"/>
            <a:ext cx="2610413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57600" y="6019800"/>
            <a:ext cx="838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34000" y="6019800"/>
            <a:ext cx="2667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543800" y="3352800"/>
            <a:ext cx="0" cy="190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12888" y="3550228"/>
            <a:ext cx="1828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46011" y="2400378"/>
            <a:ext cx="2291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বাস্তব সংখ্যা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52600" y="3505200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মূলদ</a:t>
            </a:r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9868" y="3616680"/>
            <a:ext cx="1386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অমূলদ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919597"/>
            <a:ext cx="1377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ভগ্নাংশ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2251" y="4919597"/>
            <a:ext cx="158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পূর্ণসংখ্যা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2701" y="6096363"/>
            <a:ext cx="2366699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smtClean="0">
                <a:latin typeface="Kalpurush" panose="02000600000000000000" pitchFamily="2" charset="0"/>
                <a:cs typeface="Kalpurush" panose="02000600000000000000" pitchFamily="2" charset="0"/>
              </a:rPr>
              <a:t>ঋনাত্নক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smtClean="0">
                <a:latin typeface="Kalpurush" panose="02000600000000000000" pitchFamily="2" charset="0"/>
                <a:cs typeface="Kalpurush" panose="02000600000000000000" pitchFamily="2" charset="0"/>
              </a:rPr>
              <a:t>পূর্ণসংখ্যা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0" y="6019800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শূন্য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2739" y="6128265"/>
            <a:ext cx="2455861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smtClean="0">
                <a:latin typeface="Kalpurush" panose="02000600000000000000" pitchFamily="2" charset="0"/>
                <a:cs typeface="Kalpurush" panose="02000600000000000000" pitchFamily="2" charset="0"/>
              </a:rPr>
              <a:t>ধনাত্নক</a:t>
            </a:r>
            <a:r>
              <a:rPr lang="en-US" sz="2400" b="1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400" b="1" smtClean="0">
                <a:latin typeface="Kalpurush" panose="02000600000000000000" pitchFamily="2" charset="0"/>
                <a:cs typeface="Kalpurush" panose="02000600000000000000" pitchFamily="2" charset="0"/>
              </a:rPr>
              <a:t>পূর্ণসংখ্যা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0" grpId="0"/>
      <p:bldP spid="21" grpId="0"/>
      <p:bldP spid="23" grpId="0"/>
      <p:bldP spid="28" grpId="0"/>
      <p:bldP spid="39" grpId="0"/>
      <p:bldP spid="44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1575953"/>
            <a:ext cx="8686800" cy="4991101"/>
            <a:chOff x="228600" y="1575953"/>
            <a:chExt cx="8686800" cy="4991101"/>
          </a:xfrm>
        </p:grpSpPr>
        <p:sp>
          <p:nvSpPr>
            <p:cNvPr id="5" name="Rectangle 4"/>
            <p:cNvSpPr/>
            <p:nvPr/>
          </p:nvSpPr>
          <p:spPr>
            <a:xfrm>
              <a:off x="228600" y="1575953"/>
              <a:ext cx="8686800" cy="4953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6)23(3.833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18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50 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48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20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18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     20</a:t>
              </a:r>
            </a:p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     18</a:t>
              </a:r>
            </a:p>
            <a:p>
              <a:pPr algn="ctr"/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                        2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267200" y="2971800"/>
              <a:ext cx="11620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19600" y="3886200"/>
              <a:ext cx="114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95800" y="4876800"/>
              <a:ext cx="1295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724400" y="5867400"/>
              <a:ext cx="1143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400800" y="5846618"/>
              <a:ext cx="2209800" cy="7204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উত্তরঃ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3.83</a:t>
              </a:r>
              <a:endParaRPr lang="en-US" sz="3600" cap="all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7772400" y="5417130"/>
              <a:ext cx="914400" cy="7100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228600"/>
            <a:ext cx="8686800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লক্ষ্য কর</a:t>
            </a:r>
            <a:endParaRPr lang="en-US" sz="8800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23 ⁄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6=?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3130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6200"/>
            <a:ext cx="8753168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Q.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√3 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bn-BD" sz="2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4 </a:t>
            </a:r>
            <a:r>
              <a:rPr lang="bn-BD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এর মধ্যে দুইটি অমূলদ সংখ্যা নির্ণয়।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732" y="1243208"/>
            <a:ext cx="8753168" cy="563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এখানে,  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√3 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1.7320508………</a:t>
            </a:r>
          </a:p>
          <a:p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মনে করি,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  <a:r>
              <a:rPr lang="bn-BD" sz="3200" smtClean="0">
                <a:latin typeface="Kalpurush" panose="02000600000000000000" pitchFamily="2" charset="0"/>
                <a:cs typeface="Kalpurush" panose="02000600000000000000" pitchFamily="2" charset="0"/>
              </a:rPr>
              <a:t>=</a:t>
            </a:r>
            <a:r>
              <a:rPr lang="en-US" sz="3200" smtClean="0">
                <a:latin typeface="Kalpurush" panose="02000600000000000000" pitchFamily="2" charset="0"/>
                <a:cs typeface="Kalpurush" panose="02000600000000000000" pitchFamily="2" charset="0"/>
              </a:rPr>
              <a:t>2.030033000333……..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200" smtClean="0">
                <a:latin typeface="Kalpurush" panose="02000600000000000000" pitchFamily="2" charset="0"/>
                <a:cs typeface="Kalpurush" panose="02000600000000000000" pitchFamily="2" charset="0"/>
              </a:rPr>
              <a:t>এবং       </a:t>
            </a:r>
            <a:r>
              <a:rPr lang="en-US" sz="3200" smtClean="0">
                <a:latin typeface="Kalpurush" panose="02000600000000000000" pitchFamily="2" charset="0"/>
                <a:cs typeface="Kalpurush" panose="02000600000000000000" pitchFamily="2" charset="0"/>
              </a:rPr>
              <a:t>b=2.505500555……..</a:t>
            </a:r>
            <a:endParaRPr lang="en-US" sz="32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স্পষ্টতঃ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b 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উভয়ই বাস্তব সংখ্যা এবং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√3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অপেক্ষা বড় ও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4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অপেক্ষা ছোট।</a:t>
            </a:r>
          </a:p>
          <a:p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অর্থাৎ     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√3‹2.030033000333…………‹4</a:t>
            </a:r>
          </a:p>
          <a:p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এবং      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√3‹2.505500555……………..‹4</a:t>
            </a:r>
          </a:p>
          <a:p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সুতরাং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a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b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দুইটি নির্নেয় অমুলদ সংখ্যা।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8375281" cy="414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1676400"/>
            <a:ext cx="49530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√5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এবং 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9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এর মধ্যে দুইটি অমূলদ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সংখ্যা নির্ণয় কর।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81000"/>
            <a:ext cx="5943600" cy="646331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rgbClr val="00B0F0"/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দলীয় কাজ</a:t>
            </a:r>
            <a:endParaRPr lang="en-US" sz="3600" b="1"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35000">
              <a:schemeClr val="tx2">
                <a:lumMod val="60000"/>
                <a:lumOff val="40000"/>
              </a:schemeClr>
            </a:gs>
            <a:gs pos="100000">
              <a:srgbClr val="FFC00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09800"/>
            <a:ext cx="8991600" cy="44958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tx2">
                  <a:lumMod val="60000"/>
                  <a:lumOff val="40000"/>
                </a:schemeClr>
              </a:gs>
              <a:gs pos="70000">
                <a:srgbClr val="FFC000"/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√3 </a:t>
            </a:r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4</a:t>
            </a:r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সংখ্যা দুটি কেমন সংখ্যা?</a:t>
            </a:r>
          </a:p>
          <a:p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.10⁄ 3 </a:t>
            </a:r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কে দশমিক ভগ্নাংশে প্রকাশ কর।</a:t>
            </a:r>
          </a:p>
          <a:p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√3 </a:t>
            </a:r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4</a:t>
            </a:r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এর মধ্যে দুটি অমুলদ সংখ্যা নির্ণয় কর।</a:t>
            </a:r>
          </a:p>
          <a:p>
            <a:r>
              <a:rPr lang="bn-BD" sz="4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BD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81000"/>
            <a:ext cx="4419600" cy="8382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rgbClr val="C00000"/>
              </a:gs>
              <a:gs pos="57000">
                <a:srgbClr val="92D050"/>
              </a:gs>
            </a:gsLst>
            <a:lin ang="16200000" scaled="1"/>
          </a:gra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228600"/>
            <a:ext cx="8610600" cy="6324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143000" indent="-1143000">
              <a:buFont typeface="Wingdings" pitchFamily="2" charset="2"/>
              <a:buChar char="q"/>
            </a:pPr>
            <a:r>
              <a:rPr lang="bn-BD" sz="7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প্রমান কর যে </a:t>
            </a:r>
            <a:r>
              <a:rPr lang="en-US" sz="7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√3 </a:t>
            </a:r>
            <a:r>
              <a:rPr lang="bn-BD" sz="7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</a:t>
            </a:r>
            <a:r>
              <a:rPr lang="bn-BD" sz="7200" b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অমূলদ </a:t>
            </a:r>
            <a:r>
              <a:rPr lang="en-US" sz="7200" b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সং</a:t>
            </a:r>
            <a:r>
              <a:rPr lang="bn-BD" sz="7200" b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খ্যা</a:t>
            </a:r>
            <a:r>
              <a:rPr lang="bn-BD" sz="48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81000"/>
            <a:ext cx="7543800" cy="12192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rgbClr val="C00000"/>
              </a:gs>
              <a:gs pos="95575">
                <a:schemeClr val="tx1">
                  <a:lumMod val="95000"/>
                  <a:lumOff val="5000"/>
                </a:schemeClr>
              </a:gs>
              <a:gs pos="47000">
                <a:srgbClr val="FFFF00"/>
              </a:gs>
            </a:gsLst>
            <a:lin ang="16200000" scaled="1"/>
          </a:gra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smtClean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36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7534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57750" y="5410200"/>
            <a:ext cx="3733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অধ্যায়ঃপ্রথম</a:t>
            </a:r>
            <a:endParaRPr lang="en-US" sz="2400" b="1" dirty="0">
              <a:ln w="22225">
                <a:solidFill>
                  <a:srgbClr val="00206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376" y="381000"/>
            <a:ext cx="9074624" cy="6172200"/>
            <a:chOff x="69376" y="381000"/>
            <a:chExt cx="9074624" cy="6172200"/>
          </a:xfrm>
        </p:grpSpPr>
        <p:sp>
          <p:nvSpPr>
            <p:cNvPr id="9" name="Rounded Rectangle 8"/>
            <p:cNvSpPr/>
            <p:nvPr/>
          </p:nvSpPr>
          <p:spPr>
            <a:xfrm>
              <a:off x="4610100" y="381000"/>
              <a:ext cx="4533900" cy="617220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0" y="609600"/>
              <a:ext cx="3829050" cy="4648200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69376" y="381000"/>
              <a:ext cx="4540724" cy="61722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4800" b="1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4800" b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4800" b="1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4800" b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4800" b="1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endParaRPr lang="en-US" sz="4800" b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  <a:p>
              <a:pPr algn="ctr"/>
              <a:r>
                <a:rPr lang="en-US" sz="4800" b="1" smtClean="0">
                  <a:ln w="12700">
                    <a:solidFill>
                      <a:schemeClr val="accent6">
                        <a:lumMod val="75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কেরাণীগঞ্জ, ঢাকা।</a:t>
              </a:r>
              <a:endParaRPr lang="en-US" sz="4800" b="1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563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05" y="2849420"/>
            <a:ext cx="8534400" cy="8322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b="1" smtClean="0">
                <a:latin typeface="Kalpurush" panose="02000600000000000000" pitchFamily="2" charset="0"/>
                <a:cs typeface="Kalpurush" panose="02000600000000000000" pitchFamily="2" charset="0"/>
              </a:rPr>
              <a:t>বাস্তব জীবনে হিসাব নিকাশ করার জন্য আমরা কি ব্যবহার করি? </a:t>
            </a:r>
            <a:endParaRPr lang="en-US" sz="2800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AutoShape 2" descr="Buying And Selling At A Market In Maumere Editorial Image - Image of  colorful, animal: 108497130"/>
          <p:cNvSpPr>
            <a:spLocks noChangeAspect="1" noChangeArrowheads="1"/>
          </p:cNvSpPr>
          <p:nvPr/>
        </p:nvSpPr>
        <p:spPr bwMode="auto">
          <a:xfrm>
            <a:off x="1219200" y="11430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7819"/>
            <a:ext cx="4072824" cy="2319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4" descr="Numbers Solitaire Halloween Edition - easy-to-play card puzzle game that uses  numbers. by Com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7908"/>
            <a:ext cx="4002505" cy="2319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4800" y="3962400"/>
            <a:ext cx="8534400" cy="2590799"/>
            <a:chOff x="152400" y="3926801"/>
            <a:chExt cx="8539162" cy="27025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3926801"/>
              <a:ext cx="8539162" cy="270259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152400" y="4892842"/>
              <a:ext cx="8539162" cy="5087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28575">
              <a:solidFill>
                <a:schemeClr val="tx1"/>
              </a:solidFill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3600" b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সংখ্যার গুরত্ব</a:t>
              </a:r>
              <a:endParaRPr lang="en-US" sz="3600" b="1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3859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0" y="24063"/>
            <a:ext cx="3733800" cy="1295400"/>
          </a:xfrm>
          <a:prstGeom prst="horizontalScroll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  ঘোষনা</a:t>
            </a:r>
            <a:endParaRPr lang="en-US" sz="36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610600" cy="228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তাহলে আজ আমাদের পাঠের বিষয়বস্তু হলো</a:t>
            </a:r>
            <a:endParaRPr lang="en-US" sz="3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776537"/>
            <a:ext cx="8610600" cy="1524000"/>
          </a:xfrm>
          <a:prstGeom prst="rect">
            <a:avLst/>
          </a:prstGeom>
          <a:gradFill>
            <a:gsLst>
              <a:gs pos="0">
                <a:srgbClr val="FFFF00"/>
              </a:gs>
              <a:gs pos="31000">
                <a:srgbClr val="FF00FF"/>
              </a:gs>
              <a:gs pos="63000">
                <a:schemeClr val="accent4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</a:gradFill>
          <a:ln w="28575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smtClean="0">
                <a:latin typeface="Kalpurush" panose="02000600000000000000" pitchFamily="2" charset="0"/>
                <a:cs typeface="Kalpurush" panose="02000600000000000000" pitchFamily="2" charset="0"/>
              </a:rPr>
              <a:t>বাস্তব সংখ্যার শ্রেণীবিন্যাস</a:t>
            </a:r>
            <a:endParaRPr lang="en-US" sz="240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14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609600"/>
            <a:ext cx="84582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9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1981200"/>
            <a:ext cx="8686799" cy="472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 পাঠ শেষে শিক্ষার্থীরা</a:t>
            </a:r>
            <a:r>
              <a:rPr lang="en-US" sz="5400" b="1" dirty="0" smtClean="0">
                <a:solidFill>
                  <a:schemeClr val="tx2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………..</a:t>
            </a:r>
            <a:endParaRPr lang="bn-BD" sz="5400" b="1" dirty="0" smtClean="0">
              <a:solidFill>
                <a:schemeClr val="tx2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বাস্তব সংখ্যার শ্রেণিবিন্যাস করতে পরবে।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বাস্তব সংখ্যাকে দশমিকে প্রকাশ করে আসন্ন মান নির্ণয় করতে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বাস্তব সংখ্যা সম্পর্কিত সমস্যা সমাধান করতে পারবে।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170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534400" cy="6019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চলো বাস্তব সংখ্যার</a:t>
            </a:r>
          </a:p>
          <a:p>
            <a:pPr algn="ctr"/>
            <a:r>
              <a:rPr lang="en-US" sz="2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পরিবারের সাথে চিত্রের</a:t>
            </a:r>
          </a:p>
          <a:p>
            <a:pPr algn="ctr"/>
            <a:r>
              <a:rPr lang="en-US" sz="24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মাধ্যমে পরিচিত হই।</a:t>
            </a:r>
            <a:endParaRPr lang="en-US" sz="24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6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0819" y="366900"/>
            <a:ext cx="8458200" cy="6629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955833">
            <a:off x="3993598" y="817498"/>
            <a:ext cx="3276600" cy="685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2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বাস্তব সংখ্যা®</a:t>
            </a:r>
            <a:endParaRPr lang="en-US" sz="3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6838" y="838200"/>
            <a:ext cx="6103962" cy="5410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400800" y="2667000"/>
            <a:ext cx="2362200" cy="2286000"/>
            <a:chOff x="6400800" y="2667000"/>
            <a:chExt cx="2362200" cy="2286000"/>
          </a:xfrm>
        </p:grpSpPr>
        <p:sp>
          <p:nvSpPr>
            <p:cNvPr id="7" name="Oval 6"/>
            <p:cNvSpPr/>
            <p:nvPr/>
          </p:nvSpPr>
          <p:spPr>
            <a:xfrm>
              <a:off x="6400800" y="2667000"/>
              <a:ext cx="2362200" cy="2286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9900" y="3069976"/>
              <a:ext cx="1524000" cy="78434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mtClean="0">
                  <a:latin typeface="Kalpurush" panose="02000600000000000000" pitchFamily="2" charset="0"/>
                  <a:cs typeface="Kalpurush" panose="02000600000000000000" pitchFamily="2" charset="0"/>
                </a:rPr>
                <a:t>অমূলদ</a:t>
              </a:r>
            </a:p>
            <a:p>
              <a:r>
                <a:rPr lang="en-US" smtClean="0">
                  <a:latin typeface="Kalpurush" panose="02000600000000000000" pitchFamily="2" charset="0"/>
                  <a:cs typeface="Kalpurush" panose="02000600000000000000" pitchFamily="2" charset="0"/>
                </a:rPr>
                <a:t>সংখ্যা(Q!)</a:t>
              </a:r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74206" y="3888992"/>
                  <a:ext cx="1415387" cy="6428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320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320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4206" y="3888992"/>
                  <a:ext cx="1415387" cy="64286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Oval 10"/>
          <p:cNvSpPr/>
          <p:nvPr/>
        </p:nvSpPr>
        <p:spPr>
          <a:xfrm>
            <a:off x="300819" y="1409700"/>
            <a:ext cx="4499781" cy="426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788089" y="2628900"/>
            <a:ext cx="1600200" cy="1828800"/>
            <a:chOff x="4788089" y="2628900"/>
            <a:chExt cx="1600200" cy="1828800"/>
          </a:xfrm>
        </p:grpSpPr>
        <p:sp>
          <p:nvSpPr>
            <p:cNvPr id="12" name="Oval 11"/>
            <p:cNvSpPr/>
            <p:nvPr/>
          </p:nvSpPr>
          <p:spPr>
            <a:xfrm>
              <a:off x="4788089" y="2628900"/>
              <a:ext cx="1600200" cy="1828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11739" y="2869921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2000" b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ভগ্নাংশ</a:t>
              </a:r>
              <a:endParaRPr lang="en-US" sz="2000" b="1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46460" y="3404066"/>
              <a:ext cx="1209249" cy="555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mtClean="0">
                  <a:latin typeface="Kalpurush" panose="02000600000000000000" pitchFamily="2" charset="0"/>
                  <a:cs typeface="Kalpurush" panose="02000600000000000000" pitchFamily="2" charset="0"/>
                </a:rPr>
                <a:t>3/5, 4.3</a:t>
              </a:r>
            </a:p>
            <a:p>
              <a:r>
                <a:rPr lang="en-US" smtClean="0">
                  <a:latin typeface="Kalpurush" panose="02000600000000000000" pitchFamily="2" charset="0"/>
                  <a:cs typeface="Kalpurush" panose="02000600000000000000" pitchFamily="2" charset="0"/>
                </a:rPr>
                <a:t>ইত্যাদি</a:t>
              </a:r>
              <a:endParaRPr lang="en-US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7233" y="1985070"/>
            <a:ext cx="1742776" cy="1361998"/>
            <a:chOff x="762001" y="1908033"/>
            <a:chExt cx="1742776" cy="1361998"/>
          </a:xfrm>
        </p:grpSpPr>
        <p:sp>
          <p:nvSpPr>
            <p:cNvPr id="17" name="Oval 16"/>
            <p:cNvSpPr/>
            <p:nvPr/>
          </p:nvSpPr>
          <p:spPr>
            <a:xfrm>
              <a:off x="762001" y="1908033"/>
              <a:ext cx="1742776" cy="136199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0936" y="2343834"/>
              <a:ext cx="1493705" cy="646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ধনাত্বক সংখ্যা</a:t>
              </a:r>
            </a:p>
            <a:p>
              <a:r>
                <a:rPr lang="en-US" b="1" smtClean="0">
                  <a:latin typeface="Kalpurush" panose="02000600000000000000" pitchFamily="2" charset="0"/>
                  <a:cs typeface="Kalpurush" panose="02000600000000000000" pitchFamily="2" charset="0"/>
                </a:rPr>
                <a:t>1, 2, 3,…..</a:t>
              </a:r>
              <a:endParaRPr lang="en-US" b="1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32708" y="2012962"/>
            <a:ext cx="1787289" cy="1464269"/>
            <a:chOff x="2523854" y="1908033"/>
            <a:chExt cx="1787289" cy="1464269"/>
          </a:xfrm>
        </p:grpSpPr>
        <p:sp>
          <p:nvSpPr>
            <p:cNvPr id="18" name="Oval 17"/>
            <p:cNvSpPr/>
            <p:nvPr/>
          </p:nvSpPr>
          <p:spPr>
            <a:xfrm>
              <a:off x="2523854" y="1908033"/>
              <a:ext cx="1787289" cy="146426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58689" y="2178502"/>
              <a:ext cx="1517618" cy="92333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ঋনাত্বক সংখ্যা</a:t>
              </a:r>
            </a:p>
            <a:p>
              <a:r>
                <a:rPr lang="en-US" b="1" smtClean="0">
                  <a:latin typeface="Kalpurush" panose="02000600000000000000" pitchFamily="2" charset="0"/>
                  <a:cs typeface="Kalpurush" panose="02000600000000000000" pitchFamily="2" charset="0"/>
                </a:rPr>
                <a:t>-1, -2, -3,….</a:t>
              </a:r>
              <a:endParaRPr lang="en-US" b="1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6194" y="3705832"/>
            <a:ext cx="3776860" cy="1628168"/>
            <a:chOff x="762000" y="3694458"/>
            <a:chExt cx="3614949" cy="1563341"/>
          </a:xfrm>
        </p:grpSpPr>
        <p:sp>
          <p:nvSpPr>
            <p:cNvPr id="25" name="Oval 24"/>
            <p:cNvSpPr/>
            <p:nvPr/>
          </p:nvSpPr>
          <p:spPr>
            <a:xfrm>
              <a:off x="762000" y="3694458"/>
              <a:ext cx="3614949" cy="156334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6800" y="4191000"/>
              <a:ext cx="2895600" cy="7620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smtClean="0">
                  <a:latin typeface="Kalpurush" panose="02000600000000000000" pitchFamily="2" charset="0"/>
                  <a:cs typeface="Kalpurush" panose="02000600000000000000" pitchFamily="2" charset="0"/>
                </a:rPr>
                <a:t>স্বাভাবিক সংখ্যা(N)</a:t>
              </a:r>
            </a:p>
            <a:p>
              <a:r>
                <a:rPr lang="en-US" b="1" smtClean="0">
                  <a:latin typeface="Kalpurush" panose="02000600000000000000" pitchFamily="2" charset="0"/>
                  <a:cs typeface="Kalpurush" panose="02000600000000000000" pitchFamily="2" charset="0"/>
                </a:rPr>
                <a:t>1, 2, 3, 4,……..</a:t>
              </a:r>
              <a:endParaRPr lang="en-US" b="1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24922" y="3100494"/>
            <a:ext cx="370479" cy="571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smtClean="0">
                <a:latin typeface="Book Antiqua" panose="02040602050305030304" pitchFamily="18" charset="0"/>
              </a:rPr>
              <a:t>0</a:t>
            </a:r>
            <a:endParaRPr lang="en-US" sz="2000" b="1">
              <a:latin typeface="Book Antiqua" panose="0204060205030503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60059" y="1000627"/>
            <a:ext cx="1669860" cy="4223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smtClean="0">
                <a:latin typeface="Kalpurush" panose="02000600000000000000" pitchFamily="2" charset="0"/>
                <a:cs typeface="Kalpurush" panose="02000600000000000000" pitchFamily="2" charset="0"/>
              </a:rPr>
              <a:t>মূলদ সংখ্যা(Q)</a:t>
            </a:r>
            <a:endParaRPr lang="en-US" b="1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2601" y="1590268"/>
            <a:ext cx="16002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পূর্ণ সংখ্যা (Z)</a:t>
            </a:r>
            <a:endParaRPr lang="en-US"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1" grpId="0" animBg="1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686800" cy="6400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সংখ্যার বিন্যাসকে এভাবেও</a:t>
            </a:r>
          </a:p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প্রকাশ করা যায়</a:t>
            </a:r>
            <a:endParaRPr lang="en-US" sz="5400" b="1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75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482</Words>
  <Application>Microsoft Office PowerPoint</Application>
  <PresentationFormat>On-screen Show (4:3)</PresentationFormat>
  <Paragraphs>105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Cambria Math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Riaz Uddin Duk Sir</cp:lastModifiedBy>
  <cp:revision>196</cp:revision>
  <dcterms:created xsi:type="dcterms:W3CDTF">2006-08-16T00:00:00Z</dcterms:created>
  <dcterms:modified xsi:type="dcterms:W3CDTF">2021-07-01T05:28:13Z</dcterms:modified>
</cp:coreProperties>
</file>