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2296" y="73152"/>
            <a:ext cx="12033504" cy="6702552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956816" y="6406372"/>
            <a:ext cx="862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ahnschrift Light" panose="020B0502040204020203" pitchFamily="34" charset="0"/>
              </a:rPr>
              <a:t>Md. Robiul Islam, Assistant Teacher English, Pioneer Girls’ High School, Khulna</a:t>
            </a:r>
            <a:endParaRPr lang="en-US" dirty="0">
              <a:latin typeface="Bahnschrift Light" panose="020B05020402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2638" y="5737860"/>
            <a:ext cx="1499616" cy="11567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5022" y="5870448"/>
            <a:ext cx="1499616" cy="106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4B3-4630-48DE-87AD-37F3B56BD281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37B-3FF2-4DD4-963C-DB01DACE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4B3-4630-48DE-87AD-37F3B56BD281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37B-3FF2-4DD4-963C-DB01DACE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08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96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55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33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12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97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53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71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9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4B3-4630-48DE-87AD-37F3B56BD281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37B-3FF2-4DD4-963C-DB01DACE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40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91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8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02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4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4B3-4630-48DE-87AD-37F3B56BD281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37B-3FF2-4DD4-963C-DB01DACE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7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4B3-4630-48DE-87AD-37F3B56BD281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37B-3FF2-4DD4-963C-DB01DACE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9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4B3-4630-48DE-87AD-37F3B56BD281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37B-3FF2-4DD4-963C-DB01DACE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6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4B3-4630-48DE-87AD-37F3B56BD281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37B-3FF2-4DD4-963C-DB01DACE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65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4B3-4630-48DE-87AD-37F3B56BD281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37B-3FF2-4DD4-963C-DB01DACE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0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4B3-4630-48DE-87AD-37F3B56BD281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37B-3FF2-4DD4-963C-DB01DACE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1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64B3-4630-48DE-87AD-37F3B56BD281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37B-3FF2-4DD4-963C-DB01DACE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6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64B3-4630-48DE-87AD-37F3B56BD281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C37B-3FF2-4DD4-963C-DB01DACE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8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35506-0BDB-4E88-8A6F-2E9FD1E768BF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3CFD-5B36-4F7D-8CBE-11651F88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7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1746" y="1862984"/>
            <a:ext cx="7041735" cy="175432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Berlin Sans FB Demi" panose="020E0802020502020306" pitchFamily="34" charset="0"/>
              </a:rPr>
              <a:t>Welcome to my multimedia classroom</a:t>
            </a:r>
            <a:endParaRPr lang="en-US" sz="5400" dirty="0">
              <a:latin typeface="Berlin Sans FB Demi" panose="020E0802020502020306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27565" y="3696901"/>
            <a:ext cx="229009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828" y="170916"/>
            <a:ext cx="11596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ll MT" panose="02020503060305020303" pitchFamily="18" charset="0"/>
              </a:rPr>
              <a:t>B. Say whether the following statements are true or false. If false, give the correct answer.</a:t>
            </a:r>
            <a:endParaRPr lang="en-US" sz="24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669" y="717847"/>
            <a:ext cx="6144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skerville Old Face" panose="02020602080505020303" pitchFamily="18" charset="0"/>
              </a:rPr>
              <a:t>1. Farabi and Flora are talking at school.</a:t>
            </a:r>
            <a:endParaRPr lang="en-US" sz="2800" dirty="0">
              <a:latin typeface="Baskerville Old Face" panose="0202060208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7669" y="1830724"/>
            <a:ext cx="5734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2. Flora is talking about her school.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757" y="2460531"/>
            <a:ext cx="664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3. Flora first went to school at the age of 6.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669" y="3090338"/>
            <a:ext cx="6947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4. Her mother dressed her in her best clothes.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669" y="3720145"/>
            <a:ext cx="4272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5. Flora walked to school.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5315" y="1241067"/>
            <a:ext cx="8041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Correct answer: Farabi and Flora are talking at home.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1680" y="4929416"/>
            <a:ext cx="1034039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Bell MT" panose="02020503060305020303" pitchFamily="18" charset="0"/>
              </a:rPr>
              <a:t>True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0772" y="4929416"/>
            <a:ext cx="99985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False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0399" y="4929416"/>
            <a:ext cx="99985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True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10026" y="4929416"/>
            <a:ext cx="99985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True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24814" y="4929416"/>
            <a:ext cx="99985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True</a:t>
            </a:r>
            <a:endParaRPr lang="en-US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3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0.28386 -0.6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93" y="-3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39492 -0.45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40" y="-2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0.17657 -0.3594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28" y="-1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0.04506 -0.2608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" y="-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-0.3793 -0.18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71" y="-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935" y="623843"/>
            <a:ext cx="635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C. Fill in the blanks with suitable words.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671" y="1444239"/>
            <a:ext cx="105284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Bell MT" panose="02020503060305020303" pitchFamily="18" charset="0"/>
              </a:rPr>
              <a:t>Flora is a student . She is ------------------------ class 7. She can remember her --------------- day at school even today. She ---------------- to school in 2006. Her mother ----------------- her to school. The school was -------------- a long way from their house. ----------------- Flora walked to school -------------------- her mother.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741" y="4358356"/>
            <a:ext cx="1444239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reading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6857" y="4358356"/>
            <a:ext cx="1239141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first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8418" y="4332719"/>
            <a:ext cx="1239141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went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9979" y="4332720"/>
            <a:ext cx="1645066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prepared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7465" y="4332719"/>
            <a:ext cx="1239141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not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37169" y="4341269"/>
            <a:ext cx="1239141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So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58730" y="4358356"/>
            <a:ext cx="1239141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with</a:t>
            </a:r>
            <a:endParaRPr lang="en-US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58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11111E-6 L 0.48828 -0.48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4" y="-2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11111E-6 L 0.10847 -0.399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-1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4957 -0.393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79" y="-1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59259E-6 L 0.01093 -0.329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-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59259E-6 L -0.44922 -0.2662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61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L -0.02448 -0.2685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" y="-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55352 -0.2013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82" y="-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491" y="589660"/>
            <a:ext cx="6682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D. Match the words with their meanings.</a:t>
            </a:r>
            <a:endParaRPr lang="en-US" sz="2800" dirty="0">
              <a:latin typeface="Bell MT" panose="020205030603050203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576604"/>
              </p:ext>
            </p:extLst>
          </p:nvPr>
        </p:nvGraphicFramePr>
        <p:xfrm>
          <a:off x="1912359" y="1486414"/>
          <a:ext cx="81280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Words</a:t>
                      </a:r>
                      <a:endParaRPr lang="en-US" sz="28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Meanings</a:t>
                      </a:r>
                      <a:endParaRPr lang="en-US" sz="28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Chat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Recall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Exactly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Excited </a:t>
                      </a:r>
                      <a:endParaRPr lang="en-US" sz="28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precisely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feeling happiness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a friend</a:t>
                      </a:r>
                      <a:r>
                        <a:rPr lang="en-US" sz="2800" baseline="0" dirty="0" smtClean="0">
                          <a:latin typeface="Bell MT" panose="02020503060305020303" pitchFamily="18" charset="0"/>
                        </a:rPr>
                        <a:t>ly conversation</a:t>
                      </a:r>
                    </a:p>
                    <a:p>
                      <a:pPr algn="ctr"/>
                      <a:r>
                        <a:rPr lang="en-US" sz="2800" baseline="0" dirty="0" smtClean="0">
                          <a:latin typeface="Bell MT" panose="02020503060305020303" pitchFamily="18" charset="0"/>
                        </a:rPr>
                        <a:t>remember</a:t>
                      </a:r>
                      <a:endParaRPr lang="en-US" sz="28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59251" y="3905428"/>
            <a:ext cx="1102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Chat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247117" y="4007977"/>
            <a:ext cx="1273323" cy="31812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68269" y="3936204"/>
            <a:ext cx="3033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ll MT" panose="02020503060305020303" pitchFamily="18" charset="0"/>
              </a:rPr>
              <a:t>a friendly conversation</a:t>
            </a:r>
            <a:endParaRPr lang="en-US" sz="2400" dirty="0">
              <a:latin typeface="Bell MT" panose="020205030603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9251" y="4683095"/>
            <a:ext cx="1102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ll MT" panose="02020503060305020303" pitchFamily="18" charset="0"/>
              </a:rPr>
              <a:t>Recall</a:t>
            </a:r>
            <a:endParaRPr lang="en-US" sz="2400" dirty="0">
              <a:latin typeface="Bell MT" panose="02020503060305020303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247116" y="4754866"/>
            <a:ext cx="1273323" cy="31812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68269" y="4621540"/>
            <a:ext cx="1845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remember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6790" y="5240145"/>
            <a:ext cx="1367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Exactly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272751" y="5342694"/>
            <a:ext cx="1273323" cy="31812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72541" y="5144760"/>
            <a:ext cx="1683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precisely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427" y="5858750"/>
            <a:ext cx="134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Excited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294118" y="5961299"/>
            <a:ext cx="1273323" cy="31812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68269" y="5810974"/>
            <a:ext cx="276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feeling happiness</a:t>
            </a:r>
            <a:endParaRPr lang="en-US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46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007" y="196553"/>
            <a:ext cx="11630826" cy="95410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E. Do you remember your first day at school? Write a short composition about it answering the questions below.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4239" y="1256232"/>
            <a:ext cx="5435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1. How old were you at that time?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4239" y="1824726"/>
            <a:ext cx="7093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2. What is the name of the school you went to?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4239" y="2409596"/>
            <a:ext cx="3871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3. What did you put on?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4239" y="2970437"/>
            <a:ext cx="8075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4. How did you feel before you started for the school?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8512" y="3560256"/>
            <a:ext cx="4033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ll MT" panose="02020503060305020303" pitchFamily="18" charset="0"/>
              </a:rPr>
              <a:t>5. Who did you go with?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568" y="4083476"/>
            <a:ext cx="11203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Bell MT" panose="02020503060305020303" pitchFamily="18" charset="0"/>
              </a:rPr>
              <a:t>Yes, I remember my first day at school. At that time I was 6 years old. The name of the school is Saint Joseph’s High School  I went to. I put on formal dress of my school because my father managed this dress with in a very short time from tailors. I felt very excited before started for the school. I went  to school with my father.</a:t>
            </a:r>
            <a:endParaRPr lang="en-US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3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8714" y="213643"/>
            <a:ext cx="4007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ell MT" panose="02020503060305020303" pitchFamily="18" charset="0"/>
              </a:rPr>
              <a:t>Grammatical Task</a:t>
            </a:r>
            <a:endParaRPr lang="en-US" sz="36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6523" y="1555335"/>
            <a:ext cx="5101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ll MT" panose="02020503060305020303" pitchFamily="18" charset="0"/>
              </a:rPr>
              <a:t>They are having a chat.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6523" y="2427005"/>
            <a:ext cx="464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Bell MT" panose="02020503060305020303" pitchFamily="18" charset="0"/>
              </a:rPr>
              <a:t>Present  continuous Tense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7705" y="3204673"/>
            <a:ext cx="2230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ll MT" panose="02020503060305020303" pitchFamily="18" charset="0"/>
              </a:rPr>
              <a:t>Structure: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4890" y="3237120"/>
            <a:ext cx="1931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Subject +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8053" y="3237120"/>
            <a:ext cx="2461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Am/Is/Are+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46691" y="3237120"/>
            <a:ext cx="1281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Verb+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83283" y="3237120"/>
            <a:ext cx="1093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ell MT" panose="02020503060305020303" pitchFamily="18" charset="0"/>
              </a:rPr>
              <a:t>i</a:t>
            </a:r>
            <a:r>
              <a:rPr lang="en-US" sz="3200" dirty="0" smtClean="0">
                <a:latin typeface="Bell MT" panose="02020503060305020303" pitchFamily="18" charset="0"/>
              </a:rPr>
              <a:t>ng+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48955" y="3237120"/>
            <a:ext cx="1410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Object</a:t>
            </a:r>
            <a:endParaRPr lang="en-US" sz="3200" dirty="0">
              <a:latin typeface="Bell MT" panose="02020503060305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69" y="1350547"/>
            <a:ext cx="2571750" cy="1435381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459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4580546" y="828941"/>
            <a:ext cx="3828516" cy="1136591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Home work</a:t>
            </a:r>
            <a:endParaRPr lang="en-US" sz="3200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2983" y="2615013"/>
            <a:ext cx="9622565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Baskerville Old Face" panose="02020602080505020303" pitchFamily="18" charset="0"/>
              </a:rPr>
              <a:t>Write a paragraph about your first day at school.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0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379" y="521293"/>
            <a:ext cx="7058827" cy="475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95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1624615" y="2956263"/>
            <a:ext cx="4163627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Bell MT" panose="02020503060305020303" pitchFamily="18" charset="0"/>
              </a:rPr>
              <a:t>About me and Book</a:t>
            </a:r>
            <a:endParaRPr lang="en-US" sz="3600" dirty="0">
              <a:solidFill>
                <a:srgbClr val="FFFF00"/>
              </a:solidFill>
              <a:latin typeface="Bell MT" panose="020205030603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75" y="1233127"/>
            <a:ext cx="1716349" cy="18385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780365" y="3107184"/>
            <a:ext cx="5797119" cy="181588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Md. Robiul Islam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Assistant Teacher English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Pioneer Girls’ High School, Khulna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Cell no. 01914223493</a:t>
            </a:r>
            <a:endParaRPr lang="en-US" sz="2800" dirty="0">
              <a:latin typeface="Bell MT" panose="02020503060305020303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333" y="1313869"/>
            <a:ext cx="1029810" cy="39311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648" y="1968946"/>
            <a:ext cx="2345417" cy="29541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420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54" b="19626"/>
          <a:stretch/>
        </p:blipFill>
        <p:spPr>
          <a:xfrm>
            <a:off x="2280565" y="1264572"/>
            <a:ext cx="7563775" cy="37452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37351" y="612559"/>
            <a:ext cx="4589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A. Talk about the picture .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4008" y="5302229"/>
            <a:ext cx="4527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Bell MT" panose="02020503060305020303" pitchFamily="18" charset="0"/>
              </a:rPr>
              <a:t>What are they doing?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4852" y="5887004"/>
            <a:ext cx="7759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 Rounded MT Bold" panose="020F0704030504030204" pitchFamily="34" charset="0"/>
              </a:rPr>
              <a:t>They are talking about Flora’s first day at school .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68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2559" y="1500327"/>
            <a:ext cx="6977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ell MT" panose="02020503060305020303" pitchFamily="18" charset="0"/>
              </a:rPr>
              <a:t>Today we are going to read about-</a:t>
            </a:r>
            <a:endParaRPr lang="en-US" sz="36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15884" y="4110361"/>
            <a:ext cx="6871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lgerian" panose="04020705040A02060702" pitchFamily="82" charset="0"/>
              </a:rPr>
              <a:t>Flora’s first day at school (1)</a:t>
            </a:r>
            <a:endParaRPr lang="en-US" sz="3200" b="1" dirty="0">
              <a:latin typeface="Algerian" panose="04020705040A020607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8936" y="3568823"/>
            <a:ext cx="207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ell MT" panose="02020503060305020303" pitchFamily="18" charset="0"/>
              </a:rPr>
              <a:t>Lesson-2</a:t>
            </a:r>
            <a:endParaRPr lang="en-US" sz="3600" dirty="0">
              <a:latin typeface="Bell MT" panose="020205030603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8936" y="2219417"/>
            <a:ext cx="2876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ell MT" panose="02020503060305020303" pitchFamily="18" charset="0"/>
              </a:rPr>
              <a:t>Unit - Three</a:t>
            </a:r>
            <a:endParaRPr lang="en-US" sz="3600" dirty="0">
              <a:latin typeface="Bell MT" panose="020205030603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4811" y="2865748"/>
            <a:ext cx="5792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lgerian" panose="04020705040A02060702" pitchFamily="82" charset="0"/>
              </a:rPr>
              <a:t>What are friends for?</a:t>
            </a:r>
            <a:endParaRPr lang="en-US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81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452" y="1331650"/>
            <a:ext cx="899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After we have studied this lesson, we will be able to -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1371" y="2334827"/>
            <a:ext cx="5069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ll MT" panose="02020503060305020303" pitchFamily="18" charset="0"/>
              </a:rPr>
              <a:t>Ask and answer questions.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71" y="3231471"/>
            <a:ext cx="496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ll MT" panose="02020503060305020303" pitchFamily="18" charset="0"/>
              </a:rPr>
              <a:t>Read and understand text.</a:t>
            </a:r>
            <a:endParaRPr lang="en-US" sz="3200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0249" y="4154746"/>
            <a:ext cx="4740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ll MT" panose="02020503060305020303" pitchFamily="18" charset="0"/>
              </a:rPr>
              <a:t>Write short composition.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4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469" y="666571"/>
            <a:ext cx="2632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Recall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651" y="603545"/>
            <a:ext cx="2892955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Right Arrow 3"/>
          <p:cNvSpPr/>
          <p:nvPr/>
        </p:nvSpPr>
        <p:spPr>
          <a:xfrm>
            <a:off x="2845751" y="1130177"/>
            <a:ext cx="461472" cy="305516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459206" y="1188571"/>
            <a:ext cx="461472" cy="305516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50277" y="805437"/>
            <a:ext cx="42985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rial Rounded MT Bold" panose="020F0704030504030204" pitchFamily="34" charset="0"/>
              </a:rPr>
              <a:t>R</a:t>
            </a:r>
            <a:r>
              <a:rPr lang="en-US" sz="6000" dirty="0" smtClean="0">
                <a:latin typeface="Arial Rounded MT Bold" panose="020F0704030504030204" pitchFamily="34" charset="0"/>
              </a:rPr>
              <a:t>emember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316052" y="1707872"/>
            <a:ext cx="290557" cy="418959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8206" y="2170629"/>
            <a:ext cx="1811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anose="020F0704030504030204" pitchFamily="34" charset="0"/>
              </a:rPr>
              <a:t>Verb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8827806" y="1855284"/>
            <a:ext cx="350377" cy="54608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27335" y="2529551"/>
            <a:ext cx="5896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anose="020F0704030504030204" pitchFamily="34" charset="0"/>
              </a:rPr>
              <a:t>We will try to recall our past golden memory.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098" y="4401084"/>
            <a:ext cx="2221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Antonym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555194" y="4630245"/>
            <a:ext cx="581114" cy="3231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07223" y="4468662"/>
            <a:ext cx="175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Forget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42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/>
      <p:bldP spid="6" grpId="0" animBg="1"/>
      <p:bldP spid="8" grpId="0"/>
      <p:bldP spid="9" grpId="0" animBg="1"/>
      <p:bldP spid="11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304" y="1281869"/>
            <a:ext cx="17262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Add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699457" y="1703166"/>
            <a:ext cx="676132" cy="441828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573" y="1137998"/>
            <a:ext cx="1813733" cy="157216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560878" y="1710288"/>
            <a:ext cx="676132" cy="441828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72606" y="1427145"/>
            <a:ext cx="50847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Join , Attach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418602" y="2391533"/>
            <a:ext cx="324738" cy="54821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3304" y="2991022"/>
            <a:ext cx="1709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anose="020F0704030504030204" pitchFamily="34" charset="0"/>
              </a:rPr>
              <a:t>Verb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8515881" y="2484869"/>
            <a:ext cx="350378" cy="54821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0991" y="3109993"/>
            <a:ext cx="7494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C</a:t>
            </a:r>
            <a:r>
              <a:rPr lang="en-US" sz="4800" dirty="0" smtClean="0">
                <a:latin typeface="Arial Rounded MT Bold" panose="020F0704030504030204" pitchFamily="34" charset="0"/>
              </a:rPr>
              <a:t>hlorine </a:t>
            </a:r>
            <a:r>
              <a:rPr lang="en-US" sz="4800" dirty="0">
                <a:latin typeface="Arial Rounded MT Bold" panose="020F0704030504030204" pitchFamily="34" charset="0"/>
              </a:rPr>
              <a:t>is added to the water to kill </a:t>
            </a:r>
            <a:r>
              <a:rPr lang="en-US" sz="4800" dirty="0" smtClean="0">
                <a:latin typeface="Arial Rounded MT Bold" panose="020F0704030504030204" pitchFamily="34" charset="0"/>
              </a:rPr>
              <a:t>bacteria.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649" y="5007836"/>
            <a:ext cx="247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Antonyms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10553" y="5270387"/>
            <a:ext cx="565036" cy="32316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61573" y="5108805"/>
            <a:ext cx="4454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Remove, Subtract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78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 animBg="1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4579" y="1316052"/>
            <a:ext cx="1862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Baskerville Old Face" panose="02020602080505020303" pitchFamily="18" charset="0"/>
              </a:rPr>
              <a:t>Chat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760290" y="1751886"/>
            <a:ext cx="555477" cy="316195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530" y="979976"/>
            <a:ext cx="3052006" cy="17461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>
            <a:off x="6819543" y="1734798"/>
            <a:ext cx="512748" cy="30764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73859" y="1324595"/>
            <a:ext cx="4195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Talk </a:t>
            </a:r>
            <a:r>
              <a:rPr lang="en-US" sz="3600" dirty="0">
                <a:latin typeface="Baskerville Old Face" panose="02020602080505020303" pitchFamily="18" charset="0"/>
              </a:rPr>
              <a:t>in a friendly and informal way.</a:t>
            </a:r>
          </a:p>
        </p:txBody>
      </p:sp>
      <p:sp>
        <p:nvSpPr>
          <p:cNvPr id="7" name="Down Arrow 6"/>
          <p:cNvSpPr/>
          <p:nvPr/>
        </p:nvSpPr>
        <p:spPr>
          <a:xfrm>
            <a:off x="1717705" y="2392822"/>
            <a:ext cx="316194" cy="51274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56230" y="2915401"/>
            <a:ext cx="1316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Verb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9245386" y="2577581"/>
            <a:ext cx="333286" cy="51274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12037" y="3142987"/>
            <a:ext cx="6563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skerville Old Face" panose="02020602080505020303" pitchFamily="18" charset="0"/>
              </a:rPr>
              <a:t>She </a:t>
            </a:r>
            <a:r>
              <a:rPr lang="en-US" sz="4800" dirty="0">
                <a:latin typeface="Baskerville Old Face" panose="02020602080505020303" pitchFamily="18" charset="0"/>
              </a:rPr>
              <a:t>chatted to her mother on the phone every </a:t>
            </a:r>
            <a:r>
              <a:rPr lang="en-US" sz="4800" dirty="0" smtClean="0">
                <a:latin typeface="Baskerville Old Face" panose="02020602080505020303" pitchFamily="18" charset="0"/>
              </a:rPr>
              <a:t>day.</a:t>
            </a:r>
            <a:endParaRPr lang="en-US" sz="48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921" y="4712647"/>
            <a:ext cx="2687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askerville Old Face" panose="02020602080505020303" pitchFamily="18" charset="0"/>
              </a:rPr>
              <a:t>Antonyms</a:t>
            </a:r>
            <a:endParaRPr lang="en-US" sz="4800" dirty="0">
              <a:latin typeface="Baskerville Old Face" panose="02020602080505020303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42305" y="5059777"/>
            <a:ext cx="546931" cy="30698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27690" y="4862062"/>
            <a:ext cx="3337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askerville Old Face" panose="02020602080505020303" pitchFamily="18" charset="0"/>
              </a:rPr>
              <a:t>Silence,  Quiet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9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917" y="136732"/>
            <a:ext cx="7349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A. Talk about the picture and read the story.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1" b="20761"/>
          <a:stretch/>
        </p:blipFill>
        <p:spPr>
          <a:xfrm>
            <a:off x="4097707" y="721507"/>
            <a:ext cx="4161801" cy="20216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44380" y="2743200"/>
            <a:ext cx="114684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Bell MT" panose="02020503060305020303" pitchFamily="18" charset="0"/>
              </a:rPr>
              <a:t>Next week Farabi comes to visit Flora in her house. They are having a chat. “Can you remember your first day at school, Flora?” Farabi asks. “Oh, yes , I can,” Flora says. “I can recall exactly what happened . Would you like to hear it?” “I’d love to ,” says Farabi. “Please tell me.” “Okay,” says Flora. “It was 2006 . I was then 6 years old.” One day my mother said, “ Flora, you’re going to start your school tomorrow.” I was very excited . I couldn’t think of anything else. I was always thinking about the school, the teachers and the students of our school. I couldn’t even sleep well that night. The next morning my mother  woke me up early in the morning. I had a bath and put on my best clothes. Then I had breakfast and started for the school with my mother. The school was not very far from our home. So we walked all the way.</a:t>
            </a:r>
            <a:endParaRPr lang="en-US" sz="2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78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741</Words>
  <Application>Microsoft Office PowerPoint</Application>
  <PresentationFormat>Widescreen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Algerian</vt:lpstr>
      <vt:lpstr>Arial</vt:lpstr>
      <vt:lpstr>Arial Rounded MT Bold</vt:lpstr>
      <vt:lpstr>Bahnschrift Light</vt:lpstr>
      <vt:lpstr>Baskerville Old Face</vt:lpstr>
      <vt:lpstr>Bell MT</vt:lpstr>
      <vt:lpstr>Berlin Sans FB Demi</vt:lpstr>
      <vt:lpstr>Calibri</vt:lpstr>
      <vt:lpstr>Calibri Light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46</cp:revision>
  <dcterms:created xsi:type="dcterms:W3CDTF">2021-05-05T23:25:42Z</dcterms:created>
  <dcterms:modified xsi:type="dcterms:W3CDTF">2021-07-09T20:39:33Z</dcterms:modified>
</cp:coreProperties>
</file>