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diagrams/data1.xml" ContentType="application/vnd.openxmlformats-officedocument.drawingml.diagramData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diagrams/quickStyle1.xml" ContentType="application/vnd.openxmlformats-officedocument.drawingml.diagramStyl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2"/>
  </p:notesMasterIdLst>
  <p:sldIdLst>
    <p:sldId id="262" r:id="rId2"/>
    <p:sldId id="291" r:id="rId3"/>
    <p:sldId id="277" r:id="rId4"/>
    <p:sldId id="257" r:id="rId5"/>
    <p:sldId id="293" r:id="rId6"/>
    <p:sldId id="282" r:id="rId7"/>
    <p:sldId id="284" r:id="rId8"/>
    <p:sldId id="285" r:id="rId9"/>
    <p:sldId id="258" r:id="rId10"/>
    <p:sldId id="292" r:id="rId11"/>
    <p:sldId id="286" r:id="rId12"/>
    <p:sldId id="287" r:id="rId13"/>
    <p:sldId id="289" r:id="rId14"/>
    <p:sldId id="290" r:id="rId15"/>
    <p:sldId id="259" r:id="rId16"/>
    <p:sldId id="278" r:id="rId17"/>
    <p:sldId id="279" r:id="rId18"/>
    <p:sldId id="280" r:id="rId19"/>
    <p:sldId id="260" r:id="rId20"/>
    <p:sldId id="276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70" d="100"/>
          <a:sy n="70" d="100"/>
        </p:scale>
        <p:origin x="-1386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notesMaster" Target="notesMasters/notesMaster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2_3">
  <dgm:title val=""/>
  <dgm:desc val=""/>
  <dgm:catLst>
    <dgm:cat type="accent2" pri="11300"/>
  </dgm:catLst>
  <dgm:styleLbl name="node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>
        <a:shade val="80000"/>
      </a:schemeClr>
      <a:schemeClr val="accent2">
        <a:tint val="7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/>
    <dgm:txEffectClrLst/>
  </dgm:styleLbl>
  <dgm:styleLbl name="lnNode1">
    <dgm:fillClrLst>
      <a:schemeClr val="accent2">
        <a:shade val="80000"/>
      </a:schemeClr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shade val="80000"/>
        <a:alpha val="50000"/>
      </a:schemeClr>
      <a:schemeClr val="accent2">
        <a:tint val="70000"/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/>
    <dgm:txEffectClrLst/>
  </dgm:styleLbl>
  <dgm:styleLbl name="f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lt1"/>
    </dgm:txFillClrLst>
    <dgm:txEffectClrLst/>
  </dgm:styleLbl>
  <dgm:styleLbl name="sibTrans1D1">
    <dgm:fillClrLst>
      <a:schemeClr val="accent2">
        <a:shade val="90000"/>
      </a:schemeClr>
      <a:schemeClr val="accent2">
        <a:tint val="70000"/>
      </a:schemeClr>
    </dgm:fillClrLst>
    <dgm:linClrLst>
      <a:schemeClr val="accent2">
        <a:shade val="90000"/>
      </a:schemeClr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>
        <a:shade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2">
        <a:tint val="99000"/>
      </a:schemeClr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>
        <a:tint val="80000"/>
      </a:schemeClr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>
        <a:tint val="70000"/>
      </a:schemeClr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>
        <a:tint val="60000"/>
      </a:schemeClr>
    </dgm:fillClrLst>
    <dgm:linClrLst meth="repeat">
      <a:schemeClr val="accent2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2">
        <a:tint val="90000"/>
      </a:schemeClr>
    </dgm:fillClrLst>
    <dgm:linClrLst meth="repeat">
      <a:schemeClr val="accent2">
        <a:tint val="90000"/>
      </a:schemeClr>
    </dgm:linClrLst>
    <dgm:effectClrLst/>
    <dgm:txLinClrLst/>
    <dgm:txFillClrLst/>
    <dgm:txEffectClrLst/>
  </dgm:styleLbl>
  <dgm:styleLbl name="parChTrans2D3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/>
    <dgm:txEffectClrLst/>
  </dgm:styleLbl>
  <dgm:styleLbl name="parChTrans2D4">
    <dgm:fillClrLst meth="repeat">
      <a:schemeClr val="accent2">
        <a:tint val="50000"/>
      </a:schemeClr>
    </dgm:fillClrLst>
    <dgm:linClrLst meth="repeat">
      <a:schemeClr val="accent2">
        <a:tint val="50000"/>
      </a:schemeClr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>
        <a:shade val="8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9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8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7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>
        <a:shade val="80000"/>
      </a:schemeClr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alpha val="90000"/>
        <a:tint val="40000"/>
      </a:schemeClr>
    </dgm:fillClrLst>
    <dgm:linClrLst meth="repeat">
      <a:schemeClr val="accent2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alpha val="90000"/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2">
        <a:shade val="80000"/>
      </a:schemeClr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2">
        <a:tint val="99000"/>
      </a:schemeClr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2">
        <a:tint val="80000"/>
      </a:schemeClr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2">
        <a:tint val="70000"/>
      </a:schemeClr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C8DEF03-B4B2-4FDE-B53B-80EBB7EA04B7}" type="doc">
      <dgm:prSet loTypeId="urn:microsoft.com/office/officeart/2005/8/layout/radial1" loCatId="cycle" qsTypeId="urn:microsoft.com/office/officeart/2005/8/quickstyle/simple3" qsCatId="simple" csTypeId="urn:microsoft.com/office/officeart/2005/8/colors/accent2_3" csCatId="accent2" phldr="1"/>
      <dgm:spPr/>
      <dgm:t>
        <a:bodyPr/>
        <a:lstStyle/>
        <a:p>
          <a:endParaRPr lang="en-US"/>
        </a:p>
      </dgm:t>
    </dgm:pt>
    <dgm:pt modelId="{A2B16284-5204-4820-8B00-2E96E1D9F41B}">
      <dgm:prSet phldrT="[Text]"/>
      <dgm:spPr/>
      <dgm:t>
        <a:bodyPr/>
        <a:lstStyle/>
        <a:p>
          <a:r>
            <a:rPr lang="bn-BD" b="1" dirty="0" smtClean="0">
              <a:effectLst/>
              <a:latin typeface="NikoshBAN" pitchFamily="2" charset="0"/>
              <a:cs typeface="NikoshBAN" pitchFamily="2" charset="0"/>
            </a:rPr>
            <a:t>নতুন শিখলাম </a:t>
          </a:r>
          <a:endParaRPr lang="en-US" b="1" dirty="0">
            <a:effectLst/>
            <a:latin typeface="NikoshBAN" pitchFamily="2" charset="0"/>
            <a:cs typeface="NikoshBAN" pitchFamily="2" charset="0"/>
          </a:endParaRPr>
        </a:p>
      </dgm:t>
    </dgm:pt>
    <dgm:pt modelId="{DAEAE2A1-83C4-4D9D-98D0-648E5E24D9EB}" type="parTrans" cxnId="{ADF18FAD-37B5-49B8-AA76-D62DAEDCA268}">
      <dgm:prSet/>
      <dgm:spPr/>
      <dgm:t>
        <a:bodyPr/>
        <a:lstStyle/>
        <a:p>
          <a:endParaRPr lang="en-US"/>
        </a:p>
      </dgm:t>
    </dgm:pt>
    <dgm:pt modelId="{828D0016-21C4-4BD7-8B38-77538B740A85}" type="sibTrans" cxnId="{ADF18FAD-37B5-49B8-AA76-D62DAEDCA268}">
      <dgm:prSet/>
      <dgm:spPr/>
      <dgm:t>
        <a:bodyPr/>
        <a:lstStyle/>
        <a:p>
          <a:endParaRPr lang="en-US"/>
        </a:p>
      </dgm:t>
    </dgm:pt>
    <dgm:pt modelId="{7E427CF7-679B-4C3B-BC20-29C712F633F6}">
      <dgm:prSet phldrT="[Text]" custT="1"/>
      <dgm:spPr/>
      <dgm:t>
        <a:bodyPr/>
        <a:lstStyle/>
        <a:p>
          <a:r>
            <a:rPr lang="bn-BD" sz="2400" b="1" dirty="0" smtClean="0">
              <a:effectLst/>
              <a:latin typeface="NikoshBAN" pitchFamily="2" charset="0"/>
              <a:cs typeface="NikoshBAN" pitchFamily="2" charset="0"/>
            </a:rPr>
            <a:t>জিপিএস</a:t>
          </a:r>
          <a:r>
            <a:rPr lang="bn-BD" sz="3200" b="1" dirty="0" smtClean="0">
              <a:effectLst/>
              <a:latin typeface="NikoshBAN" pitchFamily="2" charset="0"/>
              <a:cs typeface="NikoshBAN" pitchFamily="2" charset="0"/>
            </a:rPr>
            <a:t> </a:t>
          </a:r>
          <a:endParaRPr lang="en-US" sz="3200" b="1" dirty="0">
            <a:effectLst/>
            <a:latin typeface="NikoshBAN" pitchFamily="2" charset="0"/>
            <a:cs typeface="NikoshBAN" pitchFamily="2" charset="0"/>
          </a:endParaRPr>
        </a:p>
      </dgm:t>
    </dgm:pt>
    <dgm:pt modelId="{A28D751E-42AE-427F-B10A-E309000B52CD}" type="parTrans" cxnId="{3DF6F4B1-0F68-4271-970C-36B957334537}">
      <dgm:prSet/>
      <dgm:spPr/>
      <dgm:t>
        <a:bodyPr/>
        <a:lstStyle/>
        <a:p>
          <a:endParaRPr lang="en-US">
            <a:effectLst/>
          </a:endParaRPr>
        </a:p>
      </dgm:t>
    </dgm:pt>
    <dgm:pt modelId="{F6A42AC1-4127-4F8A-9B5E-C749E33DF57B}" type="sibTrans" cxnId="{3DF6F4B1-0F68-4271-970C-36B957334537}">
      <dgm:prSet/>
      <dgm:spPr/>
      <dgm:t>
        <a:bodyPr/>
        <a:lstStyle/>
        <a:p>
          <a:endParaRPr lang="en-US"/>
        </a:p>
      </dgm:t>
    </dgm:pt>
    <dgm:pt modelId="{3D38940F-488E-4212-80C6-05757F25C108}">
      <dgm:prSet/>
      <dgm:spPr/>
      <dgm:t>
        <a:bodyPr/>
        <a:lstStyle/>
        <a:p>
          <a:r>
            <a:rPr lang="bn-BD" b="1" dirty="0" smtClean="0">
              <a:effectLst/>
              <a:latin typeface="NikoshBAN" pitchFamily="2" charset="0"/>
              <a:cs typeface="NikoshBAN" pitchFamily="2" charset="0"/>
            </a:rPr>
            <a:t>ওয়াশিং মেশিন </a:t>
          </a:r>
          <a:endParaRPr lang="en-US" b="1" dirty="0">
            <a:effectLst/>
            <a:latin typeface="NikoshBAN" pitchFamily="2" charset="0"/>
            <a:cs typeface="NikoshBAN" pitchFamily="2" charset="0"/>
          </a:endParaRPr>
        </a:p>
      </dgm:t>
    </dgm:pt>
    <dgm:pt modelId="{E8B66E16-4FC4-4615-9350-1385C51FAEF1}" type="parTrans" cxnId="{33E23012-00D3-4C61-BDBB-0A13DE6965B1}">
      <dgm:prSet/>
      <dgm:spPr/>
      <dgm:t>
        <a:bodyPr/>
        <a:lstStyle/>
        <a:p>
          <a:endParaRPr lang="en-US">
            <a:effectLst/>
          </a:endParaRPr>
        </a:p>
      </dgm:t>
    </dgm:pt>
    <dgm:pt modelId="{34328886-FB14-4BC1-99AA-C496368C8CFD}" type="sibTrans" cxnId="{33E23012-00D3-4C61-BDBB-0A13DE6965B1}">
      <dgm:prSet/>
      <dgm:spPr/>
      <dgm:t>
        <a:bodyPr/>
        <a:lstStyle/>
        <a:p>
          <a:endParaRPr lang="en-US"/>
        </a:p>
      </dgm:t>
    </dgm:pt>
    <dgm:pt modelId="{42493629-C3BC-4D62-B603-543981D451A0}">
      <dgm:prSet/>
      <dgm:spPr/>
      <dgm:t>
        <a:bodyPr/>
        <a:lstStyle/>
        <a:p>
          <a:r>
            <a:rPr lang="bn-BD" b="1" dirty="0" smtClean="0">
              <a:effectLst/>
              <a:latin typeface="NikoshBAN" pitchFamily="2" charset="0"/>
              <a:cs typeface="NikoshBAN" pitchFamily="2" charset="0"/>
            </a:rPr>
            <a:t>ডিজিটাল ক্যামেরা </a:t>
          </a:r>
          <a:endParaRPr lang="en-US" b="1" dirty="0">
            <a:effectLst/>
            <a:latin typeface="NikoshBAN" pitchFamily="2" charset="0"/>
            <a:cs typeface="NikoshBAN" pitchFamily="2" charset="0"/>
          </a:endParaRPr>
        </a:p>
      </dgm:t>
    </dgm:pt>
    <dgm:pt modelId="{81B561BE-98E8-4D98-AE82-74AE9353E1B0}" type="parTrans" cxnId="{C5A4A7E1-0D94-42E4-AB45-E9A9793E3656}">
      <dgm:prSet/>
      <dgm:spPr/>
      <dgm:t>
        <a:bodyPr/>
        <a:lstStyle/>
        <a:p>
          <a:endParaRPr lang="en-US">
            <a:effectLst/>
          </a:endParaRPr>
        </a:p>
      </dgm:t>
    </dgm:pt>
    <dgm:pt modelId="{A2F8DA2C-9402-4485-BA91-A913D20355A0}" type="sibTrans" cxnId="{C5A4A7E1-0D94-42E4-AB45-E9A9793E3656}">
      <dgm:prSet/>
      <dgm:spPr/>
      <dgm:t>
        <a:bodyPr/>
        <a:lstStyle/>
        <a:p>
          <a:endParaRPr lang="en-US"/>
        </a:p>
      </dgm:t>
    </dgm:pt>
    <dgm:pt modelId="{EDE8B14A-9ADF-44FF-AA4F-5E72EE1AFECA}">
      <dgm:prSet/>
      <dgm:spPr/>
      <dgm:t>
        <a:bodyPr/>
        <a:lstStyle/>
        <a:p>
          <a:r>
            <a:rPr lang="bn-BD" b="1" dirty="0" smtClean="0">
              <a:effectLst/>
              <a:latin typeface="NikoshBAN" pitchFamily="2" charset="0"/>
              <a:cs typeface="NikoshBAN" pitchFamily="2" charset="0"/>
            </a:rPr>
            <a:t>সিটিস্ক্যান </a:t>
          </a:r>
          <a:endParaRPr lang="en-US" b="1" dirty="0">
            <a:effectLst/>
            <a:latin typeface="NikoshBAN" pitchFamily="2" charset="0"/>
            <a:cs typeface="NikoshBAN" pitchFamily="2" charset="0"/>
          </a:endParaRPr>
        </a:p>
      </dgm:t>
    </dgm:pt>
    <dgm:pt modelId="{19DA9C2B-7E3E-4E48-93CF-67B4DF572553}" type="parTrans" cxnId="{4E3ABD2D-8560-471E-844D-0231A090DCCF}">
      <dgm:prSet/>
      <dgm:spPr/>
      <dgm:t>
        <a:bodyPr/>
        <a:lstStyle/>
        <a:p>
          <a:endParaRPr lang="en-US">
            <a:effectLst/>
          </a:endParaRPr>
        </a:p>
      </dgm:t>
    </dgm:pt>
    <dgm:pt modelId="{1AFAB79F-9355-4ACC-9D48-9887480049C9}" type="sibTrans" cxnId="{4E3ABD2D-8560-471E-844D-0231A090DCCF}">
      <dgm:prSet/>
      <dgm:spPr/>
      <dgm:t>
        <a:bodyPr/>
        <a:lstStyle/>
        <a:p>
          <a:endParaRPr lang="en-US"/>
        </a:p>
      </dgm:t>
    </dgm:pt>
    <dgm:pt modelId="{F22B015E-3623-4043-B8EA-2FAEABDAAE8A}" type="pres">
      <dgm:prSet presAssocID="{DC8DEF03-B4B2-4FDE-B53B-80EBB7EA04B7}" presName="cycle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2FC1977-93EA-4368-AB42-6517D9C0131F}" type="pres">
      <dgm:prSet presAssocID="{A2B16284-5204-4820-8B00-2E96E1D9F41B}" presName="centerShape" presStyleLbl="node0" presStyleIdx="0" presStyleCnt="1"/>
      <dgm:spPr/>
      <dgm:t>
        <a:bodyPr/>
        <a:lstStyle/>
        <a:p>
          <a:endParaRPr lang="en-US"/>
        </a:p>
      </dgm:t>
    </dgm:pt>
    <dgm:pt modelId="{1681749C-4E77-4AFD-9003-367654AC1151}" type="pres">
      <dgm:prSet presAssocID="{A28D751E-42AE-427F-B10A-E309000B52CD}" presName="Name9" presStyleLbl="parChTrans1D2" presStyleIdx="0" presStyleCnt="4"/>
      <dgm:spPr/>
      <dgm:t>
        <a:bodyPr/>
        <a:lstStyle/>
        <a:p>
          <a:endParaRPr lang="en-US"/>
        </a:p>
      </dgm:t>
    </dgm:pt>
    <dgm:pt modelId="{A86C6B06-0941-465E-B17F-BA522AB9E6C7}" type="pres">
      <dgm:prSet presAssocID="{A28D751E-42AE-427F-B10A-E309000B52CD}" presName="connTx" presStyleLbl="parChTrans1D2" presStyleIdx="0" presStyleCnt="4"/>
      <dgm:spPr/>
      <dgm:t>
        <a:bodyPr/>
        <a:lstStyle/>
        <a:p>
          <a:endParaRPr lang="en-US"/>
        </a:p>
      </dgm:t>
    </dgm:pt>
    <dgm:pt modelId="{C5C0C303-D3AA-42C8-92C9-0A4DCC38D044}" type="pres">
      <dgm:prSet presAssocID="{7E427CF7-679B-4C3B-BC20-29C712F633F6}" presName="node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79D9462-27E7-43BE-9D5E-F3BBE42442CD}" type="pres">
      <dgm:prSet presAssocID="{E8B66E16-4FC4-4615-9350-1385C51FAEF1}" presName="Name9" presStyleLbl="parChTrans1D2" presStyleIdx="1" presStyleCnt="4"/>
      <dgm:spPr/>
      <dgm:t>
        <a:bodyPr/>
        <a:lstStyle/>
        <a:p>
          <a:endParaRPr lang="en-US"/>
        </a:p>
      </dgm:t>
    </dgm:pt>
    <dgm:pt modelId="{106FB81A-DA51-42D1-BE65-DB21B3660AC9}" type="pres">
      <dgm:prSet presAssocID="{E8B66E16-4FC4-4615-9350-1385C51FAEF1}" presName="connTx" presStyleLbl="parChTrans1D2" presStyleIdx="1" presStyleCnt="4"/>
      <dgm:spPr/>
      <dgm:t>
        <a:bodyPr/>
        <a:lstStyle/>
        <a:p>
          <a:endParaRPr lang="en-US"/>
        </a:p>
      </dgm:t>
    </dgm:pt>
    <dgm:pt modelId="{F141CF5C-6D4A-4A9E-A9FE-5FD68496E41C}" type="pres">
      <dgm:prSet presAssocID="{3D38940F-488E-4212-80C6-05757F25C108}" presName="node" presStyleLbl="node1" presStyleIdx="1" presStyleCnt="4" custRadScaleRad="99843" custRadScaleInc="-229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CD7A7D6-D5D2-442C-9A1D-A903C074279D}" type="pres">
      <dgm:prSet presAssocID="{81B561BE-98E8-4D98-AE82-74AE9353E1B0}" presName="Name9" presStyleLbl="parChTrans1D2" presStyleIdx="2" presStyleCnt="4"/>
      <dgm:spPr/>
      <dgm:t>
        <a:bodyPr/>
        <a:lstStyle/>
        <a:p>
          <a:endParaRPr lang="en-US"/>
        </a:p>
      </dgm:t>
    </dgm:pt>
    <dgm:pt modelId="{65CB9A3E-5424-4E5B-9A2E-3591091F7855}" type="pres">
      <dgm:prSet presAssocID="{81B561BE-98E8-4D98-AE82-74AE9353E1B0}" presName="connTx" presStyleLbl="parChTrans1D2" presStyleIdx="2" presStyleCnt="4"/>
      <dgm:spPr/>
      <dgm:t>
        <a:bodyPr/>
        <a:lstStyle/>
        <a:p>
          <a:endParaRPr lang="en-US"/>
        </a:p>
      </dgm:t>
    </dgm:pt>
    <dgm:pt modelId="{472FD574-A92A-45C2-8E48-D260C754E139}" type="pres">
      <dgm:prSet presAssocID="{42493629-C3BC-4D62-B603-543981D451A0}" presName="node" presStyleLbl="node1" presStyleIdx="2" presStyleCnt="4" custScaleX="9001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3648D0E-BA36-4DBD-B587-BE9B490BD4C8}" type="pres">
      <dgm:prSet presAssocID="{19DA9C2B-7E3E-4E48-93CF-67B4DF572553}" presName="Name9" presStyleLbl="parChTrans1D2" presStyleIdx="3" presStyleCnt="4"/>
      <dgm:spPr/>
      <dgm:t>
        <a:bodyPr/>
        <a:lstStyle/>
        <a:p>
          <a:endParaRPr lang="en-US"/>
        </a:p>
      </dgm:t>
    </dgm:pt>
    <dgm:pt modelId="{C646158E-1549-4DB8-8377-501A267E3B82}" type="pres">
      <dgm:prSet presAssocID="{19DA9C2B-7E3E-4E48-93CF-67B4DF572553}" presName="connTx" presStyleLbl="parChTrans1D2" presStyleIdx="3" presStyleCnt="4"/>
      <dgm:spPr/>
      <dgm:t>
        <a:bodyPr/>
        <a:lstStyle/>
        <a:p>
          <a:endParaRPr lang="en-US"/>
        </a:p>
      </dgm:t>
    </dgm:pt>
    <dgm:pt modelId="{6197D22A-9108-47F0-B67C-94C786574107}" type="pres">
      <dgm:prSet presAssocID="{EDE8B14A-9ADF-44FF-AA4F-5E72EE1AFECA}" presName="node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29608C48-CB42-4224-9183-1209C95EFB7C}" type="presOf" srcId="{DC8DEF03-B4B2-4FDE-B53B-80EBB7EA04B7}" destId="{F22B015E-3623-4043-B8EA-2FAEABDAAE8A}" srcOrd="0" destOrd="0" presId="urn:microsoft.com/office/officeart/2005/8/layout/radial1"/>
    <dgm:cxn modelId="{C5A4A7E1-0D94-42E4-AB45-E9A9793E3656}" srcId="{A2B16284-5204-4820-8B00-2E96E1D9F41B}" destId="{42493629-C3BC-4D62-B603-543981D451A0}" srcOrd="2" destOrd="0" parTransId="{81B561BE-98E8-4D98-AE82-74AE9353E1B0}" sibTransId="{A2F8DA2C-9402-4485-BA91-A913D20355A0}"/>
    <dgm:cxn modelId="{4E3ABD2D-8560-471E-844D-0231A090DCCF}" srcId="{A2B16284-5204-4820-8B00-2E96E1D9F41B}" destId="{EDE8B14A-9ADF-44FF-AA4F-5E72EE1AFECA}" srcOrd="3" destOrd="0" parTransId="{19DA9C2B-7E3E-4E48-93CF-67B4DF572553}" sibTransId="{1AFAB79F-9355-4ACC-9D48-9887480049C9}"/>
    <dgm:cxn modelId="{F5D5B0F9-A1B3-4CD5-BC52-BFE0E1D4CC10}" type="presOf" srcId="{E8B66E16-4FC4-4615-9350-1385C51FAEF1}" destId="{279D9462-27E7-43BE-9D5E-F3BBE42442CD}" srcOrd="0" destOrd="0" presId="urn:microsoft.com/office/officeart/2005/8/layout/radial1"/>
    <dgm:cxn modelId="{17E05AF1-3E5C-49F8-A442-240E5076CA33}" type="presOf" srcId="{7E427CF7-679B-4C3B-BC20-29C712F633F6}" destId="{C5C0C303-D3AA-42C8-92C9-0A4DCC38D044}" srcOrd="0" destOrd="0" presId="urn:microsoft.com/office/officeart/2005/8/layout/radial1"/>
    <dgm:cxn modelId="{C830331B-7431-418A-83A3-C7E7D6CCEBDA}" type="presOf" srcId="{E8B66E16-4FC4-4615-9350-1385C51FAEF1}" destId="{106FB81A-DA51-42D1-BE65-DB21B3660AC9}" srcOrd="1" destOrd="0" presId="urn:microsoft.com/office/officeart/2005/8/layout/radial1"/>
    <dgm:cxn modelId="{4789CCE6-4F69-40B5-8A67-54262AD53CB1}" type="presOf" srcId="{19DA9C2B-7E3E-4E48-93CF-67B4DF572553}" destId="{83648D0E-BA36-4DBD-B587-BE9B490BD4C8}" srcOrd="0" destOrd="0" presId="urn:microsoft.com/office/officeart/2005/8/layout/radial1"/>
    <dgm:cxn modelId="{33E23012-00D3-4C61-BDBB-0A13DE6965B1}" srcId="{A2B16284-5204-4820-8B00-2E96E1D9F41B}" destId="{3D38940F-488E-4212-80C6-05757F25C108}" srcOrd="1" destOrd="0" parTransId="{E8B66E16-4FC4-4615-9350-1385C51FAEF1}" sibTransId="{34328886-FB14-4BC1-99AA-C496368C8CFD}"/>
    <dgm:cxn modelId="{00B48CFF-A1D5-4C04-9DA0-45297A908C2A}" type="presOf" srcId="{81B561BE-98E8-4D98-AE82-74AE9353E1B0}" destId="{1CD7A7D6-D5D2-442C-9A1D-A903C074279D}" srcOrd="0" destOrd="0" presId="urn:microsoft.com/office/officeart/2005/8/layout/radial1"/>
    <dgm:cxn modelId="{30902750-86DD-4088-9273-27F248F7F698}" type="presOf" srcId="{EDE8B14A-9ADF-44FF-AA4F-5E72EE1AFECA}" destId="{6197D22A-9108-47F0-B67C-94C786574107}" srcOrd="0" destOrd="0" presId="urn:microsoft.com/office/officeart/2005/8/layout/radial1"/>
    <dgm:cxn modelId="{ADF18FAD-37B5-49B8-AA76-D62DAEDCA268}" srcId="{DC8DEF03-B4B2-4FDE-B53B-80EBB7EA04B7}" destId="{A2B16284-5204-4820-8B00-2E96E1D9F41B}" srcOrd="0" destOrd="0" parTransId="{DAEAE2A1-83C4-4D9D-98D0-648E5E24D9EB}" sibTransId="{828D0016-21C4-4BD7-8B38-77538B740A85}"/>
    <dgm:cxn modelId="{024643BE-2F3F-450D-A6B2-9EE7E44E6D6C}" type="presOf" srcId="{A28D751E-42AE-427F-B10A-E309000B52CD}" destId="{1681749C-4E77-4AFD-9003-367654AC1151}" srcOrd="0" destOrd="0" presId="urn:microsoft.com/office/officeart/2005/8/layout/radial1"/>
    <dgm:cxn modelId="{A5FCAD5F-2A14-4229-8D1C-1ACA825A0691}" type="presOf" srcId="{42493629-C3BC-4D62-B603-543981D451A0}" destId="{472FD574-A92A-45C2-8E48-D260C754E139}" srcOrd="0" destOrd="0" presId="urn:microsoft.com/office/officeart/2005/8/layout/radial1"/>
    <dgm:cxn modelId="{3DF6F4B1-0F68-4271-970C-36B957334537}" srcId="{A2B16284-5204-4820-8B00-2E96E1D9F41B}" destId="{7E427CF7-679B-4C3B-BC20-29C712F633F6}" srcOrd="0" destOrd="0" parTransId="{A28D751E-42AE-427F-B10A-E309000B52CD}" sibTransId="{F6A42AC1-4127-4F8A-9B5E-C749E33DF57B}"/>
    <dgm:cxn modelId="{4B943FD1-8BF2-476C-B7E9-A4808BE07DCD}" type="presOf" srcId="{81B561BE-98E8-4D98-AE82-74AE9353E1B0}" destId="{65CB9A3E-5424-4E5B-9A2E-3591091F7855}" srcOrd="1" destOrd="0" presId="urn:microsoft.com/office/officeart/2005/8/layout/radial1"/>
    <dgm:cxn modelId="{4D86C07C-34BD-4B40-85E3-BEA0434A83A9}" type="presOf" srcId="{A28D751E-42AE-427F-B10A-E309000B52CD}" destId="{A86C6B06-0941-465E-B17F-BA522AB9E6C7}" srcOrd="1" destOrd="0" presId="urn:microsoft.com/office/officeart/2005/8/layout/radial1"/>
    <dgm:cxn modelId="{0E52FFAE-32D7-4B47-BC30-CE2005911367}" type="presOf" srcId="{3D38940F-488E-4212-80C6-05757F25C108}" destId="{F141CF5C-6D4A-4A9E-A9FE-5FD68496E41C}" srcOrd="0" destOrd="0" presId="urn:microsoft.com/office/officeart/2005/8/layout/radial1"/>
    <dgm:cxn modelId="{C55E6D83-B8F4-4006-B310-C6E840C50D7A}" type="presOf" srcId="{19DA9C2B-7E3E-4E48-93CF-67B4DF572553}" destId="{C646158E-1549-4DB8-8377-501A267E3B82}" srcOrd="1" destOrd="0" presId="urn:microsoft.com/office/officeart/2005/8/layout/radial1"/>
    <dgm:cxn modelId="{3E13F7AC-D33C-402C-B96F-091AA42A08F4}" type="presOf" srcId="{A2B16284-5204-4820-8B00-2E96E1D9F41B}" destId="{A2FC1977-93EA-4368-AB42-6517D9C0131F}" srcOrd="0" destOrd="0" presId="urn:microsoft.com/office/officeart/2005/8/layout/radial1"/>
    <dgm:cxn modelId="{124F58E4-5AA6-46E4-9081-220889671D8E}" type="presParOf" srcId="{F22B015E-3623-4043-B8EA-2FAEABDAAE8A}" destId="{A2FC1977-93EA-4368-AB42-6517D9C0131F}" srcOrd="0" destOrd="0" presId="urn:microsoft.com/office/officeart/2005/8/layout/radial1"/>
    <dgm:cxn modelId="{D42C5085-5C96-4E50-A845-EA50A9146184}" type="presParOf" srcId="{F22B015E-3623-4043-B8EA-2FAEABDAAE8A}" destId="{1681749C-4E77-4AFD-9003-367654AC1151}" srcOrd="1" destOrd="0" presId="urn:microsoft.com/office/officeart/2005/8/layout/radial1"/>
    <dgm:cxn modelId="{87157EF8-EA18-4170-AD8E-8880D57CD92E}" type="presParOf" srcId="{1681749C-4E77-4AFD-9003-367654AC1151}" destId="{A86C6B06-0941-465E-B17F-BA522AB9E6C7}" srcOrd="0" destOrd="0" presId="urn:microsoft.com/office/officeart/2005/8/layout/radial1"/>
    <dgm:cxn modelId="{42A66545-5B8C-4B99-B498-CEEBE3BEC75E}" type="presParOf" srcId="{F22B015E-3623-4043-B8EA-2FAEABDAAE8A}" destId="{C5C0C303-D3AA-42C8-92C9-0A4DCC38D044}" srcOrd="2" destOrd="0" presId="urn:microsoft.com/office/officeart/2005/8/layout/radial1"/>
    <dgm:cxn modelId="{7AA473CE-F752-4671-996A-32A3D6277D5F}" type="presParOf" srcId="{F22B015E-3623-4043-B8EA-2FAEABDAAE8A}" destId="{279D9462-27E7-43BE-9D5E-F3BBE42442CD}" srcOrd="3" destOrd="0" presId="urn:microsoft.com/office/officeart/2005/8/layout/radial1"/>
    <dgm:cxn modelId="{69D3AA64-B037-4C0D-BD28-E6A41D210A9F}" type="presParOf" srcId="{279D9462-27E7-43BE-9D5E-F3BBE42442CD}" destId="{106FB81A-DA51-42D1-BE65-DB21B3660AC9}" srcOrd="0" destOrd="0" presId="urn:microsoft.com/office/officeart/2005/8/layout/radial1"/>
    <dgm:cxn modelId="{3F2165D2-D946-4ADC-9522-B63115F9BEFA}" type="presParOf" srcId="{F22B015E-3623-4043-B8EA-2FAEABDAAE8A}" destId="{F141CF5C-6D4A-4A9E-A9FE-5FD68496E41C}" srcOrd="4" destOrd="0" presId="urn:microsoft.com/office/officeart/2005/8/layout/radial1"/>
    <dgm:cxn modelId="{B8AE84B7-2EF0-49FB-A654-7410B279356C}" type="presParOf" srcId="{F22B015E-3623-4043-B8EA-2FAEABDAAE8A}" destId="{1CD7A7D6-D5D2-442C-9A1D-A903C074279D}" srcOrd="5" destOrd="0" presId="urn:microsoft.com/office/officeart/2005/8/layout/radial1"/>
    <dgm:cxn modelId="{519BDCB8-0DB4-485C-BCE6-1252AE28E188}" type="presParOf" srcId="{1CD7A7D6-D5D2-442C-9A1D-A903C074279D}" destId="{65CB9A3E-5424-4E5B-9A2E-3591091F7855}" srcOrd="0" destOrd="0" presId="urn:microsoft.com/office/officeart/2005/8/layout/radial1"/>
    <dgm:cxn modelId="{4CA5E8B1-BDC7-48BD-8D0A-ABBDB1AD2281}" type="presParOf" srcId="{F22B015E-3623-4043-B8EA-2FAEABDAAE8A}" destId="{472FD574-A92A-45C2-8E48-D260C754E139}" srcOrd="6" destOrd="0" presId="urn:microsoft.com/office/officeart/2005/8/layout/radial1"/>
    <dgm:cxn modelId="{0440DD0C-FE6E-4E49-BBA5-95E8487650D2}" type="presParOf" srcId="{F22B015E-3623-4043-B8EA-2FAEABDAAE8A}" destId="{83648D0E-BA36-4DBD-B587-BE9B490BD4C8}" srcOrd="7" destOrd="0" presId="urn:microsoft.com/office/officeart/2005/8/layout/radial1"/>
    <dgm:cxn modelId="{92657F54-C95A-4501-AD39-600B73F03384}" type="presParOf" srcId="{83648D0E-BA36-4DBD-B587-BE9B490BD4C8}" destId="{C646158E-1549-4DB8-8377-501A267E3B82}" srcOrd="0" destOrd="0" presId="urn:microsoft.com/office/officeart/2005/8/layout/radial1"/>
    <dgm:cxn modelId="{513F8859-A61B-4494-AD04-9AE103DAA1DF}" type="presParOf" srcId="{F22B015E-3623-4043-B8EA-2FAEABDAAE8A}" destId="{6197D22A-9108-47F0-B67C-94C786574107}" srcOrd="8" destOrd="0" presId="urn:microsoft.com/office/officeart/2005/8/layout/radial1"/>
  </dgm:cxnLst>
  <dgm:bg/>
  <dgm:whole/>
  <dgm:extLst>
    <a:ext uri="http://schemas.microsoft.com/office/drawing/2008/diagram">
      <dsp:dataModelExt xmlns=""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2FC1977-93EA-4368-AB42-6517D9C0131F}">
      <dsp:nvSpPr>
        <dsp:cNvPr id="0" name=""/>
        <dsp:cNvSpPr/>
      </dsp:nvSpPr>
      <dsp:spPr>
        <a:xfrm>
          <a:off x="3220526" y="2252210"/>
          <a:ext cx="1712346" cy="171234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1" kern="1200" dirty="0" smtClean="0">
              <a:effectLst/>
              <a:latin typeface="NikoshBAN" pitchFamily="2" charset="0"/>
              <a:cs typeface="NikoshBAN" pitchFamily="2" charset="0"/>
            </a:rPr>
            <a:t>নতুন শিখলাম </a:t>
          </a:r>
          <a:endParaRPr lang="en-US" sz="3600" b="1" kern="1200" dirty="0">
            <a:effectLst/>
            <a:latin typeface="NikoshBAN" pitchFamily="2" charset="0"/>
            <a:cs typeface="NikoshBAN" pitchFamily="2" charset="0"/>
          </a:endParaRPr>
        </a:p>
      </dsp:txBody>
      <dsp:txXfrm>
        <a:off x="3471293" y="2502977"/>
        <a:ext cx="1210812" cy="1210812"/>
      </dsp:txXfrm>
    </dsp:sp>
    <dsp:sp modelId="{1681749C-4E77-4AFD-9003-367654AC1151}">
      <dsp:nvSpPr>
        <dsp:cNvPr id="0" name=""/>
        <dsp:cNvSpPr/>
      </dsp:nvSpPr>
      <dsp:spPr>
        <a:xfrm rot="16200000">
          <a:off x="3818725" y="1975333"/>
          <a:ext cx="515949" cy="37802"/>
        </a:xfrm>
        <a:custGeom>
          <a:avLst/>
          <a:gdLst/>
          <a:ahLst/>
          <a:cxnLst/>
          <a:rect l="0" t="0" r="0" b="0"/>
          <a:pathLst>
            <a:path>
              <a:moveTo>
                <a:pt x="0" y="18901"/>
              </a:moveTo>
              <a:lnTo>
                <a:pt x="515949" y="18901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effectLst/>
          </a:endParaRPr>
        </a:p>
      </dsp:txBody>
      <dsp:txXfrm>
        <a:off x="4063801" y="1981336"/>
        <a:ext cx="25797" cy="25797"/>
      </dsp:txXfrm>
    </dsp:sp>
    <dsp:sp modelId="{C5C0C303-D3AA-42C8-92C9-0A4DCC38D044}">
      <dsp:nvSpPr>
        <dsp:cNvPr id="0" name=""/>
        <dsp:cNvSpPr/>
      </dsp:nvSpPr>
      <dsp:spPr>
        <a:xfrm>
          <a:off x="3220526" y="23913"/>
          <a:ext cx="1712346" cy="171234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0"/>
                <a:satOff val="0"/>
                <a:lumOff val="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0"/>
                <a:satOff val="0"/>
                <a:lumOff val="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0"/>
                <a:satOff val="0"/>
                <a:lumOff val="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>
              <a:effectLst/>
              <a:latin typeface="NikoshBAN" pitchFamily="2" charset="0"/>
              <a:cs typeface="NikoshBAN" pitchFamily="2" charset="0"/>
            </a:rPr>
            <a:t>জিপিএস </a:t>
          </a:r>
          <a:endParaRPr lang="en-US" sz="3200" b="1" kern="1200" dirty="0">
            <a:effectLst/>
            <a:latin typeface="NikoshBAN" pitchFamily="2" charset="0"/>
            <a:cs typeface="NikoshBAN" pitchFamily="2" charset="0"/>
          </a:endParaRPr>
        </a:p>
      </dsp:txBody>
      <dsp:txXfrm>
        <a:off x="3471293" y="274680"/>
        <a:ext cx="1210812" cy="1210812"/>
      </dsp:txXfrm>
    </dsp:sp>
    <dsp:sp modelId="{279D9462-27E7-43BE-9D5E-F3BBE42442CD}">
      <dsp:nvSpPr>
        <dsp:cNvPr id="0" name=""/>
        <dsp:cNvSpPr/>
      </dsp:nvSpPr>
      <dsp:spPr>
        <a:xfrm rot="20470342">
          <a:off x="4873352" y="2730485"/>
          <a:ext cx="512451" cy="37802"/>
        </a:xfrm>
        <a:custGeom>
          <a:avLst/>
          <a:gdLst/>
          <a:ahLst/>
          <a:cxnLst/>
          <a:rect l="0" t="0" r="0" b="0"/>
          <a:pathLst>
            <a:path>
              <a:moveTo>
                <a:pt x="0" y="18901"/>
              </a:moveTo>
              <a:lnTo>
                <a:pt x="512451" y="18901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effectLst/>
          </a:endParaRPr>
        </a:p>
      </dsp:txBody>
      <dsp:txXfrm>
        <a:off x="5116767" y="2736576"/>
        <a:ext cx="25622" cy="25622"/>
      </dsp:txXfrm>
    </dsp:sp>
    <dsp:sp modelId="{F141CF5C-6D4A-4A9E-A9FE-5FD68496E41C}">
      <dsp:nvSpPr>
        <dsp:cNvPr id="0" name=""/>
        <dsp:cNvSpPr/>
      </dsp:nvSpPr>
      <dsp:spPr>
        <a:xfrm>
          <a:off x="5326283" y="1534218"/>
          <a:ext cx="1712346" cy="171234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-8968"/>
                <a:satOff val="-1006"/>
                <a:lumOff val="642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8968"/>
                <a:satOff val="-1006"/>
                <a:lumOff val="642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8968"/>
                <a:satOff val="-1006"/>
                <a:lumOff val="642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>
              <a:effectLst/>
              <a:latin typeface="NikoshBAN" pitchFamily="2" charset="0"/>
              <a:cs typeface="NikoshBAN" pitchFamily="2" charset="0"/>
            </a:rPr>
            <a:t>ওয়াশিং মেশিন </a:t>
          </a:r>
          <a:endParaRPr lang="en-US" sz="3200" b="1" kern="1200" dirty="0">
            <a:effectLst/>
            <a:latin typeface="NikoshBAN" pitchFamily="2" charset="0"/>
            <a:cs typeface="NikoshBAN" pitchFamily="2" charset="0"/>
          </a:endParaRPr>
        </a:p>
      </dsp:txBody>
      <dsp:txXfrm>
        <a:off x="5577050" y="1784985"/>
        <a:ext cx="1210812" cy="1210812"/>
      </dsp:txXfrm>
    </dsp:sp>
    <dsp:sp modelId="{1CD7A7D6-D5D2-442C-9A1D-A903C074279D}">
      <dsp:nvSpPr>
        <dsp:cNvPr id="0" name=""/>
        <dsp:cNvSpPr/>
      </dsp:nvSpPr>
      <dsp:spPr>
        <a:xfrm rot="3240000">
          <a:off x="4473604" y="3990846"/>
          <a:ext cx="515949" cy="37802"/>
        </a:xfrm>
        <a:custGeom>
          <a:avLst/>
          <a:gdLst/>
          <a:ahLst/>
          <a:cxnLst/>
          <a:rect l="0" t="0" r="0" b="0"/>
          <a:pathLst>
            <a:path>
              <a:moveTo>
                <a:pt x="0" y="18901"/>
              </a:moveTo>
              <a:lnTo>
                <a:pt x="515949" y="18901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effectLst/>
          </a:endParaRPr>
        </a:p>
      </dsp:txBody>
      <dsp:txXfrm>
        <a:off x="4718681" y="3996849"/>
        <a:ext cx="25797" cy="25797"/>
      </dsp:txXfrm>
    </dsp:sp>
    <dsp:sp modelId="{472FD574-A92A-45C2-8E48-D260C754E139}">
      <dsp:nvSpPr>
        <dsp:cNvPr id="0" name=""/>
        <dsp:cNvSpPr/>
      </dsp:nvSpPr>
      <dsp:spPr>
        <a:xfrm>
          <a:off x="4530286" y="4054939"/>
          <a:ext cx="1712346" cy="171234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-17936"/>
                <a:satOff val="-2012"/>
                <a:lumOff val="1284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17936"/>
                <a:satOff val="-2012"/>
                <a:lumOff val="1284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17936"/>
                <a:satOff val="-2012"/>
                <a:lumOff val="1284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>
              <a:effectLst/>
              <a:latin typeface="NikoshBAN" pitchFamily="2" charset="0"/>
              <a:cs typeface="NikoshBAN" pitchFamily="2" charset="0"/>
            </a:rPr>
            <a:t>ডিজিটাল ক্যামেরা </a:t>
          </a:r>
          <a:endParaRPr lang="en-US" sz="3200" b="1" kern="1200" dirty="0">
            <a:effectLst/>
            <a:latin typeface="NikoshBAN" pitchFamily="2" charset="0"/>
            <a:cs typeface="NikoshBAN" pitchFamily="2" charset="0"/>
          </a:endParaRPr>
        </a:p>
      </dsp:txBody>
      <dsp:txXfrm>
        <a:off x="4781053" y="4305706"/>
        <a:ext cx="1210812" cy="1210812"/>
      </dsp:txXfrm>
    </dsp:sp>
    <dsp:sp modelId="{83648D0E-BA36-4DBD-B587-BE9B490BD4C8}">
      <dsp:nvSpPr>
        <dsp:cNvPr id="0" name=""/>
        <dsp:cNvSpPr/>
      </dsp:nvSpPr>
      <dsp:spPr>
        <a:xfrm rot="7560000">
          <a:off x="3163845" y="3990846"/>
          <a:ext cx="515949" cy="37802"/>
        </a:xfrm>
        <a:custGeom>
          <a:avLst/>
          <a:gdLst/>
          <a:ahLst/>
          <a:cxnLst/>
          <a:rect l="0" t="0" r="0" b="0"/>
          <a:pathLst>
            <a:path>
              <a:moveTo>
                <a:pt x="0" y="18901"/>
              </a:moveTo>
              <a:lnTo>
                <a:pt x="515949" y="18901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effectLst/>
          </a:endParaRPr>
        </a:p>
      </dsp:txBody>
      <dsp:txXfrm rot="10800000">
        <a:off x="3408921" y="3996849"/>
        <a:ext cx="25797" cy="25797"/>
      </dsp:txXfrm>
    </dsp:sp>
    <dsp:sp modelId="{6197D22A-9108-47F0-B67C-94C786574107}">
      <dsp:nvSpPr>
        <dsp:cNvPr id="0" name=""/>
        <dsp:cNvSpPr/>
      </dsp:nvSpPr>
      <dsp:spPr>
        <a:xfrm>
          <a:off x="1910767" y="4054939"/>
          <a:ext cx="1712346" cy="171234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-26904"/>
                <a:satOff val="-3018"/>
                <a:lumOff val="1926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26904"/>
                <a:satOff val="-3018"/>
                <a:lumOff val="1926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26904"/>
                <a:satOff val="-3018"/>
                <a:lumOff val="1926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0320" tIns="20320" rIns="20320" bIns="20320" numCol="1" spcCol="1270" anchor="ctr" anchorCtr="0">
          <a:noAutofit/>
        </a:bodyPr>
        <a:lstStyle/>
        <a:p>
          <a:pPr lvl="0" algn="ctr" defTabSz="14224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200" b="1" kern="1200" dirty="0" smtClean="0">
              <a:effectLst/>
              <a:latin typeface="NikoshBAN" pitchFamily="2" charset="0"/>
              <a:cs typeface="NikoshBAN" pitchFamily="2" charset="0"/>
            </a:rPr>
            <a:t>সিটিস্ক্যান </a:t>
          </a:r>
          <a:endParaRPr lang="en-US" sz="3200" b="1" kern="1200" dirty="0">
            <a:effectLst/>
            <a:latin typeface="NikoshBAN" pitchFamily="2" charset="0"/>
            <a:cs typeface="NikoshBAN" pitchFamily="2" charset="0"/>
          </a:endParaRPr>
        </a:p>
      </dsp:txBody>
      <dsp:txXfrm>
        <a:off x="2161534" y="4305706"/>
        <a:ext cx="1210812" cy="1210812"/>
      </dsp:txXfrm>
    </dsp:sp>
    <dsp:sp modelId="{C45B2A9E-5FFF-49C6-981C-452C338E3286}">
      <dsp:nvSpPr>
        <dsp:cNvPr id="0" name=""/>
        <dsp:cNvSpPr/>
      </dsp:nvSpPr>
      <dsp:spPr>
        <a:xfrm rot="11880000">
          <a:off x="2759107" y="2745191"/>
          <a:ext cx="515949" cy="37802"/>
        </a:xfrm>
        <a:custGeom>
          <a:avLst/>
          <a:gdLst/>
          <a:ahLst/>
          <a:cxnLst/>
          <a:rect l="0" t="0" r="0" b="0"/>
          <a:pathLst>
            <a:path>
              <a:moveTo>
                <a:pt x="0" y="18901"/>
              </a:moveTo>
              <a:lnTo>
                <a:pt x="515949" y="18901"/>
              </a:lnTo>
            </a:path>
          </a:pathLst>
        </a:custGeom>
        <a:noFill/>
        <a:ln w="25400" cap="flat" cmpd="sng" algn="ctr">
          <a:solidFill>
            <a:schemeClr val="accent2">
              <a:tint val="99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2700" tIns="0" rIns="12700" bIns="0" numCol="1" spcCol="1270" anchor="ctr" anchorCtr="0">
          <a:noAutofit/>
        </a:bodyPr>
        <a:lstStyle/>
        <a:p>
          <a:pPr lvl="0" algn="ctr" defTabSz="222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500" kern="1200">
            <a:effectLst/>
          </a:endParaRPr>
        </a:p>
      </dsp:txBody>
      <dsp:txXfrm rot="10800000">
        <a:off x="3004183" y="2751193"/>
        <a:ext cx="25797" cy="25797"/>
      </dsp:txXfrm>
    </dsp:sp>
    <dsp:sp modelId="{9D6382AA-E4D9-423C-AE60-394B9CF8275A}">
      <dsp:nvSpPr>
        <dsp:cNvPr id="0" name=""/>
        <dsp:cNvSpPr/>
      </dsp:nvSpPr>
      <dsp:spPr>
        <a:xfrm>
          <a:off x="1101291" y="1563628"/>
          <a:ext cx="1712346" cy="1712346"/>
        </a:xfrm>
        <a:prstGeom prst="ellipse">
          <a:avLst/>
        </a:prstGeom>
        <a:gradFill rotWithShape="0">
          <a:gsLst>
            <a:gs pos="0">
              <a:schemeClr val="accent2">
                <a:shade val="80000"/>
                <a:hueOff val="-35872"/>
                <a:satOff val="-4024"/>
                <a:lumOff val="25680"/>
                <a:alphaOff val="0"/>
                <a:tint val="50000"/>
                <a:satMod val="300000"/>
              </a:schemeClr>
            </a:gs>
            <a:gs pos="35000">
              <a:schemeClr val="accent2">
                <a:shade val="80000"/>
                <a:hueOff val="-35872"/>
                <a:satOff val="-4024"/>
                <a:lumOff val="25680"/>
                <a:alphaOff val="0"/>
                <a:tint val="37000"/>
                <a:satMod val="300000"/>
              </a:schemeClr>
            </a:gs>
            <a:gs pos="100000">
              <a:schemeClr val="accent2">
                <a:shade val="80000"/>
                <a:hueOff val="-35872"/>
                <a:satOff val="-4024"/>
                <a:lumOff val="25680"/>
                <a:alphaOff val="0"/>
                <a:tint val="15000"/>
                <a:satMod val="350000"/>
              </a:schemeClr>
            </a:gs>
          </a:gsLst>
          <a:lin ang="16200000" scaled="1"/>
        </a:gradFill>
        <a:ln>
          <a:noFill/>
        </a:ln>
        <a:effectLst>
          <a:outerShdw blurRad="40000" dist="20000" dir="5400000" rotWithShape="0">
            <a:srgbClr val="000000">
              <a:alpha val="38000"/>
            </a:srgbClr>
          </a:outerShdw>
        </a:effectLst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bn-BD" sz="3600" b="1" kern="1200" dirty="0" smtClean="0">
              <a:effectLst/>
              <a:latin typeface="NikoshBAN" pitchFamily="2" charset="0"/>
              <a:cs typeface="NikoshBAN" pitchFamily="2" charset="0"/>
            </a:rPr>
            <a:t>মাইক্রোওয়েব </a:t>
          </a:r>
          <a:r>
            <a:rPr lang="bn-BD" sz="1400" b="1" kern="1200" dirty="0" smtClean="0">
              <a:effectLst/>
              <a:latin typeface="NikoshBAN" pitchFamily="2" charset="0"/>
              <a:cs typeface="NikoshBAN" pitchFamily="2" charset="0"/>
            </a:rPr>
            <a:t> </a:t>
          </a:r>
          <a:endParaRPr lang="en-US" sz="1400" b="1" kern="1200" dirty="0">
            <a:effectLst/>
            <a:latin typeface="NikoshBAN" pitchFamily="2" charset="0"/>
            <a:cs typeface="NikoshBAN" pitchFamily="2" charset="0"/>
          </a:endParaRPr>
        </a:p>
      </dsp:txBody>
      <dsp:txXfrm>
        <a:off x="1352058" y="1814395"/>
        <a:ext cx="1210812" cy="1210812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radial1">
  <dgm:title val=""/>
  <dgm:desc val=""/>
  <dgm:catLst>
    <dgm:cat type="relationship" pri="22000"/>
    <dgm:cat type="cycle" pri="10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  <dgm:pt modelId="15"/>
        <dgm:pt modelId="16"/>
      </dgm:ptLst>
      <dgm:cxnLst>
        <dgm:cxn modelId="2" srcId="0" destId="1" srcOrd="0" destOrd="0"/>
        <dgm:cxn modelId="16" srcId="1" destId="11" srcOrd="0" destOrd="0"/>
        <dgm:cxn modelId="17" srcId="1" destId="12" srcOrd="1" destOrd="0"/>
        <dgm:cxn modelId="18" srcId="1" destId="13" srcOrd="2" destOrd="0"/>
        <dgm:cxn modelId="19" srcId="1" destId="14" srcOrd="3" destOrd="0"/>
        <dgm:cxn modelId="20" srcId="1" destId="15" srcOrd="4" destOrd="0"/>
        <dgm:cxn modelId="21" srcId="1" destId="16" srcOrd="5" destOrd="0"/>
      </dgm:cxnLst>
      <dgm:bg/>
      <dgm:whole/>
    </dgm:dataModel>
  </dgm:clrData>
  <dgm:layoutNode name="cycle">
    <dgm:varLst>
      <dgm:chMax val="1"/>
      <dgm:dir/>
      <dgm:animLvl val="ctr"/>
      <dgm:resizeHandles val="exact"/>
    </dgm:varLst>
    <dgm:choose name="Name0">
      <dgm:if name="Name1" func="var" arg="dir" op="equ" val="norm">
        <dgm:choose name="Name2">
          <dgm:if name="Name3" axis="ch ch" ptType="node node" st="1 1" cnt="1 0" func="cnt" op="lte" val="1">
            <dgm:alg type="cycle">
              <dgm:param type="stAng" val="90"/>
              <dgm:param type="spanAng" val="360"/>
              <dgm:param type="ctrShpMap" val="fNode"/>
            </dgm:alg>
          </dgm:if>
          <dgm:else name="Name4">
            <dgm:alg type="cycle">
              <dgm:param type="stAng" val="0"/>
              <dgm:param type="spanAng" val="360"/>
              <dgm:param type="ctrShpMap" val="fNode"/>
            </dgm:alg>
          </dgm:else>
        </dgm:choose>
      </dgm:if>
      <dgm:else name="Name5">
        <dgm:alg type="cycle">
          <dgm:param type="stAng" val="0"/>
          <dgm:param type="spanAng" val="-360"/>
          <dgm:param type="ctrShpMap" val="fNode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centerShape" refType="w"/>
      <dgm:constr type="w" for="ch" forName="node" refType="w" refFor="ch" refForName="centerShape" op="equ"/>
      <dgm:constr type="sp" refType="w" refFor="ch" refForName="node" fact="0.3"/>
      <dgm:constr type="sibSp" refType="w" refFor="ch" refForName="node" fact="0.3"/>
      <dgm:constr type="primFontSz" for="ch" forName="centerShape" val="65"/>
      <dgm:constr type="primFontSz" for="des" forName="node" op="equ" val="65"/>
      <dgm:constr type="primFontSz" for="des" forName="connTx" val="55"/>
      <dgm:constr type="primFontSz" for="des" forName="connTx" refType="primFontSz" refFor="ch" refForName="centerShape" op="lte" fact="0.8"/>
    </dgm:constrLst>
    <dgm:ruleLst/>
    <dgm:forEach name="Name6" axis="ch" ptType="node" cnt="1">
      <dgm:layoutNode name="centerShape" styleLbl="node0">
        <dgm:alg type="tx"/>
        <dgm:shape xmlns:r="http://schemas.openxmlformats.org/officeDocument/2006/relationships" type="ellipse" r:blip="">
          <dgm:adjLst/>
        </dgm:shape>
        <dgm:presOf axis="self"/>
        <dgm:constrLst>
          <dgm:constr type="h" refType="w"/>
          <dgm:constr type="tMarg" refType="primFontSz" fact="0.05"/>
          <dgm:constr type="bMarg" refType="primFontSz" fact="0.05"/>
          <dgm:constr type="lMarg" refType="primFontSz" fact="0.05"/>
          <dgm:constr type="rMarg" refType="primFontSz" fact="0.05"/>
        </dgm:constrLst>
        <dgm:ruleLst>
          <dgm:rule type="primFontSz" val="5" fact="NaN" max="NaN"/>
        </dgm:ruleLst>
      </dgm:layoutNode>
      <dgm:forEach name="Name7" axis="ch">
        <dgm:forEach name="Name8" axis="self" ptType="parTrans">
          <dgm:layoutNode name="Name9">
            <dgm:alg type="conn">
              <dgm:param type="dim" val="1D"/>
              <dgm:param type="begPts" val="auto"/>
              <dgm:param type="endPts" val="auto"/>
              <dgm:param type="begSty" val="noArr"/>
              <dgm:param type="endSty" val="noArr"/>
            </dgm:alg>
            <dgm:shape xmlns:r="http://schemas.openxmlformats.org/officeDocument/2006/relationships" type="conn" r:blip="">
              <dgm:adjLst/>
            </dgm:shape>
            <dgm:presOf axis="self"/>
            <dgm:constrLst>
              <dgm:constr type="connDist"/>
              <dgm:constr type="userA" for="ch" refType="connDist"/>
              <dgm:constr type="w" val="1"/>
              <dgm:constr type="h" val="5"/>
              <dgm:constr type="begPad"/>
              <dgm:constr type="endPad"/>
            </dgm:constrLst>
            <dgm:ruleLst/>
            <dgm:layoutNode name="connTx">
              <dgm:alg type="tx">
                <dgm:param type="autoTxRot" val="grav"/>
              </dgm:alg>
              <dgm:shape xmlns:r="http://schemas.openxmlformats.org/officeDocument/2006/relationships" type="rect" r:blip="" hideGeom="1">
                <dgm:adjLst/>
              </dgm:shape>
              <dgm:presOf axis="self"/>
              <dgm:constrLst>
                <dgm:constr type="userA"/>
                <dgm:constr type="w" refType="userA" fact="0.05"/>
                <dgm:constr type="h" refType="userA" fact="0.05"/>
                <dgm:constr type="lMarg" val="1"/>
                <dgm:constr type="rMarg" val="1"/>
                <dgm:constr type="tMarg"/>
                <dgm:constr type="bMarg"/>
              </dgm:constrLst>
              <dgm:ruleLst>
                <dgm:rule type="w" val="NaN" fact="0.8" max="NaN"/>
                <dgm:rule type="h" val="NaN" fact="1" max="NaN"/>
                <dgm:rule type="primFontSz" val="5" fact="NaN" max="NaN"/>
              </dgm:ruleLst>
            </dgm:layoutNode>
          </dgm:layoutNode>
        </dgm:forEach>
        <dgm:forEach name="Name10" axis="self" ptType="node">
          <dgm:layoutNode name="node" styleLbl="node1">
            <dgm:varLst>
              <dgm:bulletEnabled val="1"/>
            </dgm:varLst>
            <dgm:alg type="tx">
              <dgm:param type="txAnchorVertCh" val="mid"/>
            </dgm:alg>
            <dgm:shape xmlns:r="http://schemas.openxmlformats.org/officeDocument/2006/relationships" type="ellipse" r:blip="">
              <dgm:adjLst/>
            </dgm:shape>
            <dgm:presOf axis="desOrSelf" ptType="node"/>
            <dgm:constrLst>
              <dgm:constr type="h" refType="w"/>
              <dgm:constr type="tMarg" refType="primFontSz" fact="0.05"/>
              <dgm:constr type="bMarg" refType="primFontSz" fact="0.05"/>
              <dgm:constr type="lMarg" refType="primFontSz" fact="0.05"/>
              <dgm:constr type="rMarg" refType="primFontSz" fact="0.05"/>
            </dgm:constrLst>
            <dgm:ruleLst>
              <dgm:rule type="primFontSz" val="5" fact="NaN" max="NaN"/>
            </dgm:ruleLst>
          </dgm:layoutNode>
        </dgm:forEach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6E11466-72D5-4838-A168-19A925560854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E9BAC9-290E-4BE1-8F9E-DD32596DB70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58284606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31756699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14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415043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l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38372420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pPr/>
              <a:t>16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4239444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pPr/>
              <a:t>17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2024890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pPr/>
              <a:t>18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528608101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19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52657357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9200056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7553483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208A84-61FE-4EC9-9A3B-0038E9754109}" type="slidenum">
              <a:rPr lang="en-US" smtClean="0"/>
              <a:pPr/>
              <a:t>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782728488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4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23013996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6590041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61527202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209976883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24603554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E9BAC9-290E-4BE1-8F9E-DD32596DB706}" type="slidenum">
              <a:rPr lang="en-US" smtClean="0"/>
              <a:pPr/>
              <a:t>13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9844315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17341632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81233682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946883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932993460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4281915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378598729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8340483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41756298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354141043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665240578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F56E946-88AC-4F13-81D0-91585390C313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1031003126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56E946-88AC-4F13-81D0-91585390C313}" type="datetimeFigureOut">
              <a:rPr lang="en-US" smtClean="0"/>
              <a:pPr/>
              <a:t>7/10/2021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C86681A-C40F-4FD6-9C9B-4E9BB11E6E4A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98832" y="5326099"/>
            <a:ext cx="2045168" cy="1531901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6200000">
            <a:off x="7193143" y="301478"/>
            <a:ext cx="2187218" cy="1638301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10800000">
            <a:off x="1" y="27019"/>
            <a:ext cx="1752600" cy="1312758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-279644" y="4909099"/>
            <a:ext cx="2228545" cy="1669257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2265134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jpeg"/><Relationship Id="rId3" Type="http://schemas.openxmlformats.org/officeDocument/2006/relationships/image" Target="../media/image14.jpeg"/><Relationship Id="rId7" Type="http://schemas.openxmlformats.org/officeDocument/2006/relationships/image" Target="../media/image18.jpeg"/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7.jpeg"/><Relationship Id="rId5" Type="http://schemas.openxmlformats.org/officeDocument/2006/relationships/image" Target="../media/image16.jpeg"/><Relationship Id="rId10" Type="http://schemas.openxmlformats.org/officeDocument/2006/relationships/image" Target="../media/image21.jpeg"/><Relationship Id="rId4" Type="http://schemas.openxmlformats.org/officeDocument/2006/relationships/image" Target="../media/image15.jpeg"/><Relationship Id="rId9" Type="http://schemas.openxmlformats.org/officeDocument/2006/relationships/image" Target="../media/image20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3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7.jpeg"/><Relationship Id="rId5" Type="http://schemas.openxmlformats.org/officeDocument/2006/relationships/image" Target="../media/image26.jpeg"/><Relationship Id="rId4" Type="http://schemas.openxmlformats.org/officeDocument/2006/relationships/image" Target="../media/image25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29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0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31.jpe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3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4.jpe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4.xml"/><Relationship Id="rId4" Type="http://schemas.openxmlformats.org/officeDocument/2006/relationships/image" Target="../media/image4.jpeg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258291" y="152400"/>
            <a:ext cx="4343400" cy="1295400"/>
          </a:xfrm>
          <a:prstGeom prst="roundRect">
            <a:avLst/>
          </a:prstGeom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8800" b="1" dirty="0" err="1">
                <a:ln w="0"/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স্বাগতম</a:t>
            </a:r>
            <a:endParaRPr lang="en-GB" sz="8800" b="1" dirty="0">
              <a:ln w="0"/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5" name="Picture 4" descr="images 4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14400" y="1600200"/>
            <a:ext cx="7315200" cy="434340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1005244945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969818" y="292805"/>
            <a:ext cx="6878782" cy="646331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তথ্য ও যোগাযোগ প্রযুক্তির ব্যবহার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3" name="Picture 2" descr="index13.jp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04800" y="990600"/>
            <a:ext cx="2143125" cy="2143125"/>
          </a:xfrm>
          <a:prstGeom prst="rect">
            <a:avLst/>
          </a:prstGeom>
        </p:spPr>
      </p:pic>
      <p:pic>
        <p:nvPicPr>
          <p:cNvPr id="4" name="Picture 3" descr="index 15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19400" y="1219200"/>
            <a:ext cx="2466975" cy="1847850"/>
          </a:xfrm>
          <a:prstGeom prst="rect">
            <a:avLst/>
          </a:prstGeom>
        </p:spPr>
      </p:pic>
      <p:pic>
        <p:nvPicPr>
          <p:cNvPr id="5" name="Picture 4" descr="index 4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10200" y="1219200"/>
            <a:ext cx="2990850" cy="1533525"/>
          </a:xfrm>
          <a:prstGeom prst="rect">
            <a:avLst/>
          </a:prstGeom>
        </p:spPr>
      </p:pic>
      <p:pic>
        <p:nvPicPr>
          <p:cNvPr id="6" name="Picture 5" descr="images 46.jpg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0" y="2971800"/>
            <a:ext cx="2143125" cy="2143125"/>
          </a:xfrm>
          <a:prstGeom prst="rect">
            <a:avLst/>
          </a:prstGeom>
        </p:spPr>
      </p:pic>
      <p:pic>
        <p:nvPicPr>
          <p:cNvPr id="7" name="Picture 6" descr="index14.jpg"/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905000" y="3200400"/>
            <a:ext cx="2609850" cy="1752600"/>
          </a:xfrm>
          <a:prstGeom prst="rect">
            <a:avLst/>
          </a:prstGeom>
        </p:spPr>
      </p:pic>
      <p:pic>
        <p:nvPicPr>
          <p:cNvPr id="8" name="Picture 7" descr="images 13.jpg"/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038600" y="3124201"/>
            <a:ext cx="2143125" cy="1905000"/>
          </a:xfrm>
          <a:prstGeom prst="rect">
            <a:avLst/>
          </a:prstGeom>
        </p:spPr>
      </p:pic>
      <p:pic>
        <p:nvPicPr>
          <p:cNvPr id="9" name="Picture 8" descr="index 27.jpg"/>
          <p:cNvPicPr>
            <a:picLocks noChangeAspect="1"/>
          </p:cNvPicPr>
          <p:nvPr/>
        </p:nvPicPr>
        <p:blipFill>
          <a:blip r:embed="rId8"/>
          <a:stretch>
            <a:fillRect/>
          </a:stretch>
        </p:blipFill>
        <p:spPr>
          <a:xfrm>
            <a:off x="5715000" y="2819400"/>
            <a:ext cx="2590800" cy="2143125"/>
          </a:xfrm>
          <a:prstGeom prst="rect">
            <a:avLst/>
          </a:prstGeom>
        </p:spPr>
      </p:pic>
      <p:pic>
        <p:nvPicPr>
          <p:cNvPr id="10" name="Picture 9" descr="index 29.jpg"/>
          <p:cNvPicPr>
            <a:picLocks noChangeAspect="1"/>
          </p:cNvPicPr>
          <p:nvPr/>
        </p:nvPicPr>
        <p:blipFill>
          <a:blip r:embed="rId9"/>
          <a:stretch>
            <a:fillRect/>
          </a:stretch>
        </p:blipFill>
        <p:spPr>
          <a:xfrm>
            <a:off x="1905000" y="5029200"/>
            <a:ext cx="2857500" cy="1600200"/>
          </a:xfrm>
          <a:prstGeom prst="rect">
            <a:avLst/>
          </a:prstGeom>
        </p:spPr>
      </p:pic>
      <p:pic>
        <p:nvPicPr>
          <p:cNvPr id="11" name="Picture 10" descr="index 6.jpg"/>
          <p:cNvPicPr>
            <a:picLocks noChangeAspect="1"/>
          </p:cNvPicPr>
          <p:nvPr/>
        </p:nvPicPr>
        <p:blipFill>
          <a:blip r:embed="rId10"/>
          <a:stretch>
            <a:fillRect/>
          </a:stretch>
        </p:blipFill>
        <p:spPr>
          <a:xfrm>
            <a:off x="5791200" y="4714875"/>
            <a:ext cx="2143125" cy="2143125"/>
          </a:xfrm>
          <a:prstGeom prst="rect">
            <a:avLst/>
          </a:prstGeom>
        </p:spPr>
      </p:pic>
    </p:spTree>
  </p:cSld>
  <p:clrMapOvr>
    <a:masterClrMapping/>
  </p:clrMapOvr>
  <p:transition>
    <p:wipe dir="d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2438400" y="5638800"/>
            <a:ext cx="3662334" cy="52322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মোবাইল ফোনে যোগাযোগ </a:t>
            </a:r>
            <a:endParaRPr lang="bn-IN" sz="2800" dirty="0" smtClean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905000" y="2743200"/>
            <a:ext cx="4800600" cy="52322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dirty="0" smtClean="0">
                <a:latin typeface="NikoshBAN" pitchFamily="2" charset="0"/>
                <a:cs typeface="NikoshBAN" pitchFamily="2" charset="0"/>
              </a:rPr>
              <a:t>ডিজিটাল ক্যামেরা দিয়ে ছবি তোলা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362200" y="3505200"/>
            <a:ext cx="3559708" cy="1993436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307460" y="304800"/>
            <a:ext cx="3712340" cy="2413488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360781077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81001" y="3272135"/>
            <a:ext cx="3657600" cy="4001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এটিএম মেশিন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থেকে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টাকা তোলা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356820" y="3200400"/>
            <a:ext cx="4558580" cy="400110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ওয়াশিং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মেশিন ব্যবহার করে কাপড় ধোয়া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105400" y="6096000"/>
            <a:ext cx="3352800" cy="461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ই-বুক ব্যবহার করে বই পড়া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16" name="TextBox 15"/>
          <p:cNvSpPr txBox="1"/>
          <p:nvPr/>
        </p:nvSpPr>
        <p:spPr>
          <a:xfrm>
            <a:off x="152400" y="6096001"/>
            <a:ext cx="4343401" cy="46166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টেলিভিশনে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দেশ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বিদেশের খবর দে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খা।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1072993" y="983776"/>
            <a:ext cx="3091721" cy="2057400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5383579" y="983776"/>
            <a:ext cx="2465021" cy="2063199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5"/>
          <a:stretch>
            <a:fillRect/>
          </a:stretch>
        </p:blipFill>
        <p:spPr bwMode="auto">
          <a:xfrm>
            <a:off x="1256287" y="3886199"/>
            <a:ext cx="2849481" cy="2137111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6"/>
          <a:stretch>
            <a:fillRect/>
          </a:stretch>
        </p:blipFill>
        <p:spPr bwMode="auto">
          <a:xfrm>
            <a:off x="4876801" y="4237184"/>
            <a:ext cx="3124200" cy="1630216"/>
          </a:xfrm>
          <a:prstGeom prst="rect">
            <a:avLst/>
          </a:prstGeom>
          <a:ln>
            <a:noFill/>
          </a:ln>
          <a:effectLst>
            <a:softEdge rad="112500"/>
          </a:effectLst>
          <a:extLst/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</p:pic>
    </p:spTree>
    <p:extLst>
      <p:ext uri="{BB962C8B-B14F-4D97-AF65-F5344CB8AC3E}">
        <p14:creationId xmlns="" xmlns:p14="http://schemas.microsoft.com/office/powerpoint/2010/main" val="291823467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  <p:bldP spid="10" grpId="0" animBg="1"/>
      <p:bldP spid="16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4800600" y="4572000"/>
            <a:ext cx="3949047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সিটিস্ক্যান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করে রোগ নির্ণয় করা</a:t>
            </a:r>
            <a:r>
              <a:rPr lang="bn-IN" sz="2400" dirty="0" smtClean="0">
                <a:latin typeface="NikoshBAN" pitchFamily="2" charset="0"/>
                <a:cs typeface="NikoshBAN" pitchFamily="2" charset="0"/>
              </a:rPr>
              <a:t>। </a:t>
            </a:r>
            <a:r>
              <a:rPr lang="bn-BD" sz="2400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28600" y="4572000"/>
            <a:ext cx="4210050" cy="461665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400" dirty="0" smtClean="0">
                <a:latin typeface="NikoshBAN" pitchFamily="2" charset="0"/>
                <a:cs typeface="NikoshBAN" pitchFamily="2" charset="0"/>
              </a:rPr>
              <a:t>জিপিএস ব্যবহার করে গাড়ি চালানো </a:t>
            </a:r>
            <a:endParaRPr lang="en-US" sz="24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381000" y="1143000"/>
            <a:ext cx="3905250" cy="304800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572000" y="1066800"/>
            <a:ext cx="4124367" cy="3003280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2918234670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/>
          <a:stretch>
            <a:fillRect/>
          </a:stretch>
        </p:blipFill>
        <p:spPr bwMode="auto">
          <a:xfrm>
            <a:off x="2782835" y="960474"/>
            <a:ext cx="3295609" cy="2468526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012680" y="3505200"/>
            <a:ext cx="6835920" cy="523220"/>
          </a:xfrm>
          <a:prstGeom prst="rect">
            <a:avLst/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800" dirty="0" smtClean="0">
                <a:latin typeface="NikoshBAN" pitchFamily="2" charset="0"/>
                <a:cs typeface="NikoshBAN" pitchFamily="2" charset="0"/>
              </a:rPr>
              <a:t>শ্রেণি কক্ষে তথ্য ও যোগাযোগ  প্রযুক্তির ব্যবহার।  </a:t>
            </a:r>
            <a:endParaRPr lang="en-US" sz="28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1905000" y="4435121"/>
            <a:ext cx="3200400" cy="1831878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Line Callout 1 4"/>
          <p:cNvSpPr/>
          <p:nvPr/>
        </p:nvSpPr>
        <p:spPr>
          <a:xfrm>
            <a:off x="6096000" y="4343400"/>
            <a:ext cx="2590800" cy="1447800"/>
          </a:xfrm>
          <a:prstGeom prst="borderCallout1">
            <a:avLst>
              <a:gd name="adj1" fmla="val 50564"/>
              <a:gd name="adj2" fmla="val -116"/>
              <a:gd name="adj3" fmla="val 82335"/>
              <a:gd name="adj4" fmla="val -39913"/>
            </a:avLst>
          </a:prstGeom>
          <a:solidFill>
            <a:srgbClr val="00B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গবেষণাগারে</a:t>
            </a:r>
            <a:r>
              <a:rPr lang="bn-IN" sz="28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তথ্য ও যোগাযোগ </a:t>
            </a:r>
            <a:r>
              <a:rPr lang="bn-IN" sz="28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প্রযুক্তির ব্যবহার।  </a:t>
            </a:r>
            <a:endParaRPr lang="en-US" sz="28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cxnSp>
        <p:nvCxnSpPr>
          <p:cNvPr id="8" name="Straight Arrow Connector 7"/>
          <p:cNvCxnSpPr>
            <a:endCxn id="2051" idx="3"/>
          </p:cNvCxnSpPr>
          <p:nvPr/>
        </p:nvCxnSpPr>
        <p:spPr>
          <a:xfrm rot="10800000" flipV="1">
            <a:off x="5105400" y="4953000"/>
            <a:ext cx="1295400" cy="398060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="" xmlns:p14="http://schemas.microsoft.com/office/powerpoint/2010/main" val="2905305448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6" name="Group 5"/>
          <p:cNvGrpSpPr/>
          <p:nvPr/>
        </p:nvGrpSpPr>
        <p:grpSpPr>
          <a:xfrm>
            <a:off x="1524000" y="891637"/>
            <a:ext cx="6226863" cy="2232563"/>
            <a:chOff x="2376711" y="76200"/>
            <a:chExt cx="6954637" cy="2625437"/>
          </a:xfrm>
        </p:grpSpPr>
        <p:sp>
          <p:nvSpPr>
            <p:cNvPr id="7" name="TextBox 6"/>
            <p:cNvSpPr txBox="1"/>
            <p:nvPr/>
          </p:nvSpPr>
          <p:spPr>
            <a:xfrm>
              <a:off x="5695845" y="909452"/>
              <a:ext cx="3635503" cy="832456"/>
            </a:xfrm>
            <a:prstGeom prst="rect">
              <a:avLst/>
            </a:prstGeom>
            <a:solidFill>
              <a:srgbClr val="00B050"/>
            </a:solidFill>
          </p:spPr>
          <p:txBody>
            <a:bodyPr wrap="square" rtlCol="0">
              <a:spAutoFit/>
              <a:scene3d>
                <a:camera prst="orthographicFront"/>
                <a:lightRig rig="soft" dir="tl">
                  <a:rot lat="0" lon="0" rev="0"/>
                </a:lightRig>
              </a:scene3d>
              <a:sp3d contourW="25400" prstMaterial="matte">
                <a:bevelT w="25400" h="55880" prst="artDeco"/>
                <a:contourClr>
                  <a:schemeClr val="accent2">
                    <a:tint val="20000"/>
                  </a:schemeClr>
                </a:contourClr>
              </a:sp3d>
            </a:bodyPr>
            <a:lstStyle/>
            <a:p>
              <a:pPr marL="0" marR="0" lvl="0" indent="0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r>
                <a:rPr kumimoji="0" lang="bn-BD" sz="4000" b="1" i="0" u="none" strike="noStrike" kern="1100" cap="all" spc="0" normalizeH="0" baseline="0" noProof="0" dirty="0" smtClean="0">
                  <a:ln w="9000" cmpd="sng">
                    <a:solidFill>
                      <a:srgbClr val="FFC000">
                        <a:shade val="50000"/>
                        <a:satMod val="120000"/>
                      </a:srgbClr>
                    </a:solidFill>
                    <a:prstDash val="solid"/>
                  </a:ln>
                  <a:effectLst>
                    <a:reflection blurRad="12700" stA="28000" endPos="45000" dist="1000" dir="5400000" sy="-100000" algn="bl" rotWithShape="0"/>
                  </a:effectLst>
                  <a:uLnTx/>
                  <a:uFillTx/>
                  <a:latin typeface="SolaimanLipi" pitchFamily="65" charset="0"/>
                  <a:ea typeface="NikoshBAN" pitchFamily="2" charset="0"/>
                  <a:cs typeface="SolaimanLipi" pitchFamily="65" charset="0"/>
                  <a:sym typeface="Wingdings"/>
                </a:rPr>
                <a:t></a:t>
              </a:r>
              <a:r>
                <a:rPr kumimoji="0" lang="bn-BD" sz="4000" b="1" i="0" u="none" strike="noStrike" kern="0" cap="none" spc="0" normalizeH="0" baseline="0" noProof="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NikoshBAN" pitchFamily="2" charset="0"/>
                  <a:cs typeface="NikoshBAN" pitchFamily="2" charset="0"/>
                </a:rPr>
                <a:t>দল</a:t>
              </a:r>
              <a:r>
                <a:rPr lang="en-US" sz="4000" kern="0" dirty="0" err="1" smtClean="0">
                  <a:ln w="1905"/>
                  <a:latin typeface="NikoshBAN" pitchFamily="2" charset="0"/>
                  <a:cs typeface="NikoshBAN" pitchFamily="2" charset="0"/>
                </a:rPr>
                <a:t>গত</a:t>
              </a:r>
              <a:r>
                <a:rPr lang="en-US" sz="4000" kern="0" dirty="0" smtClean="0">
                  <a:ln w="1905"/>
                  <a:latin typeface="NikoshBAN" pitchFamily="2" charset="0"/>
                  <a:cs typeface="NikoshBAN" pitchFamily="2" charset="0"/>
                </a:rPr>
                <a:t> </a:t>
              </a:r>
              <a:r>
                <a:rPr kumimoji="0" lang="bn-BD" sz="4000" b="1" i="0" u="none" strike="noStrike" kern="0" cap="none" spc="0" normalizeH="0" baseline="0" noProof="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NikoshBAN" pitchFamily="2" charset="0"/>
                  <a:cs typeface="NikoshBAN" pitchFamily="2" charset="0"/>
                </a:rPr>
                <a:t>কাজ</a:t>
              </a:r>
              <a:r>
                <a:rPr kumimoji="0" lang="en-US" sz="4000" b="1" i="0" u="none" strike="noStrike" kern="0" cap="none" spc="0" normalizeH="0" baseline="0" noProof="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NikoshBAN" pitchFamily="2" charset="0"/>
                  <a:cs typeface="NikoshBAN" pitchFamily="2" charset="0"/>
                </a:rPr>
                <a:t> </a:t>
              </a:r>
              <a:r>
                <a:rPr kumimoji="0" lang="bn-BD" sz="4000" b="1" i="0" u="none" strike="noStrike" kern="0" cap="none" spc="0" normalizeH="0" baseline="0" noProof="0" dirty="0" smtClean="0">
                  <a:ln w="1905"/>
                  <a:effectLst>
                    <a:innerShdw blurRad="69850" dist="43180" dir="5400000">
                      <a:srgbClr val="000000">
                        <a:alpha val="65000"/>
                      </a:srgbClr>
                    </a:innerShdw>
                  </a:effectLst>
                  <a:uLnTx/>
                  <a:uFillTx/>
                  <a:latin typeface="NikoshBAN" pitchFamily="2" charset="0"/>
                  <a:cs typeface="NikoshBAN" pitchFamily="2" charset="0"/>
                </a:rPr>
                <a:t> </a:t>
              </a:r>
              <a:endParaRPr kumimoji="0" lang="en-US" sz="4000" b="1" i="0" u="none" strike="noStrike" kern="0" cap="none" spc="0" normalizeH="0" baseline="0" noProof="0" dirty="0">
                <a:ln w="1905"/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  <a:uLnTx/>
                <a:uFillTx/>
                <a:latin typeface="NikoshBAN" pitchFamily="2" charset="0"/>
                <a:cs typeface="NikoshBAN" pitchFamily="2" charset="0"/>
              </a:endParaRPr>
            </a:p>
          </p:txBody>
        </p:sp>
        <p:pic>
          <p:nvPicPr>
            <p:cNvPr id="8" name="Picture 2"/>
            <p:cNvPicPr>
              <a:picLocks noChangeAspect="1" noChangeArrowheads="1"/>
            </p:cNvPicPr>
            <p:nvPr/>
          </p:nvPicPr>
          <p:blipFill>
            <a:blip r:embed="rId3"/>
            <a:stretch>
              <a:fillRect/>
            </a:stretch>
          </p:blipFill>
          <p:spPr bwMode="auto">
            <a:xfrm>
              <a:off x="2376711" y="467855"/>
              <a:ext cx="3124200" cy="1842126"/>
            </a:xfrm>
            <a:prstGeom prst="ellipse">
              <a:avLst/>
            </a:prstGeom>
            <a:ln w="31750">
              <a:solidFill>
                <a:sysClr val="windowText" lastClr="000000"/>
              </a:solidFill>
              <a:miter lim="800000"/>
              <a:headEnd/>
              <a:tailEnd/>
            </a:ln>
            <a:effectLst>
              <a:softEdge rad="112500"/>
            </a:effectLst>
            <a:extLst>
              <a:ext uri="{909E8E84-426E-40DD-AFC4-6F175D3DCCD1}">
                <a14:hiddenFill xmlns="" xmlns:a14="http://schemas.microsoft.com/office/drawing/2010/main">
                  <a:solidFill>
                    <a:schemeClr val="accent1"/>
                  </a:solidFill>
                </a14:hiddenFill>
              </a:ex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9" name="Oval 8"/>
            <p:cNvSpPr/>
            <p:nvPr/>
          </p:nvSpPr>
          <p:spPr>
            <a:xfrm>
              <a:off x="2376711" y="76200"/>
              <a:ext cx="3124200" cy="2625437"/>
            </a:xfrm>
            <a:prstGeom prst="ellipse">
              <a:avLst/>
            </a:prstGeom>
            <a:noFill/>
            <a:ln w="44450" cap="flat" cmpd="thickThin" algn="ctr">
              <a:solidFill>
                <a:sysClr val="windowText" lastClr="000000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>
                <a:ln>
                  <a:noFill/>
                </a:ln>
                <a:solidFill>
                  <a:sysClr val="window" lastClr="FFFFFF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10" name="Rectangle 9"/>
          <p:cNvSpPr/>
          <p:nvPr/>
        </p:nvSpPr>
        <p:spPr>
          <a:xfrm>
            <a:off x="381000" y="3787914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জ্ঞান </a:t>
            </a:r>
            <a:r>
              <a:rPr lang="bn-BD" sz="4000" b="1" dirty="0">
                <a:latin typeface="NikoshBAN" pitchFamily="2" charset="0"/>
                <a:cs typeface="NikoshBAN" pitchFamily="2" charset="0"/>
              </a:rPr>
              <a:t>চর্চায় আইসিটি </a:t>
            </a:r>
            <a:r>
              <a:rPr lang="bn-BD" sz="4000" b="1" dirty="0" smtClean="0">
                <a:latin typeface="NikoshBAN" pitchFamily="2" charset="0"/>
                <a:cs typeface="NikoshBAN" pitchFamily="2" charset="0"/>
              </a:rPr>
              <a:t>ব্যবহা</a:t>
            </a:r>
            <a:r>
              <a:rPr lang="bn-IN" sz="4000" b="1" dirty="0" smtClean="0">
                <a:latin typeface="NikoshBAN" pitchFamily="2" charset="0"/>
                <a:cs typeface="NikoshBAN" pitchFamily="2" charset="0"/>
              </a:rPr>
              <a:t>রের সুফলগুলো লেখ। </a:t>
            </a:r>
            <a:r>
              <a:rPr lang="bn-BD" sz="4000" b="1" dirty="0" smtClean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   </a:t>
            </a:r>
            <a:endParaRPr lang="en-US" sz="4000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498467922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Diagram 1"/>
          <p:cNvGraphicFramePr/>
          <p:nvPr>
            <p:extLst>
              <p:ext uri="{D42A27DB-BD31-4B8C-83A1-F6EECF244321}">
                <p14:modId xmlns="" xmlns:p14="http://schemas.microsoft.com/office/powerpoint/2010/main" val="1890814125"/>
              </p:ext>
            </p:extLst>
          </p:nvPr>
        </p:nvGraphicFramePr>
        <p:xfrm>
          <a:off x="457200" y="533400"/>
          <a:ext cx="8153400" cy="5791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="" xmlns:p14="http://schemas.microsoft.com/office/powerpoint/2010/main" val="101104870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A2FC1977-93EA-4368-AB42-6517D9C0131F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681749C-4E77-4AFD-9003-367654AC1151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C5C0C303-D3AA-42C8-92C9-0A4DCC38D044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279D9462-27E7-43BE-9D5E-F3BBE42442C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F141CF5C-6D4A-4A9E-A9FE-5FD68496E41C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1CD7A7D6-D5D2-442C-9A1D-A903C074279D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472FD574-A92A-45C2-8E48-D260C754E139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83648D0E-BA36-4DBD-B587-BE9B490BD4C8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graphicEl>
                                              <a:dgm id="{6197D22A-9108-47F0-B67C-94C786574107}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2" grpId="0">
        <p:bldSub>
          <a:bldDgm bld="lvlAtOnce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5200" y="152400"/>
            <a:ext cx="1792478" cy="83099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bn-BD" sz="4800" b="1" dirty="0">
                <a:ea typeface="Calibri"/>
                <a:cs typeface="NikoshBAN"/>
              </a:rPr>
              <a:t>মূল্যায়ন </a:t>
            </a:r>
            <a:endParaRPr lang="en-US" sz="4800" b="1" dirty="0">
              <a:ea typeface="Calibri"/>
              <a:cs typeface="Vrind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85800" y="1066800"/>
            <a:ext cx="8229600" cy="618630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600" dirty="0" smtClean="0">
                <a:ea typeface="Calibri"/>
                <a:cs typeface="NikoshBAN"/>
              </a:rPr>
              <a:t>১।</a:t>
            </a:r>
            <a:r>
              <a:rPr lang="bn-BD" sz="3600" dirty="0" smtClean="0">
                <a:ea typeface="Calibri"/>
                <a:cs typeface="NikoshBAN"/>
              </a:rPr>
              <a:t> </a:t>
            </a:r>
            <a:r>
              <a:rPr lang="bn-BD" sz="3600" dirty="0" smtClean="0">
                <a:latin typeface="NikoshBAN" pitchFamily="2" charset="0"/>
                <a:ea typeface="Calibri"/>
                <a:cs typeface="NikoshBAN" pitchFamily="2" charset="0"/>
              </a:rPr>
              <a:t>ভবিষ্যতে কোনটির ব্যবহার ছাড়া জীবন যাপন অসম্ভব</a:t>
            </a:r>
          </a:p>
          <a:p>
            <a:r>
              <a:rPr lang="bn-BD" sz="3600" dirty="0" smtClean="0">
                <a:latin typeface="NikoshBAN" pitchFamily="2" charset="0"/>
                <a:ea typeface="Calibri"/>
                <a:cs typeface="NikoshBAN" pitchFamily="2" charset="0"/>
              </a:rPr>
              <a:t>     হয়ে উঠবে?</a:t>
            </a:r>
            <a:endParaRPr lang="en-US" sz="3600" dirty="0" smtClean="0">
              <a:latin typeface="NikoshBAN" pitchFamily="2" charset="0"/>
              <a:ea typeface="Calibri"/>
              <a:cs typeface="NikoshBAN" pitchFamily="2" charset="0"/>
            </a:endParaRPr>
          </a:p>
          <a:p>
            <a:endParaRPr lang="bn-BD" sz="3600" dirty="0" smtClean="0">
              <a:ea typeface="Calibri"/>
              <a:cs typeface="NikoshBAN"/>
            </a:endParaRPr>
          </a:p>
          <a:p>
            <a:endParaRPr lang="en-US" sz="3600" dirty="0" smtClean="0">
              <a:ea typeface="Calibri"/>
              <a:cs typeface="NikoshBAN"/>
            </a:endParaRPr>
          </a:p>
          <a:p>
            <a:r>
              <a:rPr lang="bn-IN" sz="3600" dirty="0" smtClean="0">
                <a:ea typeface="Calibri"/>
                <a:cs typeface="NikoshBAN"/>
              </a:rPr>
              <a:t>২। </a:t>
            </a:r>
            <a:r>
              <a:rPr lang="bn-BD" sz="3600" dirty="0" smtClean="0">
                <a:ea typeface="Calibri"/>
                <a:cs typeface="NikoshBAN"/>
              </a:rPr>
              <a:t> বর্তমান পৃথিবীর সবচেয়ে মূল্যবান সম্পদ কোনটি?</a:t>
            </a:r>
          </a:p>
          <a:p>
            <a:endParaRPr lang="bn-BD" sz="3600" dirty="0">
              <a:ea typeface="Calibri"/>
              <a:cs typeface="NikoshBAN"/>
            </a:endParaRPr>
          </a:p>
          <a:p>
            <a:r>
              <a:rPr lang="bn-BD" sz="3600" dirty="0" smtClean="0">
                <a:ea typeface="Calibri"/>
                <a:cs typeface="NikoshBAN"/>
              </a:rPr>
              <a:t> </a:t>
            </a:r>
            <a:endParaRPr lang="en-US" sz="3600" dirty="0">
              <a:ea typeface="Calibri"/>
              <a:cs typeface="Vrinda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bn-BD" sz="3600" dirty="0">
                <a:ea typeface="Calibri"/>
                <a:cs typeface="NikoshBAN"/>
              </a:rPr>
              <a:t>		</a:t>
            </a:r>
            <a:endParaRPr lang="en-US" sz="3600" dirty="0">
              <a:ea typeface="Calibri"/>
              <a:cs typeface="Vrinda"/>
            </a:endParaRPr>
          </a:p>
          <a:p>
            <a:pPr marL="457200" marR="0">
              <a:spcBef>
                <a:spcPts val="0"/>
              </a:spcBef>
              <a:spcAft>
                <a:spcPts val="0"/>
              </a:spcAft>
            </a:pPr>
            <a:r>
              <a:rPr lang="bn-BD" sz="3600" dirty="0">
                <a:ea typeface="Calibri"/>
                <a:cs typeface="NikoshBAN"/>
              </a:rPr>
              <a:t>		</a:t>
            </a:r>
            <a:endParaRPr lang="en-US" sz="3600" dirty="0">
              <a:ea typeface="Calibri"/>
              <a:cs typeface="Vrinda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95746" y="2155587"/>
            <a:ext cx="28956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গাড়ি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219201" y="2819400"/>
            <a:ext cx="22860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</a:t>
            </a:r>
            <a:r>
              <a:rPr lang="en-US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আইসিটি 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endParaRPr lang="en-US" sz="36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3810000" y="2286000"/>
            <a:ext cx="2628900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খ</a:t>
            </a:r>
            <a:r>
              <a:rPr lang="en-US" sz="3600" dirty="0" smtClean="0">
                <a:solidFill>
                  <a:prstClr val="black"/>
                </a:solidFill>
                <a:ea typeface="Calibri"/>
                <a:cs typeface="NikoshBAN"/>
              </a:rPr>
              <a:t>.</a:t>
            </a:r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 গবেষণা  </a:t>
            </a:r>
            <a:endParaRPr lang="en-US" sz="3600" dirty="0">
              <a:solidFill>
                <a:prstClr val="black"/>
              </a:solidFill>
              <a:ea typeface="Calibri"/>
              <a:cs typeface="NikoshBAN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4315690" y="2929968"/>
            <a:ext cx="2102425" cy="720437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ea typeface="Calibri"/>
                <a:cs typeface="NikoshBAN"/>
              </a:rPr>
              <a:t>ঘ</a:t>
            </a:r>
            <a:r>
              <a:rPr lang="en-US" sz="3600" dirty="0" smtClean="0">
                <a:solidFill>
                  <a:prstClr val="black"/>
                </a:solidFill>
                <a:ea typeface="Calibri"/>
                <a:cs typeface="NikoshBAN"/>
              </a:rPr>
              <a:t>.</a:t>
            </a:r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লেখাপড়া  </a:t>
            </a:r>
            <a:endParaRPr lang="en-US" sz="3600" dirty="0">
              <a:solidFill>
                <a:prstClr val="black"/>
              </a:solidFill>
              <a:ea typeface="Calibri"/>
              <a:cs typeface="NikoshBAN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33400" y="4876800"/>
            <a:ext cx="3314700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ক. সোনার খনি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762000" y="5562600"/>
            <a:ext cx="3020291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ea typeface="Calibri"/>
                <a:cs typeface="NikoshBAN"/>
              </a:rPr>
              <a:t>গ. </a:t>
            </a:r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 তেলের খনি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3962400" y="4800600"/>
            <a:ext cx="2919845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ea typeface="Calibri"/>
                <a:cs typeface="NikoshBAN"/>
              </a:rPr>
              <a:t>খ. </a:t>
            </a:r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জ্ঞান 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4343400" y="5486400"/>
            <a:ext cx="2942657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  ঘ</a:t>
            </a:r>
            <a:r>
              <a:rPr lang="bn-BD" sz="3600" dirty="0">
                <a:solidFill>
                  <a:prstClr val="black"/>
                </a:solidFill>
                <a:ea typeface="Calibri"/>
                <a:cs typeface="NikoshBAN"/>
              </a:rPr>
              <a:t>. </a:t>
            </a:r>
            <a:r>
              <a:rPr lang="bn-BD" sz="3600" dirty="0" smtClean="0">
                <a:solidFill>
                  <a:prstClr val="black"/>
                </a:solidFill>
                <a:ea typeface="Calibri"/>
                <a:cs typeface="NikoshBAN"/>
              </a:rPr>
              <a:t>রুপার খনি</a:t>
            </a:r>
            <a:endParaRPr lang="en-US" dirty="0"/>
          </a:p>
        </p:txBody>
      </p:sp>
      <p:sp>
        <p:nvSpPr>
          <p:cNvPr id="14" name="L-Shape 13"/>
          <p:cNvSpPr/>
          <p:nvPr/>
        </p:nvSpPr>
        <p:spPr>
          <a:xfrm rot="19213881">
            <a:off x="3422924" y="2878729"/>
            <a:ext cx="596912" cy="240209"/>
          </a:xfrm>
          <a:prstGeom prst="corne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L-Shape 15"/>
          <p:cNvSpPr/>
          <p:nvPr/>
        </p:nvSpPr>
        <p:spPr>
          <a:xfrm rot="19213881">
            <a:off x="6179977" y="4811331"/>
            <a:ext cx="596912" cy="240209"/>
          </a:xfrm>
          <a:prstGeom prst="corner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="" xmlns:p14="http://schemas.microsoft.com/office/powerpoint/2010/main" val="2849819724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5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5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10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10"/>
                  </p:tgtEl>
                </p:cond>
              </p:nextCondLst>
            </p:seq>
          </p:childTnLst>
        </p:cTn>
      </p:par>
    </p:tnLst>
    <p:bldLst>
      <p:bldP spid="14" grpId="0" animBg="1"/>
      <p:bldP spid="16" grpId="0" animBg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33400" y="1038285"/>
            <a:ext cx="8153400" cy="507831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৩.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রোগ নির্ণয় করা যায় কোন যন্ত্র দিয়ে? 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				</a:t>
            </a:r>
            <a:endParaRPr lang="bn-BD" sz="3600" dirty="0" smtClean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BD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৪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আমরা কী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ব্যবহার করে জীবনটা অনেক সহজ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করতে পারি  ? </a:t>
            </a:r>
            <a:endParaRPr lang="bn-BD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BD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endParaRPr lang="bn-BD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marL="457200" lvl="0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	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167820" y="1719479"/>
            <a:ext cx="3480378" cy="609600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সিটিস্ক্যান মেশিন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011878" y="1828800"/>
            <a:ext cx="2500745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খ. জিপিএস 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5074227" y="2438400"/>
            <a:ext cx="2438396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ঘ. 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OMR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143000" y="4572000"/>
            <a:ext cx="2919845" cy="8382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ক.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যানবাহন 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  <a:p>
            <a:pPr algn="ctr"/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966355" y="5181600"/>
            <a:ext cx="2919845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. আসিটি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4038600" y="5361340"/>
            <a:ext cx="3175868" cy="609600"/>
          </a:xfrm>
          <a:prstGeom prst="rect">
            <a:avLst/>
          </a:prstGeom>
          <a:ln>
            <a:noFill/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marL="457200" lvl="0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ঘ. ওষধ </a:t>
            </a:r>
            <a:endParaRPr lang="en-US" sz="3600" dirty="0">
              <a:solidFill>
                <a:prstClr val="black"/>
              </a:solidFill>
              <a:latin typeface="NikoshBAN" pitchFamily="2" charset="0"/>
              <a:ea typeface="Calibri"/>
              <a:cs typeface="NikoshBAN" pitchFamily="2" charset="0"/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4014355" y="4495800"/>
            <a:ext cx="2919845" cy="609600"/>
          </a:xfrm>
          <a:prstGeom prst="rect">
            <a:avLst/>
          </a:prstGeom>
          <a:ln>
            <a:noFill/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খ.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মোবাইল 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06315" y="1719479"/>
            <a:ext cx="6159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897" y="5185127"/>
            <a:ext cx="615950" cy="4810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9" name="Rectangle 18"/>
          <p:cNvSpPr/>
          <p:nvPr/>
        </p:nvSpPr>
        <p:spPr>
          <a:xfrm>
            <a:off x="1219200" y="2438400"/>
            <a:ext cx="2213262" cy="579044"/>
          </a:xfrm>
          <a:prstGeom prst="rect">
            <a:avLst/>
          </a:prstGeom>
          <a:ln>
            <a:noFill/>
          </a:ln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ea typeface="Calibri"/>
                <a:cs typeface="NikoshBAN" pitchFamily="2" charset="0"/>
              </a:rPr>
              <a:t>গ.পেনড্রাইভ</a:t>
            </a:r>
            <a:endParaRPr lang="en-US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166529563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3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3"/>
                  </p:tgtEl>
                </p:cond>
              </p:nextCondLst>
            </p:seq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8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8"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19400" y="685800"/>
            <a:ext cx="2819400" cy="830997"/>
          </a:xfrm>
          <a:prstGeom prst="rect">
            <a:avLst/>
          </a:prstGeom>
          <a:solidFill>
            <a:srgbClr val="00B050"/>
          </a:solidFill>
        </p:spPr>
        <p:txBody>
          <a:bodyPr wrap="square">
            <a:spAutoFit/>
          </a:bodyPr>
          <a:lstStyle/>
          <a:p>
            <a:r>
              <a:rPr lang="bn-BD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Calibri"/>
                <a:cs typeface="NikoshBAN"/>
              </a:rPr>
              <a:t>বাড়ির কাজ  </a:t>
            </a:r>
            <a:endParaRPr lang="en-US" sz="4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Calibri"/>
              <a:cs typeface="Vrinda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52600" y="1828800"/>
            <a:ext cx="4724400" cy="31242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3" name="TextBox 2"/>
          <p:cNvSpPr txBox="1"/>
          <p:nvPr/>
        </p:nvSpPr>
        <p:spPr>
          <a:xfrm>
            <a:off x="609600" y="5029200"/>
            <a:ext cx="8077200" cy="1200329"/>
          </a:xfrm>
          <a:prstGeom prst="rect">
            <a:avLst/>
          </a:prstGeom>
          <a:noFill/>
          <a:ln>
            <a:solidFill>
              <a:schemeClr val="tx2">
                <a:lumMod val="20000"/>
                <a:lumOff val="80000"/>
              </a:schemeClr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তোমার জা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না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তথ্য ও যোগাযোগ প্রযুক্তি ব্যবহারের দশটি ক্ষেত্রের নাম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লিখে আনবে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।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2777302280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48200" y="533400"/>
            <a:ext cx="4267200" cy="5592763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  <a:defRPr/>
            </a:pP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8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endParaRPr lang="bn-IN" sz="48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bn-IN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endParaRPr lang="bn-IN" sz="48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bn-IN" sz="48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bn-IN" sz="48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bn-IN" sz="48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endParaRPr lang="bn-IN" sz="4800" b="1" dirty="0" smtClean="0">
              <a:solidFill>
                <a:srgbClr val="00B05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48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4500" dirty="0" err="1" smtClean="0">
                <a:latin typeface="NikoshBAN" pitchFamily="2" charset="0"/>
                <a:cs typeface="NikoshBAN" pitchFamily="2" charset="0"/>
              </a:rPr>
              <a:t>শ্রেণি</a:t>
            </a:r>
            <a:r>
              <a:rPr lang="en-US" sz="45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4500" dirty="0" smtClean="0">
                <a:latin typeface="NikoshBAN" pitchFamily="2" charset="0"/>
                <a:cs typeface="NikoshBAN" pitchFamily="2" charset="0"/>
              </a:rPr>
              <a:t> ৬ষ্ঠ </a:t>
            </a:r>
            <a:endParaRPr lang="en-US" sz="4500" dirty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en-US" sz="3800" b="1" dirty="0" err="1" smtClean="0">
                <a:latin typeface="NikoshBAN" pitchFamily="2" charset="0"/>
                <a:cs typeface="NikoshBAN" pitchFamily="2" charset="0"/>
              </a:rPr>
              <a:t>বিষয়</a:t>
            </a:r>
            <a:r>
              <a:rPr lang="en-US" sz="3800" b="1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BD" sz="38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800" b="1" dirty="0">
                <a:latin typeface="NikoshBAN" pitchFamily="2" charset="0"/>
                <a:cs typeface="NikoshBAN" pitchFamily="2" charset="0"/>
              </a:rPr>
              <a:t>তথ্য ও </a:t>
            </a:r>
            <a:r>
              <a:rPr lang="bn-BD" sz="3800" b="1" dirty="0" smtClean="0">
                <a:latin typeface="NikoshBAN" pitchFamily="2" charset="0"/>
                <a:cs typeface="NikoshBAN" pitchFamily="2" charset="0"/>
              </a:rPr>
              <a:t>যোগাযোগ</a:t>
            </a:r>
            <a:r>
              <a:rPr lang="en-US" sz="3800" b="1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3800" b="1" dirty="0" smtClean="0">
                <a:latin typeface="NikoshBAN" pitchFamily="2" charset="0"/>
                <a:cs typeface="NikoshBAN" pitchFamily="2" charset="0"/>
              </a:rPr>
              <a:t>প্রযুক্তি</a:t>
            </a:r>
            <a:r>
              <a:rPr lang="en-US" sz="38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bn-IN" sz="3800" b="1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bn-BD" sz="4600" dirty="0" smtClean="0">
                <a:latin typeface="NikoshBAN" pitchFamily="2" charset="0"/>
                <a:cs typeface="NikoshBAN" pitchFamily="2" charset="0"/>
              </a:rPr>
              <a:t>অধ্যায়</a:t>
            </a:r>
            <a:r>
              <a:rPr lang="en-US" sz="4600" dirty="0" smtClean="0">
                <a:latin typeface="NikoshBAN" pitchFamily="2" charset="0"/>
                <a:cs typeface="NikoshBAN" pitchFamily="2" charset="0"/>
              </a:rPr>
              <a:t>: </a:t>
            </a:r>
            <a:r>
              <a:rPr lang="bn-IN" sz="4600" dirty="0" smtClean="0">
                <a:latin typeface="NikoshBAN" pitchFamily="2" charset="0"/>
                <a:cs typeface="NikoshBAN" pitchFamily="2" charset="0"/>
              </a:rPr>
              <a:t>১ম</a:t>
            </a:r>
            <a:r>
              <a:rPr lang="bn-BD" sz="4600" dirty="0" smtClean="0">
                <a:latin typeface="NikoshBAN" pitchFamily="2" charset="0"/>
                <a:cs typeface="NikoshBAN" pitchFamily="2" charset="0"/>
              </a:rPr>
              <a:t>  </a:t>
            </a:r>
            <a:r>
              <a:rPr lang="bn-IN" sz="4600" dirty="0" smtClean="0">
                <a:latin typeface="NikoshBAN" pitchFamily="2" charset="0"/>
                <a:cs typeface="NikoshBAN" pitchFamily="2" charset="0"/>
              </a:rPr>
              <a:t>,</a:t>
            </a:r>
            <a:r>
              <a:rPr lang="bn-BD" sz="4600" dirty="0" smtClean="0">
                <a:latin typeface="NikoshBAN" pitchFamily="2" charset="0"/>
                <a:cs typeface="NikoshBAN" pitchFamily="2" charset="0"/>
              </a:rPr>
              <a:t>পাঠ</a:t>
            </a:r>
            <a:r>
              <a:rPr lang="en-US" sz="4600" dirty="0" smtClean="0">
                <a:latin typeface="NikoshBAN" pitchFamily="2" charset="0"/>
                <a:cs typeface="NikoshBAN" pitchFamily="2" charset="0"/>
              </a:rPr>
              <a:t>:</a:t>
            </a:r>
            <a:r>
              <a:rPr lang="bn-IN" sz="4600" dirty="0" smtClean="0">
                <a:latin typeface="NikoshBAN" pitchFamily="2" charset="0"/>
                <a:cs typeface="NikoshBAN" pitchFamily="2" charset="0"/>
              </a:rPr>
              <a:t>৭</a:t>
            </a:r>
            <a:endParaRPr lang="bn-BD" sz="4600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  <a:defRPr/>
            </a:pPr>
            <a:r>
              <a:rPr lang="bn-BD" sz="4600" dirty="0" smtClean="0">
                <a:latin typeface="NikoshBAN" pitchFamily="2" charset="0"/>
                <a:cs typeface="NikoshBAN" pitchFamily="2" charset="0"/>
              </a:rPr>
              <a:t>সময়: </a:t>
            </a:r>
            <a:r>
              <a:rPr lang="bn-IN" sz="4600" dirty="0" smtClean="0">
                <a:latin typeface="NikoshBAN" pitchFamily="2" charset="0"/>
                <a:cs typeface="NikoshBAN" pitchFamily="2" charset="0"/>
              </a:rPr>
              <a:t>৪৫</a:t>
            </a:r>
            <a:r>
              <a:rPr lang="bn-BD" sz="4600" dirty="0" smtClean="0">
                <a:latin typeface="NikoshBAN" pitchFamily="2" charset="0"/>
                <a:cs typeface="NikoshBAN" pitchFamily="2" charset="0"/>
              </a:rPr>
              <a:t> মিনিট</a:t>
            </a:r>
            <a:r>
              <a:rPr lang="bn-IN" sz="4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46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en-US" sz="4600" dirty="0" smtClean="0">
                <a:latin typeface="NikoshBAN" pitchFamily="2" charset="0"/>
                <a:cs typeface="NikoshBAN" pitchFamily="2" charset="0"/>
              </a:rPr>
              <a:t>    </a:t>
            </a:r>
            <a:endParaRPr lang="en-US" sz="4600" dirty="0">
              <a:solidFill>
                <a:schemeClr val="bg2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dirty="0" smtClean="0"/>
              <a:t> 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sz="half" idx="1"/>
          </p:nvPr>
        </p:nvSpPr>
        <p:spPr>
          <a:xfrm>
            <a:off x="457200" y="762000"/>
            <a:ext cx="4038600" cy="5486400"/>
          </a:xfrm>
        </p:spPr>
        <p:txBody>
          <a:bodyPr>
            <a:normAutofit fontScale="62500" lnSpcReduction="20000"/>
          </a:bodyPr>
          <a:lstStyle/>
          <a:p>
            <a:pPr marL="0" indent="0" algn="ctr">
              <a:buNone/>
            </a:pPr>
            <a:r>
              <a:rPr lang="en-US" sz="4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4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4500" b="1" dirty="0" err="1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পরিচিতি</a:t>
            </a:r>
            <a:r>
              <a:rPr lang="en-US" sz="4500" b="1" dirty="0" smtClean="0">
                <a:solidFill>
                  <a:srgbClr val="00B050"/>
                </a:solidFill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en-US" sz="3600" b="1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3600" b="1" dirty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</a:t>
            </a:r>
          </a:p>
          <a:p>
            <a:pPr marL="0" indent="0">
              <a:spcBef>
                <a:spcPts val="0"/>
              </a:spcBef>
              <a:buNone/>
            </a:pPr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bn-IN" sz="3600" b="1" dirty="0" smtClean="0">
              <a:latin typeface="NikoshBAN" pitchFamily="2" charset="0"/>
              <a:cs typeface="NikoshBAN" pitchFamily="2" charset="0"/>
            </a:endParaRPr>
          </a:p>
          <a:p>
            <a:pPr marL="0" indent="0">
              <a:spcBef>
                <a:spcPts val="0"/>
              </a:spcBef>
              <a:buNone/>
            </a:pPr>
            <a:endParaRPr lang="en-US" sz="7000" b="1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bn-BD" sz="7000" b="1" dirty="0" smtClean="0">
                <a:latin typeface="NikoshBAN" pitchFamily="2" charset="0"/>
                <a:cs typeface="NikoshBAN" pitchFamily="2" charset="0"/>
              </a:rPr>
              <a:t>মো</a:t>
            </a:r>
            <a:r>
              <a:rPr lang="bn-IN" sz="7000" b="1" dirty="0" smtClean="0">
                <a:latin typeface="NikoshBAN" pitchFamily="2" charset="0"/>
                <a:cs typeface="NikoshBAN" pitchFamily="2" charset="0"/>
              </a:rPr>
              <a:t>ঃ ফজর আলী </a:t>
            </a:r>
            <a:endParaRPr lang="en-US" sz="7000" b="1" dirty="0" smtClean="0"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800" dirty="0" err="1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সহকারী</a:t>
            </a:r>
            <a:r>
              <a:rPr lang="en-US" sz="3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en-US" sz="3800" dirty="0" err="1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শিক্ষক</a:t>
            </a:r>
            <a:r>
              <a:rPr lang="en-US" sz="3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(আই</a:t>
            </a:r>
            <a:r>
              <a:rPr lang="en-US" sz="3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সি</a:t>
            </a:r>
            <a:r>
              <a:rPr lang="en-US" sz="3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টি</a:t>
            </a:r>
            <a:r>
              <a:rPr lang="en-US" sz="3800" dirty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) </a:t>
            </a:r>
            <a:endParaRPr lang="en-US" sz="3800" dirty="0" smtClean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bn-IN" sz="3800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বেরুয়ান বালিকা উচ্চ বিদ্যালয় </a:t>
            </a:r>
            <a:endParaRPr lang="en-US" sz="3800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bn-IN" dirty="0" smtClean="0">
                <a:solidFill>
                  <a:srgbClr val="7030A0"/>
                </a:solidFill>
                <a:latin typeface="NikoshBAN" pitchFamily="2" charset="0"/>
                <a:cs typeface="NikoshBAN" pitchFamily="2" charset="0"/>
              </a:rPr>
              <a:t>আটঘরিয়া,পাবনা। </a:t>
            </a:r>
            <a:endParaRPr lang="en-US" dirty="0">
              <a:solidFill>
                <a:srgbClr val="7030A0"/>
              </a:solidFill>
              <a:latin typeface="NikoshBAN" pitchFamily="2" charset="0"/>
              <a:cs typeface="NikoshBAN" pitchFamily="2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dirty="0">
                <a:latin typeface="Times New Roman" pitchFamily="18" charset="0"/>
                <a:cs typeface="Times New Roman" pitchFamily="18" charset="0"/>
              </a:rPr>
              <a:t>Email: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fazorali88@gmail.com</a:t>
            </a:r>
            <a:endParaRPr lang="en-US" sz="3800" dirty="0">
              <a:latin typeface="Times New Roman" pitchFamily="18" charset="0"/>
              <a:cs typeface="Times New Roman" pitchFamily="18" charset="0"/>
            </a:endParaRPr>
          </a:p>
          <a:p>
            <a:pPr marL="0" indent="0" algn="ctr">
              <a:spcBef>
                <a:spcPts val="0"/>
              </a:spcBef>
              <a:buNone/>
            </a:pPr>
            <a:r>
              <a:rPr lang="en-US" sz="3800" dirty="0">
                <a:latin typeface="Times New Roman" pitchFamily="18" charset="0"/>
                <a:cs typeface="Times New Roman" pitchFamily="18" charset="0"/>
              </a:rPr>
              <a:t>Mobile: </a:t>
            </a:r>
            <a:r>
              <a:rPr lang="en-US" sz="3800" dirty="0" smtClean="0">
                <a:latin typeface="Times New Roman" pitchFamily="18" charset="0"/>
                <a:cs typeface="Times New Roman" pitchFamily="18" charset="0"/>
              </a:rPr>
              <a:t>01718823282</a:t>
            </a:r>
            <a:endParaRPr lang="bn-BD" sz="3800" dirty="0">
              <a:latin typeface="Times New Roman" pitchFamily="18" charset="0"/>
              <a:cs typeface="NikoshBAN" pitchFamily="2" charset="0"/>
            </a:endParaRPr>
          </a:p>
          <a:p>
            <a:endParaRPr lang="en-US" dirty="0"/>
          </a:p>
        </p:txBody>
      </p:sp>
      <p:cxnSp>
        <p:nvCxnSpPr>
          <p:cNvPr id="14" name="Straight Connector 13"/>
          <p:cNvCxnSpPr/>
          <p:nvPr/>
        </p:nvCxnSpPr>
        <p:spPr>
          <a:xfrm rot="5400000">
            <a:off x="2209800" y="3733800"/>
            <a:ext cx="4572794" cy="794"/>
          </a:xfrm>
          <a:prstGeom prst="line">
            <a:avLst/>
          </a:prstGeom>
          <a:ln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 rot="5400000">
            <a:off x="2514600" y="3581400"/>
            <a:ext cx="3810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 rot="5400000">
            <a:off x="2667000" y="3581400"/>
            <a:ext cx="38100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7" descr="Photo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447800" y="1143000"/>
            <a:ext cx="1371600" cy="1828800"/>
          </a:xfrm>
          <a:prstGeom prst="rect">
            <a:avLst/>
          </a:prstGeom>
        </p:spPr>
      </p:pic>
      <p:pic>
        <p:nvPicPr>
          <p:cNvPr id="10" name="Picture 9" descr="index 36.jpg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791200" y="1219200"/>
            <a:ext cx="1895475" cy="241935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907069083"/>
      </p:ext>
    </p:extLst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 txBox="1">
            <a:spLocks noChangeArrowheads="1"/>
          </p:cNvSpPr>
          <p:nvPr/>
        </p:nvSpPr>
        <p:spPr>
          <a:xfrm>
            <a:off x="1828800" y="2819400"/>
            <a:ext cx="4757988" cy="1219200"/>
          </a:xfrm>
          <a:prstGeom prst="rect">
            <a:avLst/>
          </a:prstGeom>
          <a:solidFill>
            <a:srgbClr val="00B050"/>
          </a:solidFill>
        </p:spPr>
        <p:txBody>
          <a:bodyPr>
            <a:noAutofit/>
            <a:scene3d>
              <a:camera prst="orthographicFront"/>
              <a:lightRig rig="soft" dir="tl">
                <a:rot lat="0" lon="0" rev="0"/>
              </a:lightRig>
            </a:scene3d>
            <a:sp3d contourW="25400" prstMaterial="matte">
              <a:bevelT w="25400" h="55880" prst="artDeco"/>
              <a:contourClr>
                <a:schemeClr val="accent2">
                  <a:tint val="20000"/>
                </a:schemeClr>
              </a:contourClr>
            </a:sp3d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bn-BD" sz="8800" b="1" kern="10" spc="50" dirty="0" smtClean="0">
                <a:ln w="11430"/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endParaRPr lang="en-US" sz="8800" b="1" kern="10" spc="50" dirty="0">
              <a:ln w="11430"/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3353650191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p14:dur="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1000" tmFilter="0,0; .5, 1; 1, 1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143000" y="554385"/>
            <a:ext cx="6781800" cy="769441"/>
          </a:xfrm>
          <a:prstGeom prst="rect">
            <a:avLst/>
          </a:prstGeom>
          <a:ln/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4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তথ্য ও যোগাযোগ প্রযুক্তির গুরুত্ব  </a:t>
            </a:r>
            <a:endParaRPr lang="en-US" sz="44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33400" y="4876800"/>
            <a:ext cx="3491345" cy="52322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গতানুগতিক</a:t>
            </a:r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অফিস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4800600" y="4908185"/>
            <a:ext cx="4038599" cy="523220"/>
          </a:xfrm>
          <a:prstGeom prst="rect">
            <a:avLst/>
          </a:prstGeom>
          <a:noFill/>
          <a:ln w="9525">
            <a:solidFill>
              <a:schemeClr val="bg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আইসিটি</a:t>
            </a:r>
            <a:r>
              <a:rPr lang="bn-IN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ভিত্তিক </a:t>
            </a:r>
            <a:r>
              <a:rPr lang="bn-IN" sz="28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 </a:t>
            </a:r>
            <a:r>
              <a:rPr lang="bn-BD" sz="28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NikoshBAN" pitchFamily="2" charset="0"/>
                <a:cs typeface="NikoshBAN" pitchFamily="2" charset="0"/>
              </a:rPr>
              <a:t>অফিস </a:t>
            </a:r>
            <a:endParaRPr lang="en-US" sz="28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724400" y="1935050"/>
            <a:ext cx="4213911" cy="2804166"/>
          </a:xfrm>
          <a:prstGeom prst="rect">
            <a:avLst/>
          </a:prstGeom>
          <a:ln w="9525">
            <a:solidFill>
              <a:srgbClr val="00B0F0"/>
            </a:solidFill>
          </a:ln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457200" y="1904093"/>
            <a:ext cx="3886200" cy="2866079"/>
          </a:xfrm>
          <a:prstGeom prst="rect">
            <a:avLst/>
          </a:prstGeom>
          <a:noFill/>
          <a:ln w="9525">
            <a:solidFill>
              <a:srgbClr val="00B0F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611244381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8400" y="887694"/>
            <a:ext cx="4648200" cy="1015663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bn-BD" sz="6000" b="1" dirty="0">
                <a:ea typeface="Calibri"/>
                <a:cs typeface="NikoshBAN"/>
              </a:rPr>
              <a:t>শিখনফল </a:t>
            </a:r>
            <a:endParaRPr lang="en-US" sz="6000" b="1" dirty="0">
              <a:ea typeface="Calibri"/>
              <a:cs typeface="Vrind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57200" y="2362200"/>
            <a:ext cx="8305800" cy="458587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bn-BD" sz="40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এই পাঠ শেষে শিক্ষার্থীরা</a:t>
            </a:r>
            <a:r>
              <a:rPr lang="bn-BD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...</a:t>
            </a:r>
            <a:r>
              <a:rPr lang="en-US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..........</a:t>
            </a:r>
            <a:r>
              <a:rPr lang="bn-BD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১।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প্রযুক্তির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সুবিধা ব্যাখ্যা করতে পারবে</a:t>
            </a:r>
            <a:r>
              <a:rPr lang="en-US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;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bn-IN" sz="36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২।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প্রযুক্তির 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সঠিক ব্যবহারের গুরুত্ব ব্যাখ্যা করতে পারবে;  </a:t>
            </a:r>
            <a:endParaRPr lang="bn-BD" sz="3600" dirty="0" smtClean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বাংলাদেশকে পৃথিবীর সম্পদশালী দেশে রূপান্তরে কী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কর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ণী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য় </a:t>
            </a:r>
            <a:r>
              <a:rPr lang="bn-BD" sz="3600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তা উল্লেখ করতে </a:t>
            </a:r>
            <a:r>
              <a:rPr lang="bn-BD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পারবে</a:t>
            </a:r>
            <a:r>
              <a:rPr lang="bn-IN" sz="3600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।</a:t>
            </a:r>
            <a:endParaRPr lang="bn-BD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  <a:p>
            <a:endParaRPr lang="en-US" sz="3600" dirty="0">
              <a:solidFill>
                <a:prstClr val="black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="" xmlns:p14="http://schemas.microsoft.com/office/powerpoint/2010/main" val="1689977834"/>
      </p:ext>
    </p:extLst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19200" y="457200"/>
            <a:ext cx="7030264" cy="707886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0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প্রযুক্তির </a:t>
            </a:r>
            <a:r>
              <a:rPr lang="bn-IN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গুরুত্ব </a:t>
            </a:r>
            <a:r>
              <a:rPr lang="bn-BD" sz="40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4000" b="1" dirty="0"/>
          </a:p>
        </p:txBody>
      </p:sp>
      <p:sp>
        <p:nvSpPr>
          <p:cNvPr id="3" name="Rectangle 2"/>
          <p:cNvSpPr/>
          <p:nvPr/>
        </p:nvSpPr>
        <p:spPr>
          <a:xfrm>
            <a:off x="685800" y="3105835"/>
            <a:ext cx="77724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এই যুগে মানুষ অনেক বেশি কর্মদক্ষ</a:t>
            </a:r>
            <a:r>
              <a:rPr lang="en-US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এবং তারা প্রযুক্তি ব্যবহার করে 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আন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ন্দ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পায়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।</a:t>
            </a:r>
            <a:r>
              <a:rPr lang="bn-IN" sz="3600" b="1" dirty="0" smtClean="0">
                <a:latin typeface="NikoshBAN" pitchFamily="2" charset="0"/>
                <a:cs typeface="NikoshBAN" pitchFamily="2" charset="0"/>
              </a:rPr>
              <a:t> তাই মানুষ প্রযুক্তি ব্যবহার অল্প সময়ে বেশি কর্ম করতে পারে।</a:t>
            </a:r>
            <a:r>
              <a:rPr lang="bn-BD" sz="3600" b="1" dirty="0" smtClean="0">
                <a:latin typeface="NikoshBAN" pitchFamily="2" charset="0"/>
                <a:cs typeface="NikoshBAN" pitchFamily="2" charset="0"/>
              </a:rPr>
              <a:t> </a:t>
            </a:r>
            <a:endParaRPr lang="en-US" sz="3600" b="1" dirty="0">
              <a:latin typeface="NikoshBAN" pitchFamily="2" charset="0"/>
              <a:cs typeface="NikoshBAN" pitchFamily="2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1066800" y="3124200"/>
            <a:ext cx="6705600" cy="584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আগে কাজ করতে অনেক সময় লাগত।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09600" y="6172200"/>
            <a:ext cx="7467600" cy="584775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3200" b="1" dirty="0" smtClean="0">
                <a:latin typeface="NikoshBAN" pitchFamily="2" charset="0"/>
                <a:cs typeface="NikoshBAN" pitchFamily="2" charset="0"/>
              </a:rPr>
              <a:t>বর্তমানে তাড়াতাড়ি কাজ শেষ করা যায়। </a:t>
            </a:r>
            <a:endParaRPr lang="en-US" sz="32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00200" y="152400"/>
            <a:ext cx="5292969" cy="286702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4"/>
          <a:stretch>
            <a:fillRect/>
          </a:stretch>
        </p:blipFill>
        <p:spPr bwMode="auto">
          <a:xfrm>
            <a:off x="2667000" y="3581400"/>
            <a:ext cx="2971800" cy="2571584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="" xmlns:p14="http://schemas.microsoft.com/office/powerpoint/2010/main" val="1266575197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533400" y="4876800"/>
            <a:ext cx="8001000" cy="523220"/>
          </a:xfrm>
          <a:prstGeom prst="rect">
            <a:avLst/>
          </a:prstGeom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BD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</a:t>
            </a:r>
            <a:r>
              <a:rPr lang="bn-IN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ব্যবহার করে মিটিং করছে। </a:t>
            </a:r>
            <a:r>
              <a:rPr lang="bn-BD" sz="28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 </a:t>
            </a:r>
            <a:endParaRPr lang="en-US" sz="2800" b="1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47800" y="762000"/>
            <a:ext cx="5464208" cy="3733800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825622476"/>
      </p:ext>
    </p:extLst>
  </p:cSld>
  <p:clrMapOvr>
    <a:masterClrMapping/>
  </p:clrMapOvr>
  <p:transition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04800" y="4191000"/>
            <a:ext cx="3925751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এক সময়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বড় বড় কলকারখানাকে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বা লোহার খনিকে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পৃথিবীর সম্পদ বলা হত।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419600" y="4191000"/>
            <a:ext cx="4380708" cy="707886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কিন্তু এখন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জ্ঞান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চর্চাকারী দেশ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কে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 সম্পদশালী দেশ</a:t>
            </a:r>
            <a:r>
              <a:rPr lang="bn-IN" sz="2000" dirty="0" smtClean="0">
                <a:latin typeface="NikoshBAN" pitchFamily="2" charset="0"/>
                <a:cs typeface="NikoshBAN" pitchFamily="2" charset="0"/>
              </a:rPr>
              <a:t> বলা হয়</a:t>
            </a:r>
            <a:r>
              <a:rPr lang="bn-BD" sz="2000" dirty="0" smtClean="0">
                <a:latin typeface="NikoshBAN" pitchFamily="2" charset="0"/>
                <a:cs typeface="NikoshBAN" pitchFamily="2" charset="0"/>
              </a:rPr>
              <a:t>। </a:t>
            </a:r>
            <a:endParaRPr lang="en-US" sz="2000" dirty="0"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83379" y="1447800"/>
            <a:ext cx="3646025" cy="2439357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19600" y="1499966"/>
            <a:ext cx="3687687" cy="2340765"/>
          </a:xfrm>
          <a:prstGeom prst="rect">
            <a:avLst/>
          </a:prstGeom>
          <a:ln w="28575">
            <a:solidFill>
              <a:schemeClr val="tx1"/>
            </a:solidFill>
          </a:ln>
        </p:spPr>
      </p:pic>
    </p:spTree>
    <p:extLst>
      <p:ext uri="{BB962C8B-B14F-4D97-AF65-F5344CB8AC3E}">
        <p14:creationId xmlns="" xmlns:p14="http://schemas.microsoft.com/office/powerpoint/2010/main" val="1825622476"/>
      </p:ext>
    </p:extLst>
  </p:cSld>
  <p:clrMapOvr>
    <a:masterClrMapping/>
  </p:clrMapOvr>
  <p:transition>
    <p:zoom dir="in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600" y="381000"/>
            <a:ext cx="3864266" cy="830997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r>
              <a:rPr lang="bn-BD" sz="4800" b="1" dirty="0">
                <a:ea typeface="Calibri"/>
                <a:cs typeface="NikoshBAN"/>
              </a:rPr>
              <a:t>জোড়ায় কাজ </a:t>
            </a:r>
            <a:endParaRPr lang="en-US" sz="4800" b="1" dirty="0">
              <a:ea typeface="Calibri"/>
              <a:cs typeface="Vrinda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09600" y="5715000"/>
            <a:ext cx="7750840" cy="5847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 wrap="none">
            <a:spAutoFit/>
          </a:bodyPr>
          <a:lstStyle/>
          <a:p>
            <a:r>
              <a:rPr lang="bn-BD" sz="3200" b="1" dirty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তথ্য ও যোগাযোগ প্রযুক্তির </a:t>
            </a:r>
            <a:r>
              <a:rPr lang="bn-BD" sz="3200" b="1" dirty="0" smtClean="0">
                <a:solidFill>
                  <a:prstClr val="black"/>
                </a:solidFill>
                <a:latin typeface="NikoshBAN" pitchFamily="2" charset="0"/>
                <a:cs typeface="NikoshBAN" pitchFamily="2" charset="0"/>
              </a:rPr>
              <a:t>গুরুত্ব ব্যাখ্যা কর।</a:t>
            </a:r>
            <a:endParaRPr lang="en-US" sz="4400" b="1" dirty="0"/>
          </a:p>
        </p:txBody>
      </p:sp>
      <p:pic>
        <p:nvPicPr>
          <p:cNvPr id="4" name="Picture 3" descr="images 28.jp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667000" y="1905000"/>
            <a:ext cx="3733799" cy="2895599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3494043239"/>
      </p:ext>
    </p:extLst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/>
      <a:bodyPr wrap="square" rtlCol="0">
        <a:spAutoFit/>
      </a:bodyPr>
      <a:lstStyle>
        <a:defPPr algn="ctr">
          <a:defRPr sz="2800" dirty="0" smtClean="0">
            <a:latin typeface="NikoshBAN" pitchFamily="2" charset="0"/>
            <a:cs typeface="NikoshBAN" pitchFamily="2" charset="0"/>
          </a:defRPr>
        </a:defPPr>
      </a:lstStyle>
      <a:style>
        <a:lnRef idx="2">
          <a:schemeClr val="accent2"/>
        </a:lnRef>
        <a:fillRef idx="1">
          <a:schemeClr val="lt1"/>
        </a:fillRef>
        <a:effectRef idx="0">
          <a:schemeClr val="accent2"/>
        </a:effectRef>
        <a:fontRef idx="minor">
          <a:schemeClr val="dk1"/>
        </a:fontRef>
      </a: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1106</TotalTime>
  <Words>402</Words>
  <Application>Microsoft Office PowerPoint</Application>
  <PresentationFormat>On-screen Show (4:3)</PresentationFormat>
  <Paragraphs>119</Paragraphs>
  <Slides>20</Slides>
  <Notes>16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Rahim</dc:creator>
  <cp:lastModifiedBy>FAZOR</cp:lastModifiedBy>
  <cp:revision>266</cp:revision>
  <dcterms:created xsi:type="dcterms:W3CDTF">2015-03-31T15:15:49Z</dcterms:created>
  <dcterms:modified xsi:type="dcterms:W3CDTF">2021-07-09T23:34:16Z</dcterms:modified>
</cp:coreProperties>
</file>