
<file path=[Content_Types].xml><?xml version="1.0" encoding="utf-8"?>
<Types xmlns="http://schemas.openxmlformats.org/package/2006/content-types">
  <Default Extension="png" ContentType="image/png"/>
  <Default Extension="jfif" ContentType="image/jpe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79" d="100"/>
          <a:sy n="79" d="100"/>
        </p:scale>
        <p:origin x="101" y="4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93D2B1-7BEA-4F65-AF0C-C8CAF9260F30}" type="datetimeFigureOut">
              <a:rPr lang="en-US" smtClean="0"/>
              <a:t>3/11/2021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0F8024-AB46-4806-A6F7-E6165C2253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87451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93D2B1-7BEA-4F65-AF0C-C8CAF9260F30}" type="datetimeFigureOut">
              <a:rPr lang="en-US" smtClean="0"/>
              <a:t>3/11/2021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0F8024-AB46-4806-A6F7-E6165C2253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39477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93D2B1-7BEA-4F65-AF0C-C8CAF9260F30}" type="datetimeFigureOut">
              <a:rPr lang="en-US" smtClean="0"/>
              <a:t>3/11/2021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0F8024-AB46-4806-A6F7-E6165C2253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78291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93D2B1-7BEA-4F65-AF0C-C8CAF9260F30}" type="datetimeFigureOut">
              <a:rPr lang="en-US" smtClean="0"/>
              <a:t>3/11/2021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0F8024-AB46-4806-A6F7-E6165C2253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73156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93D2B1-7BEA-4F65-AF0C-C8CAF9260F30}" type="datetimeFigureOut">
              <a:rPr lang="en-US" smtClean="0"/>
              <a:t>3/11/2021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0F8024-AB46-4806-A6F7-E6165C2253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67235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93D2B1-7BEA-4F65-AF0C-C8CAF9260F30}" type="datetimeFigureOut">
              <a:rPr lang="en-US" smtClean="0"/>
              <a:t>3/11/2021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0F8024-AB46-4806-A6F7-E6165C2253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03026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93D2B1-7BEA-4F65-AF0C-C8CAF9260F30}" type="datetimeFigureOut">
              <a:rPr lang="en-US" smtClean="0"/>
              <a:t>3/11/2021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0F8024-AB46-4806-A6F7-E6165C2253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10137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93D2B1-7BEA-4F65-AF0C-C8CAF9260F30}" type="datetimeFigureOut">
              <a:rPr lang="en-US" smtClean="0"/>
              <a:t>3/11/2021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0F8024-AB46-4806-A6F7-E6165C2253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81777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93D2B1-7BEA-4F65-AF0C-C8CAF9260F30}" type="datetimeFigureOut">
              <a:rPr lang="en-US" smtClean="0"/>
              <a:t>3/11/2021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0F8024-AB46-4806-A6F7-E6165C2253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48219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93D2B1-7BEA-4F65-AF0C-C8CAF9260F30}" type="datetimeFigureOut">
              <a:rPr lang="en-US" smtClean="0"/>
              <a:t>3/11/2021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0F8024-AB46-4806-A6F7-E6165C2253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79705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93D2B1-7BEA-4F65-AF0C-C8CAF9260F30}" type="datetimeFigureOut">
              <a:rPr lang="en-US" smtClean="0"/>
              <a:t>3/11/2021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0F8024-AB46-4806-A6F7-E6165C2253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47495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093D2B1-7BEA-4F65-AF0C-C8CAF9260F30}" type="datetimeFigureOut">
              <a:rPr lang="en-US" smtClean="0"/>
              <a:t>3/11/2021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60F8024-AB46-4806-A6F7-E6165C2253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7153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8.wdp"/><Relationship Id="rId7" Type="http://schemas.microsoft.com/office/2007/relationships/hdphoto" Target="../media/hdphoto10.wdp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png"/><Relationship Id="rId5" Type="http://schemas.microsoft.com/office/2007/relationships/hdphoto" Target="../media/hdphoto9.wdp"/><Relationship Id="rId4" Type="http://schemas.openxmlformats.org/officeDocument/2006/relationships/image" Target="../media/image14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fif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microsoft.com/office/2007/relationships/hdphoto" Target="../media/hdphoto11.wdp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3.jfif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jpg"/><Relationship Id="rId5" Type="http://schemas.microsoft.com/office/2007/relationships/hdphoto" Target="../media/hdphoto2.wdp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5" Type="http://schemas.microsoft.com/office/2007/relationships/hdphoto" Target="../media/hdphoto5.wdp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6.wdp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5" Type="http://schemas.microsoft.com/office/2007/relationships/hdphoto" Target="../media/hdphoto7.wdp"/><Relationship Id="rId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2">
                <a:lumMod val="20000"/>
                <a:lumOff val="80000"/>
              </a:schemeClr>
            </a:gs>
            <a:gs pos="74000">
              <a:schemeClr val="accent2">
                <a:lumMod val="20000"/>
                <a:lumOff val="80000"/>
              </a:schemeClr>
            </a:gs>
            <a:gs pos="83000">
              <a:schemeClr val="accent2">
                <a:lumMod val="20000"/>
                <a:lumOff val="80000"/>
              </a:schemeClr>
            </a:gs>
            <a:gs pos="100000">
              <a:schemeClr val="accent4">
                <a:lumMod val="20000"/>
                <a:lumOff val="8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9202" t="3279" r="28951" b="5874"/>
          <a:stretch/>
        </p:blipFill>
        <p:spPr>
          <a:xfrm>
            <a:off x="5048654" y="233464"/>
            <a:ext cx="1196503" cy="64688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66321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2">
                <a:lumMod val="8000"/>
                <a:lumOff val="92000"/>
                <a:alpha val="54000"/>
              </a:schemeClr>
            </a:gs>
            <a:gs pos="74000">
              <a:schemeClr val="accent2">
                <a:lumMod val="20000"/>
                <a:lumOff val="80000"/>
              </a:schemeClr>
            </a:gs>
            <a:gs pos="83000">
              <a:schemeClr val="accent2">
                <a:lumMod val="20000"/>
                <a:lumOff val="80000"/>
              </a:schemeClr>
            </a:gs>
            <a:gs pos="100000">
              <a:schemeClr val="accent4">
                <a:lumMod val="20000"/>
                <a:lumOff val="8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>
            <a:duotone>
              <a:prstClr val="black"/>
              <a:schemeClr val="accent4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525" t="6596" r="2198" b="25508"/>
          <a:stretch/>
        </p:blipFill>
        <p:spPr>
          <a:xfrm>
            <a:off x="515566" y="817122"/>
            <a:ext cx="10926952" cy="4572000"/>
          </a:xfrm>
          <a:prstGeom prst="rect">
            <a:avLst/>
          </a:prstGeom>
          <a:ln w="88900" cap="sq" cmpd="thickThin">
            <a:solidFill>
              <a:schemeClr val="accent2">
                <a:lumMod val="40000"/>
                <a:lumOff val="60000"/>
              </a:schemeClr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4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440" r="2623" b="52364"/>
          <a:stretch/>
        </p:blipFill>
        <p:spPr>
          <a:xfrm>
            <a:off x="597973" y="972766"/>
            <a:ext cx="10844545" cy="357977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25000"/>
                    </a14:imgEffect>
                    <a14:imgEffect>
                      <a14:colorTemperature colorTemp="47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674" t="5461" r="1559" b="-969"/>
          <a:stretch/>
        </p:blipFill>
        <p:spPr>
          <a:xfrm>
            <a:off x="418289" y="350195"/>
            <a:ext cx="11235447" cy="6191287"/>
          </a:xfrm>
          <a:prstGeom prst="rect">
            <a:avLst/>
          </a:prstGeom>
          <a:solidFill>
            <a:srgbClr val="000000">
              <a:shade val="95000"/>
            </a:srgbClr>
          </a:solidFill>
          <a:ln w="444500" cap="sq">
            <a:solidFill>
              <a:schemeClr val="accent2">
                <a:lumMod val="40000"/>
                <a:lumOff val="60000"/>
              </a:schemeClr>
            </a:solidFill>
            <a:miter lim="800000"/>
          </a:ln>
          <a:effectLst>
            <a:outerShdw blurRad="254000" dist="190500" dir="2700000" sy="90000" algn="bl" rotWithShape="0">
              <a:srgbClr val="000000">
                <a:alpha val="4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19306648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14:switch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plus(out)">
                                      <p:cBhvr>
                                        <p:cTn id="11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1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2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4620638" y="145915"/>
            <a:ext cx="4464997" cy="180934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13800" b="1" dirty="0" smtClean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عمل البيت</a:t>
            </a:r>
            <a:endParaRPr lang="en-US" sz="13800" b="1" dirty="0">
              <a:latin typeface="Arabic Typesetting" panose="03020402040406030203" pitchFamily="66" charset="-78"/>
              <a:cs typeface="Arabic Typesetting" panose="03020402040406030203" pitchFamily="66" charset="-78"/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1488333" y="5184843"/>
            <a:ext cx="9591472" cy="137159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7200" b="1" dirty="0" smtClean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عرّف الاسم المنصرف وما حكمه؟ بيّن باالأمثلة.</a:t>
            </a:r>
            <a:endParaRPr lang="en-US" sz="7200" b="1" dirty="0">
              <a:latin typeface="Arabic Typesetting" panose="03020402040406030203" pitchFamily="66" charset="-78"/>
              <a:cs typeface="Arabic Typesetting" panose="03020402040406030203" pitchFamily="66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72219467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6147" t="2837" r="41868" b="2269"/>
          <a:stretch/>
        </p:blipFill>
        <p:spPr>
          <a:xfrm>
            <a:off x="5428033" y="87549"/>
            <a:ext cx="1507787" cy="6507804"/>
          </a:xfrm>
          <a:prstGeom prst="rect">
            <a:avLst/>
          </a:prstGeom>
        </p:spPr>
      </p:pic>
      <p:sp>
        <p:nvSpPr>
          <p:cNvPr id="3" name="Rounded Rectangle 2"/>
          <p:cNvSpPr/>
          <p:nvPr/>
        </p:nvSpPr>
        <p:spPr>
          <a:xfrm>
            <a:off x="2305455" y="1318097"/>
            <a:ext cx="2529191" cy="404670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13800" b="1" dirty="0" smtClean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شكراً</a:t>
            </a:r>
          </a:p>
          <a:p>
            <a:pPr algn="ctr"/>
            <a:r>
              <a:rPr lang="ar-SA" sz="13800" b="1" dirty="0" smtClean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كثيراً</a:t>
            </a:r>
            <a:endParaRPr lang="en-US" sz="13800" b="1" dirty="0">
              <a:latin typeface="Arabic Typesetting" panose="03020402040406030203" pitchFamily="66" charset="-78"/>
              <a:cs typeface="Arabic Typesetting" panose="03020402040406030203" pitchFamily="66" charset="-78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7042826" y="1060315"/>
            <a:ext cx="2976664" cy="269456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19900" b="1" dirty="0" smtClean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الله</a:t>
            </a:r>
            <a:endParaRPr lang="en-US" sz="19900" b="1" dirty="0">
              <a:latin typeface="Arabic Typesetting" panose="03020402040406030203" pitchFamily="66" charset="-78"/>
              <a:cs typeface="Arabic Typesetting" panose="03020402040406030203" pitchFamily="66" charset="-78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7042826" y="3910519"/>
            <a:ext cx="2976664" cy="217899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16600" b="1" dirty="0" smtClean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حافط</a:t>
            </a:r>
            <a:endParaRPr lang="en-US" sz="16600" b="1" dirty="0">
              <a:latin typeface="Arabic Typesetting" panose="03020402040406030203" pitchFamily="66" charset="-78"/>
              <a:cs typeface="Arabic Typesetting" panose="03020402040406030203" pitchFamily="66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795423424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drap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2">
                <a:lumMod val="20000"/>
                <a:lumOff val="80000"/>
              </a:schemeClr>
            </a:gs>
            <a:gs pos="74000">
              <a:schemeClr val="accent2">
                <a:lumMod val="20000"/>
                <a:lumOff val="80000"/>
              </a:schemeClr>
            </a:gs>
            <a:gs pos="83000">
              <a:schemeClr val="accent2">
                <a:lumMod val="20000"/>
                <a:lumOff val="80000"/>
              </a:schemeClr>
            </a:gs>
            <a:gs pos="100000">
              <a:schemeClr val="accent4">
                <a:lumMod val="20000"/>
                <a:lumOff val="8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10825" r="83505"/>
                    </a14:imgEffect>
                    <a14:imgEffect>
                      <a14:sharpenSoften amount="25000"/>
                    </a14:imgEffect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9202" r="28951"/>
          <a:stretch/>
        </p:blipFill>
        <p:spPr>
          <a:xfrm>
            <a:off x="5225375" y="-972767"/>
            <a:ext cx="1641241" cy="7908587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848255" y="447473"/>
            <a:ext cx="3657600" cy="6001643"/>
          </a:xfrm>
          <a:prstGeom prst="rect">
            <a:avLst/>
          </a:prstGeom>
          <a:blipFill>
            <a:blip r:embed="rId4"/>
            <a:stretch>
              <a:fillRect/>
            </a:stretch>
          </a:blipFill>
        </p:spPr>
        <p:txBody>
          <a:bodyPr wrap="square" rtlCol="0">
            <a:spAutoFit/>
          </a:bodyPr>
          <a:lstStyle/>
          <a:p>
            <a:pPr algn="ctr"/>
            <a:r>
              <a:rPr lang="ar-SA" sz="9600" b="1" dirty="0" smtClean="0">
                <a:solidFill>
                  <a:srgbClr val="0070C0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السّلام </a:t>
            </a:r>
          </a:p>
          <a:p>
            <a:pPr algn="ctr"/>
            <a:r>
              <a:rPr lang="ar-SA" sz="9600" b="1" dirty="0" smtClean="0">
                <a:solidFill>
                  <a:srgbClr val="0070C0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عليكم</a:t>
            </a:r>
          </a:p>
          <a:p>
            <a:pPr algn="ctr"/>
            <a:r>
              <a:rPr lang="ar-SA" sz="9600" b="1" dirty="0" smtClean="0">
                <a:solidFill>
                  <a:srgbClr val="0070C0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ورحمة</a:t>
            </a:r>
          </a:p>
          <a:p>
            <a:pPr algn="ctr"/>
            <a:r>
              <a:rPr lang="ar-SA" sz="9600" b="1" dirty="0" smtClean="0">
                <a:solidFill>
                  <a:srgbClr val="0070C0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الله</a:t>
            </a:r>
            <a:endParaRPr lang="en-US" sz="9600" b="1" dirty="0">
              <a:solidFill>
                <a:srgbClr val="0070C0"/>
              </a:solidFill>
              <a:latin typeface="Arabic Typesetting" panose="03020402040406030203" pitchFamily="66" charset="-78"/>
              <a:cs typeface="Arabic Typesetting" panose="03020402040406030203" pitchFamily="66" charset="-78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169284" y="201252"/>
            <a:ext cx="3813244" cy="6247864"/>
          </a:xfrm>
          <a:prstGeom prst="rect">
            <a:avLst/>
          </a:prstGeom>
          <a:blipFill>
            <a:blip r:embed="rId5"/>
            <a:stretch>
              <a:fillRect/>
            </a:stretch>
          </a:blipFill>
        </p:spPr>
        <p:txBody>
          <a:bodyPr wrap="square" rtlCol="0">
            <a:spAutoFit/>
          </a:bodyPr>
          <a:lstStyle/>
          <a:p>
            <a:pPr algn="ctr"/>
            <a:r>
              <a:rPr lang="ar-SA" sz="8000" b="1" dirty="0" smtClean="0">
                <a:solidFill>
                  <a:srgbClr val="00B050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مرحبًا</a:t>
            </a:r>
          </a:p>
          <a:p>
            <a:pPr algn="ctr"/>
            <a:r>
              <a:rPr lang="ar-SA" sz="8000" b="1" dirty="0" smtClean="0">
                <a:solidFill>
                  <a:srgbClr val="00B050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بكم</a:t>
            </a:r>
          </a:p>
          <a:p>
            <a:pPr algn="ctr"/>
            <a:r>
              <a:rPr lang="ar-SA" sz="8000" b="1" dirty="0" smtClean="0">
                <a:solidFill>
                  <a:srgbClr val="00B050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فى</a:t>
            </a:r>
          </a:p>
          <a:p>
            <a:pPr algn="ctr"/>
            <a:r>
              <a:rPr lang="ar-SA" sz="8000" b="1" dirty="0" smtClean="0">
                <a:solidFill>
                  <a:srgbClr val="00B050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الدّرس </a:t>
            </a:r>
          </a:p>
          <a:p>
            <a:pPr algn="ctr"/>
            <a:r>
              <a:rPr lang="ar-SA" sz="8000" b="1" dirty="0" smtClean="0">
                <a:solidFill>
                  <a:srgbClr val="00B050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اليوم</a:t>
            </a:r>
            <a:endParaRPr lang="en-US" sz="8000" b="1" dirty="0">
              <a:solidFill>
                <a:srgbClr val="00B050"/>
              </a:solidFill>
              <a:latin typeface="Arabic Typesetting" panose="03020402040406030203" pitchFamily="66" charset="-78"/>
              <a:cs typeface="Arabic Typesetting" panose="03020402040406030203" pitchFamily="66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88771641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6000">
        <p15:prstTrans prst="curtains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 tmFilter="0,0; .5, 1; 1, 1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2">
                <a:lumMod val="20000"/>
                <a:lumOff val="80000"/>
              </a:schemeClr>
            </a:gs>
            <a:gs pos="74000">
              <a:schemeClr val="accent2">
                <a:lumMod val="20000"/>
                <a:lumOff val="80000"/>
              </a:schemeClr>
            </a:gs>
            <a:gs pos="83000">
              <a:schemeClr val="accent2">
                <a:lumMod val="20000"/>
                <a:lumOff val="80000"/>
              </a:schemeClr>
            </a:gs>
            <a:gs pos="100000">
              <a:schemeClr val="accent4">
                <a:lumMod val="20000"/>
                <a:lumOff val="8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9202" t="3279" r="28951" b="5874"/>
          <a:stretch/>
        </p:blipFill>
        <p:spPr>
          <a:xfrm>
            <a:off x="5904688" y="301558"/>
            <a:ext cx="1196503" cy="6468894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292812" y="223736"/>
            <a:ext cx="243191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SA" sz="6000" b="1" dirty="0" smtClean="0">
                <a:solidFill>
                  <a:srgbClr val="00B050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تعريف المعلّم</a:t>
            </a:r>
            <a:endParaRPr lang="en-US" sz="6000" b="1" dirty="0">
              <a:solidFill>
                <a:srgbClr val="00B050"/>
              </a:solidFill>
              <a:latin typeface="Arabic Typesetting" panose="03020402040406030203" pitchFamily="66" charset="-78"/>
              <a:cs typeface="Arabic Typesetting" panose="03020402040406030203" pitchFamily="66" charset="-78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933854" y="3351180"/>
            <a:ext cx="4717917" cy="32008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SA" sz="6000" b="1" dirty="0" smtClean="0">
                <a:solidFill>
                  <a:srgbClr val="00B050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محمّد ذاكر حسن</a:t>
            </a:r>
          </a:p>
          <a:p>
            <a:pPr algn="ctr"/>
            <a:r>
              <a:rPr lang="ar-SA" sz="5400" b="1" dirty="0" smtClean="0">
                <a:solidFill>
                  <a:srgbClr val="00B050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معلّم المساعدة</a:t>
            </a:r>
          </a:p>
          <a:p>
            <a:pPr algn="ctr"/>
            <a:r>
              <a:rPr lang="ar-SA" sz="4400" b="1" dirty="0" smtClean="0">
                <a:solidFill>
                  <a:srgbClr val="00B050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كفتي الأمين نوري داخل مدرسة</a:t>
            </a:r>
          </a:p>
          <a:p>
            <a:pPr algn="ctr"/>
            <a:r>
              <a:rPr lang="ar-SA" sz="4400" b="1" dirty="0" smtClean="0">
                <a:solidFill>
                  <a:srgbClr val="00B050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نتون بازار , كفتي , رنغا متي.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051" t="3121" r="24972" b="54468"/>
          <a:stretch/>
        </p:blipFill>
        <p:spPr>
          <a:xfrm>
            <a:off x="165370" y="398834"/>
            <a:ext cx="3413980" cy="3137171"/>
          </a:xfrm>
          <a:prstGeom prst="ellipse">
            <a:avLst/>
          </a:prstGeom>
          <a:ln w="63500" cap="rnd">
            <a:solidFill>
              <a:schemeClr val="accent4">
                <a:lumMod val="40000"/>
                <a:lumOff val="60000"/>
              </a:schemeClr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10" name="TextBox 9"/>
          <p:cNvSpPr txBox="1"/>
          <p:nvPr/>
        </p:nvSpPr>
        <p:spPr>
          <a:xfrm>
            <a:off x="9336119" y="184826"/>
            <a:ext cx="251946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SA" sz="6000" b="1" dirty="0" smtClean="0">
                <a:solidFill>
                  <a:srgbClr val="00B050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تعريف الدّرس</a:t>
            </a:r>
            <a:endParaRPr lang="en-US" sz="6000" b="1" dirty="0">
              <a:solidFill>
                <a:srgbClr val="00B050"/>
              </a:solidFill>
              <a:latin typeface="Arabic Typesetting" panose="03020402040406030203" pitchFamily="66" charset="-78"/>
              <a:cs typeface="Arabic Typesetting" panose="03020402040406030203" pitchFamily="66" charset="-78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7354108" y="4243732"/>
            <a:ext cx="396402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SA" sz="4800" b="1" dirty="0" smtClean="0">
                <a:solidFill>
                  <a:srgbClr val="00B050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الباب الثانى : علم النحو</a:t>
            </a:r>
          </a:p>
          <a:p>
            <a:pPr algn="ctr"/>
            <a:r>
              <a:rPr lang="ar-SA" sz="4800" b="1" dirty="0" smtClean="0">
                <a:solidFill>
                  <a:srgbClr val="00B050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الدّرس الخامس</a:t>
            </a:r>
          </a:p>
          <a:p>
            <a:pPr algn="ctr"/>
            <a:r>
              <a:rPr lang="ar-SA" sz="4800" b="1" dirty="0" smtClean="0">
                <a:solidFill>
                  <a:srgbClr val="00B050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المنصرف وغير المنصرف</a:t>
            </a:r>
            <a:endParaRPr lang="en-US" sz="4800" b="1" dirty="0">
              <a:solidFill>
                <a:srgbClr val="00B050"/>
              </a:solidFill>
              <a:latin typeface="Arabic Typesetting" panose="03020402040406030203" pitchFamily="66" charset="-78"/>
              <a:cs typeface="Arabic Typesetting" panose="03020402040406030203" pitchFamily="66" charset="-78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50" t="16028" r="5031" b="17163"/>
          <a:stretch/>
        </p:blipFill>
        <p:spPr>
          <a:xfrm>
            <a:off x="7281152" y="986479"/>
            <a:ext cx="2898842" cy="2897658"/>
          </a:xfrm>
          <a:prstGeom prst="ellipse">
            <a:avLst/>
          </a:prstGeom>
          <a:ln w="63500" cap="rnd">
            <a:solidFill>
              <a:schemeClr val="accent2">
                <a:lumMod val="40000"/>
                <a:lumOff val="60000"/>
              </a:schemeClr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2237408311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fallOve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 tmFilter="0,0; .5, 1; 1, 1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 tmFilter="0,0; .5, 1; 1, 1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10" grpId="0"/>
      <p:bldP spid="1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2">
                <a:lumMod val="20000"/>
                <a:lumOff val="80000"/>
              </a:schemeClr>
            </a:gs>
            <a:gs pos="74000">
              <a:schemeClr val="accent2">
                <a:lumMod val="20000"/>
                <a:lumOff val="80000"/>
              </a:schemeClr>
            </a:gs>
            <a:gs pos="83000">
              <a:schemeClr val="accent2">
                <a:lumMod val="20000"/>
                <a:lumOff val="80000"/>
              </a:schemeClr>
            </a:gs>
            <a:gs pos="100000">
              <a:schemeClr val="accent4">
                <a:lumMod val="20000"/>
                <a:lumOff val="8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015" t="25886" r="10389" b="12081"/>
          <a:stretch/>
        </p:blipFill>
        <p:spPr>
          <a:xfrm>
            <a:off x="924126" y="2091447"/>
            <a:ext cx="9946175" cy="400779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3" name="TextBox 2"/>
          <p:cNvSpPr txBox="1"/>
          <p:nvPr/>
        </p:nvSpPr>
        <p:spPr>
          <a:xfrm>
            <a:off x="1867710" y="447473"/>
            <a:ext cx="883271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SA" sz="8000" b="1" dirty="0" smtClean="0">
                <a:solidFill>
                  <a:srgbClr val="002060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الدّرس اليوم : المنصرف و غير المنصرف</a:t>
            </a:r>
            <a:endParaRPr lang="en-US" sz="8000" b="1" dirty="0">
              <a:solidFill>
                <a:srgbClr val="002060"/>
              </a:solidFill>
              <a:latin typeface="Arabic Typesetting" panose="03020402040406030203" pitchFamily="66" charset="-78"/>
              <a:cs typeface="Arabic Typesetting" panose="03020402040406030203" pitchFamily="66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43347596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500">
        <p:checker/>
      </p:transition>
    </mc:Choice>
    <mc:Fallback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2">
                <a:lumMod val="20000"/>
                <a:lumOff val="80000"/>
              </a:schemeClr>
            </a:gs>
            <a:gs pos="74000">
              <a:schemeClr val="accent2">
                <a:lumMod val="20000"/>
                <a:lumOff val="80000"/>
              </a:schemeClr>
            </a:gs>
            <a:gs pos="83000">
              <a:schemeClr val="accent2">
                <a:lumMod val="20000"/>
                <a:lumOff val="80000"/>
              </a:schemeClr>
            </a:gs>
            <a:gs pos="100000">
              <a:schemeClr val="accent4">
                <a:lumMod val="20000"/>
                <a:lumOff val="8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112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532" y="189487"/>
            <a:ext cx="12090468" cy="6668513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620489" y="1784805"/>
            <a:ext cx="6105222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ar-SA" sz="4400" b="1" dirty="0" smtClean="0">
                <a:solidFill>
                  <a:srgbClr val="002060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اهداف الدّرس</a:t>
            </a:r>
          </a:p>
          <a:p>
            <a:pPr algn="r"/>
            <a:r>
              <a:rPr lang="ar-SA" sz="4400" b="1" dirty="0" smtClean="0">
                <a:solidFill>
                  <a:srgbClr val="002060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بعد نهاية التّدريس فى هذا الموضوع:</a:t>
            </a:r>
          </a:p>
          <a:p>
            <a:pPr algn="r"/>
            <a:r>
              <a:rPr lang="ar-SA" sz="4400" b="1" dirty="0" smtClean="0">
                <a:solidFill>
                  <a:srgbClr val="002060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# يفهم الطّالب ماهو المنصرف.</a:t>
            </a:r>
          </a:p>
          <a:p>
            <a:pPr algn="r"/>
            <a:r>
              <a:rPr lang="ar-SA" sz="4400" b="1" dirty="0" smtClean="0">
                <a:solidFill>
                  <a:srgbClr val="002060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## يستطيع الطّالب ان يبيّن ما هو غير المنصرف, وماهى اسبابها.</a:t>
            </a:r>
            <a:endParaRPr lang="en-US" sz="4400" b="1" dirty="0">
              <a:solidFill>
                <a:srgbClr val="002060"/>
              </a:solidFill>
              <a:latin typeface="Arabic Typesetting" panose="03020402040406030203" pitchFamily="66" charset="-78"/>
              <a:cs typeface="Arabic Typesetting" panose="03020402040406030203" pitchFamily="66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76364293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 tmFilter="0,0; .5, 1; 1, 1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 tmFilter="0,0; .5, 1; 1, 1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 tmFilter="0,0; .5, 1; 1, 1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2">
                <a:lumMod val="20000"/>
                <a:lumOff val="80000"/>
              </a:schemeClr>
            </a:gs>
            <a:gs pos="74000">
              <a:schemeClr val="accent2">
                <a:lumMod val="20000"/>
                <a:lumOff val="80000"/>
              </a:schemeClr>
            </a:gs>
            <a:gs pos="83000">
              <a:schemeClr val="accent2">
                <a:lumMod val="20000"/>
                <a:lumOff val="80000"/>
              </a:schemeClr>
            </a:gs>
            <a:gs pos="100000">
              <a:schemeClr val="accent4">
                <a:lumMod val="20000"/>
                <a:lumOff val="8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013" t="24184" r="7624" b="10946"/>
          <a:stretch/>
        </p:blipFill>
        <p:spPr>
          <a:xfrm>
            <a:off x="262646" y="233465"/>
            <a:ext cx="11566187" cy="333658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2">
                <a:lumMod val="40000"/>
                <a:lumOff val="6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4600" r="7624" b="10946"/>
          <a:stretch/>
        </p:blipFill>
        <p:spPr>
          <a:xfrm>
            <a:off x="262646" y="3706237"/>
            <a:ext cx="11566187" cy="299611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2">
                <a:lumMod val="40000"/>
                <a:lumOff val="6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279579305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2">
                <a:lumMod val="8000"/>
                <a:lumOff val="92000"/>
                <a:alpha val="54000"/>
              </a:schemeClr>
            </a:gs>
            <a:gs pos="74000">
              <a:schemeClr val="accent2">
                <a:lumMod val="20000"/>
                <a:lumOff val="80000"/>
              </a:schemeClr>
            </a:gs>
            <a:gs pos="83000">
              <a:schemeClr val="accent2">
                <a:lumMod val="20000"/>
                <a:lumOff val="80000"/>
              </a:schemeClr>
            </a:gs>
            <a:gs pos="100000">
              <a:schemeClr val="accent4">
                <a:lumMod val="20000"/>
                <a:lumOff val="8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6206" t="30993" r="5709" b="56364"/>
          <a:stretch/>
        </p:blipFill>
        <p:spPr>
          <a:xfrm>
            <a:off x="2616740" y="165371"/>
            <a:ext cx="6643145" cy="98249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2">
                <a:lumMod val="40000"/>
                <a:lumOff val="6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4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8972" b="66548"/>
          <a:stretch/>
        </p:blipFill>
        <p:spPr>
          <a:xfrm>
            <a:off x="165370" y="1285267"/>
            <a:ext cx="11711914" cy="2420972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4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9290" t="31560"/>
          <a:stretch/>
        </p:blipFill>
        <p:spPr>
          <a:xfrm>
            <a:off x="320824" y="1536970"/>
            <a:ext cx="11556460" cy="4904606"/>
          </a:xfrm>
          <a:prstGeom prst="rect">
            <a:avLst/>
          </a:prstGeom>
          <a:ln>
            <a:solidFill>
              <a:schemeClr val="accent2">
                <a:lumMod val="40000"/>
                <a:lumOff val="60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64791039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0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2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2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2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9" presetClass="exit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36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2">
                <a:lumMod val="8000"/>
                <a:lumOff val="92000"/>
                <a:alpha val="54000"/>
              </a:schemeClr>
            </a:gs>
            <a:gs pos="74000">
              <a:schemeClr val="accent2">
                <a:lumMod val="20000"/>
                <a:lumOff val="80000"/>
              </a:schemeClr>
            </a:gs>
            <a:gs pos="83000">
              <a:schemeClr val="accent2">
                <a:lumMod val="20000"/>
                <a:lumOff val="80000"/>
              </a:schemeClr>
            </a:gs>
            <a:gs pos="100000">
              <a:schemeClr val="accent4">
                <a:lumMod val="20000"/>
                <a:lumOff val="8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9007813" y="214009"/>
            <a:ext cx="277238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SA" sz="6000" b="1" dirty="0" smtClean="0">
                <a:solidFill>
                  <a:srgbClr val="00B050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تعريف المنصرف</a:t>
            </a:r>
            <a:endParaRPr lang="en-US" sz="6000" b="1" dirty="0">
              <a:solidFill>
                <a:srgbClr val="00B050"/>
              </a:solidFill>
              <a:latin typeface="Arabic Typesetting" panose="03020402040406030203" pitchFamily="66" charset="-78"/>
              <a:cs typeface="Arabic Typesetting" panose="03020402040406030203" pitchFamily="66" charset="-78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8094" y="1626353"/>
            <a:ext cx="1178019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ar-SA" sz="4800" b="1" dirty="0" smtClean="0">
                <a:solidFill>
                  <a:srgbClr val="0070C0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تعريف المنصرف لغةً : هو صيغة اسم الفاعل من مصدر "انصرافٍ" من باب انفعال مادّته ص- ر- ف معناه: 1. التّغيير , 2. التّحويل, 3. الذًهاب. فمعنى المنصرف : متغيّر و متحوّل.</a:t>
            </a:r>
            <a:endParaRPr lang="en-US" sz="4800" b="1" dirty="0">
              <a:solidFill>
                <a:srgbClr val="0070C0"/>
              </a:solidFill>
              <a:latin typeface="Arabic Typesetting" panose="03020402040406030203" pitchFamily="66" charset="-78"/>
              <a:cs typeface="Arabic Typesetting" panose="03020402040406030203" pitchFamily="66" charset="-78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33464" y="3196013"/>
            <a:ext cx="1144945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ar-SA" sz="4800" b="1" dirty="0" smtClean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اصطلاحًا : فى قواعد اللغة العربية : هو ما ليس فيه سببان من الأسباب التّسعة.</a:t>
            </a:r>
            <a:endParaRPr lang="en-US" sz="4800" b="1" dirty="0">
              <a:latin typeface="Arabic Typesetting" panose="03020402040406030203" pitchFamily="66" charset="-78"/>
              <a:cs typeface="Arabic Typesetting" panose="03020402040406030203" pitchFamily="66" charset="-78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536971" y="4163438"/>
            <a:ext cx="10165405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ar-SA" sz="5400" b="1" dirty="0" smtClean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حكم المنصرف : 1. ان يختلف اعراب اخر الكلمة باختلاف العوامل.</a:t>
            </a:r>
          </a:p>
          <a:p>
            <a:pPr algn="r"/>
            <a:r>
              <a:rPr lang="ar-SA" sz="5400" b="1" dirty="0" smtClean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2. ان تدخله الحركة الثلاث مع التّنوين.</a:t>
            </a:r>
            <a:endParaRPr lang="en-US" sz="5400" b="1" dirty="0">
              <a:latin typeface="Arabic Typesetting" panose="03020402040406030203" pitchFamily="66" charset="-78"/>
              <a:cs typeface="Arabic Typesetting" panose="03020402040406030203" pitchFamily="66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33535190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 tmFilter="0,0; .5, 1; 1, 1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 tmFilter="0,0; .5, 1; 1, 1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 tmFilter="0,0; .5, 1; 1, 1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P spid="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2">
                <a:lumMod val="8000"/>
                <a:lumOff val="92000"/>
                <a:alpha val="54000"/>
              </a:schemeClr>
            </a:gs>
            <a:gs pos="74000">
              <a:schemeClr val="accent2">
                <a:lumMod val="20000"/>
                <a:lumOff val="80000"/>
              </a:schemeClr>
            </a:gs>
            <a:gs pos="83000">
              <a:schemeClr val="accent2">
                <a:lumMod val="20000"/>
                <a:lumOff val="80000"/>
              </a:schemeClr>
            </a:gs>
            <a:gs pos="100000">
              <a:schemeClr val="accent4">
                <a:lumMod val="20000"/>
                <a:lumOff val="8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171234" y="97277"/>
            <a:ext cx="36576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SA" sz="6000" b="1" i="1" u="sng" dirty="0" smtClean="0">
                <a:solidFill>
                  <a:srgbClr val="002060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تعريف غير المنصرف</a:t>
            </a:r>
            <a:endParaRPr lang="en-US" sz="6000" b="1" i="1" u="sng" dirty="0">
              <a:solidFill>
                <a:srgbClr val="002060"/>
              </a:solidFill>
              <a:latin typeface="Arabic Typesetting" panose="03020402040406030203" pitchFamily="66" charset="-78"/>
              <a:cs typeface="Arabic Typesetting" panose="03020402040406030203" pitchFamily="66" charset="-78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215958" y="1550924"/>
            <a:ext cx="1046696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ar-SA" sz="4800" b="1" dirty="0" smtClean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لغةً : انّ غير المنصرف كلام مركّب احدهما غير معناه : سوى, دون, نحو : جاء القوم غير زيدٍ اى الاّ زيداً. وثانيها منصرف معناه : متغيّر , ومتحوّل:</a:t>
            </a:r>
            <a:endParaRPr lang="en-US" sz="4800" b="1" dirty="0">
              <a:latin typeface="Arabic Typesetting" panose="03020402040406030203" pitchFamily="66" charset="-78"/>
              <a:cs typeface="Arabic Typesetting" panose="03020402040406030203" pitchFamily="66" charset="-78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28017" y="3326860"/>
            <a:ext cx="11332723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ar-SA" sz="4400" b="1" dirty="0" smtClean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اصطلاحاً : فى قواعد اللغة العربية : هو ما فيه سببان من الأسباب التّسعة أو واحد منها يقوم مقامهما نحو : زينب : يوجد فيه سببان العلم والتّانث فهذا غير منصرف.</a:t>
            </a:r>
          </a:p>
          <a:p>
            <a:pPr algn="r"/>
            <a:r>
              <a:rPr lang="ar-SA" sz="4400" b="1" dirty="0" smtClean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مساجد : يوجد فيه سبب واحد يقوم مقام السّببان وهو جمع منتهى الجموع.</a:t>
            </a:r>
            <a:endParaRPr lang="en-US" sz="4400" b="1" dirty="0">
              <a:latin typeface="Arabic Typesetting" panose="03020402040406030203" pitchFamily="66" charset="-78"/>
              <a:cs typeface="Arabic Typesetting" panose="03020402040406030203" pitchFamily="66" charset="-78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8268510" y="97277"/>
            <a:ext cx="341440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SA" sz="6000" b="1" i="1" u="sng" dirty="0" smtClean="0">
                <a:solidFill>
                  <a:srgbClr val="002060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اسباب منع الصّرف</a:t>
            </a:r>
            <a:endParaRPr lang="en-US" sz="6000" b="1" i="1" u="sng" dirty="0">
              <a:solidFill>
                <a:srgbClr val="002060"/>
              </a:solidFill>
              <a:latin typeface="Arabic Typesetting" panose="03020402040406030203" pitchFamily="66" charset="-78"/>
              <a:cs typeface="Arabic Typesetting" panose="03020402040406030203" pitchFamily="66" charset="-78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28017" y="1196502"/>
            <a:ext cx="11575915" cy="5262979"/>
          </a:xfrm>
          <a:prstGeom prst="rect">
            <a:avLst/>
          </a:prstGeom>
          <a:noFill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r"/>
            <a:r>
              <a:rPr lang="ar-SA" sz="4800" b="1" dirty="0" smtClean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اسباب غير منصرف تسعة كما فى التّالية : </a:t>
            </a:r>
          </a:p>
          <a:p>
            <a:pPr algn="r"/>
            <a:r>
              <a:rPr lang="ar-SA" sz="4800" b="1" dirty="0" smtClean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1. العدل اى منقول , نحو : عمر, مثلث. </a:t>
            </a:r>
            <a:r>
              <a:rPr lang="ar-SA" sz="4800" b="1" dirty="0" smtClean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2. الوصف : اى الصّفة , نحو : احمد – اسود.</a:t>
            </a:r>
            <a:endParaRPr lang="ar-SA" sz="4800" b="1" dirty="0" smtClean="0">
              <a:latin typeface="Arabic Typesetting" panose="03020402040406030203" pitchFamily="66" charset="-78"/>
              <a:cs typeface="Arabic Typesetting" panose="03020402040406030203" pitchFamily="66" charset="-78"/>
            </a:endParaRPr>
          </a:p>
          <a:p>
            <a:pPr algn="r"/>
            <a:r>
              <a:rPr lang="ar-SA" sz="4800" b="1" dirty="0" smtClean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3. التّانث : أى المونّث, نحو : زينب- حبلى. </a:t>
            </a:r>
            <a:r>
              <a:rPr lang="ar-SA" sz="4800" b="1" dirty="0" smtClean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4. المعرفة : أى العلم، نحو : اسماعيل.</a:t>
            </a:r>
            <a:endParaRPr lang="ar-SA" sz="4800" b="1" dirty="0" smtClean="0">
              <a:latin typeface="Arabic Typesetting" panose="03020402040406030203" pitchFamily="66" charset="-78"/>
              <a:cs typeface="Arabic Typesetting" panose="03020402040406030203" pitchFamily="66" charset="-78"/>
            </a:endParaRPr>
          </a:p>
          <a:p>
            <a:pPr algn="r"/>
            <a:r>
              <a:rPr lang="ar-SA" sz="4800" b="1" dirty="0" smtClean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5. العجمة : أى لفظ عجمىّ، نحو : ابراهيم. </a:t>
            </a:r>
            <a:r>
              <a:rPr lang="ar-SA" sz="4800" b="1" dirty="0" smtClean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6. الجمع : اى المجموع ، نحو : مصابيح.</a:t>
            </a:r>
            <a:endParaRPr lang="ar-SA" sz="4800" b="1" dirty="0" smtClean="0">
              <a:latin typeface="Arabic Typesetting" panose="03020402040406030203" pitchFamily="66" charset="-78"/>
              <a:cs typeface="Arabic Typesetting" panose="03020402040406030203" pitchFamily="66" charset="-78"/>
            </a:endParaRPr>
          </a:p>
          <a:p>
            <a:pPr algn="r"/>
            <a:r>
              <a:rPr lang="ar-SA" sz="4800" b="1" dirty="0" smtClean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7. وزن الفعل اى ان يكون الاسم على اوزان الفعل، نحو : أحمد، يزيد.</a:t>
            </a:r>
          </a:p>
          <a:p>
            <a:pPr algn="r"/>
            <a:r>
              <a:rPr lang="ar-SA" sz="4800" b="1" dirty="0" smtClean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8. التّركيب : أى لفظ مركّب من كلمتين ، نحو : حضرموت.</a:t>
            </a:r>
          </a:p>
          <a:p>
            <a:pPr algn="r"/>
            <a:r>
              <a:rPr lang="ar-SA" sz="4800" b="1" dirty="0" smtClean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9. الالف والنّون زائدتان ،نحو : عثمان، فرقان.</a:t>
            </a:r>
            <a:endParaRPr lang="en-US" sz="4800" b="1" dirty="0">
              <a:latin typeface="Arabic Typesetting" panose="03020402040406030203" pitchFamily="66" charset="-78"/>
              <a:cs typeface="Arabic Typesetting" panose="03020402040406030203" pitchFamily="66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11286151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14:flip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9" presetClass="exit" presetSubtype="0" accel="10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9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36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49" presetClass="exit" presetSubtype="0" ac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5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36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49" presetClass="exit" presetSubtype="0" ac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1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36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 tmFilter="0,0; .5, 1; 1, 1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500" tmFilter="0,0; .5, 1; 1, 1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500" tmFilter="0,0; .5, 1; 1, 1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 tmFilter="0,0; .5, 1; 1, 1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8" dur="500" tmFilter="0,0; .5, 1; 1, 1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7" dur="500" tmFilter="0,0; .5, 1; 1, 1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6" dur="500" tmFilter="0,0; .5, 1; 1, 1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1" dur="5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5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5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5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5" dur="500" tmFilter="0,0; .5, 1; 1, 1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3" grpId="0"/>
      <p:bldP spid="3" grpId="1"/>
      <p:bldP spid="4" grpId="0"/>
      <p:bldP spid="4" grpId="1"/>
      <p:bldP spid="5" grpId="0"/>
      <p:bldP spid="6" grpId="0" build="p" animBg="1"/>
    </p:bldLst>
  </p:timing>
</p:sld>
</file>

<file path=ppt/theme/theme1.xml><?xml version="1.0" encoding="utf-8"?>
<a:theme xmlns:a="http://schemas.openxmlformats.org/drawingml/2006/main" name="Office Theme">
  <a:themeElements>
    <a:clrScheme name="Red Orange">
      <a:dk1>
        <a:sysClr val="windowText" lastClr="000000"/>
      </a:dk1>
      <a:lt1>
        <a:sysClr val="window" lastClr="FFFFFF"/>
      </a:lt1>
      <a:dk2>
        <a:srgbClr val="505046"/>
      </a:dk2>
      <a:lt2>
        <a:srgbClr val="EEECE1"/>
      </a:lt2>
      <a:accent1>
        <a:srgbClr val="E84C22"/>
      </a:accent1>
      <a:accent2>
        <a:srgbClr val="FFBD47"/>
      </a:accent2>
      <a:accent3>
        <a:srgbClr val="B64926"/>
      </a:accent3>
      <a:accent4>
        <a:srgbClr val="FF8427"/>
      </a:accent4>
      <a:accent5>
        <a:srgbClr val="CC9900"/>
      </a:accent5>
      <a:accent6>
        <a:srgbClr val="B22600"/>
      </a:accent6>
      <a:hlink>
        <a:srgbClr val="CC9900"/>
      </a:hlink>
      <a:folHlink>
        <a:srgbClr val="666699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170</TotalTime>
  <Words>380</Words>
  <Application>Microsoft Office PowerPoint</Application>
  <PresentationFormat>Widescreen</PresentationFormat>
  <Paragraphs>46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7" baseType="lpstr">
      <vt:lpstr>Arabic Typesetting</vt:lpstr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nn</dc:creator>
  <cp:lastModifiedBy>nn</cp:lastModifiedBy>
  <cp:revision>18</cp:revision>
  <dcterms:created xsi:type="dcterms:W3CDTF">2021-03-11T13:41:04Z</dcterms:created>
  <dcterms:modified xsi:type="dcterms:W3CDTF">2021-03-11T16:31:30Z</dcterms:modified>
</cp:coreProperties>
</file>