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93" r:id="rId2"/>
    <p:sldId id="349" r:id="rId3"/>
    <p:sldId id="381" r:id="rId4"/>
    <p:sldId id="382" r:id="rId5"/>
    <p:sldId id="383" r:id="rId6"/>
    <p:sldId id="305" r:id="rId7"/>
    <p:sldId id="336" r:id="rId8"/>
    <p:sldId id="337" r:id="rId9"/>
    <p:sldId id="338" r:id="rId10"/>
    <p:sldId id="354" r:id="rId11"/>
    <p:sldId id="377" r:id="rId12"/>
    <p:sldId id="378" r:id="rId13"/>
    <p:sldId id="392" r:id="rId14"/>
    <p:sldId id="353" r:id="rId15"/>
    <p:sldId id="400" r:id="rId16"/>
    <p:sldId id="401" r:id="rId17"/>
    <p:sldId id="402" r:id="rId18"/>
    <p:sldId id="403" r:id="rId19"/>
    <p:sldId id="404" r:id="rId20"/>
    <p:sldId id="374" r:id="rId21"/>
    <p:sldId id="352" r:id="rId22"/>
    <p:sldId id="355" r:id="rId23"/>
    <p:sldId id="356" r:id="rId24"/>
    <p:sldId id="357" r:id="rId25"/>
    <p:sldId id="3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Q6JAFnvg9jQP1Kbu5egkw==" hashData="B4hHFlbKo3NDlLAssEow6UxDFeBfjIXHkeEd9VAJOros07WCyV7PxV+bAVC4qUdkHx1Wf8PFcG4oRwH0UP94K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F616"/>
    <a:srgbClr val="0000FF"/>
    <a:srgbClr val="66FFFF"/>
    <a:srgbClr val="4DF240"/>
    <a:srgbClr val="00759E"/>
    <a:srgbClr val="A2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6F4C1-D6F6-49B2-B587-4CA96BDD3D4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2E73-38DB-4246-AEBD-B54D93243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2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25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38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89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3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85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8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45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C862A8CC-61EF-4D0E-9DEC-C8812B835C24}"/>
              </a:ext>
            </a:extLst>
          </p:cNvPr>
          <p:cNvSpPr/>
          <p:nvPr userDrawn="1"/>
        </p:nvSpPr>
        <p:spPr>
          <a:xfrm rot="20493223">
            <a:off x="6289565" y="-975521"/>
            <a:ext cx="5861272" cy="2656874"/>
          </a:xfrm>
          <a:custGeom>
            <a:avLst/>
            <a:gdLst>
              <a:gd name="connsiteX0" fmla="*/ 0 w 7556023"/>
              <a:gd name="connsiteY0" fmla="*/ 0 h 3360444"/>
              <a:gd name="connsiteX1" fmla="*/ 7556023 w 7556023"/>
              <a:gd name="connsiteY1" fmla="*/ 2449433 h 3360444"/>
              <a:gd name="connsiteX2" fmla="*/ 7266971 w 7556023"/>
              <a:gd name="connsiteY2" fmla="*/ 3360444 h 3360444"/>
              <a:gd name="connsiteX3" fmla="*/ 7253151 w 7556023"/>
              <a:gd name="connsiteY3" fmla="*/ 3344760 h 3360444"/>
              <a:gd name="connsiteX4" fmla="*/ 6662070 w 7556023"/>
              <a:gd name="connsiteY4" fmla="*/ 2905975 h 3360444"/>
              <a:gd name="connsiteX5" fmla="*/ 3249748 w 7556023"/>
              <a:gd name="connsiteY5" fmla="*/ 1836468 h 3360444"/>
              <a:gd name="connsiteX6" fmla="*/ 808557 w 7556023"/>
              <a:gd name="connsiteY6" fmla="*/ 825301 h 3360444"/>
              <a:gd name="connsiteX7" fmla="*/ 70656 w 7556023"/>
              <a:gd name="connsiteY7" fmla="*/ 92504 h 33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6023" h="3360444">
                <a:moveTo>
                  <a:pt x="0" y="0"/>
                </a:moveTo>
                <a:lnTo>
                  <a:pt x="7556023" y="2449433"/>
                </a:lnTo>
                <a:lnTo>
                  <a:pt x="7266971" y="3360444"/>
                </a:lnTo>
                <a:lnTo>
                  <a:pt x="7253151" y="3344760"/>
                </a:lnTo>
                <a:cubicBezTo>
                  <a:pt x="7183273" y="3256564"/>
                  <a:pt x="7050467" y="3033586"/>
                  <a:pt x="6662070" y="2905975"/>
                </a:cubicBezTo>
                <a:cubicBezTo>
                  <a:pt x="5971587" y="2679110"/>
                  <a:pt x="4225334" y="2183247"/>
                  <a:pt x="3249748" y="1836468"/>
                </a:cubicBezTo>
                <a:cubicBezTo>
                  <a:pt x="2274162" y="1489690"/>
                  <a:pt x="1326791" y="1288752"/>
                  <a:pt x="808557" y="825301"/>
                </a:cubicBezTo>
                <a:cubicBezTo>
                  <a:pt x="614220" y="651507"/>
                  <a:pt x="312342" y="375623"/>
                  <a:pt x="70656" y="92504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">
                <a:schemeClr val="bg1"/>
              </a:gs>
              <a:gs pos="69000">
                <a:schemeClr val="bg1"/>
              </a:gs>
              <a:gs pos="54000">
                <a:schemeClr val="accent5">
                  <a:lumMod val="20000"/>
                  <a:lumOff val="80000"/>
                </a:schemeClr>
              </a:gs>
            </a:gsLst>
            <a:lin ang="21594000" scaled="0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8450" h="6350"/>
            <a:bevelB w="571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C862A8CC-61EF-4D0E-9DEC-C8812B835C24}"/>
              </a:ext>
            </a:extLst>
          </p:cNvPr>
          <p:cNvSpPr/>
          <p:nvPr userDrawn="1"/>
        </p:nvSpPr>
        <p:spPr>
          <a:xfrm rot="1081076" flipH="1">
            <a:off x="36190" y="-925865"/>
            <a:ext cx="5739800" cy="2486462"/>
          </a:xfrm>
          <a:custGeom>
            <a:avLst/>
            <a:gdLst>
              <a:gd name="connsiteX0" fmla="*/ 0 w 7556023"/>
              <a:gd name="connsiteY0" fmla="*/ 0 h 3360444"/>
              <a:gd name="connsiteX1" fmla="*/ 7556023 w 7556023"/>
              <a:gd name="connsiteY1" fmla="*/ 2449433 h 3360444"/>
              <a:gd name="connsiteX2" fmla="*/ 7266971 w 7556023"/>
              <a:gd name="connsiteY2" fmla="*/ 3360444 h 3360444"/>
              <a:gd name="connsiteX3" fmla="*/ 7253151 w 7556023"/>
              <a:gd name="connsiteY3" fmla="*/ 3344760 h 3360444"/>
              <a:gd name="connsiteX4" fmla="*/ 6662070 w 7556023"/>
              <a:gd name="connsiteY4" fmla="*/ 2905975 h 3360444"/>
              <a:gd name="connsiteX5" fmla="*/ 3249748 w 7556023"/>
              <a:gd name="connsiteY5" fmla="*/ 1836468 h 3360444"/>
              <a:gd name="connsiteX6" fmla="*/ 808557 w 7556023"/>
              <a:gd name="connsiteY6" fmla="*/ 825301 h 3360444"/>
              <a:gd name="connsiteX7" fmla="*/ 70656 w 7556023"/>
              <a:gd name="connsiteY7" fmla="*/ 92504 h 33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6023" h="3360444">
                <a:moveTo>
                  <a:pt x="0" y="0"/>
                </a:moveTo>
                <a:lnTo>
                  <a:pt x="7556023" y="2449433"/>
                </a:lnTo>
                <a:lnTo>
                  <a:pt x="7266971" y="3360444"/>
                </a:lnTo>
                <a:lnTo>
                  <a:pt x="7253151" y="3344760"/>
                </a:lnTo>
                <a:cubicBezTo>
                  <a:pt x="7183273" y="3256564"/>
                  <a:pt x="7050467" y="3033586"/>
                  <a:pt x="6662070" y="2905975"/>
                </a:cubicBezTo>
                <a:cubicBezTo>
                  <a:pt x="5971587" y="2679110"/>
                  <a:pt x="4225334" y="2183247"/>
                  <a:pt x="3249748" y="1836468"/>
                </a:cubicBezTo>
                <a:cubicBezTo>
                  <a:pt x="2274162" y="1489690"/>
                  <a:pt x="1326791" y="1288752"/>
                  <a:pt x="808557" y="825301"/>
                </a:cubicBezTo>
                <a:cubicBezTo>
                  <a:pt x="614220" y="651507"/>
                  <a:pt x="312342" y="375623"/>
                  <a:pt x="70656" y="92504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">
                <a:schemeClr val="bg1"/>
              </a:gs>
              <a:gs pos="69000">
                <a:schemeClr val="bg1"/>
              </a:gs>
              <a:gs pos="54000">
                <a:schemeClr val="accent5">
                  <a:lumMod val="20000"/>
                  <a:lumOff val="80000"/>
                </a:schemeClr>
              </a:gs>
            </a:gsLst>
            <a:lin ang="21594000" scaled="0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8450" h="6350"/>
            <a:bevelB w="571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 userDrawn="1"/>
        </p:nvSpPr>
        <p:spPr>
          <a:xfrm rot="10800000" flipH="1">
            <a:off x="0" y="1600197"/>
            <a:ext cx="6019797" cy="5257801"/>
          </a:xfrm>
          <a:prstGeom prst="halfFrame">
            <a:avLst>
              <a:gd name="adj1" fmla="val 4114"/>
              <a:gd name="adj2" fmla="val 4379"/>
            </a:avLst>
          </a:prstGeom>
          <a:gradFill flip="none" rotWithShape="1">
            <a:gsLst>
              <a:gs pos="67000">
                <a:srgbClr val="66FFFF"/>
              </a:gs>
              <a:gs pos="42000">
                <a:srgbClr val="002060"/>
              </a:gs>
              <a:gs pos="100000">
                <a:srgbClr val="80D8A8"/>
              </a:gs>
              <a:gs pos="64000">
                <a:srgbClr val="00B050"/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88000">
                <a:schemeClr val="bg1"/>
              </a:gs>
              <a:gs pos="5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4492A-B4A9-46D3-AC05-5154D285D854}"/>
              </a:ext>
            </a:extLst>
          </p:cNvPr>
          <p:cNvSpPr txBox="1"/>
          <p:nvPr userDrawn="1"/>
        </p:nvSpPr>
        <p:spPr>
          <a:xfrm>
            <a:off x="9525000" y="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Abul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Kalam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Azad</a:t>
            </a:r>
            <a:endParaRPr lang="en-US" b="1" dirty="0">
              <a:solidFill>
                <a:srgbClr val="7030A0"/>
              </a:solidFill>
              <a:latin typeface="Blackadder ITC" panose="04020505050007020D02" pitchFamily="82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Nachole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,</a:t>
            </a:r>
            <a:r>
              <a:rPr lang="en-US" b="1" baseline="0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Chapainawabganj</a:t>
            </a:r>
            <a:endParaRPr lang="en-US" b="1" dirty="0">
              <a:solidFill>
                <a:srgbClr val="7030A0"/>
              </a:solidFill>
              <a:latin typeface="Blackadder ITC" panose="04020505050007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2103-E430-479B-8556-65871C06AE4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802" y="654292"/>
            <a:ext cx="836198" cy="836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792103-E430-479B-8556-65871C06AE4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4292"/>
            <a:ext cx="836198" cy="836198"/>
          </a:xfrm>
          <a:prstGeom prst="rect">
            <a:avLst/>
          </a:prstGeom>
        </p:spPr>
      </p:pic>
      <p:grpSp>
        <p:nvGrpSpPr>
          <p:cNvPr id="14" name="组合 9">
            <a:extLst>
              <a:ext uri="{FF2B5EF4-FFF2-40B4-BE49-F238E27FC236}">
                <a16:creationId xmlns:a16="http://schemas.microsoft.com/office/drawing/2014/main" id="{5E2B3553-0119-4B74-BAE8-042DDFE21CE3}"/>
              </a:ext>
            </a:extLst>
          </p:cNvPr>
          <p:cNvGrpSpPr/>
          <p:nvPr userDrawn="1"/>
        </p:nvGrpSpPr>
        <p:grpSpPr>
          <a:xfrm>
            <a:off x="-1098" y="-51345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0">
              <a:extLst>
                <a:ext uri="{FF2B5EF4-FFF2-40B4-BE49-F238E27FC236}">
                  <a16:creationId xmlns:a16="http://schemas.microsoft.com/office/drawing/2014/main" id="{F869DBB6-E5B3-4E79-8330-7C6344DD947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6" name="椭圆 11">
              <a:extLst>
                <a:ext uri="{FF2B5EF4-FFF2-40B4-BE49-F238E27FC236}">
                  <a16:creationId xmlns:a16="http://schemas.microsoft.com/office/drawing/2014/main" id="{5FED70C0-C10C-42D3-9068-A05AE6D8DFDD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7" name="Date Placeholder 1"/>
          <p:cNvSpPr txBox="1">
            <a:spLocks/>
          </p:cNvSpPr>
          <p:nvPr userDrawn="1"/>
        </p:nvSpPr>
        <p:spPr>
          <a:xfrm>
            <a:off x="807764" y="13480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1" cap="none" spc="0" smtClean="0">
                <a:ln w="0"/>
                <a:solidFill>
                  <a:srgbClr val="002060"/>
                </a:solidFill>
                <a:effectLst/>
              </a:rPr>
              <a:pPr/>
              <a:t>06-Jul-21 10:16 AM</a:t>
            </a:fld>
            <a:endParaRPr lang="en-US" b="1" cap="none" spc="0" dirty="0">
              <a:ln w="0"/>
              <a:solidFill>
                <a:srgbClr val="002060"/>
              </a:solidFill>
              <a:effectLst/>
            </a:endParaRPr>
          </a:p>
        </p:txBody>
      </p:sp>
      <p:sp>
        <p:nvSpPr>
          <p:cNvPr id="18" name="Half Frame 17"/>
          <p:cNvSpPr/>
          <p:nvPr userDrawn="1"/>
        </p:nvSpPr>
        <p:spPr>
          <a:xfrm flipH="1" flipV="1">
            <a:off x="6019796" y="1600198"/>
            <a:ext cx="6172203" cy="5257801"/>
          </a:xfrm>
          <a:prstGeom prst="halfFrame">
            <a:avLst>
              <a:gd name="adj1" fmla="val 4114"/>
              <a:gd name="adj2" fmla="val 4379"/>
            </a:avLst>
          </a:prstGeom>
          <a:gradFill flip="none" rotWithShape="1">
            <a:gsLst>
              <a:gs pos="67000">
                <a:srgbClr val="66FFFF"/>
              </a:gs>
              <a:gs pos="42000">
                <a:srgbClr val="002060"/>
              </a:gs>
              <a:gs pos="100000">
                <a:srgbClr val="80D8A8"/>
              </a:gs>
              <a:gs pos="64000">
                <a:srgbClr val="00B050"/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88000">
                <a:schemeClr val="bg1"/>
              </a:gs>
              <a:gs pos="5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jpeg"/><Relationship Id="rId7" Type="http://schemas.openxmlformats.org/officeDocument/2006/relationships/image" Target="../media/image3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20419" y="4189863"/>
            <a:ext cx="1378424" cy="110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37483" y="3603010"/>
            <a:ext cx="3794077" cy="2763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24" y="1308578"/>
            <a:ext cx="11191166" cy="5244622"/>
          </a:xfrm>
          <a:prstGeom prst="rect">
            <a:avLst/>
          </a:prstGeom>
        </p:spPr>
      </p:pic>
      <p:sp>
        <p:nvSpPr>
          <p:cNvPr id="3" name="Snip Same Side Corner Rectangle 2"/>
          <p:cNvSpPr/>
          <p:nvPr/>
        </p:nvSpPr>
        <p:spPr>
          <a:xfrm>
            <a:off x="7378430" y="5562508"/>
            <a:ext cx="1050878" cy="655093"/>
          </a:xfrm>
          <a:prstGeom prst="snip2Same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91" y="4630555"/>
            <a:ext cx="1330651" cy="829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8866" y="4114250"/>
            <a:ext cx="36985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47" y="1413452"/>
            <a:ext cx="4690035" cy="22096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087" y="3905245"/>
            <a:ext cx="3549392" cy="26283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31" y="2251885"/>
            <a:ext cx="3063670" cy="33106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16849" y="4528953"/>
            <a:ext cx="1501253" cy="96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85" y="1141770"/>
            <a:ext cx="655790" cy="7924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47607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35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52201 0.028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7" y="143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4.375E-6 -0.31551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73115" y="4317054"/>
            <a:ext cx="5037285" cy="888685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62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সামান্তরি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4800" y="3352800"/>
            <a:ext cx="1679224" cy="2995939"/>
            <a:chOff x="1371600" y="1499073"/>
            <a:chExt cx="1700214" cy="3033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Notched Right Arrow 2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  <p:pic>
        <p:nvPicPr>
          <p:cNvPr id="15" name="Picture 14" descr="Baby_Boy_Girl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5894405" y="743785"/>
            <a:ext cx="1248922" cy="2348523"/>
          </a:xfrm>
          <a:prstGeom prst="rect">
            <a:avLst/>
          </a:prstGeom>
        </p:spPr>
      </p:pic>
      <p:pic>
        <p:nvPicPr>
          <p:cNvPr id="17" name="Picture 16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531" y="740771"/>
            <a:ext cx="1182729" cy="23485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71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29596 -0.0020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29518 0.0023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3362CC8-3072-45AC-966C-00B45997E3A2}"/>
              </a:ext>
            </a:extLst>
          </p:cNvPr>
          <p:cNvSpPr/>
          <p:nvPr/>
        </p:nvSpPr>
        <p:spPr>
          <a:xfrm rot="10800000" flipH="1" flipV="1">
            <a:off x="4912799" y="1894851"/>
            <a:ext cx="3697801" cy="1822279"/>
          </a:xfrm>
          <a:prstGeom prst="triangle">
            <a:avLst>
              <a:gd name="adj" fmla="val 67624"/>
            </a:avLst>
          </a:prstGeom>
          <a:solidFill>
            <a:srgbClr val="0000FF">
              <a:alpha val="55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E9BCCEF-E430-4303-8D5B-603E9A3F88C9}"/>
              </a:ext>
            </a:extLst>
          </p:cNvPr>
          <p:cNvSpPr/>
          <p:nvPr/>
        </p:nvSpPr>
        <p:spPr>
          <a:xfrm flipH="1" flipV="1">
            <a:off x="3729598" y="1894851"/>
            <a:ext cx="3697801" cy="1822279"/>
          </a:xfrm>
          <a:prstGeom prst="triangle">
            <a:avLst>
              <a:gd name="adj" fmla="val 67624"/>
            </a:avLst>
          </a:prstGeom>
          <a:solidFill>
            <a:srgbClr val="0000FF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22151">
            <a:off x="3686684" y="2154549"/>
            <a:ext cx="2740257" cy="5414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6477" y="2282770"/>
            <a:ext cx="99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124" y="3796984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1600" y="3810000"/>
            <a:ext cx="99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34600" y="1902030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3025" y="3810000"/>
            <a:ext cx="99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6550" y="1902030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23999" y="4400059"/>
                <a:ext cx="501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(ভুমি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উচ্চতা)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999" y="4400059"/>
                <a:ext cx="5015201" cy="523220"/>
              </a:xfrm>
              <a:prstGeom prst="rect">
                <a:avLst/>
              </a:prstGeom>
              <a:blipFill>
                <a:blip r:embed="rId3"/>
                <a:stretch>
                  <a:fillRect l="-2430" t="-10465" r="-243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91198" y="4923279"/>
                <a:ext cx="3048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(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 )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8" y="4923279"/>
                <a:ext cx="3048001" cy="523220"/>
              </a:xfrm>
              <a:prstGeom prst="rect">
                <a:avLst/>
              </a:prstGeom>
              <a:blipFill>
                <a:blip r:embed="rId4"/>
                <a:stretch>
                  <a:fillRect l="-4000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27198" y="5449460"/>
                <a:ext cx="1600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২৪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198" y="5449460"/>
                <a:ext cx="1600201" cy="523220"/>
              </a:xfrm>
              <a:prstGeom prst="rect">
                <a:avLst/>
              </a:prstGeom>
              <a:blipFill>
                <a:blip r:embed="rId5"/>
                <a:stretch>
                  <a:fillRect l="-8015" t="-10465" r="-38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222739" y="544649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সে.মি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98148" y="5901675"/>
            <a:ext cx="91604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সামান্তরিকের </a:t>
            </a:r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ত্রিভুজের ক্ষেত্রফল </a:t>
            </a:r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  = ১২ </a:t>
            </a:r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= ২৪ বর্গ সে.মি          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14637" y="3810000"/>
            <a:ext cx="3695963" cy="2237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503174" y="1828800"/>
            <a:ext cx="1259826" cy="182228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44677" y="572910"/>
            <a:ext cx="4248326" cy="4937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1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১১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95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1944 -0.2574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28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25 2.22222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5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5 2.2222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300000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  <p:bldP spid="17" grpId="0" animBg="1"/>
      <p:bldP spid="17" grpId="1" animBg="1"/>
      <p:bldP spid="11" grpId="0"/>
      <p:bldP spid="12" grpId="0"/>
      <p:bldP spid="13" grpId="0"/>
      <p:bldP spid="14" grpId="0"/>
      <p:bldP spid="19" grpId="0"/>
      <p:bldP spid="2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>
            <a:off x="5237014" y="3385917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6477000" y="2296744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67900" y="3437024"/>
            <a:ext cx="100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08572" y="2051917"/>
            <a:ext cx="100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48404" y="4288300"/>
            <a:ext cx="599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ভূমি =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সেমি, উচ্চতা = ৮ সেমি।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848404" y="4763127"/>
                <a:ext cx="5063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সামান্তরিকের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ভূমি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04" y="4763127"/>
                <a:ext cx="5063148" cy="523220"/>
              </a:xfrm>
              <a:prstGeom prst="rect">
                <a:avLst/>
              </a:prstGeom>
              <a:blipFill>
                <a:blip r:embed="rId2"/>
                <a:stretch>
                  <a:fillRect l="-2407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213839" y="5282897"/>
                <a:ext cx="2951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৮ সেমি </a:t>
                </a:r>
                <a14:m>
                  <m:oMath xmlns:m="http://schemas.openxmlformats.org/officeDocument/2006/math">
                    <m:r>
                      <a:rPr lang="bn-BD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৮ সেমি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39" y="5282897"/>
                <a:ext cx="2951145" cy="523220"/>
              </a:xfrm>
              <a:prstGeom prst="rect">
                <a:avLst/>
              </a:prstGeom>
              <a:blipFill>
                <a:blip r:embed="rId3"/>
                <a:stretch>
                  <a:fillRect l="-4132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5213839" y="5757724"/>
            <a:ext cx="208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= ৬৪ বর্গ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Data 1"/>
          <p:cNvSpPr/>
          <p:nvPr/>
        </p:nvSpPr>
        <p:spPr>
          <a:xfrm>
            <a:off x="5212321" y="1219200"/>
            <a:ext cx="2179079" cy="2068144"/>
          </a:xfrm>
          <a:prstGeom prst="flowChartInputOutput">
            <a:avLst/>
          </a:prstGeom>
          <a:solidFill>
            <a:srgbClr val="7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44677" y="572910"/>
            <a:ext cx="4248326" cy="4937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3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১২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445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82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2638908" y="1454728"/>
            <a:ext cx="5865812" cy="3852342"/>
          </a:xfrm>
          <a:prstGeom prst="parallelogram">
            <a:avLst/>
          </a:prstGeom>
          <a:noFill/>
          <a:ln w="38100">
            <a:solidFill>
              <a:srgbClr val="007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98230" y="145383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07831" y="145383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16634" y="146076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26235" y="146076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35038" y="146076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44239" y="145383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53442" y="145383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63043" y="145383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1377" y="211678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50978" y="211678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9781" y="212371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9382" y="212371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78185" y="212371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87386" y="211678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96589" y="211678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06190" y="211678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03037" y="273975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12638" y="273975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21441" y="274668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31042" y="274668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39845" y="274668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49046" y="273975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58249" y="273975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67850" y="2739755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21337" y="338676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0938" y="338676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39741" y="3393689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49342" y="3393689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58145" y="3393689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67346" y="338676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76549" y="338676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86150" y="3386762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79428" y="4019776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589029" y="4019776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97832" y="4026703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07433" y="4026703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16236" y="4026703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025437" y="4019776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34640" y="4019776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244241" y="4019776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07752" y="4666097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417353" y="4666097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026156" y="4673024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35757" y="4673024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44560" y="4673024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853761" y="4666097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62964" y="4666097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72565" y="4666097"/>
            <a:ext cx="640080" cy="64008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/>
          <p:cNvSpPr/>
          <p:nvPr/>
        </p:nvSpPr>
        <p:spPr>
          <a:xfrm flipH="1">
            <a:off x="3447422" y="1447800"/>
            <a:ext cx="182084" cy="64839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3" name="Right Triangle 52"/>
          <p:cNvSpPr/>
          <p:nvPr/>
        </p:nvSpPr>
        <p:spPr>
          <a:xfrm flipH="1">
            <a:off x="3295818" y="2101719"/>
            <a:ext cx="182084" cy="64839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4" name="Right Triangle 53"/>
          <p:cNvSpPr/>
          <p:nvPr/>
        </p:nvSpPr>
        <p:spPr>
          <a:xfrm flipH="1">
            <a:off x="3127383" y="2746682"/>
            <a:ext cx="182084" cy="64839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5" name="Right Triangle 54"/>
          <p:cNvSpPr/>
          <p:nvPr/>
        </p:nvSpPr>
        <p:spPr>
          <a:xfrm flipH="1">
            <a:off x="2978143" y="3393689"/>
            <a:ext cx="182084" cy="64839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6" name="Right Triangle 55"/>
          <p:cNvSpPr/>
          <p:nvPr/>
        </p:nvSpPr>
        <p:spPr>
          <a:xfrm flipH="1">
            <a:off x="2796059" y="4033769"/>
            <a:ext cx="182084" cy="64839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7" name="Right Triangle 56"/>
          <p:cNvSpPr/>
          <p:nvPr/>
        </p:nvSpPr>
        <p:spPr>
          <a:xfrm flipH="1">
            <a:off x="2644156" y="4646208"/>
            <a:ext cx="182084" cy="64839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91439" y="1557620"/>
            <a:ext cx="640080" cy="64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676400" y="1563971"/>
            <a:ext cx="640080" cy="64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1601600" y="1409983"/>
            <a:ext cx="7620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2177718" y="1906474"/>
            <a:ext cx="685800" cy="79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636041" y="985617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১ সেমি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555557" y="1563971"/>
            <a:ext cx="492443" cy="7321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১ সেমি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1665239" y="5534284"/>
            <a:ext cx="8523043" cy="76147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636125" y="685800"/>
            <a:ext cx="5126875" cy="5826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373078" y="5526263"/>
            <a:ext cx="3107366" cy="75712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814360" y="5515799"/>
            <a:ext cx="4767729" cy="75712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 সহকারে লক্ষ 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011479" y="5459470"/>
            <a:ext cx="8523043" cy="1047132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অবশিষ্ট ৬টি বর্গের কিছু অংশ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সামান্তরিকের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 চলে গেছে আর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সামান্তরিকটির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 বামপাশে কিছু অংশ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 আছে।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417297" y="5486400"/>
            <a:ext cx="9711406" cy="9144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ন্তরিকটির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39439" y="142316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349039" y="142316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958639" y="142316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68239" y="142316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77839" y="142316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87439" y="1421497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97039" y="142316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81400" y="1988403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91000" y="19812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648200" y="203531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57800" y="205739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১১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867400" y="205739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77000" y="205739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১৩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86600" y="211151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১৪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338720" y="270102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১৫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05017" y="267356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১৬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29053" y="273024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১৭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53095" y="2716212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১৮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91200" y="270921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১৯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373345" y="271830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53615" y="276038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২১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124200" y="333071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২২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33800" y="333071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২৩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343400" y="333071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53000" y="333071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২৫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562600" y="333071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২৬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72200" y="333071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২৭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781800" y="327659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২৮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971800" y="4001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২৯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81400" y="4001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৩০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91000" y="4001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৩১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00600" y="4001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৩২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10200" y="4001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৩৩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019800" y="4001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৩৪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629400" y="4001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৩৫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819400" y="4611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৩৬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429000" y="4611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৩৭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038600" y="4611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৩৮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48200" y="4611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৩৯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57800" y="4611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867400" y="4611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৪১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477000" y="4611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৪২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468897" y="5453998"/>
            <a:ext cx="9711406" cy="1000125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ন্তরিকের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ন্তরিকের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848600" y="1447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690354" y="211151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543800" y="276448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91400" y="3381521"/>
            <a:ext cx="80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239401" y="396943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072191" y="460551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1219200" y="5400675"/>
            <a:ext cx="9711406" cy="1000125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গেল, খালি অংশটি বর্গের অতিরিক্ত অংশের সমান অর্থাৎ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সামান্তরিকের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 আরও ৬টি বর্গ রয়েছে।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1219200" y="5446949"/>
            <a:ext cx="9144000" cy="1030051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 গেল,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সামান্তরিকটিতে ১ সেমি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 বর্গ রয়েছে মোট ৪৮ টি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অর্থাৎ  সামান্তরিকটির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 ৪৮ বর্গ সেমি।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532509" y="197671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338341" y="2630296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255125" y="3326252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029678" y="3912547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765526" y="449038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739438" y="1370395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567236" y="4562196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৭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859740" y="4532617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318063" y="4542267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787360" y="4569678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088121" y="4526815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29669" y="4563546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058391" y="4713289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121236" y="4509159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417297" y="5431266"/>
            <a:ext cx="9144000" cy="1030051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সামান্তরিকটির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ভূমির দিকে বর্গের সংখ্যা ৮টি ও উচ্চতার দিকে বর্গের সংখ্যা ৬টি, অতএব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বর্গ সংখ্যা হলো, 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= ৪৮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1219200" y="5410200"/>
            <a:ext cx="9829800" cy="11430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এখানে, সামান্তরিকটির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 = ৮ , উচ্চতা = ৬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অতএব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সামান্তরিকের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 = ভূমি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উচ্চতা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৮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 = ৪৮ বর্গ সেমি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১৩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2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20925 -0.01898 " pathEditMode="relative" rAng="0" ptsTypes="AA">
                                      <p:cBhvr>
                                        <p:cTn id="305" dur="1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000"/>
                            </p:stCondLst>
                            <p:childTnLst>
                              <p:par>
                                <p:cTn id="3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500"/>
                            </p:stCondLst>
                            <p:childTnLst>
                              <p:par>
                                <p:cTn id="3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000"/>
                            </p:stCondLst>
                            <p:childTnLst>
                              <p:par>
                                <p:cTn id="3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500"/>
                            </p:stCondLst>
                            <p:childTnLst>
                              <p:par>
                                <p:cTn id="3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000"/>
                            </p:stCondLst>
                            <p:childTnLst>
                              <p:par>
                                <p:cTn id="3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0"/>
                            </p:stCondLst>
                            <p:childTnLst>
                              <p:par>
                                <p:cTn id="3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500"/>
                            </p:stCondLst>
                            <p:childTnLst>
                              <p:par>
                                <p:cTn id="3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6500"/>
                            </p:stCondLst>
                            <p:childTnLst>
                              <p:par>
                                <p:cTn id="3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7000"/>
                            </p:stCondLst>
                            <p:childTnLst>
                              <p:par>
                                <p:cTn id="3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7500"/>
                            </p:stCondLst>
                            <p:childTnLst>
                              <p:par>
                                <p:cTn id="3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8000"/>
                            </p:stCondLst>
                            <p:childTnLst>
                              <p:par>
                                <p:cTn id="4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8500"/>
                            </p:stCondLst>
                            <p:childTnLst>
                              <p:par>
                                <p:cTn id="4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9500"/>
                            </p:stCondLst>
                            <p:childTnLst>
                              <p:par>
                                <p:cTn id="4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5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8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39948 -0.00324 " pathEditMode="relative" rAng="0" ptsTypes="AA">
                                      <p:cBhvr>
                                        <p:cTn id="5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39948 -0.00324 " pathEditMode="relative" rAng="0" ptsTypes="AA">
                                      <p:cBhvr>
                                        <p:cTn id="5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40196 -0.00834 " pathEditMode="relative" rAng="0" ptsTypes="AA">
                                      <p:cBhvr>
                                        <p:cTn id="5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39948 -0.00324 " pathEditMode="relative" rAng="0" ptsTypes="AA">
                                      <p:cBhvr>
                                        <p:cTn id="5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40078 -0.00116 " pathEditMode="relative" rAng="0" ptsTypes="AA">
                                      <p:cBhvr>
                                        <p:cTn id="5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40104 -0.00139 " pathEditMode="relative" rAng="0" ptsTypes="AA">
                                      <p:cBhvr>
                                        <p:cTn id="6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3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500"/>
                            </p:stCondLst>
                            <p:childTnLst>
                              <p:par>
                                <p:cTn id="6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000"/>
                            </p:stCondLst>
                            <p:childTnLst>
                              <p:par>
                                <p:cTn id="6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500"/>
                            </p:stCondLst>
                            <p:childTnLst>
                              <p:par>
                                <p:cTn id="6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00"/>
                            </p:stCondLst>
                            <p:childTnLst>
                              <p:par>
                                <p:cTn id="6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500"/>
                            </p:stCondLst>
                            <p:childTnLst>
                              <p:par>
                                <p:cTn id="6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5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9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4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9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9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4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9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1000"/>
                            </p:stCondLst>
                            <p:childTnLst>
                              <p:par>
                                <p:cTn id="9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000"/>
                            </p:stCondLst>
                            <p:childTnLst>
                              <p:par>
                                <p:cTn id="90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3000"/>
                            </p:stCondLst>
                            <p:childTnLst>
                              <p:par>
                                <p:cTn id="9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4000"/>
                            </p:stCondLst>
                            <p:childTnLst>
                              <p:par>
                                <p:cTn id="9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5000"/>
                            </p:stCondLst>
                            <p:childTnLst>
                              <p:par>
                                <p:cTn id="9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6000"/>
                            </p:stCondLst>
                            <p:childTnLst>
                              <p:par>
                                <p:cTn id="9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7000"/>
                            </p:stCondLst>
                            <p:childTnLst>
                              <p:par>
                                <p:cTn id="9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8000"/>
                            </p:stCondLst>
                            <p:childTnLst>
                              <p:par>
                                <p:cTn id="9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3" fill="hold">
                      <p:stCondLst>
                        <p:cond delay="indefinite"/>
                      </p:stCondLst>
                      <p:childTnLst>
                        <p:par>
                          <p:cTn id="974" fill="hold">
                            <p:stCondLst>
                              <p:cond delay="0"/>
                            </p:stCondLst>
                            <p:childTnLst>
                              <p:par>
                                <p:cTn id="97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7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6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8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1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1" grpId="0" animBg="1"/>
      <p:bldP spid="104" grpId="0" animBg="1"/>
      <p:bldP spid="104" grpId="1" animBg="1"/>
      <p:bldP spid="104" grpId="2" animBg="1"/>
      <p:bldP spid="107" grpId="0"/>
      <p:bldP spid="108" grpId="0"/>
      <p:bldP spid="109" grpId="0" animBg="1"/>
      <p:bldP spid="109" grpId="1" animBg="1"/>
      <p:bldP spid="112" grpId="0" animBg="1"/>
      <p:bldP spid="113" grpId="0" animBg="1"/>
      <p:bldP spid="113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 animBg="1"/>
      <p:bldP spid="123" grpId="1" animBg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 animBg="1"/>
      <p:bldP spid="130" grpId="1" animBg="1"/>
      <p:bldP spid="131" grpId="0" animBg="1"/>
      <p:bldP spid="131" grpId="1" animBg="1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46" grpId="1" animBg="1"/>
      <p:bldP spid="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81000" y="3023861"/>
            <a:ext cx="1679224" cy="2995939"/>
            <a:chOff x="1371600" y="1499073"/>
            <a:chExt cx="1700214" cy="30333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Notched Right Arrow 21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1"/>
                <a:ext cx="1811372" cy="145147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74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3951" b="1" dirty="0"/>
              </a:p>
            </p:txBody>
          </p:sp>
        </p:grpSp>
      </p:grpSp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10333478" y="685800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363" y="756140"/>
            <a:ext cx="1182729" cy="2348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0" y="3200400"/>
            <a:ext cx="6858000" cy="32488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১৪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2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51576 0.008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4219 -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4 L -0.10638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967003" y="2754125"/>
            <a:ext cx="4193478" cy="1483846"/>
            <a:chOff x="2057400" y="1981200"/>
            <a:chExt cx="4953000" cy="17526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" name="Rectangle 1"/>
            <p:cNvSpPr/>
            <p:nvPr/>
          </p:nvSpPr>
          <p:spPr bwMode="auto">
            <a:xfrm>
              <a:off x="2057400" y="1981200"/>
              <a:ext cx="3276600" cy="1752600"/>
            </a:xfrm>
            <a:prstGeom prst="rect">
              <a:avLst/>
            </a:prstGeom>
            <a:solidFill>
              <a:srgbClr val="76F61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3" name="Isosceles Triangle 2"/>
            <p:cNvSpPr/>
            <p:nvPr/>
          </p:nvSpPr>
          <p:spPr bwMode="auto">
            <a:xfrm>
              <a:off x="5334000" y="1981200"/>
              <a:ext cx="1676400" cy="1752600"/>
            </a:xfrm>
            <a:prstGeom prst="triangle">
              <a:avLst>
                <a:gd name="adj" fmla="val 241"/>
              </a:avLst>
            </a:prstGeom>
            <a:solidFill>
              <a:srgbClr val="76F61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 bwMode="auto">
            <a:xfrm>
              <a:off x="5319010" y="1996190"/>
              <a:ext cx="609600" cy="685800"/>
            </a:xfrm>
            <a:prstGeom prst="rtTriangle">
              <a:avLst/>
            </a:prstGeom>
            <a:solidFill>
              <a:srgbClr val="76F61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61810" y="2012430"/>
              <a:ext cx="457200" cy="609600"/>
            </a:xfrm>
            <a:prstGeom prst="rect">
              <a:avLst/>
            </a:prstGeom>
            <a:solidFill>
              <a:srgbClr val="76F61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2499610"/>
              <a:ext cx="457200" cy="1219200"/>
            </a:xfrm>
            <a:prstGeom prst="rect">
              <a:avLst/>
            </a:prstGeom>
            <a:solidFill>
              <a:srgbClr val="76F61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 rot="5400000">
            <a:off x="5997265" y="3485033"/>
            <a:ext cx="1486427" cy="13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1993187" y="1233409"/>
            <a:ext cx="7741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31564" y="4977825"/>
            <a:ext cx="419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4010" y="1257297"/>
            <a:ext cx="7741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04203" y="492982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64568" y="1237048"/>
            <a:ext cx="975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9990" y="492982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১৫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79094" y="2593260"/>
            <a:ext cx="4193478" cy="1483846"/>
            <a:chOff x="2057400" y="1981200"/>
            <a:chExt cx="4953000" cy="1752600"/>
          </a:xfrm>
          <a:solidFill>
            <a:srgbClr val="92D050"/>
          </a:solidFill>
        </p:grpSpPr>
        <p:sp>
          <p:nvSpPr>
            <p:cNvPr id="3" name="Rectangle 2"/>
            <p:cNvSpPr/>
            <p:nvPr/>
          </p:nvSpPr>
          <p:spPr bwMode="auto">
            <a:xfrm>
              <a:off x="2057400" y="1981200"/>
              <a:ext cx="3276600" cy="1752600"/>
            </a:xfrm>
            <a:prstGeom prst="rect">
              <a:avLst/>
            </a:prstGeom>
            <a:solidFill>
              <a:srgbClr val="76F61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 dirty="0">
                <a:latin typeface="Times New Roman" pitchFamily="18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 bwMode="auto">
            <a:xfrm>
              <a:off x="5334000" y="1981200"/>
              <a:ext cx="1676400" cy="1752600"/>
            </a:xfrm>
            <a:prstGeom prst="triangle">
              <a:avLst>
                <a:gd name="adj" fmla="val 241"/>
              </a:avLst>
            </a:prstGeom>
            <a:solidFill>
              <a:srgbClr val="76F61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5" name="Right Triangle 4"/>
            <p:cNvSpPr/>
            <p:nvPr/>
          </p:nvSpPr>
          <p:spPr bwMode="auto">
            <a:xfrm>
              <a:off x="5319010" y="1996190"/>
              <a:ext cx="609600" cy="685800"/>
            </a:xfrm>
            <a:prstGeom prst="rtTriangle">
              <a:avLst/>
            </a:prstGeom>
            <a:solidFill>
              <a:srgbClr val="76F61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861810" y="2012430"/>
              <a:ext cx="457200" cy="609600"/>
            </a:xfrm>
            <a:prstGeom prst="rect">
              <a:avLst/>
            </a:prstGeom>
            <a:solidFill>
              <a:srgbClr val="76F61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105400" y="2499610"/>
              <a:ext cx="457200" cy="1219200"/>
            </a:xfrm>
            <a:prstGeom prst="rect">
              <a:avLst/>
            </a:prstGeom>
            <a:solidFill>
              <a:srgbClr val="76F61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rot="5400000">
            <a:off x="6209356" y="3324168"/>
            <a:ext cx="1486427" cy="13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3727489" y="2143772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792004" y="3935385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385509" y="3908944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890030" y="2150747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154770" y="4171710"/>
            <a:ext cx="4257993" cy="1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5638800" y="4143738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53712" y="2491729"/>
            <a:ext cx="2787050" cy="1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3314593" y="3317485"/>
            <a:ext cx="1470943" cy="1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3276600" y="3085057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5236004" y="205387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6811177" y="4054899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ঙ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2197388" y="868219"/>
            <a:ext cx="7741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চতুর্ভুজটির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08744" y="817454"/>
            <a:ext cx="930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চতুর্ভুজটিকে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99661" y="4831140"/>
            <a:ext cx="46450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কখঙঘ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ঘঙগ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1200" y="832892"/>
            <a:ext cx="7741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উৎপন্ন হলো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6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১৬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6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3" grpId="0"/>
      <p:bldP spid="23" grpId="1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53378" y="1156824"/>
            <a:ext cx="4193478" cy="1483846"/>
            <a:chOff x="2057400" y="1981200"/>
            <a:chExt cx="4953000" cy="1752600"/>
          </a:xfrm>
          <a:solidFill>
            <a:srgbClr val="1FED72"/>
          </a:solidFill>
        </p:grpSpPr>
        <p:sp>
          <p:nvSpPr>
            <p:cNvPr id="3" name="Rectangle 2"/>
            <p:cNvSpPr/>
            <p:nvPr/>
          </p:nvSpPr>
          <p:spPr bwMode="auto">
            <a:xfrm>
              <a:off x="2057400" y="1981200"/>
              <a:ext cx="3276600" cy="1752600"/>
            </a:xfrm>
            <a:prstGeom prst="rect">
              <a:avLst/>
            </a:prstGeom>
            <a:solidFill>
              <a:srgbClr val="76F61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 bwMode="auto">
            <a:xfrm>
              <a:off x="5334000" y="1981200"/>
              <a:ext cx="1676400" cy="1752600"/>
            </a:xfrm>
            <a:prstGeom prst="triangle">
              <a:avLst>
                <a:gd name="adj" fmla="val 241"/>
              </a:avLst>
            </a:prstGeom>
            <a:solidFill>
              <a:srgbClr val="76F61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5" name="Right Triangle 4"/>
            <p:cNvSpPr/>
            <p:nvPr/>
          </p:nvSpPr>
          <p:spPr bwMode="auto">
            <a:xfrm>
              <a:off x="5319010" y="1996190"/>
              <a:ext cx="609600" cy="685800"/>
            </a:xfrm>
            <a:prstGeom prst="rtTriangle">
              <a:avLst/>
            </a:prstGeom>
            <a:solidFill>
              <a:srgbClr val="76F61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861810" y="2012430"/>
              <a:ext cx="457200" cy="609600"/>
            </a:xfrm>
            <a:prstGeom prst="rect">
              <a:avLst/>
            </a:prstGeom>
            <a:solidFill>
              <a:srgbClr val="76F61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105400" y="2499610"/>
              <a:ext cx="457200" cy="1219200"/>
            </a:xfrm>
            <a:prstGeom prst="rect">
              <a:avLst/>
            </a:prstGeom>
            <a:solidFill>
              <a:srgbClr val="76F61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rot="5400000">
            <a:off x="6383640" y="1887732"/>
            <a:ext cx="1486427" cy="13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3901773" y="70733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966288" y="2498949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559793" y="2472508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064314" y="714312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329054" y="2743200"/>
            <a:ext cx="4257993" cy="1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6096344" y="2707302"/>
            <a:ext cx="936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327996" y="1055293"/>
            <a:ext cx="2787050" cy="1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3488877" y="1881049"/>
            <a:ext cx="1470943" cy="1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3450884" y="1648621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5410288" y="617438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6985461" y="2618463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ঙ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225097" y="3224533"/>
            <a:ext cx="3096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কখঙঘ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92789" y="3211842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55555" y="3237224"/>
            <a:ext cx="774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2148" y="3211842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83091" y="3237224"/>
            <a:ext cx="88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341402" y="1163598"/>
            <a:ext cx="2787050" cy="134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3613690" y="1892369"/>
            <a:ext cx="1509652" cy="134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5218172" y="3682056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80938" y="3676138"/>
            <a:ext cx="93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৭মি.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74265" y="3646098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70398" y="3670423"/>
            <a:ext cx="1148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৬মি.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31922" y="4092412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94688" y="4086495"/>
            <a:ext cx="1856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৪২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44090" y="4522868"/>
            <a:ext cx="2810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ঘঙগ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45672" y="4522868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32176" y="4566658"/>
            <a:ext cx="774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91662" y="4535559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99429" y="4560942"/>
            <a:ext cx="903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39656" y="4553966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÷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89730" y="4566658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66130" y="4535559"/>
            <a:ext cx="322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71493" y="4553966"/>
            <a:ext cx="322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rot="5400000" flipH="1" flipV="1">
            <a:off x="7832939" y="1916519"/>
            <a:ext cx="9092" cy="147094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16200000" flipH="1">
            <a:off x="6369558" y="1866777"/>
            <a:ext cx="1509652" cy="4448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5268938" y="5019523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55442" y="5063313"/>
            <a:ext cx="894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৩মি.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07686" y="5032214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15707" y="5057597"/>
            <a:ext cx="903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৬মি.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439153" y="5025627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÷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77188" y="5036242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89396" y="5032214"/>
            <a:ext cx="322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15467" y="5051010"/>
            <a:ext cx="322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82687" y="5467953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04204" y="5511743"/>
            <a:ext cx="1668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87578" y="5499052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÷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337652" y="5511743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710993" y="5493135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02894" y="5505826"/>
            <a:ext cx="1668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৯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14522" y="6029980"/>
            <a:ext cx="3341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336628" y="6017289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10554" y="6029980"/>
            <a:ext cx="1404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৪২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34223" y="6017289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+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79592" y="6029980"/>
            <a:ext cx="135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147790" y="6017289"/>
            <a:ext cx="45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421717" y="6029980"/>
            <a:ext cx="1404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৫১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১৭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8" presetClass="entr" presetSubtype="3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4294974" y="1447800"/>
            <a:ext cx="3196970" cy="3108230"/>
            <a:chOff x="2486464" y="917525"/>
            <a:chExt cx="3776004" cy="3671191"/>
          </a:xfrm>
        </p:grpSpPr>
        <p:sp>
          <p:nvSpPr>
            <p:cNvPr id="3" name="Isosceles Triangle 2"/>
            <p:cNvSpPr/>
            <p:nvPr/>
          </p:nvSpPr>
          <p:spPr>
            <a:xfrm rot="15300000">
              <a:off x="2401645" y="2080701"/>
              <a:ext cx="2686966" cy="1710603"/>
            </a:xfrm>
            <a:prstGeom prst="triangle">
              <a:avLst>
                <a:gd name="adj" fmla="val 493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grpSp>
          <p:nvGrpSpPr>
            <p:cNvPr id="4" name="Group 29"/>
            <p:cNvGrpSpPr/>
            <p:nvPr/>
          </p:nvGrpSpPr>
          <p:grpSpPr>
            <a:xfrm rot="191834">
              <a:off x="4143451" y="1465336"/>
              <a:ext cx="1806800" cy="2544269"/>
              <a:chOff x="4114800" y="1447800"/>
              <a:chExt cx="1295400" cy="23622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3242107" y="2327707"/>
                <a:ext cx="2360846" cy="6037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4610100" y="3009900"/>
                <a:ext cx="914400" cy="685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4038600" y="1524000"/>
                <a:ext cx="1447800" cy="1295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V="1">
              <a:off x="2895500" y="2667000"/>
              <a:ext cx="1724564" cy="507786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690404" y="3087469"/>
              <a:ext cx="1219200" cy="158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996396" y="917525"/>
              <a:ext cx="381000" cy="66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6464" y="2881922"/>
              <a:ext cx="381000" cy="66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925669"/>
              <a:ext cx="381000" cy="66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81468" y="2788529"/>
              <a:ext cx="381000" cy="66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731061">
              <a:off x="3065966" y="2427231"/>
              <a:ext cx="1247336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9" dirty="0">
                  <a:latin typeface="NikoshBAN" pitchFamily="2" charset="0"/>
                  <a:cs typeface="NikoshBAN" pitchFamily="2" charset="0"/>
                </a:rPr>
                <a:t>২০ </a:t>
              </a:r>
              <a:r>
                <a:rPr lang="en-US" sz="2709" dirty="0" err="1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709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371" dirty="0">
                <a:latin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05996" y="2597288"/>
              <a:ext cx="1247336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9" dirty="0">
                  <a:latin typeface="NikoshBAN" pitchFamily="2" charset="0"/>
                  <a:cs typeface="NikoshBAN" pitchFamily="2" charset="0"/>
                </a:rPr>
                <a:t>১৪ </a:t>
              </a:r>
              <a:r>
                <a:rPr lang="en-US" sz="2709" dirty="0" err="1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709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371" dirty="0">
                <a:latin typeface="NikoshBAN" pitchFamily="2" charset="0"/>
              </a:endParaRPr>
            </a:p>
          </p:txBody>
        </p:sp>
        <p:sp>
          <p:nvSpPr>
            <p:cNvPr id="13" name="L-Shape 12"/>
            <p:cNvSpPr/>
            <p:nvPr/>
          </p:nvSpPr>
          <p:spPr>
            <a:xfrm rot="4287405">
              <a:off x="4280657" y="2458616"/>
              <a:ext cx="280680" cy="271472"/>
            </a:xfrm>
            <a:prstGeom prst="corner">
              <a:avLst>
                <a:gd name="adj1" fmla="val 769"/>
                <a:gd name="adj2" fmla="val 769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4" name="L-Shape 13"/>
            <p:cNvSpPr/>
            <p:nvPr/>
          </p:nvSpPr>
          <p:spPr>
            <a:xfrm flipH="1">
              <a:off x="4724400" y="3110132"/>
              <a:ext cx="228600" cy="166468"/>
            </a:xfrm>
            <a:prstGeom prst="corner">
              <a:avLst>
                <a:gd name="adj1" fmla="val 1086"/>
                <a:gd name="adj2" fmla="val 1131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5" name="Left Brace 14"/>
            <p:cNvSpPr/>
            <p:nvPr/>
          </p:nvSpPr>
          <p:spPr>
            <a:xfrm rot="20695261">
              <a:off x="4255976" y="1463353"/>
              <a:ext cx="353162" cy="2582034"/>
            </a:xfrm>
            <a:prstGeom prst="leftBrace">
              <a:avLst>
                <a:gd name="adj1" fmla="val 64697"/>
                <a:gd name="adj2" fmla="val 59684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6" name="TextBox 15"/>
            <p:cNvSpPr txBox="1"/>
            <p:nvPr/>
          </p:nvSpPr>
          <p:spPr>
            <a:xfrm rot="20731061">
              <a:off x="3381555" y="2827529"/>
              <a:ext cx="1247336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9" dirty="0">
                  <a:latin typeface="NikoshBAN" pitchFamily="2" charset="0"/>
                  <a:cs typeface="NikoshBAN" pitchFamily="2" charset="0"/>
                </a:rPr>
                <a:t>৩০ </a:t>
              </a:r>
              <a:r>
                <a:rPr lang="en-US" sz="2709" dirty="0" err="1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709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371" dirty="0">
                <a:latin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78854" y="4673552"/>
            <a:ext cx="496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4490886" y="2070985"/>
            <a:ext cx="1462158" cy="1113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H="1" flipV="1">
            <a:off x="4665109" y="3347008"/>
            <a:ext cx="1694347" cy="731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6353502" y="3245621"/>
            <a:ext cx="850605" cy="838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78821" y="1884848"/>
            <a:ext cx="1419331" cy="13548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955261" y="2658453"/>
            <a:ext cx="2195498" cy="5721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93986" y="4660668"/>
            <a:ext cx="4967659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চতুর্ভুজটির</a:t>
            </a:r>
            <a:r>
              <a:rPr lang="en-US" sz="33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87" dirty="0" err="1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387" dirty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387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387" dirty="0">
                <a:latin typeface="NikoshBAN" pitchFamily="2" charset="0"/>
                <a:cs typeface="NikoshBAN" pitchFamily="2" charset="0"/>
              </a:rPr>
              <a:t>।</a:t>
            </a:r>
            <a:endParaRPr lang="en-US" sz="3048" dirty="0">
              <a:latin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6237" y="4673551"/>
            <a:ext cx="638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0800000" flipH="1">
            <a:off x="4665109" y="2931648"/>
            <a:ext cx="1371772" cy="427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97230" y="4667732"/>
            <a:ext cx="716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125217" y="3276698"/>
            <a:ext cx="1096756" cy="1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44677" y="572910"/>
            <a:ext cx="4248326" cy="4937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5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১৮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4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6" grpId="0"/>
      <p:bldP spid="26" grpId="1"/>
      <p:bldP spid="27" grpId="0"/>
      <p:bldP spid="27" grpId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9725" y="692409"/>
            <a:ext cx="1794075" cy="2154116"/>
            <a:chOff x="3790587" y="776413"/>
            <a:chExt cx="2119017" cy="2544269"/>
          </a:xfrm>
        </p:grpSpPr>
        <p:grpSp>
          <p:nvGrpSpPr>
            <p:cNvPr id="3" name="Group 29"/>
            <p:cNvGrpSpPr/>
            <p:nvPr/>
          </p:nvGrpSpPr>
          <p:grpSpPr>
            <a:xfrm rot="191834">
              <a:off x="3790587" y="776413"/>
              <a:ext cx="1806800" cy="2544269"/>
              <a:chOff x="4114800" y="1447800"/>
              <a:chExt cx="1295400" cy="2362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16200000" flipH="1">
                <a:off x="3242107" y="2327707"/>
                <a:ext cx="2360846" cy="6037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4610100" y="3009900"/>
                <a:ext cx="914400" cy="685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4038600" y="1524000"/>
                <a:ext cx="1447800" cy="1295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/>
            <p:nvPr/>
          </p:nvCxnSpPr>
          <p:spPr>
            <a:xfrm rot="10800000">
              <a:off x="4337540" y="2398544"/>
              <a:ext cx="1219200" cy="158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528604" y="2099604"/>
              <a:ext cx="381000" cy="6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53132" y="1908363"/>
              <a:ext cx="1247335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9" dirty="0">
                  <a:latin typeface="NikoshBAN" pitchFamily="2" charset="0"/>
                  <a:cs typeface="NikoshBAN" pitchFamily="2" charset="0"/>
                </a:rPr>
                <a:t>১৪ </a:t>
              </a:r>
              <a:r>
                <a:rPr lang="en-US" sz="2709" dirty="0" err="1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709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371" dirty="0">
                <a:latin typeface="NikoshBAN" pitchFamily="2" charset="0"/>
              </a:endParaRPr>
            </a:p>
          </p:txBody>
        </p:sp>
        <p:sp>
          <p:nvSpPr>
            <p:cNvPr id="7" name="L-Shape 6"/>
            <p:cNvSpPr/>
            <p:nvPr/>
          </p:nvSpPr>
          <p:spPr>
            <a:xfrm flipH="1">
              <a:off x="4371536" y="2421207"/>
              <a:ext cx="228600" cy="166468"/>
            </a:xfrm>
            <a:prstGeom prst="corner">
              <a:avLst>
                <a:gd name="adj1" fmla="val 1086"/>
                <a:gd name="adj2" fmla="val 1131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6830" y="228600"/>
            <a:ext cx="2217333" cy="3108230"/>
            <a:chOff x="2133600" y="228600"/>
            <a:chExt cx="2618936" cy="3671191"/>
          </a:xfrm>
        </p:grpSpPr>
        <p:sp>
          <p:nvSpPr>
            <p:cNvPr id="12" name="Isosceles Triangle 11"/>
            <p:cNvSpPr/>
            <p:nvPr/>
          </p:nvSpPr>
          <p:spPr>
            <a:xfrm rot="15300000">
              <a:off x="2048781" y="1391776"/>
              <a:ext cx="2686966" cy="1710603"/>
            </a:xfrm>
            <a:prstGeom prst="triangle">
              <a:avLst>
                <a:gd name="adj" fmla="val 493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542636" y="1978075"/>
              <a:ext cx="1645920" cy="507786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643532" y="228600"/>
              <a:ext cx="381000" cy="66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3600" y="2192997"/>
              <a:ext cx="381000" cy="66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71536" y="3236744"/>
              <a:ext cx="381000" cy="66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731061">
              <a:off x="2713102" y="1738306"/>
              <a:ext cx="1247336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9" dirty="0">
                  <a:latin typeface="NikoshBAN" pitchFamily="2" charset="0"/>
                  <a:cs typeface="NikoshBAN" pitchFamily="2" charset="0"/>
                </a:rPr>
                <a:t>২০ </a:t>
              </a:r>
              <a:r>
                <a:rPr lang="en-US" sz="2709" dirty="0" err="1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709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371" dirty="0">
                <a:latin typeface="NikoshBAN" pitchFamily="2" charset="0"/>
              </a:endParaRPr>
            </a:p>
          </p:txBody>
        </p:sp>
        <p:sp>
          <p:nvSpPr>
            <p:cNvPr id="18" name="L-Shape 17"/>
            <p:cNvSpPr/>
            <p:nvPr/>
          </p:nvSpPr>
          <p:spPr>
            <a:xfrm rot="4287405">
              <a:off x="3927793" y="1769691"/>
              <a:ext cx="280680" cy="271472"/>
            </a:xfrm>
            <a:prstGeom prst="corner">
              <a:avLst>
                <a:gd name="adj1" fmla="val 769"/>
                <a:gd name="adj2" fmla="val 769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9" name="Left Brace 18"/>
            <p:cNvSpPr/>
            <p:nvPr/>
          </p:nvSpPr>
          <p:spPr>
            <a:xfrm rot="20695261">
              <a:off x="3903112" y="774428"/>
              <a:ext cx="353162" cy="2582034"/>
            </a:xfrm>
            <a:prstGeom prst="leftBrace">
              <a:avLst>
                <a:gd name="adj1" fmla="val 64697"/>
                <a:gd name="adj2" fmla="val 59684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20" name="TextBox 19"/>
            <p:cNvSpPr txBox="1"/>
            <p:nvPr/>
          </p:nvSpPr>
          <p:spPr>
            <a:xfrm rot="20731061">
              <a:off x="3028692" y="2138604"/>
              <a:ext cx="1247336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9" dirty="0">
                  <a:latin typeface="NikoshBAN" pitchFamily="2" charset="0"/>
                  <a:cs typeface="NikoshBAN" pitchFamily="2" charset="0"/>
                </a:rPr>
                <a:t>৩০ </a:t>
              </a:r>
              <a:r>
                <a:rPr lang="en-US" sz="2709" dirty="0" err="1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709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371" dirty="0">
                <a:latin typeface="NikoshBAN" pitchFamily="2" charset="0"/>
              </a:endParaRPr>
            </a:p>
          </p:txBody>
        </p:sp>
      </p:grpSp>
      <p:sp>
        <p:nvSpPr>
          <p:cNvPr id="34" name="Isosceles Triangle 33"/>
          <p:cNvSpPr/>
          <p:nvPr/>
        </p:nvSpPr>
        <p:spPr>
          <a:xfrm rot="47735">
            <a:off x="2192061" y="1213598"/>
            <a:ext cx="2274930" cy="1448288"/>
          </a:xfrm>
          <a:prstGeom prst="triangle">
            <a:avLst>
              <a:gd name="adj" fmla="val 493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cxnSp>
        <p:nvCxnSpPr>
          <p:cNvPr id="35" name="Straight Connector 34"/>
          <p:cNvCxnSpPr/>
          <p:nvPr/>
        </p:nvCxnSpPr>
        <p:spPr>
          <a:xfrm rot="6347735" flipV="1">
            <a:off x="2639306" y="1704541"/>
            <a:ext cx="1393525" cy="42991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6347735">
            <a:off x="4423746" y="2407666"/>
            <a:ext cx="322575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48" dirty="0">
                <a:latin typeface="NikoshBAN" pitchFamily="2" charset="0"/>
                <a:cs typeface="NikoshBAN" pitchFamily="2" charset="0"/>
              </a:rPr>
              <a:t>ক</a:t>
            </a:r>
            <a:endParaRPr lang="en-US" sz="2709" dirty="0">
              <a:latin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6347735">
            <a:off x="3099906" y="712916"/>
            <a:ext cx="322575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48" dirty="0">
                <a:latin typeface="NikoshBAN" pitchFamily="2" charset="0"/>
                <a:cs typeface="NikoshBAN" pitchFamily="2" charset="0"/>
              </a:rPr>
              <a:t>খ</a:t>
            </a:r>
            <a:endParaRPr lang="en-US" sz="2709" dirty="0">
              <a:latin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6347735">
            <a:off x="1829103" y="2355132"/>
            <a:ext cx="322575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48" dirty="0">
                <a:latin typeface="NikoshBAN" pitchFamily="2" charset="0"/>
                <a:cs typeface="NikoshBAN" pitchFamily="2" charset="0"/>
              </a:rPr>
              <a:t>গ</a:t>
            </a:r>
            <a:endParaRPr lang="en-US" sz="2709" dirty="0">
              <a:latin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5478796">
            <a:off x="2983763" y="1685857"/>
            <a:ext cx="1056062" cy="5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9" dirty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.</a:t>
            </a:r>
            <a:endParaRPr lang="en-US" sz="2371" dirty="0">
              <a:latin typeface="NikoshBAN" pitchFamily="2" charset="0"/>
            </a:endParaRPr>
          </a:p>
        </p:txBody>
      </p:sp>
      <p:sp>
        <p:nvSpPr>
          <p:cNvPr id="40" name="L-Shape 39"/>
          <p:cNvSpPr/>
          <p:nvPr/>
        </p:nvSpPr>
        <p:spPr>
          <a:xfrm rot="10635140">
            <a:off x="3345187" y="2452177"/>
            <a:ext cx="237639" cy="229843"/>
          </a:xfrm>
          <a:prstGeom prst="corner">
            <a:avLst>
              <a:gd name="adj1" fmla="val 769"/>
              <a:gd name="adj2" fmla="val 769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41" name="Left Brace 40"/>
          <p:cNvSpPr/>
          <p:nvPr/>
        </p:nvSpPr>
        <p:spPr>
          <a:xfrm rot="5442996">
            <a:off x="3168265" y="1424353"/>
            <a:ext cx="299006" cy="2231134"/>
          </a:xfrm>
          <a:prstGeom prst="leftBrace">
            <a:avLst>
              <a:gd name="adj1" fmla="val 64697"/>
              <a:gd name="adj2" fmla="val 59684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42" name="TextBox 41"/>
          <p:cNvSpPr txBox="1"/>
          <p:nvPr/>
        </p:nvSpPr>
        <p:spPr>
          <a:xfrm rot="5478796">
            <a:off x="2584913" y="1850705"/>
            <a:ext cx="1056062" cy="5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9" dirty="0"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.</a:t>
            </a:r>
            <a:endParaRPr lang="en-US" sz="2371" dirty="0">
              <a:latin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" y="3467152"/>
            <a:ext cx="664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=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÷ ২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9400" y="3886200"/>
            <a:ext cx="437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= (৩০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× ২০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÷২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9400" y="4343400"/>
            <a:ext cx="395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= ৬০০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÷ ২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24362" y="4800600"/>
            <a:ext cx="395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= ৩০০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261232" y="892257"/>
            <a:ext cx="1789797" cy="2274931"/>
            <a:chOff x="2133600" y="903595"/>
            <a:chExt cx="2113965" cy="2686966"/>
          </a:xfrm>
        </p:grpSpPr>
        <p:sp>
          <p:nvSpPr>
            <p:cNvPr id="87" name="Isosceles Triangle 86"/>
            <p:cNvSpPr/>
            <p:nvPr/>
          </p:nvSpPr>
          <p:spPr>
            <a:xfrm rot="15300000">
              <a:off x="2048781" y="1391776"/>
              <a:ext cx="2686966" cy="1710603"/>
            </a:xfrm>
            <a:prstGeom prst="triangle">
              <a:avLst>
                <a:gd name="adj" fmla="val 493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542636" y="1978075"/>
              <a:ext cx="1645920" cy="507786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2133600" y="2192997"/>
              <a:ext cx="381000" cy="6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20731061">
              <a:off x="2713102" y="1738305"/>
              <a:ext cx="1247336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9" dirty="0">
                  <a:latin typeface="NikoshBAN" pitchFamily="2" charset="0"/>
                  <a:cs typeface="NikoshBAN" pitchFamily="2" charset="0"/>
                </a:rPr>
                <a:t>২০ </a:t>
              </a:r>
              <a:r>
                <a:rPr lang="en-US" sz="2709" dirty="0" err="1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709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371" dirty="0">
                <a:latin typeface="NikoshBAN" pitchFamily="2" charset="0"/>
              </a:endParaRPr>
            </a:p>
          </p:txBody>
        </p:sp>
        <p:sp>
          <p:nvSpPr>
            <p:cNvPr id="91" name="L-Shape 90"/>
            <p:cNvSpPr/>
            <p:nvPr/>
          </p:nvSpPr>
          <p:spPr>
            <a:xfrm rot="4287405">
              <a:off x="3927793" y="1769691"/>
              <a:ext cx="280680" cy="271472"/>
            </a:xfrm>
            <a:prstGeom prst="corner">
              <a:avLst>
                <a:gd name="adj1" fmla="val 769"/>
                <a:gd name="adj2" fmla="val 769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019064" y="421336"/>
            <a:ext cx="2439136" cy="3007664"/>
            <a:chOff x="3028692" y="347380"/>
            <a:chExt cx="2880912" cy="3552411"/>
          </a:xfrm>
        </p:grpSpPr>
        <p:grpSp>
          <p:nvGrpSpPr>
            <p:cNvPr id="93" name="Group 29"/>
            <p:cNvGrpSpPr/>
            <p:nvPr/>
          </p:nvGrpSpPr>
          <p:grpSpPr>
            <a:xfrm rot="191834">
              <a:off x="3790587" y="776413"/>
              <a:ext cx="1806800" cy="2544269"/>
              <a:chOff x="4114800" y="1447800"/>
              <a:chExt cx="1295400" cy="23622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42107" y="2327707"/>
                <a:ext cx="2360846" cy="6037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610100" y="3009900"/>
                <a:ext cx="914400" cy="685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4038600" y="1524000"/>
                <a:ext cx="1447800" cy="1295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/>
            <p:cNvCxnSpPr/>
            <p:nvPr/>
          </p:nvCxnSpPr>
          <p:spPr>
            <a:xfrm rot="10800000" flipV="1">
              <a:off x="4419600" y="2371996"/>
              <a:ext cx="1137140" cy="295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528604" y="2099605"/>
              <a:ext cx="381000" cy="66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253132" y="1908364"/>
              <a:ext cx="1247336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9" dirty="0">
                  <a:latin typeface="NikoshBAN" pitchFamily="2" charset="0"/>
                  <a:cs typeface="NikoshBAN" pitchFamily="2" charset="0"/>
                </a:rPr>
                <a:t>১৪ </a:t>
              </a:r>
              <a:r>
                <a:rPr lang="en-US" sz="2709" dirty="0" err="1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709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371" dirty="0">
                <a:latin typeface="NikoshBAN" pitchFamily="2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439813" y="347380"/>
              <a:ext cx="381000" cy="66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71536" y="3236744"/>
              <a:ext cx="381000" cy="663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48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709" dirty="0">
                <a:latin typeface="NikoshBAN" pitchFamily="2" charset="0"/>
              </a:endParaRPr>
            </a:p>
          </p:txBody>
        </p:sp>
        <p:sp>
          <p:nvSpPr>
            <p:cNvPr id="99" name="Left Brace 98"/>
            <p:cNvSpPr/>
            <p:nvPr/>
          </p:nvSpPr>
          <p:spPr>
            <a:xfrm rot="20695261">
              <a:off x="3903112" y="774428"/>
              <a:ext cx="353162" cy="2582034"/>
            </a:xfrm>
            <a:prstGeom prst="leftBrace">
              <a:avLst>
                <a:gd name="adj1" fmla="val 64697"/>
                <a:gd name="adj2" fmla="val 59684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00" name="TextBox 99"/>
            <p:cNvSpPr txBox="1"/>
            <p:nvPr/>
          </p:nvSpPr>
          <p:spPr>
            <a:xfrm rot="20731061">
              <a:off x="3028692" y="2138604"/>
              <a:ext cx="1247336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9" dirty="0">
                  <a:latin typeface="NikoshBAN" pitchFamily="2" charset="0"/>
                  <a:cs typeface="NikoshBAN" pitchFamily="2" charset="0"/>
                </a:rPr>
                <a:t>৩০ </a:t>
              </a:r>
              <a:r>
                <a:rPr lang="en-US" sz="2709" dirty="0" err="1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709" dirty="0">
                  <a:latin typeface="NikoshBAN" pitchFamily="2" charset="0"/>
                  <a:cs typeface="NikoshBAN" pitchFamily="2" charset="0"/>
                </a:rPr>
                <a:t>.</a:t>
              </a:r>
              <a:endParaRPr lang="en-US" sz="2371" dirty="0">
                <a:latin typeface="NikoshBAN" pitchFamily="2" charset="0"/>
              </a:endParaRPr>
            </a:p>
          </p:txBody>
        </p:sp>
        <p:grpSp>
          <p:nvGrpSpPr>
            <p:cNvPr id="101" name="Group 47"/>
            <p:cNvGrpSpPr/>
            <p:nvPr/>
          </p:nvGrpSpPr>
          <p:grpSpPr>
            <a:xfrm>
              <a:off x="4461804" y="2604868"/>
              <a:ext cx="318868" cy="304800"/>
              <a:chOff x="4481732" y="2590800"/>
              <a:chExt cx="318868" cy="304800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4481732" y="2819400"/>
                <a:ext cx="304800" cy="7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4648200" y="2667000"/>
                <a:ext cx="228600" cy="7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29"/>
          <p:cNvGrpSpPr/>
          <p:nvPr/>
        </p:nvGrpSpPr>
        <p:grpSpPr>
          <a:xfrm rot="17244466">
            <a:off x="7639366" y="946759"/>
            <a:ext cx="1529735" cy="2154116"/>
            <a:chOff x="4114800" y="1447800"/>
            <a:chExt cx="1295400" cy="2362200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H="1">
              <a:off x="3242107" y="2327707"/>
              <a:ext cx="2360846" cy="6037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4610100" y="3009900"/>
              <a:ext cx="91440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4038600" y="1524000"/>
              <a:ext cx="1447800" cy="1295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Connector 110"/>
          <p:cNvCxnSpPr/>
          <p:nvPr/>
        </p:nvCxnSpPr>
        <p:spPr>
          <a:xfrm rot="6252632" flipV="1">
            <a:off x="8370527" y="1755366"/>
            <a:ext cx="962764" cy="24976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 rot="17052632">
            <a:off x="8757755" y="935618"/>
            <a:ext cx="322575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48" dirty="0">
                <a:latin typeface="NikoshBAN" pitchFamily="2" charset="0"/>
                <a:cs typeface="NikoshBAN" pitchFamily="2" charset="0"/>
              </a:rPr>
              <a:t>ঘ</a:t>
            </a:r>
            <a:endParaRPr lang="en-US" sz="2709" dirty="0">
              <a:latin typeface="NikoshBAN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 rot="17052632">
            <a:off x="8039120" y="1650786"/>
            <a:ext cx="1056062" cy="5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9" dirty="0"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.</a:t>
            </a:r>
            <a:endParaRPr lang="en-US" sz="2371" dirty="0">
              <a:latin typeface="NikoshBAN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 rot="17052632">
            <a:off x="6859555" y="2125932"/>
            <a:ext cx="322575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48" dirty="0">
                <a:latin typeface="NikoshBAN" pitchFamily="2" charset="0"/>
                <a:cs typeface="NikoshBAN" pitchFamily="2" charset="0"/>
              </a:rPr>
              <a:t>ক</a:t>
            </a:r>
            <a:endParaRPr lang="en-US" sz="2709" dirty="0">
              <a:latin typeface="NikoshBAN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 rot="17052632">
            <a:off x="9455967" y="2101850"/>
            <a:ext cx="322575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48" dirty="0">
                <a:latin typeface="NikoshBAN" pitchFamily="2" charset="0"/>
                <a:cs typeface="NikoshBAN" pitchFamily="2" charset="0"/>
              </a:rPr>
              <a:t>গ</a:t>
            </a:r>
            <a:endParaRPr lang="en-US" sz="2709" dirty="0">
              <a:latin typeface="NikoshBAN" pitchFamily="2" charset="0"/>
            </a:endParaRPr>
          </a:p>
        </p:txBody>
      </p:sp>
      <p:sp>
        <p:nvSpPr>
          <p:cNvPr id="116" name="Left Brace 115"/>
          <p:cNvSpPr/>
          <p:nvPr/>
        </p:nvSpPr>
        <p:spPr>
          <a:xfrm rot="16147893">
            <a:off x="8140925" y="1438463"/>
            <a:ext cx="299006" cy="2186090"/>
          </a:xfrm>
          <a:prstGeom prst="leftBrace">
            <a:avLst>
              <a:gd name="adj1" fmla="val 64697"/>
              <a:gd name="adj2" fmla="val 59684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17" name="TextBox 116"/>
          <p:cNvSpPr txBox="1"/>
          <p:nvPr/>
        </p:nvSpPr>
        <p:spPr>
          <a:xfrm rot="16183693">
            <a:off x="7972965" y="2868965"/>
            <a:ext cx="1056062" cy="5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9" dirty="0"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.</a:t>
            </a:r>
            <a:endParaRPr lang="en-US" sz="2371" dirty="0">
              <a:latin typeface="NikoshBAN" pitchFamily="2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8848452" y="2131326"/>
            <a:ext cx="246951" cy="258060"/>
            <a:chOff x="4696264" y="1719894"/>
            <a:chExt cx="291679" cy="304800"/>
          </a:xfrm>
        </p:grpSpPr>
        <p:cxnSp>
          <p:nvCxnSpPr>
            <p:cNvPr id="119" name="Straight Connector 118"/>
            <p:cNvCxnSpPr/>
            <p:nvPr/>
          </p:nvCxnSpPr>
          <p:spPr>
            <a:xfrm rot="17052632" flipV="1">
              <a:off x="4797443" y="1834194"/>
              <a:ext cx="3048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4696264" y="1724464"/>
              <a:ext cx="27432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6120999" y="3429000"/>
            <a:ext cx="576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কগঘ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=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÷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156742" y="3886200"/>
            <a:ext cx="388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= (৩০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× ১৪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÷২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153400" y="4343400"/>
            <a:ext cx="32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= ৪২০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÷ ২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158362" y="4810780"/>
            <a:ext cx="303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= ২১০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942259" y="5297210"/>
            <a:ext cx="837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চতুর্ভুজটির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কগঘ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425409" y="5725180"/>
            <a:ext cx="465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৩০০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+ ২১০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469374" y="6106180"/>
            <a:ext cx="395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৫১০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dirty="0">
              <a:latin typeface="NikoshBAN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১৯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3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300000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300000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300000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3.7037E-7 L 0.02774 -3.7037E-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417 L 4.58333E-6 0.0472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3 0.03334 L 0.02643 0.17315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500000">
                                      <p:cBhvr>
                                        <p:cTn id="1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2454 L 0.00416 -0.0467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1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1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1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1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1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1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1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1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1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1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1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1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1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1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39" grpId="2"/>
      <p:bldP spid="40" grpId="0" animBg="1"/>
      <p:bldP spid="41" grpId="0" animBg="1"/>
      <p:bldP spid="41" grpId="1" animBg="1"/>
      <p:bldP spid="41" grpId="2" animBg="1"/>
      <p:bldP spid="42" grpId="0"/>
      <p:bldP spid="42" grpId="1"/>
      <p:bldP spid="42" grpId="2"/>
      <p:bldP spid="43" grpId="0"/>
      <p:bldP spid="44" grpId="0"/>
      <p:bldP spid="45" grpId="0"/>
      <p:bldP spid="46" grpId="0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 animBg="1"/>
      <p:bldP spid="117" grpId="0"/>
      <p:bldP spid="117" grpId="1"/>
      <p:bldP spid="117" grpId="2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68708" y="3383366"/>
            <a:ext cx="46088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ঃ ১১ (খ )   </a:t>
            </a:r>
            <a:endParaRPr lang="bn-IN" sz="20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1৩/02/২০20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67717" y="2590800"/>
            <a:ext cx="685800" cy="4114800"/>
            <a:chOff x="5319712" y="2286000"/>
            <a:chExt cx="685800" cy="4114800"/>
          </a:xfrm>
        </p:grpSpPr>
        <p:grpSp>
          <p:nvGrpSpPr>
            <p:cNvPr id="11" name="Group 10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13" name="Curved Left Arrow 12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rved Left Arrow 13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Flowchart: Sort 11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48505" y="57889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7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405849" y="3383366"/>
            <a:ext cx="53580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6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625" dirty="0">
              <a:ln w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26645" y="0"/>
            <a:ext cx="65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5315" y="667875"/>
            <a:ext cx="2743200" cy="2743200"/>
            <a:chOff x="3643745" y="1025237"/>
            <a:chExt cx="2743200" cy="2743200"/>
          </a:xfrm>
        </p:grpSpPr>
        <p:grpSp>
          <p:nvGrpSpPr>
            <p:cNvPr id="19" name="Group 18"/>
            <p:cNvGrpSpPr/>
            <p:nvPr/>
          </p:nvGrpSpPr>
          <p:grpSpPr>
            <a:xfrm>
              <a:off x="3643745" y="1025237"/>
              <a:ext cx="2743200" cy="2743200"/>
              <a:chOff x="3505200" y="1136073"/>
              <a:chExt cx="4156363" cy="4156363"/>
            </a:xfrm>
          </p:grpSpPr>
          <p:sp>
            <p:nvSpPr>
              <p:cNvPr id="21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113473" y="1496530"/>
              <a:ext cx="1803743" cy="1752405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399097" y="680341"/>
            <a:ext cx="2743200" cy="2743200"/>
            <a:chOff x="8472027" y="824832"/>
            <a:chExt cx="2743200" cy="2743200"/>
          </a:xfrm>
        </p:grpSpPr>
        <p:grpSp>
          <p:nvGrpSpPr>
            <p:cNvPr id="95" name="Group 94"/>
            <p:cNvGrpSpPr/>
            <p:nvPr/>
          </p:nvGrpSpPr>
          <p:grpSpPr>
            <a:xfrm>
              <a:off x="8472027" y="824832"/>
              <a:ext cx="2743200" cy="2743200"/>
              <a:chOff x="3505200" y="1136073"/>
              <a:chExt cx="4156363" cy="4156363"/>
            </a:xfrm>
          </p:grpSpPr>
          <p:sp>
            <p:nvSpPr>
              <p:cNvPr id="97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heart">
                <a:avLst/>
              </a:prstGeom>
              <a:noFill/>
              <a:ln w="12700">
                <a:gradFill>
                  <a:gsLst>
                    <a:gs pos="6000">
                      <a:srgbClr val="0070C0"/>
                    </a:gs>
                    <a:gs pos="98000">
                      <a:srgbClr val="0070C0"/>
                    </a:gs>
                    <a:gs pos="57000">
                      <a:srgbClr val="FA781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Oval 95"/>
            <p:cNvSpPr/>
            <p:nvPr/>
          </p:nvSpPr>
          <p:spPr>
            <a:xfrm>
              <a:off x="8926826" y="1203312"/>
              <a:ext cx="1923355" cy="1917155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6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1686720"/>
            <a:ext cx="1679224" cy="2995939"/>
            <a:chOff x="1371600" y="1499073"/>
            <a:chExt cx="1700214" cy="30333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Notched Right Arrow 25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1"/>
                <a:ext cx="1811372" cy="145147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bn-BD" sz="3951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</a:t>
                </a:r>
                <a:r>
                  <a:rPr lang="en-US" sz="4741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741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3951" b="1" dirty="0"/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54" y="1129663"/>
            <a:ext cx="2083957" cy="224845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5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6594" y="5297277"/>
            <a:ext cx="7741806" cy="56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48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চতুর্ভুজটির</a:t>
            </a:r>
            <a:r>
              <a:rPr lang="en-US" sz="3048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048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048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48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48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67740" y="1676400"/>
            <a:ext cx="3916141" cy="3474148"/>
            <a:chOff x="1939494" y="1524000"/>
            <a:chExt cx="4625432" cy="4103386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124200" y="2667000"/>
              <a:ext cx="2286000" cy="228600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sp>
          <p:nvSpPr>
            <p:cNvPr id="16" name="Right Triangle 15"/>
            <p:cNvSpPr/>
            <p:nvPr/>
          </p:nvSpPr>
          <p:spPr bwMode="auto">
            <a:xfrm>
              <a:off x="3124200" y="1524000"/>
              <a:ext cx="2286000" cy="1143000"/>
            </a:xfrm>
            <a:prstGeom prst="rtTriangle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418" tIns="38709" rIns="77418" bIns="38709" numCol="1" rtlCol="0" anchor="t" anchorCtr="0" compatLnSpc="1">
              <a:prstTxWarp prst="textNoShape">
                <a:avLst/>
              </a:prstTxWarp>
            </a:bodyPr>
            <a:lstStyle/>
            <a:p>
              <a:pPr defTabSz="774222" fontAlgn="base">
                <a:spcBef>
                  <a:spcPct val="0"/>
                </a:spcBef>
                <a:spcAft>
                  <a:spcPct val="0"/>
                </a:spcAft>
              </a:pPr>
              <a:endParaRPr lang="en-US" sz="3387">
                <a:latin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3079230" y="5060430"/>
              <a:ext cx="237744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314714" y="3807456"/>
              <a:ext cx="237744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>
              <a:off x="1265214" y="3261816"/>
              <a:ext cx="347472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3886200" y="5009400"/>
              <a:ext cx="1026569" cy="617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২৫মি.</a:t>
              </a:r>
              <a:endParaRPr lang="en-US" sz="2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71410" y="3533930"/>
              <a:ext cx="1093516" cy="617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২৫মি.</a:t>
              </a:r>
              <a:endParaRPr lang="en-US" sz="2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9494" y="2958060"/>
              <a:ext cx="1217511" cy="617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৩৬মি.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808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8669" y="558225"/>
            <a:ext cx="895466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১2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২৬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118175"/>
            <a:ext cx="10363200" cy="543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73654"/>
            <a:ext cx="4419600" cy="519117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73654"/>
            <a:ext cx="4419600" cy="51911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3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২১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302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915400" y="2514600"/>
            <a:ext cx="2819400" cy="1477703"/>
            <a:chOff x="6019800" y="1447800"/>
            <a:chExt cx="2895600" cy="1676400"/>
          </a:xfrm>
        </p:grpSpPr>
        <p:grpSp>
          <p:nvGrpSpPr>
            <p:cNvPr id="6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b="1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ame 11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b="1">
                  <a:ln w="0"/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lowchart: Or 6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9" name="Flowchart: Or 8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38750" y="1401528"/>
            <a:ext cx="32010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4090523"/>
            <a:ext cx="9753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258" indent="-571258" algn="just"/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BD" sz="2625" dirty="0">
                <a:ln w="0"/>
                <a:latin typeface="NikoshBAN" pitchFamily="2" charset="0"/>
                <a:cs typeface="NikoshBAN" pitchFamily="2" charset="0"/>
              </a:rPr>
              <a:t>.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ত্রিভুজের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সমন্বয়ে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গঠিত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চতুর্ভুজের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বর্গের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এক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১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মি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.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ত্রিভুজের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০.২৫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মি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.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হলে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চতুর্ভুজটির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কত</a:t>
            </a:r>
            <a:r>
              <a:rPr lang="en-US" sz="28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235" y="2662159"/>
            <a:ext cx="3447509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799" y="2762281"/>
            <a:ext cx="3439601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28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en-US" sz="28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749" y="3305096"/>
            <a:ext cx="346699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25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bn-BD" sz="2625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3390517"/>
            <a:ext cx="3444594" cy="49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625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625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bn-BD" sz="24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১/২ ভূমি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625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967" y="5980710"/>
            <a:ext cx="2340233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১.৩৫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5016" y="5158690"/>
            <a:ext cx="236538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১.১৫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541" y="5172047"/>
            <a:ext cx="2309659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১.২৫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7901" y="5980710"/>
            <a:ext cx="2352499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১.৪৫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32541" y="5971229"/>
            <a:ext cx="2385029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13511" y="2901359"/>
            <a:ext cx="2143125" cy="69787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77041" y="2984679"/>
            <a:ext cx="1967552" cy="549086"/>
          </a:xfrm>
          <a:prstGeom prst="flowChartAlternateProcess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32281" y="2996917"/>
            <a:ext cx="2114117" cy="549086"/>
          </a:xfrm>
          <a:prstGeom prst="flowChartAlternateProcess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7379" y="2980709"/>
            <a:ext cx="2180067" cy="549086"/>
          </a:xfrm>
          <a:prstGeom prst="flowChartAlternateProcess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13576" y="2982758"/>
            <a:ext cx="1908763" cy="549086"/>
          </a:xfrm>
          <a:prstGeom prst="flowChartAlternateProcess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68089" y="2993768"/>
            <a:ext cx="2174447" cy="549086"/>
          </a:xfrm>
          <a:prstGeom prst="flowChartAlternateProcess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62679" y="3008788"/>
            <a:ext cx="2169468" cy="549086"/>
          </a:xfrm>
          <a:prstGeom prst="flowChartAlternateProcess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7430" y="2895600"/>
            <a:ext cx="2042013" cy="69787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n w="0"/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62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0202" y="1996808"/>
            <a:ext cx="7577479" cy="561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3000" dirty="0">
                <a:ln w="0"/>
                <a:latin typeface="NikoshBAN" pitchFamily="2" charset="0"/>
                <a:cs typeface="NikoshBAN" pitchFamily="2" charset="0"/>
              </a:rPr>
              <a:t>.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28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8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4876799" y="462304"/>
            <a:ext cx="230862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E706DA6-BB50-4093-A403-C243979099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41" y="685800"/>
            <a:ext cx="1759365" cy="17393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19804" y="3124198"/>
            <a:ext cx="108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4955566"/>
            <a:ext cx="108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২২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953000" y="457200"/>
            <a:ext cx="230862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E706DA6-BB50-4093-A403-C243979099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814595"/>
            <a:ext cx="1872049" cy="18507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2303493"/>
            <a:ext cx="5867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বাহু সমন্তরাল?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কর্ণদ্বয় কেমন?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বিপরীত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কোণগুলো কেমন?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বিপরীত বাহু কেমন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২৩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045" y="737861"/>
            <a:ext cx="1777348" cy="2995939"/>
            <a:chOff x="1321922" y="1539240"/>
            <a:chExt cx="1799565" cy="3033388"/>
          </a:xfrm>
        </p:grpSpPr>
        <p:grpSp>
          <p:nvGrpSpPr>
            <p:cNvPr id="8" name="Group 7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44"/>
          <a:stretch/>
        </p:blipFill>
        <p:spPr>
          <a:xfrm>
            <a:off x="178751" y="4679453"/>
            <a:ext cx="11753604" cy="2178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804">
            <a:off x="2753698" y="5086400"/>
            <a:ext cx="1800482" cy="16744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15" y="728667"/>
            <a:ext cx="2552544" cy="1861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733" y="2501763"/>
            <a:ext cx="2756624" cy="27560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71" y="689771"/>
            <a:ext cx="5754614" cy="43441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90" y="3437238"/>
            <a:ext cx="1768710" cy="178310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২৪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198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5254" y="552271"/>
            <a:ext cx="93506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dirty="0">
              <a:ln w="1143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0B97FD-B107-494B-AB26-F92E170EC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13325" r="10889" b="10619"/>
          <a:stretch/>
        </p:blipFill>
        <p:spPr>
          <a:xfrm>
            <a:off x="7772400" y="2819400"/>
            <a:ext cx="3657600" cy="3429000"/>
          </a:xfrm>
          <a:prstGeom prst="rect">
            <a:avLst/>
          </a:prstGeom>
        </p:spPr>
      </p:pic>
      <p:pic>
        <p:nvPicPr>
          <p:cNvPr id="4" name="Picture 3" descr="Thanks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4876800" cy="2620710"/>
          </a:xfrm>
          <a:prstGeom prst="rect">
            <a:avLst/>
          </a:prstGeom>
        </p:spPr>
      </p:pic>
      <p:pic>
        <p:nvPicPr>
          <p:cNvPr id="7" name="Picture 6" descr="11037074_434326053430835_3912742171532427879_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Picture 7" descr="11037074_434326053430835_3912742171532427879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২৫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266">
            <a:off x="9085110" y="5776147"/>
            <a:ext cx="2274767" cy="1280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4507" y="722143"/>
            <a:ext cx="495830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75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375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0943" y="732677"/>
            <a:ext cx="7041550" cy="700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37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2373" y="5795222"/>
            <a:ext cx="4460848" cy="567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bn-IN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r>
              <a:rPr lang="bn-BD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4383" y="1103603"/>
            <a:ext cx="1792068" cy="2283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Google Shape;303;p36"/>
          <p:cNvSpPr/>
          <p:nvPr/>
        </p:nvSpPr>
        <p:spPr>
          <a:xfrm>
            <a:off x="2706451" y="1480630"/>
            <a:ext cx="6107651" cy="41374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defTabSz="857250">
              <a:defRPr/>
            </a:pPr>
            <a:endParaRPr sz="22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arallelogram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2065" y="1695390"/>
            <a:ext cx="5721531" cy="3108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9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৩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95455" showWhenStopped="0">
                <p:cTn id="3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/>
        </p:nvSpPr>
        <p:spPr>
          <a:xfrm>
            <a:off x="914400" y="2686949"/>
            <a:ext cx="1946720" cy="2986899"/>
          </a:xfrm>
          <a:prstGeom prst="parallelogram">
            <a:avLst/>
          </a:prstGeom>
          <a:solidFill>
            <a:srgbClr val="CD7953"/>
          </a:solidFill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8" name="Parallelogram 17"/>
          <p:cNvSpPr/>
          <p:nvPr/>
        </p:nvSpPr>
        <p:spPr>
          <a:xfrm>
            <a:off x="4114800" y="1676659"/>
            <a:ext cx="2941980" cy="1441147"/>
          </a:xfrm>
          <a:prstGeom prst="parallelogram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9" name="Parallelogram 18"/>
          <p:cNvSpPr/>
          <p:nvPr/>
        </p:nvSpPr>
        <p:spPr>
          <a:xfrm rot="4713261">
            <a:off x="4435997" y="2549552"/>
            <a:ext cx="1989086" cy="3581275"/>
          </a:xfrm>
          <a:custGeom>
            <a:avLst/>
            <a:gdLst>
              <a:gd name="connsiteX0" fmla="*/ 0 w 2110221"/>
              <a:gd name="connsiteY0" fmla="*/ 2609566 h 2609566"/>
              <a:gd name="connsiteX1" fmla="*/ 527555 w 2110221"/>
              <a:gd name="connsiteY1" fmla="*/ 0 h 2609566"/>
              <a:gd name="connsiteX2" fmla="*/ 2110221 w 2110221"/>
              <a:gd name="connsiteY2" fmla="*/ 0 h 2609566"/>
              <a:gd name="connsiteX3" fmla="*/ 1582666 w 2110221"/>
              <a:gd name="connsiteY3" fmla="*/ 2609566 h 2609566"/>
              <a:gd name="connsiteX4" fmla="*/ 0 w 2110221"/>
              <a:gd name="connsiteY4" fmla="*/ 2609566 h 2609566"/>
              <a:gd name="connsiteX0" fmla="*/ 0 w 1989086"/>
              <a:gd name="connsiteY0" fmla="*/ 1941446 h 2609566"/>
              <a:gd name="connsiteX1" fmla="*/ 406420 w 1989086"/>
              <a:gd name="connsiteY1" fmla="*/ 0 h 2609566"/>
              <a:gd name="connsiteX2" fmla="*/ 1989086 w 1989086"/>
              <a:gd name="connsiteY2" fmla="*/ 0 h 2609566"/>
              <a:gd name="connsiteX3" fmla="*/ 1461531 w 1989086"/>
              <a:gd name="connsiteY3" fmla="*/ 2609566 h 2609566"/>
              <a:gd name="connsiteX4" fmla="*/ 0 w 1989086"/>
              <a:gd name="connsiteY4" fmla="*/ 1941446 h 2609566"/>
              <a:gd name="connsiteX0" fmla="*/ 0 w 1989086"/>
              <a:gd name="connsiteY0" fmla="*/ 1941446 h 2609566"/>
              <a:gd name="connsiteX1" fmla="*/ 376178 w 1989086"/>
              <a:gd name="connsiteY1" fmla="*/ 149369 h 2609566"/>
              <a:gd name="connsiteX2" fmla="*/ 1989086 w 1989086"/>
              <a:gd name="connsiteY2" fmla="*/ 0 h 2609566"/>
              <a:gd name="connsiteX3" fmla="*/ 1461531 w 1989086"/>
              <a:gd name="connsiteY3" fmla="*/ 2609566 h 2609566"/>
              <a:gd name="connsiteX4" fmla="*/ 0 w 1989086"/>
              <a:gd name="connsiteY4" fmla="*/ 1941446 h 2609566"/>
              <a:gd name="connsiteX0" fmla="*/ 0 w 1989086"/>
              <a:gd name="connsiteY0" fmla="*/ 2443517 h 3111637"/>
              <a:gd name="connsiteX1" fmla="*/ 443164 w 1989086"/>
              <a:gd name="connsiteY1" fmla="*/ 0 h 3111637"/>
              <a:gd name="connsiteX2" fmla="*/ 1989086 w 1989086"/>
              <a:gd name="connsiteY2" fmla="*/ 502071 h 3111637"/>
              <a:gd name="connsiteX3" fmla="*/ 1461531 w 1989086"/>
              <a:gd name="connsiteY3" fmla="*/ 3111637 h 3111637"/>
              <a:gd name="connsiteX4" fmla="*/ 0 w 1989086"/>
              <a:gd name="connsiteY4" fmla="*/ 2443517 h 311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086" h="3111637">
                <a:moveTo>
                  <a:pt x="0" y="2443517"/>
                </a:moveTo>
                <a:lnTo>
                  <a:pt x="443164" y="0"/>
                </a:lnTo>
                <a:lnTo>
                  <a:pt x="1989086" y="502071"/>
                </a:lnTo>
                <a:lnTo>
                  <a:pt x="1461531" y="3111637"/>
                </a:lnTo>
                <a:lnTo>
                  <a:pt x="0" y="2443517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0" name="Rectangle 19"/>
          <p:cNvSpPr/>
          <p:nvPr/>
        </p:nvSpPr>
        <p:spPr>
          <a:xfrm>
            <a:off x="3822338" y="806272"/>
            <a:ext cx="4490997" cy="4937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05400" y="5907053"/>
            <a:ext cx="1828800" cy="4937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93422" y="3768848"/>
            <a:ext cx="3759090" cy="1772053"/>
            <a:chOff x="5706052" y="4454236"/>
            <a:chExt cx="3706669" cy="1759528"/>
          </a:xfrm>
          <a:effectLst/>
        </p:grpSpPr>
        <p:cxnSp>
          <p:nvCxnSpPr>
            <p:cNvPr id="22" name="Straight Connector 21"/>
            <p:cNvCxnSpPr/>
            <p:nvPr/>
          </p:nvCxnSpPr>
          <p:spPr>
            <a:xfrm>
              <a:off x="5706052" y="6213764"/>
              <a:ext cx="27432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69521" y="4454236"/>
              <a:ext cx="27432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449252" y="4454236"/>
              <a:ext cx="963469" cy="1759528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724882" y="4454236"/>
              <a:ext cx="963469" cy="1759528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910544" y="717907"/>
            <a:ext cx="73093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27" y="696672"/>
            <a:ext cx="1044520" cy="1476735"/>
          </a:xfrm>
          <a:prstGeom prst="rect">
            <a:avLst/>
          </a:prstGeom>
        </p:spPr>
      </p:pic>
      <p:sp>
        <p:nvSpPr>
          <p:cNvPr id="15" name="Trapezoid 14"/>
          <p:cNvSpPr/>
          <p:nvPr/>
        </p:nvSpPr>
        <p:spPr>
          <a:xfrm>
            <a:off x="8763638" y="1676658"/>
            <a:ext cx="2596490" cy="1469395"/>
          </a:xfrm>
          <a:custGeom>
            <a:avLst/>
            <a:gdLst>
              <a:gd name="connsiteX0" fmla="*/ 0 w 2368093"/>
              <a:gd name="connsiteY0" fmla="*/ 1469395 h 1469395"/>
              <a:gd name="connsiteX1" fmla="*/ 367349 w 2368093"/>
              <a:gd name="connsiteY1" fmla="*/ 0 h 1469395"/>
              <a:gd name="connsiteX2" fmla="*/ 2000744 w 2368093"/>
              <a:gd name="connsiteY2" fmla="*/ 0 h 1469395"/>
              <a:gd name="connsiteX3" fmla="*/ 2368093 w 2368093"/>
              <a:gd name="connsiteY3" fmla="*/ 1469395 h 1469395"/>
              <a:gd name="connsiteX4" fmla="*/ 0 w 2368093"/>
              <a:gd name="connsiteY4" fmla="*/ 1469395 h 1469395"/>
              <a:gd name="connsiteX0" fmla="*/ 0 w 2596490"/>
              <a:gd name="connsiteY0" fmla="*/ 1469395 h 1469395"/>
              <a:gd name="connsiteX1" fmla="*/ 367349 w 2596490"/>
              <a:gd name="connsiteY1" fmla="*/ 0 h 1469395"/>
              <a:gd name="connsiteX2" fmla="*/ 2596490 w 2596490"/>
              <a:gd name="connsiteY2" fmla="*/ 0 h 1469395"/>
              <a:gd name="connsiteX3" fmla="*/ 2368093 w 2596490"/>
              <a:gd name="connsiteY3" fmla="*/ 1469395 h 1469395"/>
              <a:gd name="connsiteX4" fmla="*/ 0 w 2596490"/>
              <a:gd name="connsiteY4" fmla="*/ 1469395 h 146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490" h="1469395">
                <a:moveTo>
                  <a:pt x="0" y="1469395"/>
                </a:moveTo>
                <a:lnTo>
                  <a:pt x="367349" y="0"/>
                </a:lnTo>
                <a:lnTo>
                  <a:pt x="2596490" y="0"/>
                </a:lnTo>
                <a:lnTo>
                  <a:pt x="2368093" y="1469395"/>
                </a:lnTo>
                <a:lnTo>
                  <a:pt x="0" y="1469395"/>
                </a:lnTo>
                <a:close/>
              </a:path>
            </a:pathLst>
          </a:custGeom>
          <a:solidFill>
            <a:srgbClr val="E8A6E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9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44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৪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64e778088ca988974d5c19af1ece1e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994561"/>
            <a:ext cx="2312509" cy="187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17630D9-D005-4A18-A9CA-B3E4B2FB5B92}"/>
              </a:ext>
            </a:extLst>
          </p:cNvPr>
          <p:cNvSpPr/>
          <p:nvPr/>
        </p:nvSpPr>
        <p:spPr>
          <a:xfrm>
            <a:off x="3202578" y="947056"/>
            <a:ext cx="4910348" cy="1905281"/>
          </a:xfrm>
          <a:prstGeom prst="parallelogram">
            <a:avLst>
              <a:gd name="adj" fmla="val 4674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317630D9-D005-4A18-A9CA-B3E4B2FB5B92}"/>
              </a:ext>
            </a:extLst>
          </p:cNvPr>
          <p:cNvSpPr/>
          <p:nvPr/>
        </p:nvSpPr>
        <p:spPr>
          <a:xfrm>
            <a:off x="2057400" y="3842657"/>
            <a:ext cx="5418997" cy="2329543"/>
          </a:xfrm>
          <a:prstGeom prst="parallelogram">
            <a:avLst>
              <a:gd name="adj" fmla="val 42341"/>
            </a:avLst>
          </a:prstGeom>
          <a:solidFill>
            <a:srgbClr val="E8A6E0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17630D9-D005-4A18-A9CA-B3E4B2FB5B92}"/>
              </a:ext>
            </a:extLst>
          </p:cNvPr>
          <p:cNvSpPr/>
          <p:nvPr/>
        </p:nvSpPr>
        <p:spPr>
          <a:xfrm>
            <a:off x="6517363" y="3842657"/>
            <a:ext cx="4481945" cy="2315688"/>
          </a:xfrm>
          <a:custGeom>
            <a:avLst/>
            <a:gdLst>
              <a:gd name="connsiteX0" fmla="*/ 0 w 3429000"/>
              <a:gd name="connsiteY0" fmla="*/ 2329543 h 2329543"/>
              <a:gd name="connsiteX1" fmla="*/ 0 w 3429000"/>
              <a:gd name="connsiteY1" fmla="*/ 0 h 2329543"/>
              <a:gd name="connsiteX2" fmla="*/ 3429000 w 3429000"/>
              <a:gd name="connsiteY2" fmla="*/ 0 h 2329543"/>
              <a:gd name="connsiteX3" fmla="*/ 3429000 w 3429000"/>
              <a:gd name="connsiteY3" fmla="*/ 2329543 h 2329543"/>
              <a:gd name="connsiteX4" fmla="*/ 0 w 3429000"/>
              <a:gd name="connsiteY4" fmla="*/ 2329543 h 2329543"/>
              <a:gd name="connsiteX0" fmla="*/ 0 w 3429000"/>
              <a:gd name="connsiteY0" fmla="*/ 2329543 h 2329543"/>
              <a:gd name="connsiteX1" fmla="*/ 0 w 3429000"/>
              <a:gd name="connsiteY1" fmla="*/ 0 h 2329543"/>
              <a:gd name="connsiteX2" fmla="*/ 2694709 w 3429000"/>
              <a:gd name="connsiteY2" fmla="*/ 27709 h 2329543"/>
              <a:gd name="connsiteX3" fmla="*/ 3429000 w 3429000"/>
              <a:gd name="connsiteY3" fmla="*/ 2329543 h 2329543"/>
              <a:gd name="connsiteX4" fmla="*/ 0 w 3429000"/>
              <a:gd name="connsiteY4" fmla="*/ 2329543 h 2329543"/>
              <a:gd name="connsiteX0" fmla="*/ 0 w 3429000"/>
              <a:gd name="connsiteY0" fmla="*/ 2315688 h 2315688"/>
              <a:gd name="connsiteX1" fmla="*/ 734291 w 3429000"/>
              <a:gd name="connsiteY1" fmla="*/ 0 h 2315688"/>
              <a:gd name="connsiteX2" fmla="*/ 2694709 w 3429000"/>
              <a:gd name="connsiteY2" fmla="*/ 13854 h 2315688"/>
              <a:gd name="connsiteX3" fmla="*/ 3429000 w 3429000"/>
              <a:gd name="connsiteY3" fmla="*/ 2315688 h 2315688"/>
              <a:gd name="connsiteX4" fmla="*/ 0 w 3429000"/>
              <a:gd name="connsiteY4" fmla="*/ 2315688 h 2315688"/>
              <a:gd name="connsiteX0" fmla="*/ 0 w 4301836"/>
              <a:gd name="connsiteY0" fmla="*/ 2315688 h 2315688"/>
              <a:gd name="connsiteX1" fmla="*/ 734291 w 4301836"/>
              <a:gd name="connsiteY1" fmla="*/ 0 h 2315688"/>
              <a:gd name="connsiteX2" fmla="*/ 4301836 w 4301836"/>
              <a:gd name="connsiteY2" fmla="*/ 27708 h 2315688"/>
              <a:gd name="connsiteX3" fmla="*/ 3429000 w 4301836"/>
              <a:gd name="connsiteY3" fmla="*/ 2315688 h 2315688"/>
              <a:gd name="connsiteX4" fmla="*/ 0 w 4301836"/>
              <a:gd name="connsiteY4" fmla="*/ 2315688 h 2315688"/>
              <a:gd name="connsiteX0" fmla="*/ 0 w 4481945"/>
              <a:gd name="connsiteY0" fmla="*/ 2287979 h 2315688"/>
              <a:gd name="connsiteX1" fmla="*/ 914400 w 4481945"/>
              <a:gd name="connsiteY1" fmla="*/ 0 h 2315688"/>
              <a:gd name="connsiteX2" fmla="*/ 4481945 w 4481945"/>
              <a:gd name="connsiteY2" fmla="*/ 27708 h 2315688"/>
              <a:gd name="connsiteX3" fmla="*/ 3609109 w 4481945"/>
              <a:gd name="connsiteY3" fmla="*/ 2315688 h 2315688"/>
              <a:gd name="connsiteX4" fmla="*/ 0 w 4481945"/>
              <a:gd name="connsiteY4" fmla="*/ 2287979 h 231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945" h="2315688">
                <a:moveTo>
                  <a:pt x="0" y="2287979"/>
                </a:moveTo>
                <a:lnTo>
                  <a:pt x="914400" y="0"/>
                </a:lnTo>
                <a:lnTo>
                  <a:pt x="4481945" y="27708"/>
                </a:lnTo>
                <a:lnTo>
                  <a:pt x="3609109" y="2315688"/>
                </a:lnTo>
                <a:lnTo>
                  <a:pt x="0" y="2287979"/>
                </a:lnTo>
                <a:close/>
              </a:path>
            </a:pathLst>
          </a:custGeom>
          <a:solidFill>
            <a:srgbClr val="3BFF94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ক্ষেত্রফল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67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৫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41794" y="4385305"/>
            <a:ext cx="81531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 24.2.3-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চতুর্ভুজাকার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1794" y="5323582"/>
            <a:ext cx="815319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31468" indent="-431468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 24.3.1-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আয়তক্ষেত্র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বর্গক্ষেত্র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চতুর্ভুজাকার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2418642" y="1981200"/>
            <a:ext cx="7548261" cy="13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2417584" y="2033023"/>
            <a:ext cx="77389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2241794" y="2954585"/>
            <a:ext cx="815319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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২৪.২.১- আয়তক্ষেত্র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বর্গক্ষেত্র এবং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 সূত্র বলতে ও ব্যবহার করতে পারবে।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8800" y="2369810"/>
            <a:ext cx="47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7" descr="cubo_rosso_architetto_f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5745"/>
            <a:ext cx="650879" cy="112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89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৬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0091" y="69331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7" descr="cubo_rosso_architetto_f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04" y="625745"/>
            <a:ext cx="650879" cy="112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77815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14698"/>
              </p:ext>
            </p:extLst>
          </p:nvPr>
        </p:nvGraphicFramePr>
        <p:xfrm>
          <a:off x="214739" y="1331790"/>
          <a:ext cx="5881261" cy="3106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250">
                  <a:extLst>
                    <a:ext uri="{9D8B030D-6E8A-4147-A177-3AD203B41FA5}">
                      <a16:colId xmlns:a16="http://schemas.microsoft.com/office/drawing/2014/main" val="280830579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696620679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736815009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415559126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4217434996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3980265538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3982683955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3163435101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351300617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331353404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3217120816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241542755"/>
                    </a:ext>
                  </a:extLst>
                </a:gridCol>
              </a:tblGrid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04152347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52698300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326725433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704919099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668209159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734141034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088601874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03357"/>
              </p:ext>
            </p:extLst>
          </p:nvPr>
        </p:nvGraphicFramePr>
        <p:xfrm>
          <a:off x="6087252" y="1328909"/>
          <a:ext cx="5749212" cy="3106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101">
                  <a:extLst>
                    <a:ext uri="{9D8B030D-6E8A-4147-A177-3AD203B41FA5}">
                      <a16:colId xmlns:a16="http://schemas.microsoft.com/office/drawing/2014/main" val="280830579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1696620679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736815009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1415559126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4217434996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3980265538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3982683955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3163435101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351300617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331353404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3217120816"/>
                    </a:ext>
                  </a:extLst>
                </a:gridCol>
                <a:gridCol w="479101">
                  <a:extLst>
                    <a:ext uri="{9D8B030D-6E8A-4147-A177-3AD203B41FA5}">
                      <a16:colId xmlns:a16="http://schemas.microsoft.com/office/drawing/2014/main" val="1241542755"/>
                    </a:ext>
                  </a:extLst>
                </a:gridCol>
              </a:tblGrid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04152347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52698300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326725433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704919099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668209159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734141034"/>
                  </a:ext>
                </a:extLst>
              </a:tr>
              <a:tr h="44373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088601874"/>
                  </a:ext>
                </a:extLst>
              </a:tr>
            </a:tbl>
          </a:graphicData>
        </a:graphic>
      </p:graphicFrame>
      <p:sp>
        <p:nvSpPr>
          <p:cNvPr id="21" name="Freeform 20"/>
          <p:cNvSpPr/>
          <p:nvPr/>
        </p:nvSpPr>
        <p:spPr>
          <a:xfrm>
            <a:off x="782915" y="1754621"/>
            <a:ext cx="3791868" cy="2223682"/>
          </a:xfrm>
          <a:custGeom>
            <a:avLst/>
            <a:gdLst>
              <a:gd name="connsiteX0" fmla="*/ 4813531 w 4851868"/>
              <a:gd name="connsiteY0" fmla="*/ 0 h 2759826"/>
              <a:gd name="connsiteX1" fmla="*/ 4851868 w 4851868"/>
              <a:gd name="connsiteY1" fmla="*/ 0 h 2759826"/>
              <a:gd name="connsiteX2" fmla="*/ 4851868 w 4851868"/>
              <a:gd name="connsiteY2" fmla="*/ 15489 h 2759826"/>
              <a:gd name="connsiteX3" fmla="*/ 0 w 4851868"/>
              <a:gd name="connsiteY3" fmla="*/ 0 h 2759826"/>
              <a:gd name="connsiteX4" fmla="*/ 2361928 w 4851868"/>
              <a:gd name="connsiteY4" fmla="*/ 0 h 2759826"/>
              <a:gd name="connsiteX5" fmla="*/ 1246886 w 4851868"/>
              <a:gd name="connsiteY5" fmla="*/ 2759826 h 2759826"/>
              <a:gd name="connsiteX6" fmla="*/ 0 w 4851868"/>
              <a:gd name="connsiteY6" fmla="*/ 2759826 h 27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1868" h="2759826">
                <a:moveTo>
                  <a:pt x="4813531" y="0"/>
                </a:moveTo>
                <a:lnTo>
                  <a:pt x="4851868" y="0"/>
                </a:lnTo>
                <a:lnTo>
                  <a:pt x="4851868" y="15489"/>
                </a:lnTo>
                <a:close/>
                <a:moveTo>
                  <a:pt x="0" y="0"/>
                </a:moveTo>
                <a:lnTo>
                  <a:pt x="2361928" y="0"/>
                </a:lnTo>
                <a:lnTo>
                  <a:pt x="1246886" y="2759826"/>
                </a:lnTo>
                <a:lnTo>
                  <a:pt x="0" y="2759826"/>
                </a:lnTo>
                <a:close/>
              </a:path>
            </a:pathLst>
          </a:custGeom>
          <a:solidFill>
            <a:srgbClr val="48E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" name="Freeform 21"/>
          <p:cNvSpPr/>
          <p:nvPr/>
        </p:nvSpPr>
        <p:spPr>
          <a:xfrm>
            <a:off x="1743203" y="1754621"/>
            <a:ext cx="2841507" cy="2223682"/>
          </a:xfrm>
          <a:custGeom>
            <a:avLst/>
            <a:gdLst>
              <a:gd name="connsiteX0" fmla="*/ 1115041 w 3635838"/>
              <a:gd name="connsiteY0" fmla="*/ 0 h 2759826"/>
              <a:gd name="connsiteX1" fmla="*/ 3635838 w 3635838"/>
              <a:gd name="connsiteY1" fmla="*/ 0 h 2759826"/>
              <a:gd name="connsiteX2" fmla="*/ 3635838 w 3635838"/>
              <a:gd name="connsiteY2" fmla="*/ 2759826 h 2759826"/>
              <a:gd name="connsiteX3" fmla="*/ 0 w 3635838"/>
              <a:gd name="connsiteY3" fmla="*/ 2759826 h 27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38" h="2759826">
                <a:moveTo>
                  <a:pt x="1115041" y="0"/>
                </a:moveTo>
                <a:lnTo>
                  <a:pt x="3635838" y="0"/>
                </a:lnTo>
                <a:lnTo>
                  <a:pt x="3635838" y="2759826"/>
                </a:lnTo>
                <a:lnTo>
                  <a:pt x="0" y="2759826"/>
                </a:lnTo>
                <a:close/>
              </a:path>
            </a:pathLst>
          </a:custGeom>
          <a:solidFill>
            <a:srgbClr val="48E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09798" y="2637141"/>
            <a:ext cx="955948" cy="229985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6636380" y="1790684"/>
            <a:ext cx="1017877" cy="2243982"/>
          </a:xfrm>
          <a:custGeom>
            <a:avLst/>
            <a:gdLst>
              <a:gd name="connsiteX0" fmla="*/ 0 w 1221452"/>
              <a:gd name="connsiteY0" fmla="*/ 0 h 3216385"/>
              <a:gd name="connsiteX1" fmla="*/ 1221452 w 1221452"/>
              <a:gd name="connsiteY1" fmla="*/ 0 h 3216385"/>
              <a:gd name="connsiteX2" fmla="*/ 50784 w 1221452"/>
              <a:gd name="connsiteY2" fmla="*/ 3216385 h 3216385"/>
              <a:gd name="connsiteX3" fmla="*/ 0 w 1221452"/>
              <a:gd name="connsiteY3" fmla="*/ 3216385 h 321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452" h="3216385">
                <a:moveTo>
                  <a:pt x="0" y="0"/>
                </a:moveTo>
                <a:lnTo>
                  <a:pt x="1221452" y="0"/>
                </a:lnTo>
                <a:lnTo>
                  <a:pt x="50784" y="3216385"/>
                </a:lnTo>
                <a:lnTo>
                  <a:pt x="0" y="3216385"/>
                </a:lnTo>
                <a:close/>
              </a:path>
            </a:pathLst>
          </a:custGeom>
          <a:solidFill>
            <a:srgbClr val="1DF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599130" y="2695757"/>
            <a:ext cx="941066" cy="268032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6646119" y="1772236"/>
            <a:ext cx="4139113" cy="2221111"/>
          </a:xfrm>
          <a:custGeom>
            <a:avLst/>
            <a:gdLst>
              <a:gd name="connsiteX0" fmla="*/ 1151450 w 4994031"/>
              <a:gd name="connsiteY0" fmla="*/ 0 h 3216385"/>
              <a:gd name="connsiteX1" fmla="*/ 4994031 w 4994031"/>
              <a:gd name="connsiteY1" fmla="*/ 0 h 3216385"/>
              <a:gd name="connsiteX2" fmla="*/ 4994031 w 4994031"/>
              <a:gd name="connsiteY2" fmla="*/ 3216385 h 3216385"/>
              <a:gd name="connsiteX3" fmla="*/ 0 w 4994031"/>
              <a:gd name="connsiteY3" fmla="*/ 3216385 h 3216385"/>
              <a:gd name="connsiteX4" fmla="*/ 0 w 4994031"/>
              <a:gd name="connsiteY4" fmla="*/ 3163584 h 321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031" h="3216385">
                <a:moveTo>
                  <a:pt x="1151450" y="0"/>
                </a:moveTo>
                <a:lnTo>
                  <a:pt x="4994031" y="0"/>
                </a:lnTo>
                <a:lnTo>
                  <a:pt x="4994031" y="3216385"/>
                </a:lnTo>
                <a:lnTo>
                  <a:pt x="0" y="3216385"/>
                </a:lnTo>
                <a:lnTo>
                  <a:pt x="0" y="3163584"/>
                </a:lnTo>
                <a:close/>
              </a:path>
            </a:pathLst>
          </a:custGeom>
          <a:solidFill>
            <a:srgbClr val="1DF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24236" y="1702203"/>
            <a:ext cx="892533" cy="2290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54368" y="1769226"/>
            <a:ext cx="878413" cy="22431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34" idx="0"/>
          </p:cNvCxnSpPr>
          <p:nvPr/>
        </p:nvCxnSpPr>
        <p:spPr>
          <a:xfrm flipV="1">
            <a:off x="6646119" y="1772236"/>
            <a:ext cx="954336" cy="2243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872808" y="1814059"/>
            <a:ext cx="911605" cy="2179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68703" y="1793619"/>
            <a:ext cx="4241031" cy="293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627569" y="3993348"/>
            <a:ext cx="4245238" cy="184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14639" y="1730809"/>
            <a:ext cx="3854556" cy="384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4236" y="4001557"/>
            <a:ext cx="3830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0284" y="601603"/>
            <a:ext cx="341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সামন্তরিকের ক্ষেত্রফল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5294" y="601603"/>
            <a:ext cx="701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বিভিন্নভাবে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 করতে পারি।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6491" y="4329622"/>
            <a:ext cx="8646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8845" y="5487342"/>
            <a:ext cx="12498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বর্গ সেমি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237" y="4907434"/>
            <a:ext cx="581800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১. মিনার পদ্ধতি অনুযায়ী 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নির্ণয়ঃ             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043" y="5415576"/>
            <a:ext cx="666734" cy="6136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60775" y="5445512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75" y="5445512"/>
                <a:ext cx="656761" cy="656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884231" y="5443208"/>
            <a:ext cx="748137" cy="585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5" name="TextBox 34"/>
          <p:cNvSpPr txBox="1"/>
          <p:nvPr/>
        </p:nvSpPr>
        <p:spPr>
          <a:xfrm>
            <a:off x="2799410" y="5473220"/>
            <a:ext cx="456022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67" dirty="0"/>
              <a:t>=</a:t>
            </a:r>
            <a:endParaRPr lang="en-US" sz="3667" dirty="0"/>
          </a:p>
        </p:txBody>
      </p:sp>
      <p:sp>
        <p:nvSpPr>
          <p:cNvPr id="36" name="Rectangle 35"/>
          <p:cNvSpPr/>
          <p:nvPr/>
        </p:nvSpPr>
        <p:spPr>
          <a:xfrm>
            <a:off x="3255434" y="5446050"/>
            <a:ext cx="700473" cy="5698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7" name="TextBox 36"/>
          <p:cNvSpPr txBox="1"/>
          <p:nvPr/>
        </p:nvSpPr>
        <p:spPr>
          <a:xfrm>
            <a:off x="9586710" y="5447820"/>
            <a:ext cx="12498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বর্গ সেমি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6737" y="4868180"/>
            <a:ext cx="578975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২. রাজুর পদ্ধতি অনুযায়ী 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নির্ণয়ঃ             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95301" y="5334000"/>
            <a:ext cx="655644" cy="6559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01885" y="5403513"/>
                <a:ext cx="49923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885" y="5403513"/>
                <a:ext cx="499231" cy="656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7483779" y="5415577"/>
            <a:ext cx="698808" cy="5743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TextBox 41"/>
          <p:cNvSpPr txBox="1"/>
          <p:nvPr/>
        </p:nvSpPr>
        <p:spPr>
          <a:xfrm>
            <a:off x="8357396" y="5387791"/>
            <a:ext cx="458024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67" dirty="0"/>
              <a:t>=</a:t>
            </a:r>
            <a:endParaRPr lang="en-US" sz="3667" dirty="0"/>
          </a:p>
        </p:txBody>
      </p:sp>
      <p:sp>
        <p:nvSpPr>
          <p:cNvPr id="43" name="Rectangle 42"/>
          <p:cNvSpPr/>
          <p:nvPr/>
        </p:nvSpPr>
        <p:spPr>
          <a:xfrm>
            <a:off x="8813420" y="5422520"/>
            <a:ext cx="580686" cy="5674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6" name="TextBox 45"/>
          <p:cNvSpPr txBox="1"/>
          <p:nvPr/>
        </p:nvSpPr>
        <p:spPr>
          <a:xfrm>
            <a:off x="4777916" y="2314397"/>
            <a:ext cx="99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572000" y="1740601"/>
            <a:ext cx="0" cy="227242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21282" y="4271921"/>
            <a:ext cx="405350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23082" y="4306271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33186" y="2300020"/>
            <a:ext cx="100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856133" y="1805599"/>
            <a:ext cx="0" cy="217337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622003" y="4200483"/>
            <a:ext cx="405350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61152" y="4262950"/>
            <a:ext cx="103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96560" y="4333578"/>
            <a:ext cx="78638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69109" y="5492487"/>
            <a:ext cx="56573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07573" y="5488775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737" y="5422520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57820" y="5476236"/>
            <a:ext cx="56573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03986" y="5461808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97415" y="5438686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02655" y="6083907"/>
            <a:ext cx="772089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 ১ </a:t>
            </a:r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ও ২ নং এর ফলাফল থেকে আমরা কী সিদ্ধান্তে আসতে পারি?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22151">
            <a:off x="447510" y="2409449"/>
            <a:ext cx="2740257" cy="5414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22151">
            <a:off x="5362171" y="2493317"/>
            <a:ext cx="2740257" cy="54140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49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৭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204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06719 -0.3078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1539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134 C 0.02774 -0.04051 0.05365 -0.13356 0.08985 -0.15763 C 0.12617 -0.18125 0.18724 -0.17523 0.21758 -0.15486 C 0.24896 -0.13402 0.26498 -0.11597 0.2832 -0.08958 C 0.30964 -0.07754 0.30013 -0.02685 0.31211 0.00255 " pathEditMode="relative" rAng="0" ptsTypes="AAAAA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-738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7396 -0.29537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476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1505 C 0.01328 -0.1007 -0.00612 -0.20185 0.03659 -0.30972 C 0.07903 -0.41713 0.22487 -0.41412 0.27018 -0.27361 C 0.29987 -0.18727 0.30976 -0.08658 0.34023 1.48148E-6 " pathEditMode="relative" rAng="0" ptsTypes="AAAA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5" y="-17778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32" grpId="0" animBg="1"/>
      <p:bldP spid="32" grpId="1" animBg="1"/>
      <p:bldP spid="34" grpId="0" animBg="1"/>
      <p:bldP spid="23" grpId="0" animBg="1"/>
      <p:bldP spid="26" grpId="0"/>
      <p:bldP spid="30" grpId="0"/>
      <p:bldP spid="2" grpId="0" animBg="1"/>
      <p:bldP spid="31" grpId="0"/>
      <p:bldP spid="33" grpId="0" animBg="1"/>
      <p:bldP spid="35" grpId="0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/>
      <p:bldP spid="43" grpId="0" animBg="1"/>
      <p:bldP spid="46" grpId="0"/>
      <p:bldP spid="49" grpId="0"/>
      <p:bldP spid="50" grpId="0"/>
      <p:bldP spid="53" grpId="0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 rot="5400000">
            <a:off x="5724177" y="1897450"/>
            <a:ext cx="326159" cy="5317661"/>
          </a:xfrm>
          <a:prstGeom prst="can">
            <a:avLst/>
          </a:prstGeom>
          <a:solidFill>
            <a:srgbClr val="48EE1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Can 3"/>
          <p:cNvSpPr/>
          <p:nvPr/>
        </p:nvSpPr>
        <p:spPr>
          <a:xfrm rot="5400000">
            <a:off x="5724177" y="1564075"/>
            <a:ext cx="326159" cy="5317661"/>
          </a:xfrm>
          <a:prstGeom prst="can">
            <a:avLst/>
          </a:prstGeom>
          <a:solidFill>
            <a:srgbClr val="0EBF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Can 4"/>
          <p:cNvSpPr/>
          <p:nvPr/>
        </p:nvSpPr>
        <p:spPr>
          <a:xfrm rot="5400000">
            <a:off x="5724177" y="1230701"/>
            <a:ext cx="326159" cy="5317661"/>
          </a:xfrm>
          <a:prstGeom prst="can">
            <a:avLst/>
          </a:prstGeom>
          <a:solidFill>
            <a:srgbClr val="186E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Can 5"/>
          <p:cNvSpPr/>
          <p:nvPr/>
        </p:nvSpPr>
        <p:spPr>
          <a:xfrm rot="5400000">
            <a:off x="5724177" y="897327"/>
            <a:ext cx="326159" cy="5317661"/>
          </a:xfrm>
          <a:prstGeom prst="can">
            <a:avLst/>
          </a:prstGeom>
          <a:solidFill>
            <a:srgbClr val="2EA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Can 6"/>
          <p:cNvSpPr/>
          <p:nvPr/>
        </p:nvSpPr>
        <p:spPr>
          <a:xfrm rot="5400000">
            <a:off x="5724177" y="563952"/>
            <a:ext cx="326159" cy="5317661"/>
          </a:xfrm>
          <a:prstGeom prst="can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Can 7"/>
          <p:cNvSpPr/>
          <p:nvPr/>
        </p:nvSpPr>
        <p:spPr>
          <a:xfrm rot="5400000">
            <a:off x="5724177" y="230578"/>
            <a:ext cx="326159" cy="5317661"/>
          </a:xfrm>
          <a:prstGeom prst="can">
            <a:avLst/>
          </a:prstGeom>
          <a:solidFill>
            <a:srgbClr val="F4511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Can 8"/>
          <p:cNvSpPr/>
          <p:nvPr/>
        </p:nvSpPr>
        <p:spPr>
          <a:xfrm rot="5400000">
            <a:off x="5724177" y="-102796"/>
            <a:ext cx="326159" cy="5317661"/>
          </a:xfrm>
          <a:prstGeom prst="can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Can 9"/>
          <p:cNvSpPr/>
          <p:nvPr/>
        </p:nvSpPr>
        <p:spPr>
          <a:xfrm rot="5400000">
            <a:off x="5724177" y="-436170"/>
            <a:ext cx="326159" cy="5317661"/>
          </a:xfrm>
          <a:prstGeom prst="can">
            <a:avLst/>
          </a:prstGeom>
          <a:solidFill>
            <a:srgbClr val="CC17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Can 10"/>
          <p:cNvSpPr/>
          <p:nvPr/>
        </p:nvSpPr>
        <p:spPr>
          <a:xfrm rot="5400000">
            <a:off x="5724177" y="-769544"/>
            <a:ext cx="326159" cy="5317661"/>
          </a:xfrm>
          <a:prstGeom prst="can">
            <a:avLst/>
          </a:prstGeom>
          <a:solidFill>
            <a:srgbClr val="EFA61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Freeform 15"/>
          <p:cNvSpPr/>
          <p:nvPr/>
        </p:nvSpPr>
        <p:spPr>
          <a:xfrm>
            <a:off x="391041" y="2692146"/>
            <a:ext cx="1971159" cy="1274655"/>
          </a:xfrm>
          <a:custGeom>
            <a:avLst/>
            <a:gdLst>
              <a:gd name="connsiteX0" fmla="*/ 61761 w 2365391"/>
              <a:gd name="connsiteY0" fmla="*/ 576581 h 1529586"/>
              <a:gd name="connsiteX1" fmla="*/ 123522 w 2365391"/>
              <a:gd name="connsiteY1" fmla="*/ 576581 h 1529586"/>
              <a:gd name="connsiteX2" fmla="*/ 123522 w 2365391"/>
              <a:gd name="connsiteY2" fmla="*/ 1070667 h 1529586"/>
              <a:gd name="connsiteX3" fmla="*/ 61761 w 2365391"/>
              <a:gd name="connsiteY3" fmla="*/ 1070667 h 1529586"/>
              <a:gd name="connsiteX4" fmla="*/ 0 w 2365391"/>
              <a:gd name="connsiteY4" fmla="*/ 576581 h 1529586"/>
              <a:gd name="connsiteX5" fmla="*/ 30880 w 2365391"/>
              <a:gd name="connsiteY5" fmla="*/ 576581 h 1529586"/>
              <a:gd name="connsiteX6" fmla="*/ 30880 w 2365391"/>
              <a:gd name="connsiteY6" fmla="*/ 1070667 h 1529586"/>
              <a:gd name="connsiteX7" fmla="*/ 0 w 2365391"/>
              <a:gd name="connsiteY7" fmla="*/ 1070667 h 1529586"/>
              <a:gd name="connsiteX8" fmla="*/ 1671890 w 2365391"/>
              <a:gd name="connsiteY8" fmla="*/ 3275 h 1529586"/>
              <a:gd name="connsiteX9" fmla="*/ 2085388 w 2365391"/>
              <a:gd name="connsiteY9" fmla="*/ 173309 h 1529586"/>
              <a:gd name="connsiteX10" fmla="*/ 2192082 w 2365391"/>
              <a:gd name="connsiteY10" fmla="*/ 1249583 h 1529586"/>
              <a:gd name="connsiteX11" fmla="*/ 1115808 w 2365391"/>
              <a:gd name="connsiteY11" fmla="*/ 1356277 h 1529586"/>
              <a:gd name="connsiteX12" fmla="*/ 1013907 w 2365391"/>
              <a:gd name="connsiteY12" fmla="*/ 1272757 h 1529586"/>
              <a:gd name="connsiteX13" fmla="*/ 968954 w 2365391"/>
              <a:gd name="connsiteY13" fmla="*/ 1317710 h 1529586"/>
              <a:gd name="connsiteX14" fmla="*/ 968954 w 2365391"/>
              <a:gd name="connsiteY14" fmla="*/ 1235913 h 1529586"/>
              <a:gd name="connsiteX15" fmla="*/ 767341 w 2365391"/>
              <a:gd name="connsiteY15" fmla="*/ 1070667 h 1529586"/>
              <a:gd name="connsiteX16" fmla="*/ 154402 w 2365391"/>
              <a:gd name="connsiteY16" fmla="*/ 1070667 h 1529586"/>
              <a:gd name="connsiteX17" fmla="*/ 154402 w 2365391"/>
              <a:gd name="connsiteY17" fmla="*/ 576581 h 1529586"/>
              <a:gd name="connsiteX18" fmla="*/ 766034 w 2365391"/>
              <a:gd name="connsiteY18" fmla="*/ 576581 h 1529586"/>
              <a:gd name="connsiteX19" fmla="*/ 1009114 w 2365391"/>
              <a:gd name="connsiteY19" fmla="*/ 280003 h 1529586"/>
              <a:gd name="connsiteX20" fmla="*/ 1671890 w 2365391"/>
              <a:gd name="connsiteY20" fmla="*/ 3275 h 152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65391" h="1529586">
                <a:moveTo>
                  <a:pt x="61761" y="576581"/>
                </a:moveTo>
                <a:lnTo>
                  <a:pt x="123522" y="576581"/>
                </a:lnTo>
                <a:lnTo>
                  <a:pt x="123522" y="1070667"/>
                </a:lnTo>
                <a:lnTo>
                  <a:pt x="61761" y="1070667"/>
                </a:lnTo>
                <a:close/>
                <a:moveTo>
                  <a:pt x="0" y="576581"/>
                </a:moveTo>
                <a:lnTo>
                  <a:pt x="30880" y="576581"/>
                </a:lnTo>
                <a:lnTo>
                  <a:pt x="30880" y="1070667"/>
                </a:lnTo>
                <a:lnTo>
                  <a:pt x="0" y="1070667"/>
                </a:lnTo>
                <a:close/>
                <a:moveTo>
                  <a:pt x="1671890" y="3275"/>
                </a:moveTo>
                <a:cubicBezTo>
                  <a:pt x="1818563" y="16871"/>
                  <a:pt x="1962888" y="72906"/>
                  <a:pt x="2085388" y="173309"/>
                </a:cubicBezTo>
                <a:cubicBezTo>
                  <a:pt x="2412056" y="441051"/>
                  <a:pt x="2459824" y="922916"/>
                  <a:pt x="2192082" y="1249583"/>
                </a:cubicBezTo>
                <a:cubicBezTo>
                  <a:pt x="1924340" y="1576251"/>
                  <a:pt x="1442475" y="1624019"/>
                  <a:pt x="1115808" y="1356277"/>
                </a:cubicBezTo>
                <a:lnTo>
                  <a:pt x="1013907" y="1272757"/>
                </a:lnTo>
                <a:lnTo>
                  <a:pt x="968954" y="1317710"/>
                </a:lnTo>
                <a:lnTo>
                  <a:pt x="968954" y="1235913"/>
                </a:lnTo>
                <a:lnTo>
                  <a:pt x="767341" y="1070667"/>
                </a:lnTo>
                <a:lnTo>
                  <a:pt x="154402" y="1070667"/>
                </a:lnTo>
                <a:lnTo>
                  <a:pt x="154402" y="576581"/>
                </a:lnTo>
                <a:lnTo>
                  <a:pt x="766034" y="576581"/>
                </a:lnTo>
                <a:lnTo>
                  <a:pt x="1009114" y="280003"/>
                </a:lnTo>
                <a:cubicBezTo>
                  <a:pt x="1176453" y="75836"/>
                  <a:pt x="1427434" y="-19386"/>
                  <a:pt x="1671890" y="3275"/>
                </a:cubicBezTo>
                <a:close/>
              </a:path>
            </a:pathLst>
          </a:custGeom>
          <a:solidFill>
            <a:srgbClr val="BF062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9296400" y="1755603"/>
            <a:ext cx="1593273" cy="29914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10200" y="1740061"/>
            <a:ext cx="5486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90109" y="1718993"/>
            <a:ext cx="1470888" cy="30431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90110" y="4740769"/>
            <a:ext cx="53501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33312" y="581601"/>
            <a:ext cx="409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40870" y="1056531"/>
            <a:ext cx="858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বিভিন্নভাবে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 করতে পারি।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4095" y="2981980"/>
            <a:ext cx="99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764167" y="1755603"/>
            <a:ext cx="0" cy="29319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28426" y="4863376"/>
            <a:ext cx="53087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85486" y="4897726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1750" y="5834467"/>
            <a:ext cx="124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00949" y="5762701"/>
            <a:ext cx="666734" cy="6136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93680" y="5792637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680" y="5792637"/>
                <a:ext cx="656761" cy="656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417137" y="5790332"/>
            <a:ext cx="748137" cy="585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1" name="TextBox 30"/>
          <p:cNvSpPr txBox="1"/>
          <p:nvPr/>
        </p:nvSpPr>
        <p:spPr>
          <a:xfrm>
            <a:off x="6332316" y="5820345"/>
            <a:ext cx="456022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67" dirty="0"/>
              <a:t>=</a:t>
            </a:r>
            <a:endParaRPr lang="en-US" sz="3667" dirty="0"/>
          </a:p>
        </p:txBody>
      </p:sp>
      <p:sp>
        <p:nvSpPr>
          <p:cNvPr id="32" name="Rectangle 31"/>
          <p:cNvSpPr/>
          <p:nvPr/>
        </p:nvSpPr>
        <p:spPr>
          <a:xfrm>
            <a:off x="6788339" y="5793175"/>
            <a:ext cx="700473" cy="5698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TextBox 32"/>
          <p:cNvSpPr txBox="1"/>
          <p:nvPr/>
        </p:nvSpPr>
        <p:spPr>
          <a:xfrm>
            <a:off x="6902015" y="5839612"/>
            <a:ext cx="56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0479" y="5835900"/>
            <a:ext cx="44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47643" y="5769645"/>
            <a:ext cx="44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49526" y="5890838"/>
            <a:ext cx="272193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সামন্তরিকের ক্ষেত্রফল =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6726" y="4873560"/>
            <a:ext cx="661359" cy="502766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66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 </a:t>
            </a:r>
            <a:endParaRPr lang="en-US" sz="2667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৮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7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9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42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2" presetID="63" presetClass="path" presetSubtype="0" decel="50000" fill="hold" grpId="0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1389E-6 -3.95062E-6 L 0.08083 -0.00057 " pathEditMode="relative" rAng="0" ptsTypes="AA" p14:bounceEnd="28000">
                                          <p:cBhvr>
                                            <p:cTn id="9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36" y="-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5" presetID="63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2.59259E-6 L 0.18229 2.59259E-6 " pathEditMode="relative" rAng="0" ptsTypes="AA">
                                          <p:cBhvr>
                                            <p:cTn id="9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1.48148E-6 L 0.17057 1.48148E-6 " pathEditMode="relative" rAng="0" ptsTypes="AA">
                                          <p:cBhvr>
                                            <p:cTn id="9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2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3.7037E-7 L 0.15581 3.7037E-7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7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-7.40741E-7 L 0.14192 -7.40741E-7 " pathEditMode="relative" rAng="0" ptsTypes="AA">
                                          <p:cBhvr>
                                            <p:cTn id="10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09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-1.85185E-6 L 0.1302 -1.85185E-6 " pathEditMode="relative" rAng="0" ptsTypes="AA">
                                          <p:cBhvr>
                                            <p:cTn id="10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1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-2.96296E-6 L 0.11588 -2.96296E-6 " pathEditMode="relative" rAng="0" ptsTypes="AA">
                                          <p:cBhvr>
                                            <p:cTn id="10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9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-4.07407E-6 L 0.10286 -4.07407E-6 " pathEditMode="relative" rAng="0" ptsTypes="AA">
                                          <p:cBhvr>
                                            <p:cTn id="10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4.81481E-6 L 0.08854 4.81481E-6 " pathEditMode="relative" rAng="0" ptsTypes="AA">
                                          <p:cBhvr>
                                            <p:cTn id="1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2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3.7037E-6 L 0.07161 3.7037E-6 " pathEditMode="relative" rAng="0" ptsTypes="AA">
                                          <p:cBhvr>
                                            <p:cTn id="1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8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2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5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5" fill="hold">
                          <p:stCondLst>
                            <p:cond delay="indefinite"/>
                          </p:stCondLst>
                          <p:childTnLst>
                            <p:par>
                              <p:cTn id="1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6" grpId="0" animBg="1"/>
          <p:bldP spid="16" grpId="1" animBg="1"/>
          <p:bldP spid="16" grpId="2" animBg="1"/>
          <p:bldP spid="19" grpId="0"/>
          <p:bldP spid="20" grpId="0"/>
          <p:bldP spid="24" grpId="0"/>
          <p:bldP spid="27" grpId="0"/>
          <p:bldP spid="28" grpId="0" animBg="1"/>
          <p:bldP spid="29" grpId="0"/>
          <p:bldP spid="30" grpId="0" animBg="1"/>
          <p:bldP spid="31" grpId="0"/>
          <p:bldP spid="32" grpId="0" animBg="1"/>
          <p:bldP spid="33" grpId="0"/>
          <p:bldP spid="34" grpId="0"/>
          <p:bldP spid="35" grpId="0"/>
          <p:bldP spid="36" grpId="0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7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9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42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2" presetID="63" presetClass="path" presetSubtype="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1389E-6 -3.95062E-6 L 0.08083 -0.00057 " pathEditMode="relative" rAng="0" ptsTypes="AA">
                                          <p:cBhvr>
                                            <p:cTn id="9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36" y="-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5" presetID="63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2.59259E-6 L 0.18229 2.59259E-6 " pathEditMode="relative" rAng="0" ptsTypes="AA">
                                          <p:cBhvr>
                                            <p:cTn id="9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1.48148E-6 L 0.17057 1.48148E-6 " pathEditMode="relative" rAng="0" ptsTypes="AA">
                                          <p:cBhvr>
                                            <p:cTn id="9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2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3.7037E-7 L 0.15581 3.7037E-7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7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-7.40741E-7 L 0.14192 -7.40741E-7 " pathEditMode="relative" rAng="0" ptsTypes="AA">
                                          <p:cBhvr>
                                            <p:cTn id="10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09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-1.85185E-6 L 0.1302 -1.85185E-6 " pathEditMode="relative" rAng="0" ptsTypes="AA">
                                          <p:cBhvr>
                                            <p:cTn id="10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1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-2.96296E-6 L 0.11588 -2.96296E-6 " pathEditMode="relative" rAng="0" ptsTypes="AA">
                                          <p:cBhvr>
                                            <p:cTn id="10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9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-4.07407E-6 L 0.10286 -4.07407E-6 " pathEditMode="relative" rAng="0" ptsTypes="AA">
                                          <p:cBhvr>
                                            <p:cTn id="10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4.81481E-6 L 0.08854 4.81481E-6 " pathEditMode="relative" rAng="0" ptsTypes="AA">
                                          <p:cBhvr>
                                            <p:cTn id="1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2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9722E-6 3.7037E-6 L 0.07161 3.7037E-6 " pathEditMode="relative" rAng="0" ptsTypes="AA">
                                          <p:cBhvr>
                                            <p:cTn id="1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8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2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5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5" fill="hold">
                          <p:stCondLst>
                            <p:cond delay="indefinite"/>
                          </p:stCondLst>
                          <p:childTnLst>
                            <p:par>
                              <p:cTn id="1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6" grpId="0" animBg="1"/>
          <p:bldP spid="16" grpId="1" animBg="1"/>
          <p:bldP spid="16" grpId="2" animBg="1"/>
          <p:bldP spid="19" grpId="0"/>
          <p:bldP spid="20" grpId="0"/>
          <p:bldP spid="24" grpId="0"/>
          <p:bldP spid="27" grpId="0"/>
          <p:bldP spid="28" grpId="0" animBg="1"/>
          <p:bldP spid="29" grpId="0"/>
          <p:bldP spid="30" grpId="0" animBg="1"/>
          <p:bldP spid="31" grpId="0"/>
          <p:bldP spid="32" grpId="0" animBg="1"/>
          <p:bldP spid="33" grpId="0"/>
          <p:bldP spid="34" grpId="0"/>
          <p:bldP spid="35" grpId="0"/>
          <p:bldP spid="36" grpId="0"/>
          <p:bldP spid="1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4440" y="564120"/>
            <a:ext cx="556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নির্ণয়ের সূত্রঃ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666" y="5390117"/>
            <a:ext cx="259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81251" y="5390117"/>
                <a:ext cx="2314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ভূমি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51" y="5390117"/>
                <a:ext cx="2314843" cy="523220"/>
              </a:xfrm>
              <a:prstGeom prst="rect">
                <a:avLst/>
              </a:prstGeom>
              <a:blipFill>
                <a:blip r:embed="rId2"/>
                <a:stretch>
                  <a:fillRect l="-5263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9524968" y="1308112"/>
            <a:ext cx="1593273" cy="29914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45695" y="1292569"/>
            <a:ext cx="5486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63259" y="1271501"/>
            <a:ext cx="1470888" cy="30431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63259" y="4293277"/>
            <a:ext cx="53501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57244" y="2458360"/>
            <a:ext cx="92495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37316" y="1308112"/>
            <a:ext cx="0" cy="29319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91285" y="4415884"/>
            <a:ext cx="53087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58634" y="4450234"/>
            <a:ext cx="9565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 ভূমি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/>
          <a:stretch/>
        </p:blipFill>
        <p:spPr>
          <a:xfrm>
            <a:off x="9857479" y="4800600"/>
            <a:ext cx="1646598" cy="16710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5731039" y="5017537"/>
            <a:ext cx="3685279" cy="1237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65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৯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1163</Words>
  <Application>Microsoft Office PowerPoint</Application>
  <PresentationFormat>Widescreen</PresentationFormat>
  <Paragraphs>357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微软雅黑</vt:lpstr>
      <vt:lpstr>Arial</vt:lpstr>
      <vt:lpstr>Blackadder ITC</vt:lpstr>
      <vt:lpstr>Calibri</vt:lpstr>
      <vt:lpstr>Cambria Math</vt:lpstr>
      <vt:lpstr>NikoshBAN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249</cp:revision>
  <dcterms:created xsi:type="dcterms:W3CDTF">2006-08-16T00:00:00Z</dcterms:created>
  <dcterms:modified xsi:type="dcterms:W3CDTF">2021-07-06T05:14:23Z</dcterms:modified>
</cp:coreProperties>
</file>