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1" r:id="rId3"/>
    <p:sldId id="286" r:id="rId4"/>
    <p:sldId id="259" r:id="rId5"/>
    <p:sldId id="282" r:id="rId6"/>
    <p:sldId id="260" r:id="rId7"/>
    <p:sldId id="263" r:id="rId8"/>
    <p:sldId id="264" r:id="rId9"/>
    <p:sldId id="265" r:id="rId10"/>
    <p:sldId id="289" r:id="rId11"/>
    <p:sldId id="266" r:id="rId12"/>
    <p:sldId id="284" r:id="rId13"/>
    <p:sldId id="285" r:id="rId14"/>
    <p:sldId id="275" r:id="rId15"/>
    <p:sldId id="262" r:id="rId16"/>
    <p:sldId id="271" r:id="rId17"/>
    <p:sldId id="277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1" autoAdjust="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A651-F0E9-4D21-AF59-AD7E54F7BFD2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1E856-72DA-440C-9DFD-0020D6BF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1E856-72DA-440C-9DFD-0020D6BFF1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6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5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3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9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9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3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8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2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87928"/>
            <a:ext cx="871127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90800"/>
            <a:ext cx="6324600" cy="2438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C8B25-CB8A-4F1F-A187-17EC9614CFD6}"/>
              </a:ext>
            </a:extLst>
          </p:cNvPr>
          <p:cNvSpPr txBox="1"/>
          <p:nvPr/>
        </p:nvSpPr>
        <p:spPr>
          <a:xfrm>
            <a:off x="457200" y="26125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F022B-9EF1-44A7-B258-FAD38061F0E0}"/>
              </a:ext>
            </a:extLst>
          </p:cNvPr>
          <p:cNvSpPr txBox="1"/>
          <p:nvPr/>
        </p:nvSpPr>
        <p:spPr>
          <a:xfrm>
            <a:off x="7772400" y="228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</a:rPr>
              <a:t> ০৩/০৭/২১</a:t>
            </a:r>
          </a:p>
        </p:txBody>
      </p:sp>
    </p:spTree>
    <p:extLst>
      <p:ext uri="{BB962C8B-B14F-4D97-AF65-F5344CB8AC3E}">
        <p14:creationId xmlns:p14="http://schemas.microsoft.com/office/powerpoint/2010/main" val="1311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990E65-3567-4796-BFCF-F8566AFAD23A}"/>
              </a:ext>
            </a:extLst>
          </p:cNvPr>
          <p:cNvSpPr txBox="1"/>
          <p:nvPr/>
        </p:nvSpPr>
        <p:spPr>
          <a:xfrm>
            <a:off x="2057400" y="1254145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FB04E-5A36-4DAB-8CC9-B90B44AAB28E}"/>
              </a:ext>
            </a:extLst>
          </p:cNvPr>
          <p:cNvSpPr txBox="1"/>
          <p:nvPr/>
        </p:nvSpPr>
        <p:spPr>
          <a:xfrm>
            <a:off x="1524000" y="2705725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</a:rPr>
              <a:t>মূলধন</a:t>
            </a:r>
            <a:r>
              <a:rPr lang="en-US" sz="4400" dirty="0">
                <a:latin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</a:rPr>
              <a:t>মুনাফা</a:t>
            </a:r>
            <a:r>
              <a:rPr lang="en-US" sz="4400" dirty="0">
                <a:latin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</a:rPr>
              <a:t>জাতীয়</a:t>
            </a:r>
            <a:r>
              <a:rPr lang="en-US" sz="4400" dirty="0">
                <a:latin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</a:rPr>
              <a:t>লেনদেনের</a:t>
            </a:r>
            <a:r>
              <a:rPr lang="en-US" sz="4400" dirty="0">
                <a:latin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</a:rPr>
              <a:t>বৈশিষ্ট্য</a:t>
            </a:r>
            <a:r>
              <a:rPr lang="en-US" sz="4400" dirty="0">
                <a:latin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</a:rPr>
              <a:t>লেখ</a:t>
            </a:r>
            <a:r>
              <a:rPr lang="en-US" sz="4400" dirty="0">
                <a:latin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841C2-01C2-45C7-A949-B076C0141312}"/>
              </a:ext>
            </a:extLst>
          </p:cNvPr>
          <p:cNvSpPr txBox="1"/>
          <p:nvPr/>
        </p:nvSpPr>
        <p:spPr>
          <a:xfrm>
            <a:off x="609600" y="30346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1E8CC-338D-4768-94FD-78BFEA2053B8}"/>
              </a:ext>
            </a:extLst>
          </p:cNvPr>
          <p:cNvSpPr txBox="1"/>
          <p:nvPr/>
        </p:nvSpPr>
        <p:spPr>
          <a:xfrm>
            <a:off x="7620000" y="152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০৩/০৭/২১</a:t>
            </a:r>
          </a:p>
        </p:txBody>
      </p:sp>
    </p:spTree>
    <p:extLst>
      <p:ext uri="{BB962C8B-B14F-4D97-AF65-F5344CB8AC3E}">
        <p14:creationId xmlns:p14="http://schemas.microsoft.com/office/powerpoint/2010/main" val="170774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8" t="2736" r="14605" b="-2736"/>
          <a:stretch/>
        </p:blipFill>
        <p:spPr>
          <a:xfrm>
            <a:off x="6858000" y="914400"/>
            <a:ext cx="3221953" cy="1975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060116-0EE5-4605-B1FA-40A67EA2A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4" y="853108"/>
            <a:ext cx="3886201" cy="1981488"/>
          </a:xfrm>
          <a:prstGeom prst="rect">
            <a:avLst/>
          </a:prstGeom>
        </p:spPr>
      </p:pic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32365AC2-562C-457D-99AD-8ADEB381FF90}"/>
              </a:ext>
            </a:extLst>
          </p:cNvPr>
          <p:cNvSpPr txBox="1"/>
          <p:nvPr/>
        </p:nvSpPr>
        <p:spPr>
          <a:xfrm>
            <a:off x="1981200" y="574884"/>
            <a:ext cx="33528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DEBCA-80CA-40F4-94B6-A9ED64D6F01E}"/>
              </a:ext>
            </a:extLst>
          </p:cNvPr>
          <p:cNvSpPr txBox="1"/>
          <p:nvPr/>
        </p:nvSpPr>
        <p:spPr>
          <a:xfrm>
            <a:off x="2222695" y="303662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B0A3B4-870A-4DC0-A0A4-B33F46DEE77B}"/>
              </a:ext>
            </a:extLst>
          </p:cNvPr>
          <p:cNvSpPr txBox="1"/>
          <p:nvPr/>
        </p:nvSpPr>
        <p:spPr>
          <a:xfrm>
            <a:off x="7336752" y="293603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6669DA-FFCD-45F9-9BDB-1FB586FA63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3810000"/>
            <a:ext cx="3714750" cy="20690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322A24-2911-47B2-91BD-5CAA117C5240}"/>
              </a:ext>
            </a:extLst>
          </p:cNvPr>
          <p:cNvSpPr txBox="1"/>
          <p:nvPr/>
        </p:nvSpPr>
        <p:spPr>
          <a:xfrm>
            <a:off x="2619375" y="609845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E6DA0-805B-401D-9259-7B3CDC6DEF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720882"/>
            <a:ext cx="3983953" cy="2377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50E08-2E12-40B2-8174-1A7D7207D809}"/>
              </a:ext>
            </a:extLst>
          </p:cNvPr>
          <p:cNvSpPr txBox="1"/>
          <p:nvPr/>
        </p:nvSpPr>
        <p:spPr>
          <a:xfrm>
            <a:off x="6893169" y="609845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3C30D-9806-4EF6-8590-C32279C30F76}"/>
              </a:ext>
            </a:extLst>
          </p:cNvPr>
          <p:cNvSpPr txBox="1"/>
          <p:nvPr/>
        </p:nvSpPr>
        <p:spPr>
          <a:xfrm>
            <a:off x="504415" y="20555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2EC6C-2631-4725-9E3B-96EDD3CEA510}"/>
              </a:ext>
            </a:extLst>
          </p:cNvPr>
          <p:cNvSpPr txBox="1"/>
          <p:nvPr/>
        </p:nvSpPr>
        <p:spPr>
          <a:xfrm>
            <a:off x="8382000" y="7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০৩/০৭/২১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70159-DBD7-4A51-AFCC-377C975CF75B}"/>
              </a:ext>
            </a:extLst>
          </p:cNvPr>
          <p:cNvSpPr txBox="1"/>
          <p:nvPr/>
        </p:nvSpPr>
        <p:spPr>
          <a:xfrm>
            <a:off x="1981200" y="914400"/>
            <a:ext cx="28194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0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d.suad\Desktop\107\l04-7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14977" r="54905" b="52236"/>
          <a:stretch/>
        </p:blipFill>
        <p:spPr bwMode="auto">
          <a:xfrm>
            <a:off x="3505201" y="1295400"/>
            <a:ext cx="263474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4" t="15652" r="7595" b="38551"/>
          <a:stretch/>
        </p:blipFill>
        <p:spPr>
          <a:xfrm>
            <a:off x="6265261" y="1295400"/>
            <a:ext cx="27813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59837" r="53192" b="4041"/>
          <a:stretch/>
        </p:blipFill>
        <p:spPr>
          <a:xfrm>
            <a:off x="1752601" y="3567546"/>
            <a:ext cx="3048000" cy="2452255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295401" y="97422"/>
            <a:ext cx="2340962" cy="2209800"/>
          </a:xfrm>
          <a:prstGeom prst="cloudCallout">
            <a:avLst>
              <a:gd name="adj1" fmla="val 79271"/>
              <a:gd name="adj2" fmla="val 5703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বেতন পরিশোধ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10600" y="3810001"/>
            <a:ext cx="1905000" cy="1530927"/>
          </a:xfrm>
          <a:prstGeom prst="wedgeRoundRectCallout">
            <a:avLst>
              <a:gd name="adj1" fmla="val -112786"/>
              <a:gd name="adj2" fmla="val -13528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ক্রয়কৃত পণ্যের ব্যয়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703757" y="3962400"/>
            <a:ext cx="2590800" cy="2362200"/>
          </a:xfrm>
          <a:prstGeom prst="wedgeEllipseCallout">
            <a:avLst>
              <a:gd name="adj1" fmla="val -127609"/>
              <a:gd name="adj2" fmla="val 31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গ্যাস, পানি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 পরিশোধ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A3BC25-5B83-4527-98FD-802897B4944A}"/>
              </a:ext>
            </a:extLst>
          </p:cNvPr>
          <p:cNvSpPr txBox="1"/>
          <p:nvPr/>
        </p:nvSpPr>
        <p:spPr>
          <a:xfrm>
            <a:off x="304800" y="12953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6370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24654" y="359766"/>
            <a:ext cx="4562240" cy="1392835"/>
            <a:chOff x="363278" y="359765"/>
            <a:chExt cx="4562240" cy="13928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0" t="19954" r="22196" b="11145"/>
            <a:stretch/>
          </p:blipFill>
          <p:spPr>
            <a:xfrm>
              <a:off x="363278" y="359765"/>
              <a:ext cx="2357221" cy="13928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91918" y="899410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পণ্য বিক্রয়</a:t>
              </a:r>
              <a:endPara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76036" y="2057400"/>
            <a:ext cx="4981965" cy="1371600"/>
            <a:chOff x="352035" y="2057400"/>
            <a:chExt cx="4981965" cy="1371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6" r="15377" b="21541"/>
            <a:stretch/>
          </p:blipFill>
          <p:spPr>
            <a:xfrm>
              <a:off x="352035" y="2057400"/>
              <a:ext cx="2368464" cy="1371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90435" y="2286000"/>
              <a:ext cx="2543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বেতন প্র</a:t>
              </a:r>
              <a:r>
                <a:rPr lang="bn-IN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দা</a:t>
              </a:r>
              <a:r>
                <a: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48553" y="3581400"/>
            <a:ext cx="4234722" cy="1333863"/>
            <a:chOff x="324553" y="3581399"/>
            <a:chExt cx="4234722" cy="13338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553" y="3581399"/>
              <a:ext cx="2357221" cy="13338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06675" y="3648165"/>
              <a:ext cx="1752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মূলধন বিনিয়োগ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92508" y="5257801"/>
            <a:ext cx="4243251" cy="1455587"/>
            <a:chOff x="352035" y="4915262"/>
            <a:chExt cx="4243251" cy="17981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96" t="17688" r="21871" b="10246"/>
            <a:stretch/>
          </p:blipFill>
          <p:spPr>
            <a:xfrm>
              <a:off x="352035" y="4915262"/>
              <a:ext cx="2438400" cy="17981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42686" y="5457798"/>
              <a:ext cx="1752600" cy="72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গাড়ি ক্রয়</a:t>
              </a:r>
              <a:endPara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8305800" y="359765"/>
            <a:ext cx="2057400" cy="11859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মূলধন জাতীয় আয়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05800" y="2057401"/>
            <a:ext cx="2057400" cy="10885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মূলধন জাতীয় ব্যয়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05800" y="3429001"/>
            <a:ext cx="2057400" cy="11119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মুনাফা জাতীয় আয়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305800" y="4848495"/>
            <a:ext cx="2057400" cy="11293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 জাতীয় ব্যয়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91200" y="1752600"/>
            <a:ext cx="2438400" cy="20574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</p:cNvCxnSpPr>
          <p:nvPr/>
        </p:nvCxnSpPr>
        <p:spPr>
          <a:xfrm>
            <a:off x="5586219" y="2870775"/>
            <a:ext cx="2643381" cy="2387026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91200" y="1371600"/>
            <a:ext cx="2438400" cy="3048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5781165" y="2675080"/>
            <a:ext cx="2981835" cy="334472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3AE13C7-2027-4515-862F-4FA3D5039CA4}"/>
              </a:ext>
            </a:extLst>
          </p:cNvPr>
          <p:cNvSpPr txBox="1"/>
          <p:nvPr/>
        </p:nvSpPr>
        <p:spPr>
          <a:xfrm>
            <a:off x="228600" y="228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12284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7338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উপরোক্ত তথ্য হতে 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মূলধন ও মুনাফা জাতীয়  লেনদেন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গুলো চিহ্নিত করে কারণসহ ব্যাখ্যা 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0" y="2057400"/>
            <a:ext cx="8382000" cy="1524000"/>
          </a:xfrm>
          <a:prstGeom prst="round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ভাড়া প্রদান, জমি ক্রয়, বৈদ্যুতিক খরচ, যন্ত্রপাতি ক্রয়, ঋণ গ্রহণ, পণ্য বিক্রয়, বিজ্ঞাপন খরচ,পরিবহন খরচ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521732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u="sng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u="sng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8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F0997-F296-48BF-BD4C-884A50BB549D}"/>
              </a:ext>
            </a:extLst>
          </p:cNvPr>
          <p:cNvSpPr txBox="1"/>
          <p:nvPr/>
        </p:nvSpPr>
        <p:spPr>
          <a:xfrm>
            <a:off x="8915400" y="284148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28F49-BB91-44BD-997A-4CBBEFA52059}"/>
              </a:ext>
            </a:extLst>
          </p:cNvPr>
          <p:cNvSpPr txBox="1"/>
          <p:nvPr/>
        </p:nvSpPr>
        <p:spPr>
          <a:xfrm>
            <a:off x="381000" y="152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৯৫</a:t>
            </a:r>
          </a:p>
        </p:txBody>
      </p:sp>
    </p:spTree>
    <p:extLst>
      <p:ext uri="{BB962C8B-B14F-4D97-AF65-F5344CB8AC3E}">
        <p14:creationId xmlns:p14="http://schemas.microsoft.com/office/powerpoint/2010/main" val="30927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B5CFE-4082-443B-A09D-4133D84C6551}"/>
              </a:ext>
            </a:extLst>
          </p:cNvPr>
          <p:cNvSpPr txBox="1"/>
          <p:nvPr/>
        </p:nvSpPr>
        <p:spPr>
          <a:xfrm>
            <a:off x="4191000" y="762000"/>
            <a:ext cx="1752600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A2DA9-381B-48C5-B95F-04007C4F558C}"/>
              </a:ext>
            </a:extLst>
          </p:cNvPr>
          <p:cNvSpPr txBox="1"/>
          <p:nvPr/>
        </p:nvSpPr>
        <p:spPr>
          <a:xfrm>
            <a:off x="1752600" y="2362200"/>
            <a:ext cx="1066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কোন জাতীয় লেনদেনে টাকার পরিমাণ বড় অংকের হয় ?</a:t>
            </a:r>
          </a:p>
          <a:p>
            <a:pPr marL="571500" indent="-571500">
              <a:buFont typeface="+mj-lt"/>
              <a:buAutoNum type="arabicPeriod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ণ্য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বিক্রয় কোন জাতীয় লেনদেন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91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46D763-1E93-47F8-B818-8322F659AAC2}"/>
              </a:ext>
            </a:extLst>
          </p:cNvPr>
          <p:cNvSpPr txBox="1"/>
          <p:nvPr/>
        </p:nvSpPr>
        <p:spPr>
          <a:xfrm>
            <a:off x="3733800" y="12192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1ACB0-C117-437D-83A0-6109F5A58DBB}"/>
              </a:ext>
            </a:extLst>
          </p:cNvPr>
          <p:cNvSpPr txBox="1"/>
          <p:nvPr/>
        </p:nvSpPr>
        <p:spPr>
          <a:xfrm>
            <a:off x="609600" y="2667000"/>
            <a:ext cx="982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0691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447800"/>
            <a:ext cx="1940052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60" y="1619865"/>
            <a:ext cx="1839540" cy="2745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18" y="4903643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4903643"/>
            <a:ext cx="1428750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03" y="4931352"/>
            <a:ext cx="1428750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12" y="4867357"/>
            <a:ext cx="1428750" cy="142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18" y="3664527"/>
            <a:ext cx="1428750" cy="14287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43" y="3664527"/>
            <a:ext cx="1428750" cy="1428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51" y="3657600"/>
            <a:ext cx="1428750" cy="142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12" y="3810000"/>
            <a:ext cx="1428750" cy="1428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55" y="4216977"/>
            <a:ext cx="1428750" cy="1428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90" y="4134839"/>
            <a:ext cx="1428750" cy="1428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8381" y="739914"/>
            <a:ext cx="8783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আজকের মত এখানেই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বিদায়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A1FAD-7205-41CA-B412-F8F1633EBFA8}"/>
              </a:ext>
            </a:extLst>
          </p:cNvPr>
          <p:cNvSpPr txBox="1"/>
          <p:nvPr/>
        </p:nvSpPr>
        <p:spPr>
          <a:xfrm>
            <a:off x="5053513" y="217058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1.00833 0.01111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55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4739 L -1.16979 0.05849 " pathEditMode="relative" rAng="0" ptsTypes="AA">
                                      <p:cBhvr>
                                        <p:cTn id="5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3" y="55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7685 L -0.90243 0.10926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162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88 L -0.92083 0.05596 " pathEditMode="relative" rAng="0" ptsTypes="AA">
                                      <p:cBhvr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42" y="19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555E-6 L -1.00833 0.07769 " pathEditMode="relative" rAng="0" ptsTypes="AA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388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729 L -1.02101 0.0504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50" y="38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4023 L -1.18646 0.11376 " pathEditMode="relative" rAng="0" ptsTypes="AA">
                                      <p:cBhvr>
                                        <p:cTn id="6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40" y="367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729 L -1.02101 0.0504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50" y="388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6821E-7 L -0.90243 0.0326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1618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2615 L -1.23767 0.08171 " pathEditMode="relative" rAng="0" ptsTypes="AA">
                                      <p:cBhvr>
                                        <p:cTn id="8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88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38200"/>
            <a:ext cx="2552700" cy="3091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2600" y="1828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38201"/>
            <a:ext cx="2552700" cy="30731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2590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22067"/>
            <a:ext cx="2552700" cy="30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3429000" y="698081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DDCF0-975E-4F52-AA98-10E2A34FA99D}"/>
              </a:ext>
            </a:extLst>
          </p:cNvPr>
          <p:cNvSpPr txBox="1"/>
          <p:nvPr/>
        </p:nvSpPr>
        <p:spPr>
          <a:xfrm>
            <a:off x="1600200" y="2438401"/>
            <a:ext cx="5257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নামঃ</a:t>
            </a:r>
            <a:r>
              <a:rPr lang="en-US" sz="2400" dirty="0"/>
              <a:t> </a:t>
            </a:r>
            <a:r>
              <a:rPr lang="en-US" sz="2400" dirty="0" err="1"/>
              <a:t>তালাত</a:t>
            </a:r>
            <a:r>
              <a:rPr lang="en-US" sz="2400" dirty="0"/>
              <a:t> </a:t>
            </a:r>
            <a:r>
              <a:rPr lang="en-US" sz="2400" dirty="0" err="1"/>
              <a:t>মাহমুদ</a:t>
            </a:r>
            <a:endParaRPr lang="en-US" sz="2400" dirty="0"/>
          </a:p>
          <a:p>
            <a:r>
              <a:rPr lang="en-US" sz="2400" dirty="0" err="1"/>
              <a:t>সহকারী</a:t>
            </a:r>
            <a:r>
              <a:rPr lang="en-US" sz="2400" dirty="0"/>
              <a:t> </a:t>
            </a:r>
            <a:r>
              <a:rPr lang="en-US" sz="2400" dirty="0" err="1"/>
              <a:t>শিক্ষক</a:t>
            </a:r>
            <a:r>
              <a:rPr lang="en-US" sz="2400" dirty="0"/>
              <a:t> (</a:t>
            </a:r>
            <a:r>
              <a:rPr lang="en-US" sz="2400" dirty="0" err="1"/>
              <a:t>ব্যবসায়</a:t>
            </a:r>
            <a:r>
              <a:rPr lang="en-US" sz="2400" dirty="0"/>
              <a:t> </a:t>
            </a:r>
            <a:r>
              <a:rPr lang="en-US" sz="2400" dirty="0" err="1"/>
              <a:t>শিক্ষা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বঙ্গবন্ধু</a:t>
            </a:r>
            <a:r>
              <a:rPr lang="en-US" sz="2400" dirty="0"/>
              <a:t> </a:t>
            </a:r>
            <a:r>
              <a:rPr lang="en-US" sz="2400" dirty="0" err="1"/>
              <a:t>আর্দশ</a:t>
            </a:r>
            <a:r>
              <a:rPr lang="en-US" sz="2400" dirty="0"/>
              <a:t> </a:t>
            </a:r>
            <a:r>
              <a:rPr lang="en-US" sz="2400" dirty="0" err="1"/>
              <a:t>উচ্চ</a:t>
            </a:r>
            <a:r>
              <a:rPr lang="en-US" sz="2400" dirty="0"/>
              <a:t> </a:t>
            </a:r>
            <a:r>
              <a:rPr lang="en-US" sz="2400" dirty="0" err="1"/>
              <a:t>বিদ্যালয়</a:t>
            </a:r>
            <a:r>
              <a:rPr lang="en-US" sz="2400" dirty="0"/>
              <a:t> </a:t>
            </a:r>
            <a:r>
              <a:rPr lang="en-US" sz="2400" dirty="0" err="1"/>
              <a:t>এন্ড</a:t>
            </a:r>
            <a:r>
              <a:rPr lang="en-US" sz="2400" dirty="0"/>
              <a:t> </a:t>
            </a:r>
            <a:r>
              <a:rPr lang="en-US" sz="2400" dirty="0" err="1"/>
              <a:t>কলেজ</a:t>
            </a:r>
            <a:endParaRPr lang="en-US" sz="2400" dirty="0"/>
          </a:p>
          <a:p>
            <a:r>
              <a:rPr lang="en-US" sz="2400" dirty="0" err="1"/>
              <a:t>ভেদেরগঞ্জ</a:t>
            </a:r>
            <a:r>
              <a:rPr lang="en-US" sz="2400" dirty="0"/>
              <a:t>, </a:t>
            </a:r>
            <a:r>
              <a:rPr lang="en-US" sz="2400" dirty="0" err="1"/>
              <a:t>শরিয়তপুর</a:t>
            </a:r>
            <a:r>
              <a:rPr lang="en-US" sz="2400" dirty="0"/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০১৯৩০৬০৫০০১</a:t>
            </a:r>
          </a:p>
          <a:p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talatmahmud@gmail.com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E0CD4-510F-49EC-9286-D5CCC9F16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51" y="2438401"/>
            <a:ext cx="2133600" cy="2838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9980C5-507D-495C-8467-380AE68F11E6}"/>
              </a:ext>
            </a:extLst>
          </p:cNvPr>
          <p:cNvSpPr txBox="1"/>
          <p:nvPr/>
        </p:nvSpPr>
        <p:spPr>
          <a:xfrm>
            <a:off x="381000" y="12013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5BF89F-05A9-4B13-B150-38E1C83B389B}"/>
              </a:ext>
            </a:extLst>
          </p:cNvPr>
          <p:cNvSpPr txBox="1"/>
          <p:nvPr/>
        </p:nvSpPr>
        <p:spPr>
          <a:xfrm>
            <a:off x="8153400" y="304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তারিখঃ০৩/০৭/২১</a:t>
            </a:r>
          </a:p>
        </p:txBody>
      </p:sp>
    </p:spTree>
    <p:extLst>
      <p:ext uri="{BB962C8B-B14F-4D97-AF65-F5344CB8AC3E}">
        <p14:creationId xmlns:p14="http://schemas.microsoft.com/office/powerpoint/2010/main" val="36224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9"/>
          <p:cNvSpPr txBox="1">
            <a:spLocks/>
          </p:cNvSpPr>
          <p:nvPr/>
        </p:nvSpPr>
        <p:spPr>
          <a:xfrm>
            <a:off x="1905000" y="1219201"/>
            <a:ext cx="8763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 হিসাব বিজ্ঞান</a:t>
            </a:r>
          </a:p>
          <a:p>
            <a:pPr marL="0" indent="0" algn="ctr"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শ্রেণিঃ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A010A-F33E-424B-AAC5-550E682D44DC}"/>
              </a:ext>
            </a:extLst>
          </p:cNvPr>
          <p:cNvSpPr txBox="1"/>
          <p:nvPr/>
        </p:nvSpPr>
        <p:spPr>
          <a:xfrm>
            <a:off x="5257800" y="73989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378F5-4362-459C-96DC-9682D0EECB5C}"/>
              </a:ext>
            </a:extLst>
          </p:cNvPr>
          <p:cNvSpPr txBox="1"/>
          <p:nvPr/>
        </p:nvSpPr>
        <p:spPr>
          <a:xfrm>
            <a:off x="381000" y="29245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D00E9-B9DE-4088-9F97-BD5C5BEC80B6}"/>
              </a:ext>
            </a:extLst>
          </p:cNvPr>
          <p:cNvSpPr txBox="1"/>
          <p:nvPr/>
        </p:nvSpPr>
        <p:spPr>
          <a:xfrm>
            <a:off x="7848600" y="13090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</a:rPr>
              <a:t> ০৩/০৭/২১</a:t>
            </a:r>
          </a:p>
        </p:txBody>
      </p:sp>
    </p:spTree>
    <p:extLst>
      <p:ext uri="{BB962C8B-B14F-4D97-AF65-F5344CB8AC3E}">
        <p14:creationId xmlns:p14="http://schemas.microsoft.com/office/powerpoint/2010/main" val="25815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5"/>
          <a:stretch/>
        </p:blipFill>
        <p:spPr>
          <a:xfrm>
            <a:off x="8534400" y="3223030"/>
            <a:ext cx="1828800" cy="2679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1"/>
          <a:stretch/>
        </p:blipFill>
        <p:spPr>
          <a:xfrm>
            <a:off x="1805184" y="3391932"/>
            <a:ext cx="1978524" cy="2538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23690" r="6631" b="13081"/>
          <a:stretch/>
        </p:blipFill>
        <p:spPr>
          <a:xfrm rot="20992904">
            <a:off x="3266224" y="3572205"/>
            <a:ext cx="644052" cy="37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914900" y="5486588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4698792" y="4562557"/>
            <a:ext cx="2870616" cy="4572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86" y="228600"/>
            <a:ext cx="4025945" cy="2369114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609600"/>
            <a:ext cx="1879392" cy="1428908"/>
          </a:xfrm>
          <a:prstGeom prst="wedgeEllipseCallout">
            <a:avLst>
              <a:gd name="adj1" fmla="val -229008"/>
              <a:gd name="adj2" fmla="val 4676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83C64-F95B-48E3-B6ED-2F7B9E44EF17}"/>
              </a:ext>
            </a:extLst>
          </p:cNvPr>
          <p:cNvSpPr txBox="1"/>
          <p:nvPr/>
        </p:nvSpPr>
        <p:spPr>
          <a:xfrm>
            <a:off x="228600" y="228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35789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3564 C -0.00351 0.06666 0.04284 0.09074 0.1 0.09074 C 0.15859 0.09074 0.20547 0.06666 0.20547 0.03564 C 0.20547 0.00463 0.25208 -0.01922 0.31068 -0.01922 C 0.36784 -0.01922 0.41497 0.00463 0.41497 0.03564 " pathEditMode="relative" rAng="0" ptsTypes="AAAAA">
                                      <p:cBhvr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5631" r="11230" b="12353"/>
          <a:stretch/>
        </p:blipFill>
        <p:spPr>
          <a:xfrm>
            <a:off x="1846170" y="838200"/>
            <a:ext cx="3259231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8" b="58512"/>
          <a:stretch/>
        </p:blipFill>
        <p:spPr>
          <a:xfrm>
            <a:off x="2381795" y="3886201"/>
            <a:ext cx="1724891" cy="1550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1" t="50989" b="7407"/>
          <a:stretch/>
        </p:blipFill>
        <p:spPr>
          <a:xfrm>
            <a:off x="7924801" y="4180926"/>
            <a:ext cx="2118053" cy="1550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88ED0-F298-4D66-BB92-5D42E78C0D16}"/>
              </a:ext>
            </a:extLst>
          </p:cNvPr>
          <p:cNvSpPr txBox="1"/>
          <p:nvPr/>
        </p:nvSpPr>
        <p:spPr>
          <a:xfrm>
            <a:off x="457200" y="229063"/>
            <a:ext cx="586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</a:rPr>
              <a:t>৯৫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4EFAB-6A4A-4E61-9029-D3999602333C}"/>
              </a:ext>
            </a:extLst>
          </p:cNvPr>
          <p:cNvSpPr txBox="1"/>
          <p:nvPr/>
        </p:nvSpPr>
        <p:spPr>
          <a:xfrm>
            <a:off x="7924800" y="192211"/>
            <a:ext cx="249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০৩/০৭/২১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892E4F-90C4-4FC1-87D1-84C764F93C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4" t="8439" r="8008" b="13080"/>
          <a:stretch/>
        </p:blipFill>
        <p:spPr>
          <a:xfrm>
            <a:off x="6071452" y="838201"/>
            <a:ext cx="3261123" cy="2133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BAE94B-38B3-4C14-995A-7257D9BCAACE}"/>
              </a:ext>
            </a:extLst>
          </p:cNvPr>
          <p:cNvSpPr txBox="1"/>
          <p:nvPr/>
        </p:nvSpPr>
        <p:spPr>
          <a:xfrm>
            <a:off x="2811286" y="315332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F4C5E-F493-460A-9795-62DF67FC6BF7}"/>
              </a:ext>
            </a:extLst>
          </p:cNvPr>
          <p:cNvSpPr txBox="1"/>
          <p:nvPr/>
        </p:nvSpPr>
        <p:spPr>
          <a:xfrm>
            <a:off x="7249642" y="318414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F07BC-9963-40DD-B769-EB11F9969A71}"/>
              </a:ext>
            </a:extLst>
          </p:cNvPr>
          <p:cNvSpPr txBox="1"/>
          <p:nvPr/>
        </p:nvSpPr>
        <p:spPr>
          <a:xfrm>
            <a:off x="4495800" y="4180926"/>
            <a:ext cx="1219200" cy="69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C0B62C-D7B0-4122-9C48-E06A7ED75F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61412" r="52706" b="16151"/>
          <a:stretch/>
        </p:blipFill>
        <p:spPr>
          <a:xfrm>
            <a:off x="2990407" y="4672979"/>
            <a:ext cx="1124988" cy="5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21666 -2.96296E-6 C 0.3138 -2.96296E-6 0.43359 -0.00833 0.43359 -0.01481 L 0.43359 -0.02916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0D342B-E0CD-4076-BAE8-F91DC4205D88}"/>
              </a:ext>
            </a:extLst>
          </p:cNvPr>
          <p:cNvSpPr txBox="1"/>
          <p:nvPr/>
        </p:nvSpPr>
        <p:spPr>
          <a:xfrm>
            <a:off x="381000" y="27253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4AB4E-CE7E-491E-BE4B-F8E89CA36922}"/>
              </a:ext>
            </a:extLst>
          </p:cNvPr>
          <p:cNvSpPr txBox="1"/>
          <p:nvPr/>
        </p:nvSpPr>
        <p:spPr>
          <a:xfrm>
            <a:off x="7772400" y="45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০৩/০৭/২১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1F6C4-EAE6-4675-B624-CCA004C2D72C}"/>
              </a:ext>
            </a:extLst>
          </p:cNvPr>
          <p:cNvSpPr txBox="1"/>
          <p:nvPr/>
        </p:nvSpPr>
        <p:spPr>
          <a:xfrm>
            <a:off x="2133600" y="2209800"/>
            <a:ext cx="8305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মূলধন ও মুনাফা জাতী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86100" y="3810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8636" y="2168806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শিক্ষার্থীরা...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637" y="2815137"/>
            <a:ext cx="90747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মূলধন ও মুনাফা জাতীয় লেনদেন কী তা বলতে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bn-BD" sz="16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মূলধন ও মুনাফা জাতীয় লেনদেন চিহ্নিত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মূলধন ও মুনাফা জাতীয় লেনদে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নের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নিরূপণ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6659D-0E92-4A3B-97C4-B0B977DC5829}"/>
              </a:ext>
            </a:extLst>
          </p:cNvPr>
          <p:cNvSpPr txBox="1"/>
          <p:nvPr/>
        </p:nvSpPr>
        <p:spPr>
          <a:xfrm>
            <a:off x="457200" y="196334"/>
            <a:ext cx="152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62333-7E54-44F2-960E-C84FC6FE251B}"/>
              </a:ext>
            </a:extLst>
          </p:cNvPr>
          <p:cNvSpPr txBox="1"/>
          <p:nvPr/>
        </p:nvSpPr>
        <p:spPr>
          <a:xfrm>
            <a:off x="9105902" y="48712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০৩/০৭/২১</a:t>
            </a:r>
          </a:p>
        </p:txBody>
      </p:sp>
    </p:spTree>
    <p:extLst>
      <p:ext uri="{BB962C8B-B14F-4D97-AF65-F5344CB8AC3E}">
        <p14:creationId xmlns:p14="http://schemas.microsoft.com/office/powerpoint/2010/main" val="22174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20" y="457200"/>
            <a:ext cx="295448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3078480"/>
            <a:ext cx="3352802" cy="2479766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406642" y="2678667"/>
            <a:ext cx="2667000" cy="2907099"/>
          </a:xfrm>
          <a:prstGeom prst="cloudCallout">
            <a:avLst>
              <a:gd name="adj1" fmla="val -127821"/>
              <a:gd name="adj2" fmla="val 2171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১বছরের অধিক  সময়  সুবিধা পাওয়া যায়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A78FE-37CD-4380-B0DF-E4334A1D0384}"/>
              </a:ext>
            </a:extLst>
          </p:cNvPr>
          <p:cNvSpPr txBox="1"/>
          <p:nvPr/>
        </p:nvSpPr>
        <p:spPr>
          <a:xfrm>
            <a:off x="495300" y="8786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BC677-EAD7-4A42-BF85-037D9FD24EA7}"/>
              </a:ext>
            </a:extLst>
          </p:cNvPr>
          <p:cNvSpPr txBox="1"/>
          <p:nvPr/>
        </p:nvSpPr>
        <p:spPr>
          <a:xfrm>
            <a:off x="9372600" y="6881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০৩/০৭/২১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D1B81E-1BFF-4AFB-8FD9-5E34A138D206}"/>
              </a:ext>
            </a:extLst>
          </p:cNvPr>
          <p:cNvSpPr/>
          <p:nvPr/>
        </p:nvSpPr>
        <p:spPr>
          <a:xfrm>
            <a:off x="7315200" y="723900"/>
            <a:ext cx="24384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  টাকার অংক অপেক্ষাকৃত বড়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F4D4CE5-DF36-4285-8140-E553D6F2104D}"/>
              </a:ext>
            </a:extLst>
          </p:cNvPr>
          <p:cNvSpPr/>
          <p:nvPr/>
        </p:nvSpPr>
        <p:spPr>
          <a:xfrm>
            <a:off x="5552896" y="1629592"/>
            <a:ext cx="339630" cy="304801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DA11BC50-50B8-4C03-BE6F-7D860C031D86}"/>
              </a:ext>
            </a:extLst>
          </p:cNvPr>
          <p:cNvSpPr/>
          <p:nvPr/>
        </p:nvSpPr>
        <p:spPr>
          <a:xfrm>
            <a:off x="6362700" y="1446711"/>
            <a:ext cx="457200" cy="44740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B256F-9FBF-4C6D-8165-41044342E9F6}"/>
              </a:ext>
            </a:extLst>
          </p:cNvPr>
          <p:cNvSpPr txBox="1"/>
          <p:nvPr/>
        </p:nvSpPr>
        <p:spPr>
          <a:xfrm>
            <a:off x="2514600" y="2819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96F33-A64E-45C5-A4C6-0CBF4ABFF4A2}"/>
              </a:ext>
            </a:extLst>
          </p:cNvPr>
          <p:cNvSpPr txBox="1"/>
          <p:nvPr/>
        </p:nvSpPr>
        <p:spPr>
          <a:xfrm>
            <a:off x="2819400" y="55608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9600"/>
            <a:ext cx="38100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64" y="648807"/>
            <a:ext cx="4114800" cy="2740987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828801" y="3982998"/>
            <a:ext cx="3200400" cy="2123606"/>
          </a:xfrm>
          <a:prstGeom prst="wedgeEllipseCallout">
            <a:avLst>
              <a:gd name="adj1" fmla="val 67353"/>
              <a:gd name="adj2" fmla="val -11748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টাকার অংকের পরিমাণ অপেক্ষাকৃত ছোট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840732" y="3429000"/>
            <a:ext cx="2733207" cy="2928704"/>
          </a:xfrm>
          <a:prstGeom prst="cloudCallout">
            <a:avLst>
              <a:gd name="adj1" fmla="val -49686"/>
              <a:gd name="adj2" fmla="val -6066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লেনদেন নিয়মিত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সংঘটিত হয়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C8676E-5B1B-4249-BD1A-D860B7C693D2}"/>
              </a:ext>
            </a:extLst>
          </p:cNvPr>
          <p:cNvSpPr txBox="1"/>
          <p:nvPr/>
        </p:nvSpPr>
        <p:spPr>
          <a:xfrm>
            <a:off x="24384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70355-E381-4F05-BB23-C22F8DD060C1}"/>
              </a:ext>
            </a:extLst>
          </p:cNvPr>
          <p:cNvSpPr txBox="1"/>
          <p:nvPr/>
        </p:nvSpPr>
        <p:spPr>
          <a:xfrm>
            <a:off x="7162800" y="36136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7BF2F-194E-485F-A208-B0B13E6E9492}"/>
              </a:ext>
            </a:extLst>
          </p:cNvPr>
          <p:cNvSpPr txBox="1"/>
          <p:nvPr/>
        </p:nvSpPr>
        <p:spPr>
          <a:xfrm>
            <a:off x="0" y="228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25188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1696</TotalTime>
  <Words>329</Words>
  <Application>Microsoft Office PowerPoint</Application>
  <PresentationFormat>Widescreen</PresentationFormat>
  <Paragraphs>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md.suad</dc:creator>
  <cp:lastModifiedBy>DOEL</cp:lastModifiedBy>
  <cp:revision>171</cp:revision>
  <dcterms:created xsi:type="dcterms:W3CDTF">2006-08-16T00:00:00Z</dcterms:created>
  <dcterms:modified xsi:type="dcterms:W3CDTF">2021-07-03T15:32:58Z</dcterms:modified>
</cp:coreProperties>
</file>