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3" r:id="rId2"/>
    <p:sldId id="294" r:id="rId3"/>
    <p:sldId id="281" r:id="rId4"/>
    <p:sldId id="318" r:id="rId5"/>
    <p:sldId id="259" r:id="rId6"/>
    <p:sldId id="315" r:id="rId7"/>
    <p:sldId id="289" r:id="rId8"/>
    <p:sldId id="290" r:id="rId9"/>
    <p:sldId id="260" r:id="rId10"/>
    <p:sldId id="282" r:id="rId11"/>
    <p:sldId id="283" r:id="rId12"/>
    <p:sldId id="296" r:id="rId13"/>
    <p:sldId id="261" r:id="rId14"/>
    <p:sldId id="298" r:id="rId15"/>
    <p:sldId id="308" r:id="rId16"/>
    <p:sldId id="304" r:id="rId17"/>
    <p:sldId id="305" r:id="rId18"/>
    <p:sldId id="306" r:id="rId19"/>
    <p:sldId id="287" r:id="rId20"/>
    <p:sldId id="307" r:id="rId21"/>
    <p:sldId id="288" r:id="rId22"/>
    <p:sldId id="264" r:id="rId23"/>
    <p:sldId id="292" r:id="rId24"/>
    <p:sldId id="312" r:id="rId25"/>
    <p:sldId id="313" r:id="rId26"/>
    <p:sldId id="320" r:id="rId27"/>
    <p:sldId id="314" r:id="rId28"/>
    <p:sldId id="319" r:id="rId29"/>
    <p:sldId id="316" r:id="rId30"/>
    <p:sldId id="275" r:id="rId31"/>
    <p:sldId id="276" r:id="rId32"/>
    <p:sldId id="277" r:id="rId33"/>
    <p:sldId id="278" r:id="rId34"/>
    <p:sldId id="279" r:id="rId35"/>
    <p:sldId id="28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6D24A-A38C-441C-B343-12989EF04279}" type="datetimeFigureOut">
              <a:rPr lang="en-US" smtClean="0"/>
              <a:t>7/10/2021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9B4C28-A619-401E-9F7F-BFF9B24B4690}" type="slidenum">
              <a:rPr lang="en-US" smtClean="0"/>
              <a:t>‹#›</a:t>
            </a:fld>
            <a:endParaRPr lang="en-US"/>
          </a:p>
        </p:txBody>
      </p:sp>
    </p:spTree>
    <p:extLst>
      <p:ext uri="{BB962C8B-B14F-4D97-AF65-F5344CB8AC3E}">
        <p14:creationId xmlns:p14="http://schemas.microsoft.com/office/powerpoint/2010/main" val="9589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2</a:t>
            </a:fld>
            <a:endParaRPr lang="en-US"/>
          </a:p>
        </p:txBody>
      </p:sp>
    </p:spTree>
    <p:extLst>
      <p:ext uri="{BB962C8B-B14F-4D97-AF65-F5344CB8AC3E}">
        <p14:creationId xmlns:p14="http://schemas.microsoft.com/office/powerpoint/2010/main" val="201556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12</a:t>
            </a:fld>
            <a:endParaRPr lang="en-US"/>
          </a:p>
        </p:txBody>
      </p:sp>
    </p:spTree>
    <p:extLst>
      <p:ext uri="{BB962C8B-B14F-4D97-AF65-F5344CB8AC3E}">
        <p14:creationId xmlns:p14="http://schemas.microsoft.com/office/powerpoint/2010/main" val="107906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13</a:t>
            </a:fld>
            <a:endParaRPr lang="en-US"/>
          </a:p>
        </p:txBody>
      </p:sp>
    </p:spTree>
    <p:extLst>
      <p:ext uri="{BB962C8B-B14F-4D97-AF65-F5344CB8AC3E}">
        <p14:creationId xmlns:p14="http://schemas.microsoft.com/office/powerpoint/2010/main" val="224118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14</a:t>
            </a:fld>
            <a:endParaRPr lang="en-US"/>
          </a:p>
        </p:txBody>
      </p:sp>
    </p:spTree>
    <p:extLst>
      <p:ext uri="{BB962C8B-B14F-4D97-AF65-F5344CB8AC3E}">
        <p14:creationId xmlns:p14="http://schemas.microsoft.com/office/powerpoint/2010/main" val="2203296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16</a:t>
            </a:fld>
            <a:endParaRPr lang="en-US"/>
          </a:p>
        </p:txBody>
      </p:sp>
    </p:spTree>
    <p:extLst>
      <p:ext uri="{BB962C8B-B14F-4D97-AF65-F5344CB8AC3E}">
        <p14:creationId xmlns:p14="http://schemas.microsoft.com/office/powerpoint/2010/main" val="1134426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17</a:t>
            </a:fld>
            <a:endParaRPr lang="en-US"/>
          </a:p>
        </p:txBody>
      </p:sp>
    </p:spTree>
    <p:extLst>
      <p:ext uri="{BB962C8B-B14F-4D97-AF65-F5344CB8AC3E}">
        <p14:creationId xmlns:p14="http://schemas.microsoft.com/office/powerpoint/2010/main" val="1295255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18</a:t>
            </a:fld>
            <a:endParaRPr lang="en-US"/>
          </a:p>
        </p:txBody>
      </p:sp>
    </p:spTree>
    <p:extLst>
      <p:ext uri="{BB962C8B-B14F-4D97-AF65-F5344CB8AC3E}">
        <p14:creationId xmlns:p14="http://schemas.microsoft.com/office/powerpoint/2010/main" val="4085350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19</a:t>
            </a:fld>
            <a:endParaRPr lang="en-US"/>
          </a:p>
        </p:txBody>
      </p:sp>
    </p:spTree>
    <p:extLst>
      <p:ext uri="{BB962C8B-B14F-4D97-AF65-F5344CB8AC3E}">
        <p14:creationId xmlns:p14="http://schemas.microsoft.com/office/powerpoint/2010/main" val="245855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21</a:t>
            </a:fld>
            <a:endParaRPr lang="en-US"/>
          </a:p>
        </p:txBody>
      </p:sp>
    </p:spTree>
    <p:extLst>
      <p:ext uri="{BB962C8B-B14F-4D97-AF65-F5344CB8AC3E}">
        <p14:creationId xmlns:p14="http://schemas.microsoft.com/office/powerpoint/2010/main" val="2175250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22</a:t>
            </a:fld>
            <a:endParaRPr lang="en-US"/>
          </a:p>
        </p:txBody>
      </p:sp>
    </p:spTree>
    <p:extLst>
      <p:ext uri="{BB962C8B-B14F-4D97-AF65-F5344CB8AC3E}">
        <p14:creationId xmlns:p14="http://schemas.microsoft.com/office/powerpoint/2010/main" val="3934676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23</a:t>
            </a:fld>
            <a:endParaRPr lang="en-US"/>
          </a:p>
        </p:txBody>
      </p:sp>
    </p:spTree>
    <p:extLst>
      <p:ext uri="{BB962C8B-B14F-4D97-AF65-F5344CB8AC3E}">
        <p14:creationId xmlns:p14="http://schemas.microsoft.com/office/powerpoint/2010/main" val="322030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3</a:t>
            </a:fld>
            <a:endParaRPr lang="en-US"/>
          </a:p>
        </p:txBody>
      </p:sp>
    </p:spTree>
    <p:extLst>
      <p:ext uri="{BB962C8B-B14F-4D97-AF65-F5344CB8AC3E}">
        <p14:creationId xmlns:p14="http://schemas.microsoft.com/office/powerpoint/2010/main" val="2052466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28</a:t>
            </a:fld>
            <a:endParaRPr lang="en-US"/>
          </a:p>
        </p:txBody>
      </p:sp>
    </p:spTree>
    <p:extLst>
      <p:ext uri="{BB962C8B-B14F-4D97-AF65-F5344CB8AC3E}">
        <p14:creationId xmlns:p14="http://schemas.microsoft.com/office/powerpoint/2010/main" val="3736667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29</a:t>
            </a:fld>
            <a:endParaRPr lang="en-US"/>
          </a:p>
        </p:txBody>
      </p:sp>
    </p:spTree>
    <p:extLst>
      <p:ext uri="{BB962C8B-B14F-4D97-AF65-F5344CB8AC3E}">
        <p14:creationId xmlns:p14="http://schemas.microsoft.com/office/powerpoint/2010/main" val="854273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30</a:t>
            </a:fld>
            <a:endParaRPr lang="en-US"/>
          </a:p>
        </p:txBody>
      </p:sp>
    </p:spTree>
    <p:extLst>
      <p:ext uri="{BB962C8B-B14F-4D97-AF65-F5344CB8AC3E}">
        <p14:creationId xmlns:p14="http://schemas.microsoft.com/office/powerpoint/2010/main" val="3153703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31</a:t>
            </a:fld>
            <a:endParaRPr lang="en-US"/>
          </a:p>
        </p:txBody>
      </p:sp>
    </p:spTree>
    <p:extLst>
      <p:ext uri="{BB962C8B-B14F-4D97-AF65-F5344CB8AC3E}">
        <p14:creationId xmlns:p14="http://schemas.microsoft.com/office/powerpoint/2010/main" val="2980948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32</a:t>
            </a:fld>
            <a:endParaRPr lang="en-US"/>
          </a:p>
        </p:txBody>
      </p:sp>
    </p:spTree>
    <p:extLst>
      <p:ext uri="{BB962C8B-B14F-4D97-AF65-F5344CB8AC3E}">
        <p14:creationId xmlns:p14="http://schemas.microsoft.com/office/powerpoint/2010/main" val="2442316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33</a:t>
            </a:fld>
            <a:endParaRPr lang="en-US"/>
          </a:p>
        </p:txBody>
      </p:sp>
    </p:spTree>
    <p:extLst>
      <p:ext uri="{BB962C8B-B14F-4D97-AF65-F5344CB8AC3E}">
        <p14:creationId xmlns:p14="http://schemas.microsoft.com/office/powerpoint/2010/main" val="865118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34</a:t>
            </a:fld>
            <a:endParaRPr lang="en-US"/>
          </a:p>
        </p:txBody>
      </p:sp>
    </p:spTree>
    <p:extLst>
      <p:ext uri="{BB962C8B-B14F-4D97-AF65-F5344CB8AC3E}">
        <p14:creationId xmlns:p14="http://schemas.microsoft.com/office/powerpoint/2010/main" val="3132657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35</a:t>
            </a:fld>
            <a:endParaRPr lang="en-US"/>
          </a:p>
        </p:txBody>
      </p:sp>
    </p:spTree>
    <p:extLst>
      <p:ext uri="{BB962C8B-B14F-4D97-AF65-F5344CB8AC3E}">
        <p14:creationId xmlns:p14="http://schemas.microsoft.com/office/powerpoint/2010/main" val="138107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4</a:t>
            </a:fld>
            <a:endParaRPr lang="en-US"/>
          </a:p>
        </p:txBody>
      </p:sp>
    </p:spTree>
    <p:extLst>
      <p:ext uri="{BB962C8B-B14F-4D97-AF65-F5344CB8AC3E}">
        <p14:creationId xmlns:p14="http://schemas.microsoft.com/office/powerpoint/2010/main" val="259542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5</a:t>
            </a:fld>
            <a:endParaRPr lang="en-US"/>
          </a:p>
        </p:txBody>
      </p:sp>
    </p:spTree>
    <p:extLst>
      <p:ext uri="{BB962C8B-B14F-4D97-AF65-F5344CB8AC3E}">
        <p14:creationId xmlns:p14="http://schemas.microsoft.com/office/powerpoint/2010/main" val="41957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7</a:t>
            </a:fld>
            <a:endParaRPr lang="en-US"/>
          </a:p>
        </p:txBody>
      </p:sp>
    </p:spTree>
    <p:extLst>
      <p:ext uri="{BB962C8B-B14F-4D97-AF65-F5344CB8AC3E}">
        <p14:creationId xmlns:p14="http://schemas.microsoft.com/office/powerpoint/2010/main" val="270933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8</a:t>
            </a:fld>
            <a:endParaRPr lang="en-US"/>
          </a:p>
        </p:txBody>
      </p:sp>
    </p:spTree>
    <p:extLst>
      <p:ext uri="{BB962C8B-B14F-4D97-AF65-F5344CB8AC3E}">
        <p14:creationId xmlns:p14="http://schemas.microsoft.com/office/powerpoint/2010/main" val="256436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9</a:t>
            </a:fld>
            <a:endParaRPr lang="en-US"/>
          </a:p>
        </p:txBody>
      </p:sp>
    </p:spTree>
    <p:extLst>
      <p:ext uri="{BB962C8B-B14F-4D97-AF65-F5344CB8AC3E}">
        <p14:creationId xmlns:p14="http://schemas.microsoft.com/office/powerpoint/2010/main" val="100897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smtClean="0"/>
          </a:p>
          <a:p>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10</a:t>
            </a:fld>
            <a:endParaRPr lang="en-US"/>
          </a:p>
        </p:txBody>
      </p:sp>
    </p:spTree>
    <p:extLst>
      <p:ext uri="{BB962C8B-B14F-4D97-AF65-F5344CB8AC3E}">
        <p14:creationId xmlns:p14="http://schemas.microsoft.com/office/powerpoint/2010/main" val="258511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a:t>
            </a:r>
            <a:r>
              <a:rPr lang="en-US" baseline="0" dirty="0" smtClean="0"/>
              <a:t> </a:t>
            </a:r>
            <a:r>
              <a:rPr lang="en-US" baseline="0" dirty="0" err="1" smtClean="0"/>
              <a:t>রোকন</a:t>
            </a:r>
            <a:r>
              <a:rPr lang="en-US" baseline="0" dirty="0" smtClean="0"/>
              <a:t> </a:t>
            </a:r>
            <a:r>
              <a:rPr lang="en-US" baseline="0" dirty="0" err="1" smtClean="0"/>
              <a:t>উদ্দীন</a:t>
            </a:r>
            <a:r>
              <a:rPr lang="en-US" baseline="0" dirty="0" smtClean="0"/>
              <a:t>  , </a:t>
            </a:r>
            <a:r>
              <a:rPr lang="en-US" baseline="0" dirty="0" err="1" smtClean="0"/>
              <a:t>প্রভাষক</a:t>
            </a:r>
            <a:r>
              <a:rPr lang="en-US" baseline="0" dirty="0" smtClean="0"/>
              <a:t>, </a:t>
            </a:r>
            <a:r>
              <a:rPr lang="en-US" baseline="0" dirty="0" err="1" smtClean="0"/>
              <a:t>হাফছা</a:t>
            </a:r>
            <a:r>
              <a:rPr lang="en-US" baseline="0" dirty="0" smtClean="0"/>
              <a:t> </a:t>
            </a:r>
            <a:r>
              <a:rPr lang="en-US" baseline="0" dirty="0" err="1" smtClean="0"/>
              <a:t>মজুমদার</a:t>
            </a:r>
            <a:r>
              <a:rPr lang="en-US" baseline="0" dirty="0" smtClean="0"/>
              <a:t> </a:t>
            </a:r>
            <a:r>
              <a:rPr lang="en-US" baseline="0" dirty="0" err="1" smtClean="0"/>
              <a:t>মহিলা</a:t>
            </a:r>
            <a:r>
              <a:rPr lang="en-US" baseline="0" dirty="0" smtClean="0"/>
              <a:t> </a:t>
            </a:r>
            <a:r>
              <a:rPr lang="en-US" baseline="0" dirty="0" err="1" smtClean="0"/>
              <a:t>ডিগ্রী</a:t>
            </a:r>
            <a:r>
              <a:rPr lang="en-US" baseline="0" dirty="0" smtClean="0"/>
              <a:t> </a:t>
            </a:r>
            <a:r>
              <a:rPr lang="en-US" baseline="0" dirty="0" err="1" smtClean="0"/>
              <a:t>কলেজ</a:t>
            </a:r>
            <a:r>
              <a:rPr lang="en-US" baseline="0" dirty="0" smtClean="0"/>
              <a:t>, </a:t>
            </a:r>
            <a:r>
              <a:rPr lang="en-US" baseline="0" dirty="0" err="1" smtClean="0"/>
              <a:t>সিলেট</a:t>
            </a:r>
            <a:r>
              <a:rPr lang="en-US" baseline="0" dirty="0" smtClean="0"/>
              <a:t> । </a:t>
            </a:r>
            <a:r>
              <a:rPr lang="en-US" baseline="0" dirty="0" err="1" smtClean="0"/>
              <a:t>মোবাইলঃ</a:t>
            </a:r>
            <a:r>
              <a:rPr lang="en-US" baseline="0" dirty="0" smtClean="0"/>
              <a:t> ০১৭৫১২৩২১৯৮</a:t>
            </a:r>
            <a:endParaRPr lang="en-US" dirty="0"/>
          </a:p>
        </p:txBody>
      </p:sp>
      <p:sp>
        <p:nvSpPr>
          <p:cNvPr id="4" name="Slide Number Placeholder 3"/>
          <p:cNvSpPr>
            <a:spLocks noGrp="1"/>
          </p:cNvSpPr>
          <p:nvPr>
            <p:ph type="sldNum" sz="quarter" idx="10"/>
          </p:nvPr>
        </p:nvSpPr>
        <p:spPr/>
        <p:txBody>
          <a:bodyPr/>
          <a:lstStyle/>
          <a:p>
            <a:fld id="{FD9B4C28-A619-401E-9F7F-BFF9B24B4690}" type="slidenum">
              <a:rPr lang="en-US" smtClean="0"/>
              <a:t>11</a:t>
            </a:fld>
            <a:endParaRPr lang="en-US"/>
          </a:p>
        </p:txBody>
      </p:sp>
    </p:spTree>
    <p:extLst>
      <p:ext uri="{BB962C8B-B14F-4D97-AF65-F5344CB8AC3E}">
        <p14:creationId xmlns:p14="http://schemas.microsoft.com/office/powerpoint/2010/main" val="359716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F567FB-C550-49F2-AB5F-3B0690958514}"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37A1A-B9DB-46AC-8CBE-37FCA83DC406}" type="slidenum">
              <a:rPr lang="en-US" smtClean="0"/>
              <a:t>‹#›</a:t>
            </a:fld>
            <a:endParaRPr lang="en-US"/>
          </a:p>
        </p:txBody>
      </p:sp>
    </p:spTree>
    <p:extLst>
      <p:ext uri="{BB962C8B-B14F-4D97-AF65-F5344CB8AC3E}">
        <p14:creationId xmlns:p14="http://schemas.microsoft.com/office/powerpoint/2010/main" val="6855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567FB-C550-49F2-AB5F-3B0690958514}"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37A1A-B9DB-46AC-8CBE-37FCA83DC406}" type="slidenum">
              <a:rPr lang="en-US" smtClean="0"/>
              <a:t>‹#›</a:t>
            </a:fld>
            <a:endParaRPr lang="en-US"/>
          </a:p>
        </p:txBody>
      </p:sp>
    </p:spTree>
    <p:extLst>
      <p:ext uri="{BB962C8B-B14F-4D97-AF65-F5344CB8AC3E}">
        <p14:creationId xmlns:p14="http://schemas.microsoft.com/office/powerpoint/2010/main" val="233464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567FB-C550-49F2-AB5F-3B0690958514}"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37A1A-B9DB-46AC-8CBE-37FCA83DC406}" type="slidenum">
              <a:rPr lang="en-US" smtClean="0"/>
              <a:t>‹#›</a:t>
            </a:fld>
            <a:endParaRPr lang="en-US"/>
          </a:p>
        </p:txBody>
      </p:sp>
    </p:spTree>
    <p:extLst>
      <p:ext uri="{BB962C8B-B14F-4D97-AF65-F5344CB8AC3E}">
        <p14:creationId xmlns:p14="http://schemas.microsoft.com/office/powerpoint/2010/main" val="330088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F567FB-C550-49F2-AB5F-3B0690958514}"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37A1A-B9DB-46AC-8CBE-37FCA83DC406}" type="slidenum">
              <a:rPr lang="en-US" smtClean="0"/>
              <a:t>‹#›</a:t>
            </a:fld>
            <a:endParaRPr lang="en-US"/>
          </a:p>
        </p:txBody>
      </p:sp>
    </p:spTree>
    <p:extLst>
      <p:ext uri="{BB962C8B-B14F-4D97-AF65-F5344CB8AC3E}">
        <p14:creationId xmlns:p14="http://schemas.microsoft.com/office/powerpoint/2010/main" val="68875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F567FB-C550-49F2-AB5F-3B0690958514}" type="datetimeFigureOut">
              <a:rPr lang="en-US" smtClean="0"/>
              <a:t>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37A1A-B9DB-46AC-8CBE-37FCA83DC406}" type="slidenum">
              <a:rPr lang="en-US" smtClean="0"/>
              <a:t>‹#›</a:t>
            </a:fld>
            <a:endParaRPr lang="en-US"/>
          </a:p>
        </p:txBody>
      </p:sp>
    </p:spTree>
    <p:extLst>
      <p:ext uri="{BB962C8B-B14F-4D97-AF65-F5344CB8AC3E}">
        <p14:creationId xmlns:p14="http://schemas.microsoft.com/office/powerpoint/2010/main" val="35042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F567FB-C550-49F2-AB5F-3B0690958514}"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37A1A-B9DB-46AC-8CBE-37FCA83DC406}" type="slidenum">
              <a:rPr lang="en-US" smtClean="0"/>
              <a:t>‹#›</a:t>
            </a:fld>
            <a:endParaRPr lang="en-US"/>
          </a:p>
        </p:txBody>
      </p:sp>
    </p:spTree>
    <p:extLst>
      <p:ext uri="{BB962C8B-B14F-4D97-AF65-F5344CB8AC3E}">
        <p14:creationId xmlns:p14="http://schemas.microsoft.com/office/powerpoint/2010/main" val="10189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F567FB-C550-49F2-AB5F-3B0690958514}" type="datetimeFigureOut">
              <a:rPr lang="en-US" smtClean="0"/>
              <a:t>7/10/2021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37A1A-B9DB-46AC-8CBE-37FCA83DC406}" type="slidenum">
              <a:rPr lang="en-US" smtClean="0"/>
              <a:t>‹#›</a:t>
            </a:fld>
            <a:endParaRPr lang="en-US"/>
          </a:p>
        </p:txBody>
      </p:sp>
    </p:spTree>
    <p:extLst>
      <p:ext uri="{BB962C8B-B14F-4D97-AF65-F5344CB8AC3E}">
        <p14:creationId xmlns:p14="http://schemas.microsoft.com/office/powerpoint/2010/main" val="50658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F567FB-C550-49F2-AB5F-3B0690958514}" type="datetimeFigureOut">
              <a:rPr lang="en-US" smtClean="0"/>
              <a:t>7/10/2021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37A1A-B9DB-46AC-8CBE-37FCA83DC406}" type="slidenum">
              <a:rPr lang="en-US" smtClean="0"/>
              <a:t>‹#›</a:t>
            </a:fld>
            <a:endParaRPr lang="en-US"/>
          </a:p>
        </p:txBody>
      </p:sp>
    </p:spTree>
    <p:extLst>
      <p:ext uri="{BB962C8B-B14F-4D97-AF65-F5344CB8AC3E}">
        <p14:creationId xmlns:p14="http://schemas.microsoft.com/office/powerpoint/2010/main" val="219368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567FB-C550-49F2-AB5F-3B0690958514}" type="datetimeFigureOut">
              <a:rPr lang="en-US" smtClean="0"/>
              <a:t>7/10/2021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37A1A-B9DB-46AC-8CBE-37FCA83DC406}" type="slidenum">
              <a:rPr lang="en-US" smtClean="0"/>
              <a:t>‹#›</a:t>
            </a:fld>
            <a:endParaRPr lang="en-US"/>
          </a:p>
        </p:txBody>
      </p:sp>
    </p:spTree>
    <p:extLst>
      <p:ext uri="{BB962C8B-B14F-4D97-AF65-F5344CB8AC3E}">
        <p14:creationId xmlns:p14="http://schemas.microsoft.com/office/powerpoint/2010/main" val="348116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567FB-C550-49F2-AB5F-3B0690958514}"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37A1A-B9DB-46AC-8CBE-37FCA83DC406}" type="slidenum">
              <a:rPr lang="en-US" smtClean="0"/>
              <a:t>‹#›</a:t>
            </a:fld>
            <a:endParaRPr lang="en-US"/>
          </a:p>
        </p:txBody>
      </p:sp>
    </p:spTree>
    <p:extLst>
      <p:ext uri="{BB962C8B-B14F-4D97-AF65-F5344CB8AC3E}">
        <p14:creationId xmlns:p14="http://schemas.microsoft.com/office/powerpoint/2010/main" val="253257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F567FB-C550-49F2-AB5F-3B0690958514}" type="datetimeFigureOut">
              <a:rPr lang="en-US" smtClean="0"/>
              <a:t>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37A1A-B9DB-46AC-8CBE-37FCA83DC406}" type="slidenum">
              <a:rPr lang="en-US" smtClean="0"/>
              <a:t>‹#›</a:t>
            </a:fld>
            <a:endParaRPr lang="en-US"/>
          </a:p>
        </p:txBody>
      </p:sp>
    </p:spTree>
    <p:extLst>
      <p:ext uri="{BB962C8B-B14F-4D97-AF65-F5344CB8AC3E}">
        <p14:creationId xmlns:p14="http://schemas.microsoft.com/office/powerpoint/2010/main" val="420211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567FB-C550-49F2-AB5F-3B0690958514}" type="datetimeFigureOut">
              <a:rPr lang="en-US" smtClean="0"/>
              <a:t>7/10/2021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37A1A-B9DB-46AC-8CBE-37FCA83DC406}" type="slidenum">
              <a:rPr lang="en-US" smtClean="0"/>
              <a:t>‹#›</a:t>
            </a:fld>
            <a:endParaRPr lang="en-US"/>
          </a:p>
        </p:txBody>
      </p:sp>
    </p:spTree>
    <p:extLst>
      <p:ext uri="{BB962C8B-B14F-4D97-AF65-F5344CB8AC3E}">
        <p14:creationId xmlns:p14="http://schemas.microsoft.com/office/powerpoint/2010/main" val="149853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ritannica.com/biography/Gavrilo-Princip"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drokun985@gmail.com" TargetMode="External"/><Relationship Id="rId5" Type="http://schemas.openxmlformats.org/officeDocument/2006/relationships/hyperlink" Target="mailto:rokunuddin1983@gmail.com" TargetMode="Externa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D:\GIF\gif\giphy.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80" y="26894"/>
            <a:ext cx="9226680" cy="68311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9C854E91-F748-4317-A023-C838847309AA}"/>
              </a:ext>
            </a:extLst>
          </p:cNvPr>
          <p:cNvSpPr txBox="1"/>
          <p:nvPr/>
        </p:nvSpPr>
        <p:spPr>
          <a:xfrm>
            <a:off x="28689" y="215250"/>
            <a:ext cx="8880231" cy="1200329"/>
          </a:xfrm>
          <a:prstGeom prst="rect">
            <a:avLst/>
          </a:prstGeom>
          <a:noFill/>
        </p:spPr>
        <p:txBody>
          <a:bodyPr wrap="square" rtlCol="0">
            <a:prstTxWarp prst="textArchDown">
              <a:avLst/>
            </a:prstTxWarp>
            <a:spAutoFit/>
            <a:scene3d>
              <a:camera prst="perspectiveLeft"/>
              <a:lightRig rig="threePt" dir="t"/>
            </a:scene3d>
          </a:bodyPr>
          <a:lstStyle/>
          <a:p>
            <a:r>
              <a:rPr lang="en-US" sz="8800" b="1" dirty="0" err="1" smtClean="0"/>
              <a:t>আসসালামু</a:t>
            </a:r>
            <a:r>
              <a:rPr lang="en-US" sz="8800" b="1" dirty="0" smtClean="0"/>
              <a:t> </a:t>
            </a:r>
            <a:r>
              <a:rPr lang="en-US" sz="8800" b="1" dirty="0" err="1" smtClean="0"/>
              <a:t>আলাইকুম</a:t>
            </a:r>
            <a:endParaRPr lang="en-US" sz="8800" b="1" dirty="0"/>
          </a:p>
        </p:txBody>
      </p:sp>
      <p:sp>
        <p:nvSpPr>
          <p:cNvPr id="6" name="TextBox 5">
            <a:extLst>
              <a:ext uri="{FF2B5EF4-FFF2-40B4-BE49-F238E27FC236}">
                <a16:creationId xmlns="" xmlns:a16="http://schemas.microsoft.com/office/drawing/2014/main" id="{9C854E91-F748-4317-A023-C838847309AA}"/>
              </a:ext>
            </a:extLst>
          </p:cNvPr>
          <p:cNvSpPr txBox="1"/>
          <p:nvPr/>
        </p:nvSpPr>
        <p:spPr>
          <a:xfrm>
            <a:off x="152400" y="4495800"/>
            <a:ext cx="8880231" cy="1200329"/>
          </a:xfrm>
          <a:prstGeom prst="rect">
            <a:avLst/>
          </a:prstGeom>
          <a:noFill/>
        </p:spPr>
        <p:txBody>
          <a:bodyPr wrap="square" rtlCol="0">
            <a:prstTxWarp prst="textArchDown">
              <a:avLst/>
            </a:prstTxWarp>
            <a:spAutoFit/>
            <a:scene3d>
              <a:camera prst="perspectiveLeft"/>
              <a:lightRig rig="threePt" dir="t"/>
            </a:scene3d>
          </a:bodyPr>
          <a:lstStyle/>
          <a:p>
            <a:r>
              <a:rPr lang="en-US" sz="8800" b="1" dirty="0" err="1" smtClean="0">
                <a:solidFill>
                  <a:srgbClr val="FF0000"/>
                </a:solidFill>
              </a:rPr>
              <a:t>আজকের</a:t>
            </a:r>
            <a:r>
              <a:rPr lang="en-US" sz="8800" b="1" dirty="0" smtClean="0">
                <a:solidFill>
                  <a:srgbClr val="FF0000"/>
                </a:solidFill>
              </a:rPr>
              <a:t> </a:t>
            </a:r>
            <a:r>
              <a:rPr lang="en-US" sz="8800" b="1" dirty="0" err="1" smtClean="0">
                <a:solidFill>
                  <a:srgbClr val="FF0000"/>
                </a:solidFill>
              </a:rPr>
              <a:t>ক্লাসে</a:t>
            </a:r>
            <a:r>
              <a:rPr lang="en-US" sz="8800" b="1" dirty="0" smtClean="0">
                <a:solidFill>
                  <a:srgbClr val="FF0000"/>
                </a:solidFill>
              </a:rPr>
              <a:t> </a:t>
            </a:r>
            <a:r>
              <a:rPr lang="en-US" sz="8800" b="1" dirty="0" err="1" smtClean="0">
                <a:solidFill>
                  <a:srgbClr val="FF0000"/>
                </a:solidFill>
              </a:rPr>
              <a:t>সবাইকে</a:t>
            </a:r>
            <a:r>
              <a:rPr lang="en-US" sz="8800" b="1" dirty="0" smtClean="0">
                <a:solidFill>
                  <a:srgbClr val="FF0000"/>
                </a:solidFill>
              </a:rPr>
              <a:t> </a:t>
            </a:r>
            <a:r>
              <a:rPr lang="en-US" sz="8800" b="1" dirty="0" err="1" smtClean="0">
                <a:solidFill>
                  <a:srgbClr val="FF0000"/>
                </a:solidFill>
              </a:rPr>
              <a:t>স্বাগতম</a:t>
            </a:r>
            <a:endParaRPr lang="en-US" sz="8800" b="1"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30053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লতা পাতা ফুল\images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9159"/>
            <a:ext cx="9144000" cy="5628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99160"/>
            <a:ext cx="6781800" cy="646331"/>
          </a:xfrm>
          <a:prstGeom prst="rect">
            <a:avLst/>
          </a:prstGeom>
          <a:solidFill>
            <a:schemeClr val="accent1">
              <a:lumMod val="20000"/>
              <a:lumOff val="80000"/>
            </a:schemeClr>
          </a:solidFill>
          <a:scene3d>
            <a:camera prst="orthographicFront"/>
            <a:lightRig rig="threePt" dir="t"/>
          </a:scene3d>
          <a:sp3d>
            <a:bevelT prst="angle"/>
          </a:sp3d>
        </p:spPr>
        <p:txBody>
          <a:bodyPr wrap="square">
            <a:spAutoFit/>
          </a:bodyPr>
          <a:lstStyle/>
          <a:p>
            <a:r>
              <a:rPr lang="en-US" sz="3600" b="1" dirty="0" smtClean="0">
                <a:solidFill>
                  <a:srgbClr val="FF0000"/>
                </a:solidFill>
              </a:rPr>
              <a:t>           </a:t>
            </a:r>
            <a:r>
              <a:rPr lang="as-IN" sz="3600" b="1" dirty="0">
                <a:solidFill>
                  <a:srgbClr val="FF0000"/>
                </a:solidFill>
              </a:rPr>
              <a:t>মানবসৃষ্ট মহাধ্বংসযজ্ঞ</a:t>
            </a:r>
            <a:endParaRPr lang="en-US" sz="3600" b="1" dirty="0">
              <a:solidFill>
                <a:srgbClr val="FF0000"/>
              </a:solidFill>
            </a:endParaRPr>
          </a:p>
        </p:txBody>
      </p:sp>
      <p:sp>
        <p:nvSpPr>
          <p:cNvPr id="5" name="Rectangle 4"/>
          <p:cNvSpPr/>
          <p:nvPr/>
        </p:nvSpPr>
        <p:spPr>
          <a:xfrm>
            <a:off x="3276600" y="2286000"/>
            <a:ext cx="2895600" cy="412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p:txBody>
          <a:bodyPr/>
          <a:lstStyle/>
          <a:p>
            <a:endParaRPr lang="en-US"/>
          </a:p>
        </p:txBody>
      </p:sp>
      <p:pic>
        <p:nvPicPr>
          <p:cNvPr id="4" name="Picture 2" descr="C:\Users\user\Downloads\মানবসৃষ্ট মহাধ্বংসযজ্ঞ.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45490"/>
            <a:ext cx="8839200" cy="5860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2313320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69" y="24243"/>
            <a:ext cx="4848232" cy="1143000"/>
          </a:xfrm>
        </p:spPr>
        <p:txBody>
          <a:bodyPr>
            <a:normAutofit/>
          </a:bodyPr>
          <a:lstStyle/>
          <a:p>
            <a:r>
              <a:rPr lang="en-US" sz="2000" dirty="0" smtClean="0"/>
              <a:t>                                                        </a:t>
            </a:r>
            <a:endParaRPr lang="en-US" sz="2000" dirty="0"/>
          </a:p>
        </p:txBody>
      </p:sp>
      <p:sp>
        <p:nvSpPr>
          <p:cNvPr id="5" name="Rectangle 4"/>
          <p:cNvSpPr/>
          <p:nvPr/>
        </p:nvSpPr>
        <p:spPr>
          <a:xfrm>
            <a:off x="228600" y="1110734"/>
            <a:ext cx="4214615" cy="369332"/>
          </a:xfrm>
          <a:prstGeom prst="rect">
            <a:avLst/>
          </a:prstGeom>
        </p:spPr>
        <p:txBody>
          <a:bodyPr wrap="none">
            <a:spAutoFit/>
          </a:bodyPr>
          <a:lstStyle/>
          <a:p>
            <a:r>
              <a:rPr lang="as-IN" b="1" dirty="0">
                <a:solidFill>
                  <a:schemeClr val="bg1"/>
                </a:solidFill>
              </a:rPr>
              <a:t>মেজর জেনারেল জেমস বি. এস্টকোর্ট</a:t>
            </a:r>
            <a:endParaRPr lang="en-US" b="1" dirty="0">
              <a:solidFill>
                <a:schemeClr val="bg1"/>
              </a:solidFill>
            </a:endParaRPr>
          </a:p>
        </p:txBody>
      </p:sp>
      <p:pic>
        <p:nvPicPr>
          <p:cNvPr id="4" name="Picture 2" descr="C:\Users\user\Downloads\জার্মানির  হঠকারিতাই ১ম বিশ্বযুদ্ধের একটি বড় কারণ ছিল.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81" y="1110734"/>
            <a:ext cx="5033681" cy="5747266"/>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26893" y="51137"/>
            <a:ext cx="4903694" cy="830997"/>
          </a:xfrm>
          <a:prstGeom prst="rect">
            <a:avLst/>
          </a:prstGeom>
          <a:solidFill>
            <a:schemeClr val="bg2">
              <a:lumMod val="90000"/>
            </a:schemeClr>
          </a:solidFill>
          <a:scene3d>
            <a:camera prst="orthographicFront"/>
            <a:lightRig rig="threePt" dir="t"/>
          </a:scene3d>
          <a:sp3d>
            <a:bevelT prst="convex"/>
          </a:sp3d>
        </p:spPr>
        <p:txBody>
          <a:bodyPr wrap="square">
            <a:spAutoFit/>
          </a:bodyPr>
          <a:lstStyle/>
          <a:p>
            <a:r>
              <a:rPr lang="as-IN" sz="2400" b="1" dirty="0">
                <a:solidFill>
                  <a:srgbClr val="FF0000"/>
                </a:solidFill>
              </a:rPr>
              <a:t>জার্মানির  </a:t>
            </a:r>
            <a:r>
              <a:rPr lang="as-IN" sz="2400" b="1" dirty="0" smtClean="0">
                <a:solidFill>
                  <a:srgbClr val="FF0000"/>
                </a:solidFill>
              </a:rPr>
              <a:t>হঠকারিতাই</a:t>
            </a:r>
            <a:r>
              <a:rPr lang="en-US" sz="2400" b="1" dirty="0" smtClean="0">
                <a:solidFill>
                  <a:srgbClr val="FF0000"/>
                </a:solidFill>
              </a:rPr>
              <a:t>  </a:t>
            </a:r>
            <a:r>
              <a:rPr lang="as-IN" sz="2400" b="1" dirty="0" smtClean="0">
                <a:solidFill>
                  <a:srgbClr val="FF0000"/>
                </a:solidFill>
              </a:rPr>
              <a:t>১ম </a:t>
            </a:r>
            <a:r>
              <a:rPr lang="en-US" sz="2400" b="1" dirty="0" smtClean="0">
                <a:solidFill>
                  <a:srgbClr val="FF0000"/>
                </a:solidFill>
              </a:rPr>
              <a:t> </a:t>
            </a:r>
          </a:p>
          <a:p>
            <a:r>
              <a:rPr lang="as-IN" sz="2400" b="1" dirty="0" smtClean="0">
                <a:solidFill>
                  <a:srgbClr val="FF0000"/>
                </a:solidFill>
              </a:rPr>
              <a:t>বিশ্বযুদ্ধের </a:t>
            </a:r>
            <a:r>
              <a:rPr lang="as-IN" sz="2400" b="1" dirty="0">
                <a:solidFill>
                  <a:srgbClr val="FF0000"/>
                </a:solidFill>
              </a:rPr>
              <a:t>একটি বড় কারণ ছিল</a:t>
            </a:r>
            <a:endParaRPr lang="en-US" sz="2400" b="1" dirty="0">
              <a:solidFill>
                <a:srgbClr val="FF0000"/>
              </a:solidFill>
            </a:endParaRPr>
          </a:p>
        </p:txBody>
      </p:sp>
      <p:pic>
        <p:nvPicPr>
          <p:cNvPr id="7171" name="Picture 3" descr="C:\Users\user\Downloads\অস্ট্রিয়া বেছে নেয় যুদ্ধের পথ.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110734"/>
            <a:ext cx="4267200" cy="574726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5746275" y="142323"/>
            <a:ext cx="3355406" cy="954107"/>
          </a:xfrm>
          <a:prstGeom prst="rect">
            <a:avLst/>
          </a:prstGeom>
          <a:solidFill>
            <a:schemeClr val="accent2">
              <a:lumMod val="20000"/>
              <a:lumOff val="80000"/>
            </a:schemeClr>
          </a:solidFill>
          <a:scene3d>
            <a:camera prst="orthographicFront"/>
            <a:lightRig rig="threePt" dir="t"/>
          </a:scene3d>
          <a:sp3d>
            <a:bevelT prst="convex"/>
          </a:sp3d>
        </p:spPr>
        <p:txBody>
          <a:bodyPr wrap="none">
            <a:spAutoFit/>
          </a:bodyPr>
          <a:lstStyle/>
          <a:p>
            <a:r>
              <a:rPr lang="as-IN" sz="2800" b="1" dirty="0">
                <a:solidFill>
                  <a:srgbClr val="00B0F0"/>
                </a:solidFill>
              </a:rPr>
              <a:t>অস্ট্রিয়া বেছে নেয় </a:t>
            </a:r>
            <a:endParaRPr lang="en-US" sz="2800" b="1" dirty="0" smtClean="0">
              <a:solidFill>
                <a:srgbClr val="00B0F0"/>
              </a:solidFill>
            </a:endParaRPr>
          </a:p>
          <a:p>
            <a:r>
              <a:rPr lang="as-IN" sz="2800" b="1" dirty="0" smtClean="0">
                <a:solidFill>
                  <a:srgbClr val="00B0F0"/>
                </a:solidFill>
              </a:rPr>
              <a:t>যুদ্ধের </a:t>
            </a:r>
            <a:r>
              <a:rPr lang="en-US" sz="2800" b="1" dirty="0" smtClean="0">
                <a:solidFill>
                  <a:srgbClr val="00B0F0"/>
                </a:solidFill>
              </a:rPr>
              <a:t>       </a:t>
            </a:r>
            <a:r>
              <a:rPr lang="as-IN" sz="2800" b="1" dirty="0" smtClean="0">
                <a:solidFill>
                  <a:srgbClr val="00B0F0"/>
                </a:solidFill>
              </a:rPr>
              <a:t>পথ</a:t>
            </a:r>
            <a:endParaRPr lang="en-US" sz="2800" b="1" dirty="0">
              <a:solidFill>
                <a:srgbClr val="00B0F0"/>
              </a:solidFill>
            </a:endParaRPr>
          </a:p>
        </p:txBody>
      </p:sp>
      <p:sp>
        <p:nvSpPr>
          <p:cNvPr id="8" name="Down Arrow 7"/>
          <p:cNvSpPr/>
          <p:nvPr/>
        </p:nvSpPr>
        <p:spPr>
          <a:xfrm>
            <a:off x="7010400" y="695235"/>
            <a:ext cx="484632" cy="600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940322" y="806196"/>
            <a:ext cx="484632" cy="673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57200"/>
            <a:ext cx="10134600" cy="7543800"/>
          </a:xfrm>
          <a:prstGeom prst="rect">
            <a:avLst/>
          </a:prstGeom>
        </p:spPr>
      </p:pic>
    </p:spTree>
    <p:extLst>
      <p:ext uri="{BB962C8B-B14F-4D97-AF65-F5344CB8AC3E}">
        <p14:creationId xmlns:p14="http://schemas.microsoft.com/office/powerpoint/2010/main" val="9877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লতা পাতা ফুল\download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962400" y="-3962400"/>
            <a:ext cx="12192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7400" y="53788"/>
            <a:ext cx="4495800" cy="707886"/>
          </a:xfrm>
          <a:prstGeom prst="rect">
            <a:avLst/>
          </a:prstGeom>
          <a:solidFill>
            <a:schemeClr val="bg2"/>
          </a:solidFill>
          <a:scene3d>
            <a:camera prst="orthographicFront"/>
            <a:lightRig rig="threePt" dir="t"/>
          </a:scene3d>
          <a:sp3d>
            <a:bevelT prst="angle"/>
          </a:sp3d>
        </p:spPr>
        <p:txBody>
          <a:bodyPr wrap="square">
            <a:spAutoFit/>
          </a:bodyPr>
          <a:lstStyle/>
          <a:p>
            <a:r>
              <a:rPr lang="en-US" sz="4000" dirty="0" smtClean="0"/>
              <a:t>     </a:t>
            </a:r>
            <a:r>
              <a:rPr lang="en-US" sz="4000" b="1" dirty="0" err="1" smtClean="0">
                <a:solidFill>
                  <a:srgbClr val="FF0000"/>
                </a:solidFill>
              </a:rPr>
              <a:t>আজকের</a:t>
            </a:r>
            <a:r>
              <a:rPr lang="en-US" sz="4000" b="1" dirty="0" smtClean="0">
                <a:solidFill>
                  <a:srgbClr val="FF0000"/>
                </a:solidFill>
              </a:rPr>
              <a:t> </a:t>
            </a:r>
            <a:r>
              <a:rPr lang="en-US" sz="4000" b="1" dirty="0" err="1" smtClean="0">
                <a:solidFill>
                  <a:srgbClr val="FF0000"/>
                </a:solidFill>
              </a:rPr>
              <a:t>পাঠ</a:t>
            </a:r>
            <a:endParaRPr lang="en-US" sz="4000" b="1" dirty="0">
              <a:solidFill>
                <a:srgbClr val="FF0000"/>
              </a:solidFill>
            </a:endParaRPr>
          </a:p>
        </p:txBody>
      </p:sp>
      <p:sp>
        <p:nvSpPr>
          <p:cNvPr id="5" name="Rectangle 4"/>
          <p:cNvSpPr/>
          <p:nvPr/>
        </p:nvSpPr>
        <p:spPr>
          <a:xfrm>
            <a:off x="3788773" y="3244334"/>
            <a:ext cx="237566" cy="369332"/>
          </a:xfrm>
          <a:prstGeom prst="rect">
            <a:avLst/>
          </a:prstGeom>
        </p:spPr>
        <p:txBody>
          <a:bodyPr wrap="none">
            <a:spAutoFit/>
          </a:bodyPr>
          <a:lstStyle/>
          <a:p>
            <a:r>
              <a:rPr lang="en-US" dirty="0">
                <a:solidFill>
                  <a:srgbClr val="FF0000"/>
                </a:solidFill>
              </a:rPr>
              <a:t> </a:t>
            </a:r>
          </a:p>
        </p:txBody>
      </p:sp>
      <p:pic>
        <p:nvPicPr>
          <p:cNvPr id="8194" name="Picture 2" descr="D:\লতা পাতা ফুল\images (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19200"/>
            <a:ext cx="8991600" cy="54863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4600" y="3244334"/>
            <a:ext cx="4572000" cy="1323439"/>
          </a:xfrm>
          <a:prstGeom prst="rect">
            <a:avLst/>
          </a:prstGeom>
          <a:solidFill>
            <a:schemeClr val="accent1">
              <a:lumMod val="20000"/>
              <a:lumOff val="80000"/>
            </a:schemeClr>
          </a:solidFill>
          <a:ln>
            <a:solidFill>
              <a:srgbClr val="FF0000"/>
            </a:solidFill>
          </a:ln>
          <a:effectLst>
            <a:glow rad="228600">
              <a:schemeClr val="accent4">
                <a:satMod val="175000"/>
                <a:alpha val="40000"/>
              </a:schemeClr>
            </a:glow>
          </a:effectLst>
          <a:scene3d>
            <a:camera prst="orthographicFront"/>
            <a:lightRig rig="threePt" dir="t"/>
          </a:scene3d>
          <a:sp3d>
            <a:bevelT prst="angle"/>
          </a:sp3d>
        </p:spPr>
        <p:txBody>
          <a:bodyPr wrap="square">
            <a:spAutoFit/>
          </a:bodyPr>
          <a:lstStyle/>
          <a:p>
            <a:r>
              <a:rPr lang="en-US" b="1" dirty="0" smtClean="0"/>
              <a:t>      </a:t>
            </a:r>
            <a:r>
              <a:rPr lang="en-US" sz="4000" b="1" dirty="0" err="1" smtClean="0"/>
              <a:t>প্রথম</a:t>
            </a:r>
            <a:r>
              <a:rPr lang="en-US" sz="4000" b="1" dirty="0" smtClean="0"/>
              <a:t> </a:t>
            </a:r>
            <a:r>
              <a:rPr lang="en-US" sz="4000" b="1" dirty="0" err="1" smtClean="0"/>
              <a:t>বিশ্ব</a:t>
            </a:r>
            <a:r>
              <a:rPr lang="as-IN" sz="4000" b="1" dirty="0" smtClean="0"/>
              <a:t>যুদ্ধ</a:t>
            </a:r>
            <a:r>
              <a:rPr lang="en-US" sz="4000" b="1" dirty="0" smtClean="0"/>
              <a:t> </a:t>
            </a:r>
          </a:p>
          <a:p>
            <a:r>
              <a:rPr lang="en-US" sz="4000" b="1" dirty="0">
                <a:solidFill>
                  <a:srgbClr val="0070C0"/>
                </a:solidFill>
                <a:latin typeface="NikoshBAN" panose="02000000000000000000" pitchFamily="2" charset="0"/>
                <a:cs typeface="NikoshBAN" panose="02000000000000000000" pitchFamily="2" charset="0"/>
              </a:rPr>
              <a:t>(First World War </a:t>
            </a:r>
            <a:r>
              <a:rPr lang="en-US" sz="4000" b="1" dirty="0" smtClean="0">
                <a:solidFill>
                  <a:srgbClr val="0070C0"/>
                </a:solidFill>
                <a:latin typeface="NikoshBAN" panose="02000000000000000000" pitchFamily="2" charset="0"/>
                <a:cs typeface="NikoshBAN" panose="02000000000000000000" pitchFamily="2" charset="0"/>
              </a:rPr>
              <a:t>)</a:t>
            </a:r>
            <a:endParaRPr lang="bn-BD" sz="4000" b="1" dirty="0">
              <a:latin typeface="NikoshBAN" pitchFamily="2" charset="0"/>
              <a:cs typeface="NikoshBAN"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59240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1"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80">
                                          <p:stCondLst>
                                            <p:cond delay="0"/>
                                          </p:stCondLst>
                                        </p:cTn>
                                        <p:tgtEl>
                                          <p:spTgt spid="2"/>
                                        </p:tgtEl>
                                      </p:cBhvr>
                                    </p:animEffect>
                                    <p:anim calcmode="lin" valueType="num">
                                      <p:cBhvr>
                                        <p:cTn id="3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9" dur="26">
                                          <p:stCondLst>
                                            <p:cond delay="650"/>
                                          </p:stCondLst>
                                        </p:cTn>
                                        <p:tgtEl>
                                          <p:spTgt spid="2"/>
                                        </p:tgtEl>
                                      </p:cBhvr>
                                      <p:to x="100000" y="60000"/>
                                    </p:animScale>
                                    <p:animScale>
                                      <p:cBhvr>
                                        <p:cTn id="40" dur="166" decel="50000">
                                          <p:stCondLst>
                                            <p:cond delay="676"/>
                                          </p:stCondLst>
                                        </p:cTn>
                                        <p:tgtEl>
                                          <p:spTgt spid="2"/>
                                        </p:tgtEl>
                                      </p:cBhvr>
                                      <p:to x="100000" y="100000"/>
                                    </p:animScale>
                                    <p:animScale>
                                      <p:cBhvr>
                                        <p:cTn id="41" dur="26">
                                          <p:stCondLst>
                                            <p:cond delay="1312"/>
                                          </p:stCondLst>
                                        </p:cTn>
                                        <p:tgtEl>
                                          <p:spTgt spid="2"/>
                                        </p:tgtEl>
                                      </p:cBhvr>
                                      <p:to x="100000" y="80000"/>
                                    </p:animScale>
                                    <p:animScale>
                                      <p:cBhvr>
                                        <p:cTn id="42" dur="166" decel="50000">
                                          <p:stCondLst>
                                            <p:cond delay="1338"/>
                                          </p:stCondLst>
                                        </p:cTn>
                                        <p:tgtEl>
                                          <p:spTgt spid="2"/>
                                        </p:tgtEl>
                                      </p:cBhvr>
                                      <p:to x="100000" y="100000"/>
                                    </p:animScale>
                                    <p:animScale>
                                      <p:cBhvr>
                                        <p:cTn id="43" dur="26">
                                          <p:stCondLst>
                                            <p:cond delay="1642"/>
                                          </p:stCondLst>
                                        </p:cTn>
                                        <p:tgtEl>
                                          <p:spTgt spid="2"/>
                                        </p:tgtEl>
                                      </p:cBhvr>
                                      <p:to x="100000" y="90000"/>
                                    </p:animScale>
                                    <p:animScale>
                                      <p:cBhvr>
                                        <p:cTn id="44" dur="166" decel="50000">
                                          <p:stCondLst>
                                            <p:cond delay="1668"/>
                                          </p:stCondLst>
                                        </p:cTn>
                                        <p:tgtEl>
                                          <p:spTgt spid="2"/>
                                        </p:tgtEl>
                                      </p:cBhvr>
                                      <p:to x="100000" y="100000"/>
                                    </p:animScale>
                                    <p:animScale>
                                      <p:cBhvr>
                                        <p:cTn id="45" dur="26">
                                          <p:stCondLst>
                                            <p:cond delay="1808"/>
                                          </p:stCondLst>
                                        </p:cTn>
                                        <p:tgtEl>
                                          <p:spTgt spid="2"/>
                                        </p:tgtEl>
                                      </p:cBhvr>
                                      <p:to x="100000" y="95000"/>
                                    </p:animScale>
                                    <p:animScale>
                                      <p:cBhvr>
                                        <p:cTn id="4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টাইলস\images (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3826" y="1446118"/>
            <a:ext cx="9617545" cy="5411881"/>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354106" y="5562600"/>
            <a:ext cx="9677400" cy="1077218"/>
          </a:xfrm>
          <a:prstGeom prst="rect">
            <a:avLst/>
          </a:prstGeom>
          <a:solidFill>
            <a:schemeClr val="tx2"/>
          </a:solidFill>
          <a:scene3d>
            <a:camera prst="orthographicFront"/>
            <a:lightRig rig="threePt" dir="t"/>
          </a:scene3d>
          <a:sp3d>
            <a:bevelT prst="angle"/>
          </a:sp3d>
        </p:spPr>
        <p:txBody>
          <a:bodyPr wrap="square">
            <a:spAutoFit/>
          </a:bodyPr>
          <a:lstStyle/>
          <a:p>
            <a:pPr algn="ctr"/>
            <a:r>
              <a:rPr lang="bn-BD" sz="3200" b="1" dirty="0" smtClean="0">
                <a:solidFill>
                  <a:schemeClr val="bg1"/>
                </a:solidFill>
              </a:rPr>
              <a:t>০</a:t>
            </a:r>
            <a:r>
              <a:rPr lang="en-US" sz="3200" b="1" dirty="0" smtClean="0">
                <a:solidFill>
                  <a:schemeClr val="bg1"/>
                </a:solidFill>
              </a:rPr>
              <a:t>৬</a:t>
            </a:r>
            <a:r>
              <a:rPr lang="bn-BD" sz="3200" b="1" dirty="0" smtClean="0">
                <a:solidFill>
                  <a:schemeClr val="bg1"/>
                </a:solidFill>
              </a:rPr>
              <a:t>। </a:t>
            </a:r>
            <a:r>
              <a:rPr lang="bn-BD" sz="3200" b="1" dirty="0">
                <a:solidFill>
                  <a:schemeClr val="bg1"/>
                </a:solidFill>
              </a:rPr>
              <a:t>প্রথম বিশ্বযুদ্ধের ফলাফল  মূল্যায়ন করতে পারবে ।  </a:t>
            </a:r>
            <a:endParaRPr lang="en-US" sz="3200" b="1" dirty="0">
              <a:solidFill>
                <a:schemeClr val="bg1"/>
              </a:solidFill>
            </a:endParaRPr>
          </a:p>
        </p:txBody>
      </p:sp>
      <p:sp>
        <p:nvSpPr>
          <p:cNvPr id="5" name="Rectangle 4"/>
          <p:cNvSpPr/>
          <p:nvPr/>
        </p:nvSpPr>
        <p:spPr>
          <a:xfrm>
            <a:off x="-354106" y="-431"/>
            <a:ext cx="9498106" cy="1446550"/>
          </a:xfrm>
          <a:prstGeom prst="rect">
            <a:avLst/>
          </a:prstGeom>
          <a:solidFill>
            <a:schemeClr val="bg2">
              <a:lumMod val="90000"/>
            </a:schemeClr>
          </a:solidFill>
          <a:scene3d>
            <a:camera prst="orthographicFront"/>
            <a:lightRig rig="threePt" dir="t"/>
          </a:scene3d>
          <a:sp3d>
            <a:bevelT prst="angle"/>
          </a:sp3d>
        </p:spPr>
        <p:txBody>
          <a:bodyPr wrap="square">
            <a:spAutoFit/>
          </a:bodyPr>
          <a:lstStyle/>
          <a:p>
            <a:r>
              <a:rPr lang="en-US" sz="4400" b="1" dirty="0" smtClean="0">
                <a:solidFill>
                  <a:srgbClr val="FF0000"/>
                </a:solidFill>
              </a:rPr>
              <a:t>        </a:t>
            </a:r>
            <a:r>
              <a:rPr lang="en-US" sz="4400" b="1" dirty="0" err="1" smtClean="0">
                <a:solidFill>
                  <a:srgbClr val="FF0000"/>
                </a:solidFill>
              </a:rPr>
              <a:t>শিখনফল</a:t>
            </a:r>
            <a:r>
              <a:rPr lang="en-US" sz="4400" b="1" dirty="0" smtClean="0">
                <a:solidFill>
                  <a:srgbClr val="FF0000"/>
                </a:solidFill>
              </a:rPr>
              <a:t> </a:t>
            </a:r>
          </a:p>
          <a:p>
            <a:r>
              <a:rPr lang="en-US" sz="4400" b="1" dirty="0" smtClean="0">
                <a:solidFill>
                  <a:srgbClr val="FF0000"/>
                </a:solidFill>
              </a:rPr>
              <a:t>      </a:t>
            </a:r>
            <a:r>
              <a:rPr lang="bn-BD" sz="3200" b="1" dirty="0" smtClean="0">
                <a:solidFill>
                  <a:srgbClr val="7030A0"/>
                </a:solidFill>
              </a:rPr>
              <a:t>এই </a:t>
            </a:r>
            <a:r>
              <a:rPr lang="bn-BD" sz="3200" b="1" dirty="0">
                <a:solidFill>
                  <a:srgbClr val="7030A0"/>
                </a:solidFill>
              </a:rPr>
              <a:t>পাঠ শেষে </a:t>
            </a:r>
            <a:r>
              <a:rPr lang="en-US" sz="3200" b="1" dirty="0" err="1">
                <a:solidFill>
                  <a:srgbClr val="7030A0"/>
                </a:solidFill>
              </a:rPr>
              <a:t>শিক্ষার্থীরা</a:t>
            </a:r>
            <a:r>
              <a:rPr lang="en-US" sz="3200" b="1" dirty="0">
                <a:solidFill>
                  <a:srgbClr val="7030A0"/>
                </a:solidFill>
              </a:rPr>
              <a:t> </a:t>
            </a:r>
            <a:r>
              <a:rPr lang="en-US" sz="3200" b="1" dirty="0" smtClean="0">
                <a:solidFill>
                  <a:srgbClr val="7030A0"/>
                </a:solidFill>
              </a:rPr>
              <a:t>-</a:t>
            </a:r>
            <a:endParaRPr lang="bn-BD" sz="3200" b="1" dirty="0">
              <a:solidFill>
                <a:srgbClr val="7030A0"/>
              </a:solidFill>
            </a:endParaRPr>
          </a:p>
        </p:txBody>
      </p:sp>
      <p:sp>
        <p:nvSpPr>
          <p:cNvPr id="2" name="Rectangle 1"/>
          <p:cNvSpPr/>
          <p:nvPr/>
        </p:nvSpPr>
        <p:spPr>
          <a:xfrm>
            <a:off x="304800" y="1446119"/>
            <a:ext cx="8382000" cy="523220"/>
          </a:xfrm>
          <a:prstGeom prst="rect">
            <a:avLst/>
          </a:prstGeom>
          <a:solidFill>
            <a:schemeClr val="bg1"/>
          </a:solidFill>
          <a:scene3d>
            <a:camera prst="orthographicFront"/>
            <a:lightRig rig="threePt" dir="t"/>
          </a:scene3d>
          <a:sp3d>
            <a:bevelT prst="angle"/>
          </a:sp3d>
        </p:spPr>
        <p:txBody>
          <a:bodyPr wrap="square">
            <a:spAutoFit/>
          </a:bodyPr>
          <a:lstStyle/>
          <a:p>
            <a:pPr algn="ctr"/>
            <a:r>
              <a:rPr lang="en-US" sz="2800" b="1" dirty="0"/>
              <a:t>০১। </a:t>
            </a:r>
            <a:r>
              <a:rPr lang="bn-BD" sz="2800" b="1" dirty="0"/>
              <a:t>প্রথম বিশ্বযুদ্ধ </a:t>
            </a:r>
            <a:r>
              <a:rPr lang="en-US" sz="2800" b="1" dirty="0"/>
              <a:t> </a:t>
            </a:r>
            <a:r>
              <a:rPr lang="en-US" sz="2800" b="1" dirty="0" err="1"/>
              <a:t>সম্পর্কে</a:t>
            </a:r>
            <a:r>
              <a:rPr lang="en-US" sz="2800" b="1" dirty="0"/>
              <a:t> </a:t>
            </a:r>
            <a:r>
              <a:rPr lang="en-US" sz="2800" b="1" dirty="0" err="1"/>
              <a:t>বলতে</a:t>
            </a:r>
            <a:r>
              <a:rPr lang="en-US" sz="2800" b="1" dirty="0"/>
              <a:t> </a:t>
            </a:r>
            <a:r>
              <a:rPr lang="bn-BD" sz="2800" b="1" dirty="0"/>
              <a:t> পারবে ।</a:t>
            </a:r>
          </a:p>
        </p:txBody>
      </p:sp>
      <p:sp>
        <p:nvSpPr>
          <p:cNvPr id="3" name="Rectangle 2"/>
          <p:cNvSpPr/>
          <p:nvPr/>
        </p:nvSpPr>
        <p:spPr>
          <a:xfrm>
            <a:off x="291353" y="2014533"/>
            <a:ext cx="8382000" cy="523220"/>
          </a:xfrm>
          <a:prstGeom prst="rect">
            <a:avLst/>
          </a:prstGeom>
          <a:solidFill>
            <a:schemeClr val="bg2">
              <a:lumMod val="75000"/>
            </a:schemeClr>
          </a:solidFill>
          <a:scene3d>
            <a:camera prst="orthographicFront"/>
            <a:lightRig rig="threePt" dir="t"/>
          </a:scene3d>
          <a:sp3d>
            <a:bevelT prst="angle"/>
          </a:sp3d>
        </p:spPr>
        <p:txBody>
          <a:bodyPr wrap="square">
            <a:spAutoFit/>
          </a:bodyPr>
          <a:lstStyle/>
          <a:p>
            <a:pPr algn="ctr"/>
            <a:r>
              <a:rPr lang="bn-BD" sz="2800" b="1" dirty="0">
                <a:solidFill>
                  <a:srgbClr val="7030A0"/>
                </a:solidFill>
              </a:rPr>
              <a:t>০২। প্রথম বিশ্বযুদ্ধের কারন ব্যাখ্যা করতে পারবে ।</a:t>
            </a:r>
          </a:p>
        </p:txBody>
      </p:sp>
      <p:sp>
        <p:nvSpPr>
          <p:cNvPr id="6" name="Rectangle 5"/>
          <p:cNvSpPr/>
          <p:nvPr/>
        </p:nvSpPr>
        <p:spPr>
          <a:xfrm>
            <a:off x="251010" y="2667000"/>
            <a:ext cx="8364071" cy="954107"/>
          </a:xfrm>
          <a:prstGeom prst="rect">
            <a:avLst/>
          </a:prstGeom>
          <a:solidFill>
            <a:schemeClr val="tx2">
              <a:lumMod val="40000"/>
              <a:lumOff val="60000"/>
            </a:schemeClr>
          </a:solidFill>
          <a:scene3d>
            <a:camera prst="orthographicFront"/>
            <a:lightRig rig="threePt" dir="t"/>
          </a:scene3d>
          <a:sp3d>
            <a:bevelT prst="angle"/>
          </a:sp3d>
        </p:spPr>
        <p:txBody>
          <a:bodyPr wrap="square">
            <a:spAutoFit/>
          </a:bodyPr>
          <a:lstStyle/>
          <a:p>
            <a:pPr algn="ctr"/>
            <a:r>
              <a:rPr lang="bn-BD" sz="2800" b="1" dirty="0">
                <a:solidFill>
                  <a:srgbClr val="C00000"/>
                </a:solidFill>
              </a:rPr>
              <a:t>০৩। ত্রি- শক্তি চুক্তি ও ত্রি- শক্তি আঁতাত সম্পর্কে </a:t>
            </a:r>
            <a:r>
              <a:rPr lang="en-US" sz="2800" b="1" dirty="0" err="1" smtClean="0">
                <a:solidFill>
                  <a:srgbClr val="C00000"/>
                </a:solidFill>
              </a:rPr>
              <a:t>বলতে</a:t>
            </a:r>
            <a:r>
              <a:rPr lang="en-US" sz="2800" b="1" dirty="0" smtClean="0">
                <a:solidFill>
                  <a:srgbClr val="C00000"/>
                </a:solidFill>
              </a:rPr>
              <a:t> </a:t>
            </a:r>
            <a:r>
              <a:rPr lang="en-US" sz="2800" b="1" dirty="0" err="1" smtClean="0">
                <a:solidFill>
                  <a:srgbClr val="C00000"/>
                </a:solidFill>
              </a:rPr>
              <a:t>পারবে</a:t>
            </a:r>
            <a:r>
              <a:rPr lang="bn-BD" sz="2800" b="1" dirty="0" smtClean="0">
                <a:solidFill>
                  <a:srgbClr val="C00000"/>
                </a:solidFill>
              </a:rPr>
              <a:t> </a:t>
            </a:r>
            <a:r>
              <a:rPr lang="bn-BD" sz="2800" b="1" dirty="0">
                <a:solidFill>
                  <a:srgbClr val="C00000"/>
                </a:solidFill>
              </a:rPr>
              <a:t>।   </a:t>
            </a:r>
          </a:p>
        </p:txBody>
      </p:sp>
      <p:sp>
        <p:nvSpPr>
          <p:cNvPr id="8" name="Rectangle 7"/>
          <p:cNvSpPr/>
          <p:nvPr/>
        </p:nvSpPr>
        <p:spPr>
          <a:xfrm>
            <a:off x="251010" y="3778363"/>
            <a:ext cx="8364071" cy="954107"/>
          </a:xfrm>
          <a:prstGeom prst="rect">
            <a:avLst/>
          </a:prstGeom>
          <a:solidFill>
            <a:schemeClr val="accent4">
              <a:lumMod val="40000"/>
              <a:lumOff val="60000"/>
            </a:schemeClr>
          </a:solidFill>
          <a:scene3d>
            <a:camera prst="orthographicFront"/>
            <a:lightRig rig="threePt" dir="t"/>
          </a:scene3d>
          <a:sp3d>
            <a:bevelT prst="angle"/>
          </a:sp3d>
        </p:spPr>
        <p:txBody>
          <a:bodyPr wrap="square">
            <a:spAutoFit/>
          </a:bodyPr>
          <a:lstStyle/>
          <a:p>
            <a:pPr algn="ctr"/>
            <a:r>
              <a:rPr lang="bn-BD" sz="2800" b="1" dirty="0"/>
              <a:t>০৪।  প্রথম বিশ্বযুদ্ধের ঘটনাপ্রবাহ  বর্ণনা করতে পারবে । </a:t>
            </a:r>
          </a:p>
        </p:txBody>
      </p:sp>
      <p:sp>
        <p:nvSpPr>
          <p:cNvPr id="11" name="Rectangle 10"/>
          <p:cNvSpPr/>
          <p:nvPr/>
        </p:nvSpPr>
        <p:spPr>
          <a:xfrm>
            <a:off x="-208429" y="4756214"/>
            <a:ext cx="8895229" cy="584775"/>
          </a:xfrm>
          <a:prstGeom prst="rect">
            <a:avLst/>
          </a:prstGeom>
          <a:solidFill>
            <a:schemeClr val="tx2">
              <a:lumMod val="20000"/>
              <a:lumOff val="80000"/>
            </a:schemeClr>
          </a:solidFill>
          <a:scene3d>
            <a:camera prst="orthographicFront"/>
            <a:lightRig rig="threePt" dir="t"/>
          </a:scene3d>
          <a:sp3d>
            <a:bevelT prst="angle"/>
          </a:sp3d>
        </p:spPr>
        <p:txBody>
          <a:bodyPr wrap="square">
            <a:spAutoFit/>
          </a:bodyPr>
          <a:lstStyle/>
          <a:p>
            <a:pPr algn="ctr"/>
            <a:r>
              <a:rPr lang="bn-BD" sz="3200" b="1" dirty="0" smtClean="0">
                <a:solidFill>
                  <a:srgbClr val="FFC000"/>
                </a:solidFill>
              </a:rPr>
              <a:t>০</a:t>
            </a:r>
            <a:r>
              <a:rPr lang="en-US" sz="3200" b="1" dirty="0" smtClean="0">
                <a:solidFill>
                  <a:srgbClr val="FFC000"/>
                </a:solidFill>
              </a:rPr>
              <a:t>৫</a:t>
            </a:r>
            <a:r>
              <a:rPr lang="bn-BD" sz="3200" b="1" dirty="0" smtClean="0">
                <a:solidFill>
                  <a:srgbClr val="FFC000"/>
                </a:solidFill>
              </a:rPr>
              <a:t>।  </a:t>
            </a:r>
            <a:r>
              <a:rPr lang="en-US" sz="3200" b="1" dirty="0" err="1" smtClean="0">
                <a:solidFill>
                  <a:srgbClr val="FFC000"/>
                </a:solidFill>
              </a:rPr>
              <a:t>লীগ</a:t>
            </a:r>
            <a:r>
              <a:rPr lang="en-US" sz="3200" b="1" dirty="0" smtClean="0">
                <a:solidFill>
                  <a:srgbClr val="FFC000"/>
                </a:solidFill>
              </a:rPr>
              <a:t> </a:t>
            </a:r>
            <a:r>
              <a:rPr lang="en-US" sz="3200" b="1" dirty="0" err="1" smtClean="0">
                <a:solidFill>
                  <a:srgbClr val="FFC000"/>
                </a:solidFill>
              </a:rPr>
              <a:t>অব</a:t>
            </a:r>
            <a:r>
              <a:rPr lang="en-US" sz="3200" b="1" dirty="0" smtClean="0">
                <a:solidFill>
                  <a:srgbClr val="FFC000"/>
                </a:solidFill>
              </a:rPr>
              <a:t> </a:t>
            </a:r>
            <a:r>
              <a:rPr lang="en-US" sz="3200" b="1" dirty="0" err="1" smtClean="0">
                <a:solidFill>
                  <a:srgbClr val="FFC000"/>
                </a:solidFill>
              </a:rPr>
              <a:t>নেশনস</a:t>
            </a:r>
            <a:r>
              <a:rPr lang="en-US" sz="3200" b="1" dirty="0" smtClean="0">
                <a:solidFill>
                  <a:srgbClr val="FFC000"/>
                </a:solidFill>
              </a:rPr>
              <a:t> </a:t>
            </a:r>
            <a:r>
              <a:rPr lang="en-US" sz="3200" b="1" dirty="0" err="1" smtClean="0">
                <a:solidFill>
                  <a:srgbClr val="FFC000"/>
                </a:solidFill>
              </a:rPr>
              <a:t>সম্পর্কে</a:t>
            </a:r>
            <a:r>
              <a:rPr lang="en-US" sz="3200" b="1" dirty="0" smtClean="0">
                <a:solidFill>
                  <a:srgbClr val="FFC000"/>
                </a:solidFill>
              </a:rPr>
              <a:t> </a:t>
            </a:r>
            <a:r>
              <a:rPr lang="en-US" sz="3200" b="1" dirty="0" err="1" smtClean="0">
                <a:solidFill>
                  <a:srgbClr val="FFC000"/>
                </a:solidFill>
              </a:rPr>
              <a:t>বলতে</a:t>
            </a:r>
            <a:r>
              <a:rPr lang="en-US" sz="3200" b="1" dirty="0" smtClean="0">
                <a:solidFill>
                  <a:srgbClr val="FFC000"/>
                </a:solidFill>
              </a:rPr>
              <a:t> </a:t>
            </a:r>
            <a:r>
              <a:rPr lang="bn-BD" sz="3200" b="1" dirty="0" smtClean="0">
                <a:solidFill>
                  <a:srgbClr val="FFC000"/>
                </a:solidFill>
              </a:rPr>
              <a:t>পারবে </a:t>
            </a:r>
            <a:r>
              <a:rPr lang="bn-BD" sz="3200" b="1" dirty="0">
                <a:solidFill>
                  <a:srgbClr val="FFC000"/>
                </a:solidFill>
              </a:rPr>
              <a:t>।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353" y="-304800"/>
            <a:ext cx="10134600" cy="7543800"/>
          </a:xfrm>
          <a:prstGeom prst="rect">
            <a:avLst/>
          </a:prstGeom>
        </p:spPr>
      </p:pic>
    </p:spTree>
    <p:extLst>
      <p:ext uri="{BB962C8B-B14F-4D97-AF65-F5344CB8AC3E}">
        <p14:creationId xmlns:p14="http://schemas.microsoft.com/office/powerpoint/2010/main" val="26319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80">
                                          <p:stCondLst>
                                            <p:cond delay="0"/>
                                          </p:stCondLst>
                                        </p:cTn>
                                        <p:tgtEl>
                                          <p:spTgt spid="3"/>
                                        </p:tgtEl>
                                      </p:cBhvr>
                                    </p:animEffect>
                                    <p:anim calcmode="lin" valueType="num">
                                      <p:cBhvr>
                                        <p:cTn id="3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gtEl>
                                      </p:cBhvr>
                                      <p:to x="100000" y="60000"/>
                                    </p:animScale>
                                    <p:animScale>
                                      <p:cBhvr>
                                        <p:cTn id="37" dur="166" decel="50000">
                                          <p:stCondLst>
                                            <p:cond delay="676"/>
                                          </p:stCondLst>
                                        </p:cTn>
                                        <p:tgtEl>
                                          <p:spTgt spid="3"/>
                                        </p:tgtEl>
                                      </p:cBhvr>
                                      <p:to x="100000" y="100000"/>
                                    </p:animScale>
                                    <p:animScale>
                                      <p:cBhvr>
                                        <p:cTn id="38" dur="26">
                                          <p:stCondLst>
                                            <p:cond delay="1312"/>
                                          </p:stCondLst>
                                        </p:cTn>
                                        <p:tgtEl>
                                          <p:spTgt spid="3"/>
                                        </p:tgtEl>
                                      </p:cBhvr>
                                      <p:to x="100000" y="80000"/>
                                    </p:animScale>
                                    <p:animScale>
                                      <p:cBhvr>
                                        <p:cTn id="39" dur="166" decel="50000">
                                          <p:stCondLst>
                                            <p:cond delay="1338"/>
                                          </p:stCondLst>
                                        </p:cTn>
                                        <p:tgtEl>
                                          <p:spTgt spid="3"/>
                                        </p:tgtEl>
                                      </p:cBhvr>
                                      <p:to x="100000" y="100000"/>
                                    </p:animScale>
                                    <p:animScale>
                                      <p:cBhvr>
                                        <p:cTn id="40" dur="26">
                                          <p:stCondLst>
                                            <p:cond delay="1642"/>
                                          </p:stCondLst>
                                        </p:cTn>
                                        <p:tgtEl>
                                          <p:spTgt spid="3"/>
                                        </p:tgtEl>
                                      </p:cBhvr>
                                      <p:to x="100000" y="90000"/>
                                    </p:animScale>
                                    <p:animScale>
                                      <p:cBhvr>
                                        <p:cTn id="41" dur="166" decel="50000">
                                          <p:stCondLst>
                                            <p:cond delay="1668"/>
                                          </p:stCondLst>
                                        </p:cTn>
                                        <p:tgtEl>
                                          <p:spTgt spid="3"/>
                                        </p:tgtEl>
                                      </p:cBhvr>
                                      <p:to x="100000" y="100000"/>
                                    </p:animScale>
                                    <p:animScale>
                                      <p:cBhvr>
                                        <p:cTn id="42" dur="26">
                                          <p:stCondLst>
                                            <p:cond delay="1808"/>
                                          </p:stCondLst>
                                        </p:cTn>
                                        <p:tgtEl>
                                          <p:spTgt spid="3"/>
                                        </p:tgtEl>
                                      </p:cBhvr>
                                      <p:to x="100000" y="95000"/>
                                    </p:animScale>
                                    <p:animScale>
                                      <p:cBhvr>
                                        <p:cTn id="43" dur="166" decel="50000">
                                          <p:stCondLst>
                                            <p:cond delay="1834"/>
                                          </p:stCondLst>
                                        </p:cTn>
                                        <p:tgtEl>
                                          <p:spTgt spid="3"/>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580">
                                          <p:stCondLst>
                                            <p:cond delay="0"/>
                                          </p:stCondLst>
                                        </p:cTn>
                                        <p:tgtEl>
                                          <p:spTgt spid="8"/>
                                        </p:tgtEl>
                                      </p:cBhvr>
                                    </p:animEffect>
                                    <p:anim calcmode="lin" valueType="num">
                                      <p:cBhvr>
                                        <p:cTn id="6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2" dur="26">
                                          <p:stCondLst>
                                            <p:cond delay="650"/>
                                          </p:stCondLst>
                                        </p:cTn>
                                        <p:tgtEl>
                                          <p:spTgt spid="8"/>
                                        </p:tgtEl>
                                      </p:cBhvr>
                                      <p:to x="100000" y="60000"/>
                                    </p:animScale>
                                    <p:animScale>
                                      <p:cBhvr>
                                        <p:cTn id="73" dur="166" decel="50000">
                                          <p:stCondLst>
                                            <p:cond delay="676"/>
                                          </p:stCondLst>
                                        </p:cTn>
                                        <p:tgtEl>
                                          <p:spTgt spid="8"/>
                                        </p:tgtEl>
                                      </p:cBhvr>
                                      <p:to x="100000" y="100000"/>
                                    </p:animScale>
                                    <p:animScale>
                                      <p:cBhvr>
                                        <p:cTn id="74" dur="26">
                                          <p:stCondLst>
                                            <p:cond delay="1312"/>
                                          </p:stCondLst>
                                        </p:cTn>
                                        <p:tgtEl>
                                          <p:spTgt spid="8"/>
                                        </p:tgtEl>
                                      </p:cBhvr>
                                      <p:to x="100000" y="80000"/>
                                    </p:animScale>
                                    <p:animScale>
                                      <p:cBhvr>
                                        <p:cTn id="75" dur="166" decel="50000">
                                          <p:stCondLst>
                                            <p:cond delay="1338"/>
                                          </p:stCondLst>
                                        </p:cTn>
                                        <p:tgtEl>
                                          <p:spTgt spid="8"/>
                                        </p:tgtEl>
                                      </p:cBhvr>
                                      <p:to x="100000" y="100000"/>
                                    </p:animScale>
                                    <p:animScale>
                                      <p:cBhvr>
                                        <p:cTn id="76" dur="26">
                                          <p:stCondLst>
                                            <p:cond delay="1642"/>
                                          </p:stCondLst>
                                        </p:cTn>
                                        <p:tgtEl>
                                          <p:spTgt spid="8"/>
                                        </p:tgtEl>
                                      </p:cBhvr>
                                      <p:to x="100000" y="90000"/>
                                    </p:animScale>
                                    <p:animScale>
                                      <p:cBhvr>
                                        <p:cTn id="77" dur="166" decel="50000">
                                          <p:stCondLst>
                                            <p:cond delay="1668"/>
                                          </p:stCondLst>
                                        </p:cTn>
                                        <p:tgtEl>
                                          <p:spTgt spid="8"/>
                                        </p:tgtEl>
                                      </p:cBhvr>
                                      <p:to x="100000" y="100000"/>
                                    </p:animScale>
                                    <p:animScale>
                                      <p:cBhvr>
                                        <p:cTn id="78" dur="26">
                                          <p:stCondLst>
                                            <p:cond delay="1808"/>
                                          </p:stCondLst>
                                        </p:cTn>
                                        <p:tgtEl>
                                          <p:spTgt spid="8"/>
                                        </p:tgtEl>
                                      </p:cBhvr>
                                      <p:to x="100000" y="95000"/>
                                    </p:animScale>
                                    <p:animScale>
                                      <p:cBhvr>
                                        <p:cTn id="79" dur="166" decel="50000">
                                          <p:stCondLst>
                                            <p:cond delay="1834"/>
                                          </p:stCondLst>
                                        </p:cTn>
                                        <p:tgtEl>
                                          <p:spTgt spid="8"/>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down)">
                                      <p:cBhvr>
                                        <p:cTn id="84" dur="580">
                                          <p:stCondLst>
                                            <p:cond delay="0"/>
                                          </p:stCondLst>
                                        </p:cTn>
                                        <p:tgtEl>
                                          <p:spTgt spid="11"/>
                                        </p:tgtEl>
                                      </p:cBhvr>
                                    </p:animEffect>
                                    <p:anim calcmode="lin" valueType="num">
                                      <p:cBhvr>
                                        <p:cTn id="8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0" dur="26">
                                          <p:stCondLst>
                                            <p:cond delay="650"/>
                                          </p:stCondLst>
                                        </p:cTn>
                                        <p:tgtEl>
                                          <p:spTgt spid="11"/>
                                        </p:tgtEl>
                                      </p:cBhvr>
                                      <p:to x="100000" y="60000"/>
                                    </p:animScale>
                                    <p:animScale>
                                      <p:cBhvr>
                                        <p:cTn id="91" dur="166" decel="50000">
                                          <p:stCondLst>
                                            <p:cond delay="676"/>
                                          </p:stCondLst>
                                        </p:cTn>
                                        <p:tgtEl>
                                          <p:spTgt spid="11"/>
                                        </p:tgtEl>
                                      </p:cBhvr>
                                      <p:to x="100000" y="100000"/>
                                    </p:animScale>
                                    <p:animScale>
                                      <p:cBhvr>
                                        <p:cTn id="92" dur="26">
                                          <p:stCondLst>
                                            <p:cond delay="1312"/>
                                          </p:stCondLst>
                                        </p:cTn>
                                        <p:tgtEl>
                                          <p:spTgt spid="11"/>
                                        </p:tgtEl>
                                      </p:cBhvr>
                                      <p:to x="100000" y="80000"/>
                                    </p:animScale>
                                    <p:animScale>
                                      <p:cBhvr>
                                        <p:cTn id="93" dur="166" decel="50000">
                                          <p:stCondLst>
                                            <p:cond delay="1338"/>
                                          </p:stCondLst>
                                        </p:cTn>
                                        <p:tgtEl>
                                          <p:spTgt spid="11"/>
                                        </p:tgtEl>
                                      </p:cBhvr>
                                      <p:to x="100000" y="100000"/>
                                    </p:animScale>
                                    <p:animScale>
                                      <p:cBhvr>
                                        <p:cTn id="94" dur="26">
                                          <p:stCondLst>
                                            <p:cond delay="1642"/>
                                          </p:stCondLst>
                                        </p:cTn>
                                        <p:tgtEl>
                                          <p:spTgt spid="11"/>
                                        </p:tgtEl>
                                      </p:cBhvr>
                                      <p:to x="100000" y="90000"/>
                                    </p:animScale>
                                    <p:animScale>
                                      <p:cBhvr>
                                        <p:cTn id="95" dur="166" decel="50000">
                                          <p:stCondLst>
                                            <p:cond delay="1668"/>
                                          </p:stCondLst>
                                        </p:cTn>
                                        <p:tgtEl>
                                          <p:spTgt spid="11"/>
                                        </p:tgtEl>
                                      </p:cBhvr>
                                      <p:to x="100000" y="100000"/>
                                    </p:animScale>
                                    <p:animScale>
                                      <p:cBhvr>
                                        <p:cTn id="96" dur="26">
                                          <p:stCondLst>
                                            <p:cond delay="1808"/>
                                          </p:stCondLst>
                                        </p:cTn>
                                        <p:tgtEl>
                                          <p:spTgt spid="11"/>
                                        </p:tgtEl>
                                      </p:cBhvr>
                                      <p:to x="100000" y="95000"/>
                                    </p:animScale>
                                    <p:animScale>
                                      <p:cBhvr>
                                        <p:cTn id="97" dur="166" decel="50000">
                                          <p:stCondLst>
                                            <p:cond delay="1834"/>
                                          </p:stCondLst>
                                        </p:cTn>
                                        <p:tgtEl>
                                          <p:spTgt spid="11"/>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wipe(down)">
                                      <p:cBhvr>
                                        <p:cTn id="102" dur="580">
                                          <p:stCondLst>
                                            <p:cond delay="0"/>
                                          </p:stCondLst>
                                        </p:cTn>
                                        <p:tgtEl>
                                          <p:spTgt spid="4"/>
                                        </p:tgtEl>
                                      </p:cBhvr>
                                    </p:animEffect>
                                    <p:anim calcmode="lin" valueType="num">
                                      <p:cBhvr>
                                        <p:cTn id="10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08" dur="26">
                                          <p:stCondLst>
                                            <p:cond delay="650"/>
                                          </p:stCondLst>
                                        </p:cTn>
                                        <p:tgtEl>
                                          <p:spTgt spid="4"/>
                                        </p:tgtEl>
                                      </p:cBhvr>
                                      <p:to x="100000" y="60000"/>
                                    </p:animScale>
                                    <p:animScale>
                                      <p:cBhvr>
                                        <p:cTn id="109" dur="166" decel="50000">
                                          <p:stCondLst>
                                            <p:cond delay="676"/>
                                          </p:stCondLst>
                                        </p:cTn>
                                        <p:tgtEl>
                                          <p:spTgt spid="4"/>
                                        </p:tgtEl>
                                      </p:cBhvr>
                                      <p:to x="100000" y="100000"/>
                                    </p:animScale>
                                    <p:animScale>
                                      <p:cBhvr>
                                        <p:cTn id="110" dur="26">
                                          <p:stCondLst>
                                            <p:cond delay="1312"/>
                                          </p:stCondLst>
                                        </p:cTn>
                                        <p:tgtEl>
                                          <p:spTgt spid="4"/>
                                        </p:tgtEl>
                                      </p:cBhvr>
                                      <p:to x="100000" y="80000"/>
                                    </p:animScale>
                                    <p:animScale>
                                      <p:cBhvr>
                                        <p:cTn id="111" dur="166" decel="50000">
                                          <p:stCondLst>
                                            <p:cond delay="1338"/>
                                          </p:stCondLst>
                                        </p:cTn>
                                        <p:tgtEl>
                                          <p:spTgt spid="4"/>
                                        </p:tgtEl>
                                      </p:cBhvr>
                                      <p:to x="100000" y="100000"/>
                                    </p:animScale>
                                    <p:animScale>
                                      <p:cBhvr>
                                        <p:cTn id="112" dur="26">
                                          <p:stCondLst>
                                            <p:cond delay="1642"/>
                                          </p:stCondLst>
                                        </p:cTn>
                                        <p:tgtEl>
                                          <p:spTgt spid="4"/>
                                        </p:tgtEl>
                                      </p:cBhvr>
                                      <p:to x="100000" y="90000"/>
                                    </p:animScale>
                                    <p:animScale>
                                      <p:cBhvr>
                                        <p:cTn id="113" dur="166" decel="50000">
                                          <p:stCondLst>
                                            <p:cond delay="1668"/>
                                          </p:stCondLst>
                                        </p:cTn>
                                        <p:tgtEl>
                                          <p:spTgt spid="4"/>
                                        </p:tgtEl>
                                      </p:cBhvr>
                                      <p:to x="100000" y="100000"/>
                                    </p:animScale>
                                    <p:animScale>
                                      <p:cBhvr>
                                        <p:cTn id="114" dur="26">
                                          <p:stCondLst>
                                            <p:cond delay="1808"/>
                                          </p:stCondLst>
                                        </p:cTn>
                                        <p:tgtEl>
                                          <p:spTgt spid="4"/>
                                        </p:tgtEl>
                                      </p:cBhvr>
                                      <p:to x="100000" y="95000"/>
                                    </p:animScale>
                                    <p:animScale>
                                      <p:cBhvr>
                                        <p:cTn id="11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animBg="1"/>
      <p:bldP spid="6" grpId="0" animBg="1"/>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67236" y="-152400"/>
            <a:ext cx="10130117" cy="826433"/>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r>
              <a:rPr lang="bn-BD"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প্রথম </a:t>
            </a:r>
            <a:r>
              <a:rPr lang="bn-BD"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বিশ্বযুদ্ধ ( ১৯১৪- ১৯১৮)  </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endParaRPr lang="en-US" sz="4000" b="1" i="1" dirty="0"/>
          </a:p>
        </p:txBody>
      </p:sp>
      <p:pic>
        <p:nvPicPr>
          <p:cNvPr id="3" name="Picture 2" descr="D:\লতা পাতা ফুল\images (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5" y="674033"/>
            <a:ext cx="10130117" cy="61839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9272" y="876300"/>
            <a:ext cx="5798128" cy="5632311"/>
          </a:xfrm>
          <a:prstGeom prst="rect">
            <a:avLst/>
          </a:prstGeom>
          <a:solidFill>
            <a:schemeClr val="bg1"/>
          </a:solidFill>
          <a:scene3d>
            <a:camera prst="orthographicFront"/>
            <a:lightRig rig="threePt" dir="t"/>
          </a:scene3d>
          <a:sp3d>
            <a:bevelT prst="angle"/>
          </a:sp3d>
        </p:spPr>
        <p:txBody>
          <a:bodyPr wrap="square">
            <a:spAutoFit/>
          </a:bodyPr>
          <a:lstStyle/>
          <a:p>
            <a:pPr algn="ctr"/>
            <a:r>
              <a:rPr lang="bn-BD" sz="2400" b="1" dirty="0"/>
              <a:t>উনবিংশ শতাব্দীর শেষদিকে  এবং বিংশ শতাব্দীর  প্রথমদিকে ইউরোপে যে স্বার্থপরতা ও জাতীয়তাবাদী চেতনা দেখা দিয়েছিল তারই চরম পরিণতি হলো প্রথম বিশ্বযুদ্ধ । </a:t>
            </a:r>
            <a:r>
              <a:rPr lang="bn-BD" sz="2400" b="1" dirty="0">
                <a:latin typeface="NikoshBAN"/>
              </a:rPr>
              <a:t>বসনিয়ার রাজধানী সারায়েভোতে অস্ট্রিয়ার যুবরাজ হত্যার মধ্য দিয়ে এ যুদ্ধের সূত্রপাত হয় । এই যুদ্ধ ১৯১৪ খ্রিঃ ২৮ জুলাই শুরু হয়ে ১৯১৮ খ্রিঃ ১১ নভেম্বর পর্যন্ত স্থায়ী হয়। এ যুদ্ধের ব্যাপকতা , ধ্বংসযজ্ঞ ও হতাহত পূর্বের য কোন যুদ্ধকে ছাড়িয়ে যায়। যুদ্ধের ক্ষয়ক্ষতি ও লোক ক্ষয়ে বিশ্বনেতৃবৃন্দ শঙ্কিত হয়ে পড়ে । ১৯১৯ খ্রি ভার্সাই সন্ধির মাধ্যমে এ যুদ্ধের পরিসমাপ্তি ঘটে ।  </a:t>
            </a:r>
            <a:endParaRPr lang="en-US" sz="24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876300"/>
            <a:ext cx="4038600" cy="5632311"/>
          </a:xfrm>
          <a:prstGeom prst="rect">
            <a:avLst/>
          </a:prstGeom>
          <a:scene3d>
            <a:camera prst="orthographicFront"/>
            <a:lightRig rig="threePt" dir="t"/>
          </a:scene3d>
          <a:sp3d>
            <a:bevelT prst="angle"/>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226925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5105400" cy="5638800"/>
          </a:xfrm>
          <a:solidFill>
            <a:schemeClr val="bg2">
              <a:lumMod val="90000"/>
            </a:schemeClr>
          </a:solidFill>
          <a:scene3d>
            <a:camera prst="orthographicFront"/>
            <a:lightRig rig="threePt" dir="t"/>
          </a:scene3d>
          <a:sp3d>
            <a:bevelT/>
          </a:sp3d>
        </p:spPr>
        <p:txBody>
          <a:bodyPr>
            <a:noAutofit/>
          </a:bodyPr>
          <a:lstStyle/>
          <a:p>
            <a:pPr marL="0" indent="0" algn="ctr">
              <a:buNone/>
            </a:pPr>
            <a:r>
              <a:rPr lang="as-IN" sz="2600" dirty="0">
                <a:solidFill>
                  <a:srgbClr val="FF0000"/>
                </a:solidFill>
              </a:rPr>
              <a:t>১৯১৪ সালে অস্ট্রিয়ার যুবরাজ ফ্রাঞ্জ ফার্দিনান্দের হত্যাকাণ্ড ইউরোপের রাজনীতিতে চূড়ান্ত সংকটের জন্ম দেয়। ফার্দিনান্দ ছিলেন হ্যাবসবার্গ সিংহাসনের উত্তরাধিকারী। ১৯১৪ সালের ২৮ জুন ফার্দিনান্দ সামরিক বাহিনী পরিদর্শনের জন্য সস্ত্রীক বসনিয়ার রাজধানী সেরাজেভোতে আসেন। এই সময়ই সার্বিয়ান উগ্র জাতীয়তাবাদী সংগঠন ‘দ্যা ব্ল্যাক হ্যান্ড’ এর সদস্য </a:t>
            </a:r>
            <a:r>
              <a:rPr lang="as-IN" sz="2600" dirty="0">
                <a:solidFill>
                  <a:srgbClr val="FF0000"/>
                </a:solidFill>
                <a:hlinkClick r:id="rId2"/>
              </a:rPr>
              <a:t>গ্যাভ্রিলো প্রিন্সিপ</a:t>
            </a:r>
            <a:r>
              <a:rPr lang="as-IN" sz="2600" dirty="0">
                <a:solidFill>
                  <a:srgbClr val="FF0000"/>
                </a:solidFill>
              </a:rPr>
              <a:t> যুবরাজকে হত্যা করে</a:t>
            </a:r>
            <a:r>
              <a:rPr lang="as-IN" sz="2600" dirty="0" smtClean="0">
                <a:solidFill>
                  <a:srgbClr val="FF0000"/>
                </a:solidFill>
              </a:rPr>
              <a:t>।</a:t>
            </a:r>
            <a:r>
              <a:rPr lang="en-US" sz="2600" dirty="0" smtClean="0">
                <a:solidFill>
                  <a:srgbClr val="FF0000"/>
                </a:solidFill>
              </a:rPr>
              <a:t> </a:t>
            </a:r>
            <a:r>
              <a:rPr lang="en-US" sz="2600" dirty="0" err="1" smtClean="0">
                <a:solidFill>
                  <a:srgbClr val="FF0000"/>
                </a:solidFill>
              </a:rPr>
              <a:t>ফলে</a:t>
            </a:r>
            <a:r>
              <a:rPr lang="en-US" sz="2600" dirty="0" smtClean="0">
                <a:solidFill>
                  <a:srgbClr val="FF0000"/>
                </a:solidFill>
              </a:rPr>
              <a:t> </a:t>
            </a:r>
            <a:r>
              <a:rPr lang="en-US" sz="2600" dirty="0" err="1" smtClean="0">
                <a:solidFill>
                  <a:srgbClr val="FF0000"/>
                </a:solidFill>
              </a:rPr>
              <a:t>প্রথম</a:t>
            </a:r>
            <a:r>
              <a:rPr lang="en-US" sz="2600" dirty="0" smtClean="0">
                <a:solidFill>
                  <a:srgbClr val="FF0000"/>
                </a:solidFill>
              </a:rPr>
              <a:t> </a:t>
            </a:r>
            <a:r>
              <a:rPr lang="en-US" sz="2600" dirty="0" err="1" smtClean="0">
                <a:solidFill>
                  <a:srgbClr val="FF0000"/>
                </a:solidFill>
              </a:rPr>
              <a:t>মহাযুদ্ধেরর</a:t>
            </a:r>
            <a:r>
              <a:rPr lang="en-US" sz="2600" dirty="0" smtClean="0">
                <a:solidFill>
                  <a:srgbClr val="FF0000"/>
                </a:solidFill>
              </a:rPr>
              <a:t> </a:t>
            </a:r>
            <a:r>
              <a:rPr lang="en-US" sz="2600" dirty="0" err="1" smtClean="0">
                <a:solidFill>
                  <a:srgbClr val="FF0000"/>
                </a:solidFill>
              </a:rPr>
              <a:t>বারুদ</a:t>
            </a:r>
            <a:r>
              <a:rPr lang="en-US" sz="2600" dirty="0" smtClean="0">
                <a:solidFill>
                  <a:srgbClr val="FF0000"/>
                </a:solidFill>
              </a:rPr>
              <a:t> </a:t>
            </a:r>
            <a:r>
              <a:rPr lang="en-US" sz="2600" dirty="0" err="1" smtClean="0">
                <a:solidFill>
                  <a:srgbClr val="FF0000"/>
                </a:solidFill>
              </a:rPr>
              <a:t>জ্বলে</a:t>
            </a:r>
            <a:r>
              <a:rPr lang="en-US" sz="2600" dirty="0" smtClean="0">
                <a:solidFill>
                  <a:srgbClr val="FF0000"/>
                </a:solidFill>
              </a:rPr>
              <a:t> </a:t>
            </a:r>
            <a:r>
              <a:rPr lang="en-US" sz="2600" dirty="0" err="1" smtClean="0">
                <a:solidFill>
                  <a:srgbClr val="FF0000"/>
                </a:solidFill>
              </a:rPr>
              <a:t>উঠে</a:t>
            </a:r>
            <a:r>
              <a:rPr lang="en-US" sz="2600" dirty="0" smtClean="0">
                <a:solidFill>
                  <a:srgbClr val="FF0000"/>
                </a:solidFill>
              </a:rPr>
              <a:t>।</a:t>
            </a:r>
            <a:endParaRPr lang="en-US" sz="2600" dirty="0">
              <a:solidFill>
                <a:srgbClr val="FF0000"/>
              </a:solidFill>
            </a:endParaRPr>
          </a:p>
        </p:txBody>
      </p:sp>
      <p:pic>
        <p:nvPicPr>
          <p:cNvPr id="1026" name="Picture 2" descr="D:\লতা পাতা ফুল\images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78"/>
            <a:ext cx="9144000" cy="9564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1" y="16267"/>
            <a:ext cx="6705600" cy="1077218"/>
          </a:xfrm>
          <a:prstGeom prst="rect">
            <a:avLst/>
          </a:prstGeom>
          <a:solidFill>
            <a:schemeClr val="accent4">
              <a:lumMod val="40000"/>
              <a:lumOff val="60000"/>
            </a:schemeClr>
          </a:solidFill>
          <a:scene3d>
            <a:camera prst="orthographicFront"/>
            <a:lightRig rig="threePt" dir="t"/>
          </a:scene3d>
          <a:sp3d>
            <a:bevelT prst="angle"/>
          </a:sp3d>
        </p:spPr>
        <p:txBody>
          <a:bodyPr wrap="square">
            <a:spAutoFit/>
          </a:bodyPr>
          <a:lstStyle/>
          <a:p>
            <a:r>
              <a:rPr lang="en-US" sz="3200" b="1" dirty="0" smtClean="0">
                <a:solidFill>
                  <a:srgbClr val="002060"/>
                </a:solidFill>
              </a:rPr>
              <a:t>           </a:t>
            </a:r>
            <a:r>
              <a:rPr lang="bn-BD" sz="3200" b="1" dirty="0" smtClean="0">
                <a:solidFill>
                  <a:srgbClr val="002060"/>
                </a:solidFill>
              </a:rPr>
              <a:t>প্রত্যক্ষ কারনঃ</a:t>
            </a:r>
            <a:r>
              <a:rPr lang="en-US" sz="3200" b="1" dirty="0" smtClean="0"/>
              <a:t> </a:t>
            </a:r>
          </a:p>
          <a:p>
            <a:r>
              <a:rPr lang="en-US" sz="3200" b="1" dirty="0" smtClean="0">
                <a:solidFill>
                  <a:srgbClr val="00B0F0"/>
                </a:solidFill>
              </a:rPr>
              <a:t>         </a:t>
            </a:r>
            <a:r>
              <a:rPr lang="bn-BD" sz="3200" b="1" dirty="0" smtClean="0">
                <a:solidFill>
                  <a:srgbClr val="00B0F0"/>
                </a:solidFill>
              </a:rPr>
              <a:t>অস্ট্রিয়ার </a:t>
            </a:r>
            <a:r>
              <a:rPr lang="bn-BD" sz="3200" b="1" dirty="0">
                <a:solidFill>
                  <a:srgbClr val="00B0F0"/>
                </a:solidFill>
              </a:rPr>
              <a:t>যুবরাজ হত্যা </a:t>
            </a:r>
            <a:endParaRPr lang="en-US" sz="3200" b="1" dirty="0">
              <a:solidFill>
                <a:srgbClr val="00B0F0"/>
              </a:solidFill>
            </a:endParaRPr>
          </a:p>
        </p:txBody>
      </p:sp>
      <p:pic>
        <p:nvPicPr>
          <p:cNvPr id="1027" name="Picture 3" descr="C:\Users\user\Downloads\যুবরাজ ফার্দিনান্দ.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90600"/>
            <a:ext cx="3714750" cy="5715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5369859" y="990600"/>
            <a:ext cx="1861407" cy="369332"/>
          </a:xfrm>
          <a:prstGeom prst="rect">
            <a:avLst/>
          </a:prstGeom>
          <a:solidFill>
            <a:schemeClr val="tx1"/>
          </a:solidFill>
          <a:scene3d>
            <a:camera prst="orthographicFront"/>
            <a:lightRig rig="threePt" dir="t"/>
          </a:scene3d>
          <a:sp3d>
            <a:bevelT prst="angle"/>
          </a:sp3d>
        </p:spPr>
        <p:txBody>
          <a:bodyPr wrap="none">
            <a:spAutoFit/>
          </a:bodyPr>
          <a:lstStyle/>
          <a:p>
            <a:r>
              <a:rPr lang="as-IN" dirty="0">
                <a:solidFill>
                  <a:schemeClr val="bg1"/>
                </a:solidFill>
              </a:rPr>
              <a:t>যুবরাজ ফার্দিনান্দ</a:t>
            </a:r>
            <a:endParaRPr lang="en-US" dirty="0">
              <a:solidFill>
                <a:schemeClr val="bg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108496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randombar(horizontal)">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p:cTn id="25" dur="1000" fill="hold"/>
                                        <p:tgtEl>
                                          <p:spTgt spid="1027"/>
                                        </p:tgtEl>
                                        <p:attrNameLst>
                                          <p:attrName>ppt_w</p:attrName>
                                        </p:attrNameLst>
                                      </p:cBhvr>
                                      <p:tavLst>
                                        <p:tav tm="0">
                                          <p:val>
                                            <p:fltVal val="0"/>
                                          </p:val>
                                        </p:tav>
                                        <p:tav tm="100000">
                                          <p:val>
                                            <p:strVal val="#ppt_w"/>
                                          </p:val>
                                        </p:tav>
                                      </p:tavLst>
                                    </p:anim>
                                    <p:anim calcmode="lin" valueType="num">
                                      <p:cBhvr>
                                        <p:cTn id="26" dur="1000" fill="hold"/>
                                        <p:tgtEl>
                                          <p:spTgt spid="1027"/>
                                        </p:tgtEl>
                                        <p:attrNameLst>
                                          <p:attrName>ppt_h</p:attrName>
                                        </p:attrNameLst>
                                      </p:cBhvr>
                                      <p:tavLst>
                                        <p:tav tm="0">
                                          <p:val>
                                            <p:fltVal val="0"/>
                                          </p:val>
                                        </p:tav>
                                        <p:tav tm="100000">
                                          <p:val>
                                            <p:strVal val="#ppt_h"/>
                                          </p:val>
                                        </p:tav>
                                      </p:tavLst>
                                    </p:anim>
                                    <p:anim calcmode="lin" valueType="num">
                                      <p:cBhvr>
                                        <p:cTn id="27" dur="1000" fill="hold"/>
                                        <p:tgtEl>
                                          <p:spTgt spid="1027"/>
                                        </p:tgtEl>
                                        <p:attrNameLst>
                                          <p:attrName>style.rotation</p:attrName>
                                        </p:attrNameLst>
                                      </p:cBhvr>
                                      <p:tavLst>
                                        <p:tav tm="0">
                                          <p:val>
                                            <p:fltVal val="90"/>
                                          </p:val>
                                        </p:tav>
                                        <p:tav tm="100000">
                                          <p:val>
                                            <p:fltVal val="0"/>
                                          </p:val>
                                        </p:tav>
                                      </p:tavLst>
                                    </p:anim>
                                    <p:animEffect transition="in" filter="fade">
                                      <p:cBhvr>
                                        <p:cTn id="28" dur="10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লতা পাতা ফুল\images (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10118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07831"/>
            <a:ext cx="8839199" cy="369332"/>
          </a:xfrm>
          <a:prstGeom prst="rect">
            <a:avLst/>
          </a:prstGeom>
        </p:spPr>
        <p:txBody>
          <a:bodyPr wrap="square">
            <a:spAutoFit/>
          </a:bodyPr>
          <a:lstStyle/>
          <a:p>
            <a:r>
              <a:rPr lang="en-US" b="1" dirty="0">
                <a:solidFill>
                  <a:srgbClr val="7030A0"/>
                </a:solidFill>
              </a:rPr>
              <a:t> </a:t>
            </a:r>
            <a:r>
              <a:rPr lang="en-US" b="1" dirty="0" smtClean="0">
                <a:solidFill>
                  <a:srgbClr val="7030A0"/>
                </a:solidFill>
              </a:rPr>
              <a:t>                          </a:t>
            </a:r>
            <a:endParaRPr lang="en-US" sz="4000" dirty="0"/>
          </a:p>
        </p:txBody>
      </p:sp>
      <p:sp>
        <p:nvSpPr>
          <p:cNvPr id="3" name="Rectangle 2"/>
          <p:cNvSpPr/>
          <p:nvPr/>
        </p:nvSpPr>
        <p:spPr>
          <a:xfrm>
            <a:off x="125506" y="169277"/>
            <a:ext cx="8788761" cy="707886"/>
          </a:xfrm>
          <a:prstGeom prst="rect">
            <a:avLst/>
          </a:prstGeom>
          <a:solidFill>
            <a:schemeClr val="bg1"/>
          </a:solidFill>
          <a:scene3d>
            <a:camera prst="orthographicFront"/>
            <a:lightRig rig="threePt" dir="t"/>
          </a:scene3d>
          <a:sp3d>
            <a:bevelT prst="angle"/>
          </a:sp3d>
        </p:spPr>
        <p:txBody>
          <a:bodyPr wrap="square">
            <a:spAutoFit/>
          </a:bodyPr>
          <a:lstStyle/>
          <a:p>
            <a:r>
              <a:rPr lang="en-US" sz="4000" dirty="0" smtClean="0">
                <a:solidFill>
                  <a:srgbClr val="0070C0"/>
                </a:solidFill>
              </a:rPr>
              <a:t>       </a:t>
            </a:r>
            <a:r>
              <a:rPr lang="en-US" sz="3600" b="1" dirty="0" err="1" smtClean="0">
                <a:solidFill>
                  <a:srgbClr val="FF0000"/>
                </a:solidFill>
              </a:rPr>
              <a:t>প্রথম</a:t>
            </a:r>
            <a:r>
              <a:rPr lang="en-US" sz="3600" b="1" dirty="0" smtClean="0">
                <a:solidFill>
                  <a:srgbClr val="FF0000"/>
                </a:solidFill>
              </a:rPr>
              <a:t> </a:t>
            </a:r>
            <a:r>
              <a:rPr lang="en-US" sz="3600" b="1" dirty="0" err="1" smtClean="0">
                <a:solidFill>
                  <a:srgbClr val="FF0000"/>
                </a:solidFill>
              </a:rPr>
              <a:t>বিশ্বযুদ্ধের</a:t>
            </a:r>
            <a:r>
              <a:rPr lang="as-IN" sz="3600" b="1" dirty="0"/>
              <a:t> অর্থনৈতিক কারণ</a:t>
            </a:r>
            <a:endParaRPr lang="as-IN" sz="3600" b="1" dirty="0">
              <a:solidFill>
                <a:srgbClr val="FF0000"/>
              </a:solidFill>
            </a:endParaRPr>
          </a:p>
        </p:txBody>
      </p:sp>
      <p:sp>
        <p:nvSpPr>
          <p:cNvPr id="2" name="Rectangle 1"/>
          <p:cNvSpPr/>
          <p:nvPr/>
        </p:nvSpPr>
        <p:spPr>
          <a:xfrm>
            <a:off x="116541" y="1011803"/>
            <a:ext cx="8922326" cy="5693866"/>
          </a:xfrm>
          <a:prstGeom prst="rect">
            <a:avLst/>
          </a:prstGeom>
          <a:solidFill>
            <a:schemeClr val="accent6">
              <a:lumMod val="40000"/>
              <a:lumOff val="60000"/>
            </a:schemeClr>
          </a:solidFill>
          <a:scene3d>
            <a:camera prst="orthographicFront"/>
            <a:lightRig rig="threePt" dir="t"/>
          </a:scene3d>
          <a:sp3d>
            <a:bevelT prst="convex"/>
          </a:sp3d>
        </p:spPr>
        <p:txBody>
          <a:bodyPr wrap="square">
            <a:spAutoFit/>
          </a:bodyPr>
          <a:lstStyle/>
          <a:p>
            <a:pPr fontAlgn="base"/>
            <a:r>
              <a:rPr lang="en-US" sz="2800" dirty="0" smtClean="0"/>
              <a:t>International </a:t>
            </a:r>
            <a:r>
              <a:rPr lang="en-US" sz="2800" dirty="0"/>
              <a:t>Political Economy, Marxism </a:t>
            </a:r>
            <a:r>
              <a:rPr lang="as-IN" sz="2800" dirty="0"/>
              <a:t>এর মতে সব কিছুই অর্থনীতির সাথে যুক্ত এবং বিশ্বের সকল ইতিহাস হলো অর্থনৈতিক ইতিহাস (</a:t>
            </a:r>
            <a:r>
              <a:rPr lang="en-US" sz="2800" dirty="0"/>
              <a:t>Class Discrimination – </a:t>
            </a:r>
            <a:r>
              <a:rPr lang="as-IN" sz="2800" dirty="0"/>
              <a:t>শ্রেণী সংগ্রামের ইতিহাস)। প্রথম মহাযুদ্ধের পুর্বে ইউরোপের অন্যান্য দেশ, আফ্রিকা, এশিয়া এবং ল্যাটিন আমেরিকাতে নিজ নিজ কলোনি স্থাপন করে ফেলেছিলো।</a:t>
            </a:r>
          </a:p>
          <a:p>
            <a:pPr fontAlgn="base"/>
            <a:r>
              <a:rPr lang="as-IN" sz="2800" dirty="0"/>
              <a:t>ব্রিটিশ এবং ফ্রান্স অর্থনৈতিক ভাবে সুবিধাজনক অবস্থানে থাকলেও জার্মান দিন দিন এগিয়ে যাচ্ছিলো। সেই সময় জার্মান পণ্য ব্রিটিশ পণ্যের বাধার সম্মুখীন হয়। আগের সাম্রাজ্যবাদী শক্তির পাশে আরেকটি নতুন শক্তির আগমন ঘটে। যার ফল দ্বন্দ্ব। সাম্রাজ্যবাদী শক্তিগুলো নিজেদের মধ্যে সংঘাতের সূচনা করে যা পরবর্তীকালে বিশ্বযুদ্ধে পরিণত হয়।</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5740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D:\লতা পাতা ফুল\images (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1"/>
            <a:ext cx="9067800" cy="12954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10836" y="916214"/>
            <a:ext cx="8956964" cy="6124754"/>
          </a:xfrm>
          <a:prstGeom prst="rect">
            <a:avLst/>
          </a:prstGeom>
          <a:solidFill>
            <a:schemeClr val="bg2">
              <a:lumMod val="75000"/>
            </a:schemeClr>
          </a:solidFill>
          <a:scene3d>
            <a:camera prst="orthographicFront"/>
            <a:lightRig rig="threePt" dir="t"/>
          </a:scene3d>
          <a:sp3d>
            <a:bevelT prst="angle"/>
          </a:sp3d>
        </p:spPr>
        <p:txBody>
          <a:bodyPr wrap="square">
            <a:spAutoFit/>
          </a:bodyPr>
          <a:lstStyle/>
          <a:p>
            <a:pPr algn="ctr"/>
            <a:r>
              <a:rPr lang="as-IN" sz="2800" b="1" dirty="0" smtClean="0">
                <a:solidFill>
                  <a:srgbClr val="7030A0"/>
                </a:solidFill>
              </a:rPr>
              <a:t>এ </a:t>
            </a:r>
            <a:r>
              <a:rPr lang="as-IN" sz="2800" b="1" dirty="0">
                <a:solidFill>
                  <a:srgbClr val="7030A0"/>
                </a:solidFill>
              </a:rPr>
              <a:t>যুদ্ধের জন্য দায়ী অন্য কারণগুলো হলো- কূটনৈতিক সঙ্কটের </a:t>
            </a:r>
            <a:r>
              <a:rPr lang="as-IN" sz="2800" b="1" dirty="0" smtClean="0">
                <a:solidFill>
                  <a:srgbClr val="7030A0"/>
                </a:solidFill>
              </a:rPr>
              <a:t>স</a:t>
            </a:r>
            <a:r>
              <a:rPr lang="en-US" sz="2800" b="1" dirty="0" err="1" smtClean="0">
                <a:solidFill>
                  <a:srgbClr val="7030A0"/>
                </a:solidFill>
              </a:rPr>
              <a:t>র্</a:t>
            </a:r>
            <a:r>
              <a:rPr lang="as-IN" sz="2800" b="1" dirty="0" smtClean="0">
                <a:solidFill>
                  <a:srgbClr val="7030A0"/>
                </a:solidFill>
              </a:rPr>
              <a:t>ময়ের </a:t>
            </a:r>
            <a:r>
              <a:rPr lang="as-IN" sz="2800" b="1" dirty="0">
                <a:solidFill>
                  <a:srgbClr val="7030A0"/>
                </a:solidFill>
              </a:rPr>
              <a:t>ঘটনাবলী। এর মধ্যে ছিল, উদ্দেশ্য নিয়ে বিভ্রান্তি (যেমন জার্মানি মনে করেছিল ব্রিটেন এ যুদ্ধে নিরপেক্ষ থাকবে), যুদ্ধের গতিপ্রকৃতি যা অবশ্যম্ভাবী ঘটে থাকে এবং কূটনৈতিক বিভ্রান্তি ও যোগাযোগের অভাবে সঙ্কট দ্রুত গতিতে ছড়িয়ে পড়ে।</a:t>
            </a:r>
          </a:p>
          <a:p>
            <a:r>
              <a:rPr lang="as-IN" sz="2800" b="1" dirty="0">
                <a:solidFill>
                  <a:srgbClr val="7030A0"/>
                </a:solidFill>
              </a:rPr>
              <a:t>ইউরোপীয় ও উপনিবেশ নিয়ে বৃহৎ শক্তিগুলোর (ইটালি, ফ্রান্স, জার্মানি, ব্রিটেন, অস্ট্রিয়া-হাঙ্গেরি ও রাশিয়া) মধ্যে কয়েক দশক ধরে চলা কূটনৈতিক দ্বন্দ্ব ১৯১৪ সালে এসে তাদের মধ্যকার উত্তেজনাকে ব্যাপক বাড়িয়ে তুলেছিল। ১৮৬৭ সাল থেকে ইউরোপে শক্তির ভারসাম্যে পরিবর্তন সরকারগুলোর মধ্যে সঙ্ঘাতের কারণ হয়ে দাঁড়ায়</a:t>
            </a:r>
            <a:r>
              <a:rPr lang="as-IN" sz="2800" b="1" dirty="0" smtClean="0">
                <a:solidFill>
                  <a:srgbClr val="7030A0"/>
                </a:solidFill>
              </a:rPr>
              <a:t>।</a:t>
            </a:r>
            <a:endParaRPr lang="as-IN" sz="2800" b="1" dirty="0">
              <a:solidFill>
                <a:srgbClr val="7030A0"/>
              </a:solidFill>
            </a:endParaRPr>
          </a:p>
        </p:txBody>
      </p:sp>
      <p:sp>
        <p:nvSpPr>
          <p:cNvPr id="6" name="Rectangle 5"/>
          <p:cNvSpPr/>
          <p:nvPr/>
        </p:nvSpPr>
        <p:spPr>
          <a:xfrm>
            <a:off x="110836" y="1143000"/>
            <a:ext cx="8498465" cy="954107"/>
          </a:xfrm>
          <a:prstGeom prst="rect">
            <a:avLst/>
          </a:prstGeom>
        </p:spPr>
        <p:txBody>
          <a:bodyPr wrap="square">
            <a:spAutoFit/>
          </a:bodyPr>
          <a:lstStyle/>
          <a:p>
            <a:r>
              <a:rPr lang="en-US" sz="2800" b="1" dirty="0" smtClean="0">
                <a:solidFill>
                  <a:srgbClr val="7030A0"/>
                </a:solidFill>
              </a:rPr>
              <a:t> </a:t>
            </a:r>
            <a:endParaRPr lang="en-US" sz="2800" b="1" dirty="0">
              <a:solidFill>
                <a:srgbClr val="7030A0"/>
              </a:solidFill>
            </a:endParaRPr>
          </a:p>
          <a:p>
            <a:r>
              <a:rPr lang="as-IN" sz="2800" b="1" dirty="0" smtClean="0"/>
              <a:t> </a:t>
            </a:r>
            <a:endParaRPr lang="as-IN" sz="2800" b="1" dirty="0"/>
          </a:p>
        </p:txBody>
      </p:sp>
      <p:sp>
        <p:nvSpPr>
          <p:cNvPr id="4" name="Rectangle 3"/>
          <p:cNvSpPr/>
          <p:nvPr/>
        </p:nvSpPr>
        <p:spPr>
          <a:xfrm>
            <a:off x="1591235" y="379547"/>
            <a:ext cx="4276165" cy="523220"/>
          </a:xfrm>
          <a:prstGeom prst="rect">
            <a:avLst/>
          </a:prstGeom>
          <a:solidFill>
            <a:schemeClr val="accent4">
              <a:lumMod val="20000"/>
              <a:lumOff val="80000"/>
            </a:schemeClr>
          </a:solidFill>
          <a:scene3d>
            <a:camera prst="orthographicFront"/>
            <a:lightRig rig="threePt" dir="t"/>
          </a:scene3d>
          <a:sp3d>
            <a:bevelT prst="convex"/>
          </a:sp3d>
        </p:spPr>
        <p:txBody>
          <a:bodyPr wrap="square">
            <a:spAutoFit/>
          </a:bodyPr>
          <a:lstStyle/>
          <a:p>
            <a:r>
              <a:rPr lang="en-US" b="1" dirty="0" smtClean="0">
                <a:solidFill>
                  <a:srgbClr val="7030A0"/>
                </a:solidFill>
              </a:rPr>
              <a:t>            </a:t>
            </a:r>
            <a:r>
              <a:rPr lang="as-IN" sz="2800" b="1" dirty="0"/>
              <a:t>কূটনৈতিক ব্যর্থতা</a:t>
            </a:r>
            <a:endParaRPr lang="en-US" sz="2800" dirty="0">
              <a:solidFill>
                <a:schemeClr val="accent6">
                  <a:lumMod val="75000"/>
                </a:scheme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36880"/>
            <a:ext cx="10134600" cy="7552080"/>
          </a:xfrm>
          <a:prstGeom prst="rect">
            <a:avLst/>
          </a:prstGeom>
        </p:spPr>
      </p:pic>
    </p:spTree>
    <p:extLst>
      <p:ext uri="{BB962C8B-B14F-4D97-AF65-F5344CB8AC3E}">
        <p14:creationId xmlns:p14="http://schemas.microsoft.com/office/powerpoint/2010/main" val="44868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906" y="609600"/>
            <a:ext cx="8763000" cy="5693866"/>
          </a:xfrm>
          <a:prstGeom prst="rect">
            <a:avLst/>
          </a:prstGeom>
          <a:solidFill>
            <a:schemeClr val="tx2">
              <a:lumMod val="20000"/>
              <a:lumOff val="80000"/>
            </a:schemeClr>
          </a:solidFill>
          <a:scene3d>
            <a:camera prst="orthographicFront"/>
            <a:lightRig rig="threePt" dir="t"/>
          </a:scene3d>
          <a:sp3d>
            <a:bevelT prst="angle"/>
          </a:sp3d>
        </p:spPr>
        <p:txBody>
          <a:bodyPr wrap="square">
            <a:spAutoFit/>
          </a:bodyPr>
          <a:lstStyle/>
          <a:p>
            <a:r>
              <a:rPr lang="as-IN" sz="2800" b="1" dirty="0">
                <a:solidFill>
                  <a:srgbClr val="7030A0"/>
                </a:solidFill>
              </a:rPr>
              <a:t>এই যুদ্ধের কারণ সম্পর্কে কোনো মতৈক্যে পৌঁছা আজো সম্ভব হয়নি। কারণ প্রধান প্রধান বিষয়ে ঐতিহাসিকরা ভিন্ন ভিন্ন মত পোষণ করছেন। গোপন ঐতিহাসিক তথ্যপ্রাপ্তিতে বিলম্বের কারণে সময়ের ব্যবধানে যুক্তির পরিবর্তন ঘটেছে। কেউ কেউ জার্মানি ও অস্ট্রিয়া-হাঙ্গেরির পদক্ষেপকে প্রধান কারন বলছেন। তারা বলছেন, জার্মানি পরিকল্পিতভাবে ইউরোপীয় যুদ্ধে ছক তৈরি করেছিল। অন্যরা বলছেন, এ </a:t>
            </a:r>
            <a:r>
              <a:rPr lang="en-US" sz="2800" b="1" dirty="0" err="1" smtClean="0">
                <a:solidFill>
                  <a:srgbClr val="7030A0"/>
                </a:solidFill>
              </a:rPr>
              <a:t>যুদ্ধ</a:t>
            </a:r>
            <a:r>
              <a:rPr lang="as-IN" sz="2800" b="1" dirty="0" smtClean="0">
                <a:solidFill>
                  <a:srgbClr val="7030A0"/>
                </a:solidFill>
              </a:rPr>
              <a:t> </a:t>
            </a:r>
            <a:r>
              <a:rPr lang="as-IN" sz="2800" b="1" dirty="0">
                <a:solidFill>
                  <a:srgbClr val="7030A0"/>
                </a:solidFill>
              </a:rPr>
              <a:t>কোনো পরিকল্পিত লড়াই ছিল না। তারা আরো বলেছেন, জার্মানি ও অস্ট্রিয়া-হাঙ্গেরি এ যুদ্ধের ঝুঁকির কারণ ছিল। তবে রাশিয়া, ফ্রান্স, সার্বিয়া ও গ্রেট ব্রিটেনের ভূমিকাকেও এ যুদ্ধের কারণ বলে মনে করছেন তারা।</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14416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লতা পাতা ফুল\images (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
            <a:ext cx="8991600" cy="10667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11624" y="7441"/>
            <a:ext cx="7543800" cy="584775"/>
          </a:xfrm>
          <a:prstGeom prst="rect">
            <a:avLst/>
          </a:prstGeom>
          <a:solidFill>
            <a:schemeClr val="bg1"/>
          </a:solidFill>
          <a:scene3d>
            <a:camera prst="orthographicFront"/>
            <a:lightRig rig="threePt" dir="t"/>
          </a:scene3d>
          <a:sp3d>
            <a:bevelT prst="angle"/>
          </a:sp3d>
        </p:spPr>
        <p:txBody>
          <a:bodyPr wrap="square">
            <a:spAutoFit/>
          </a:bodyPr>
          <a:lstStyle/>
          <a:p>
            <a:r>
              <a:rPr lang="as-IN" sz="3200" b="1" dirty="0"/>
              <a:t>পারস্পারিক সন্দেহ ও জোট গঠন</a:t>
            </a:r>
            <a:endParaRPr lang="en-US" sz="3200" b="1" dirty="0">
              <a:solidFill>
                <a:srgbClr val="FF0000"/>
              </a:solidFill>
            </a:endParaRPr>
          </a:p>
        </p:txBody>
      </p:sp>
      <p:sp>
        <p:nvSpPr>
          <p:cNvPr id="3" name="Rectangle 2"/>
          <p:cNvSpPr/>
          <p:nvPr/>
        </p:nvSpPr>
        <p:spPr>
          <a:xfrm>
            <a:off x="228600" y="673932"/>
            <a:ext cx="8839200" cy="6124754"/>
          </a:xfrm>
          <a:prstGeom prst="rect">
            <a:avLst/>
          </a:prstGeom>
          <a:solidFill>
            <a:schemeClr val="accent6">
              <a:lumMod val="20000"/>
              <a:lumOff val="80000"/>
            </a:schemeClr>
          </a:solidFill>
          <a:scene3d>
            <a:camera prst="orthographicFront"/>
            <a:lightRig rig="threePt" dir="t"/>
          </a:scene3d>
          <a:sp3d>
            <a:bevelT prst="angle"/>
          </a:sp3d>
        </p:spPr>
        <p:txBody>
          <a:bodyPr wrap="square">
            <a:spAutoFit/>
          </a:bodyPr>
          <a:lstStyle/>
          <a:p>
            <a:r>
              <a:rPr lang="as-IN" sz="2800" b="1" dirty="0">
                <a:solidFill>
                  <a:srgbClr val="00B0F0"/>
                </a:solidFill>
              </a:rPr>
              <a:t>১৯১৪ সালের ২৮ জুন গ্যাবরিলো প্রিন্সিপ ফ্রাঞ্জ ফারনান্দকে হত্যা করে। এ ঘটনার পর যুদ্ধ ঘোষনা করা হয়। এরপর কয়েকটি দেশ পরস্পরকে সহায়তা করার চুক্তি স্বাক্ষর করে। এরা মিত্র দেশ হিসেবে পরিচিতি লাভ করে। যুদ্ধের চার বছরে অনেকগুলো দেশ কয়েকটি জোট গঠনের চুক্তি করে। এতে কোন কোন দেশের পক্ষে যুদ্ধ ঘোষনা করা ছাড়া আর কোন উপায় ছিল না।</a:t>
            </a:r>
          </a:p>
          <a:p>
            <a:r>
              <a:rPr lang="as-IN" sz="2800" b="1" dirty="0">
                <a:solidFill>
                  <a:srgbClr val="00B0F0"/>
                </a:solidFill>
              </a:rPr>
              <a:t>রাশিয়ার হাত থেকে বাঁচতে জার্মানি ও অস্ট্রিয়া-হাঙ্গেরি ১৮৭৯ সালে জোট গঠন করে। সার্বিয়ার ওপর রাশিয়ার নিয়ন্ত্রণ প্রতিষ্ঠা ঠেকাতে ১৮৮১ সালে অস্ট্রিয়া ও সার্বিয়া একটি জোট গঠন করে। ইতালি যাতে রাশিয়ার পক্ষ না নেয় সেজন্য জার্মানি ও অস্ট্রিয়া-হাঙ্গেরি দেশটির সাথে জোট গঠন করে ১৮৮২ সালে</a:t>
            </a:r>
            <a:r>
              <a:rPr lang="as-IN" sz="2800" b="1" dirty="0" smtClean="0">
                <a:solidFill>
                  <a:srgbClr val="00B0F0"/>
                </a:solidFill>
              </a:rPr>
              <a:t>।</a:t>
            </a:r>
            <a:endParaRPr lang="as-IN" sz="2800" b="1" dirty="0">
              <a:solidFill>
                <a:srgbClr val="00B0F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81000"/>
            <a:ext cx="10134600" cy="7467600"/>
          </a:xfrm>
          <a:prstGeom prst="rect">
            <a:avLst/>
          </a:prstGeom>
        </p:spPr>
      </p:pic>
    </p:spTree>
    <p:extLst>
      <p:ext uri="{BB962C8B-B14F-4D97-AF65-F5344CB8AC3E}">
        <p14:creationId xmlns:p14="http://schemas.microsoft.com/office/powerpoint/2010/main" val="179527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715000"/>
            <a:ext cx="9144000" cy="1136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0000"/>
                </a:solidFill>
              </a:rPr>
              <a:t>জনসচেনতায়ঃ</a:t>
            </a:r>
            <a:r>
              <a:rPr lang="en-US" sz="2400" b="1" dirty="0" smtClean="0">
                <a:solidFill>
                  <a:srgbClr val="FF0000"/>
                </a:solidFill>
              </a:rPr>
              <a:t> </a:t>
            </a:r>
          </a:p>
          <a:p>
            <a:pPr algn="ctr"/>
            <a:r>
              <a:rPr lang="en-US" sz="3200" b="1" dirty="0" smtClean="0"/>
              <a:t>          </a:t>
            </a:r>
            <a:r>
              <a:rPr lang="en-US" sz="3200" b="1" dirty="0" err="1" smtClean="0"/>
              <a:t>হাফছা</a:t>
            </a:r>
            <a:r>
              <a:rPr lang="en-US" sz="3200" b="1" dirty="0" smtClean="0"/>
              <a:t> </a:t>
            </a:r>
            <a:r>
              <a:rPr lang="en-US" sz="3200" b="1" dirty="0" err="1" smtClean="0"/>
              <a:t>মজুমদার</a:t>
            </a:r>
            <a:r>
              <a:rPr lang="en-US" sz="3200" b="1" dirty="0" smtClean="0"/>
              <a:t> </a:t>
            </a:r>
            <a:r>
              <a:rPr lang="en-US" sz="3200" b="1" dirty="0" err="1" smtClean="0"/>
              <a:t>মহিলা</a:t>
            </a:r>
            <a:r>
              <a:rPr lang="en-US" sz="3200" b="1" dirty="0" smtClean="0"/>
              <a:t> </a:t>
            </a:r>
            <a:r>
              <a:rPr lang="en-US" sz="3200" b="1" dirty="0" err="1" smtClean="0"/>
              <a:t>ডিগ্রী</a:t>
            </a:r>
            <a:r>
              <a:rPr lang="en-US" sz="3200" b="1" dirty="0" smtClean="0"/>
              <a:t> </a:t>
            </a:r>
            <a:r>
              <a:rPr lang="en-US" sz="3200" b="1" dirty="0" err="1" smtClean="0"/>
              <a:t>কলেজ</a:t>
            </a:r>
            <a:r>
              <a:rPr lang="en-US" sz="3200" b="1" dirty="0" smtClean="0"/>
              <a:t>, </a:t>
            </a:r>
            <a:r>
              <a:rPr lang="en-US" sz="2400" b="1" dirty="0" err="1" smtClean="0"/>
              <a:t>জকিগঞ্জ,সিলেট</a:t>
            </a:r>
            <a:r>
              <a:rPr lang="en-US" sz="2400" b="1" dirty="0" smtClean="0"/>
              <a:t>।</a:t>
            </a:r>
            <a:endParaRPr lang="en-US" sz="2400" b="1" dirty="0"/>
          </a:p>
        </p:txBody>
      </p:sp>
      <p:pic>
        <p:nvPicPr>
          <p:cNvPr id="1027" name="Picture 3" descr="D:\করোনা\126103355_4098660953494038_908229565166962361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66"/>
            <a:ext cx="9143999" cy="5715001"/>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6" name="Picture 4" descr="D:\ছবি ব্যাক্তিগত\89958469_267006067632076_4324194544154312704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0" y="5715000"/>
            <a:ext cx="142009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17895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anim calcmode="lin" valueType="num">
                                      <p:cBhvr>
                                        <p:cTn id="8" dur="2000" fill="hold"/>
                                        <p:tgtEl>
                                          <p:spTgt spid="1027"/>
                                        </p:tgtEl>
                                        <p:attrNameLst>
                                          <p:attrName>ppt_w</p:attrName>
                                        </p:attrNameLst>
                                      </p:cBhvr>
                                      <p:tavLst>
                                        <p:tav tm="0" fmla="#ppt_w*sin(2.5*pi*$)">
                                          <p:val>
                                            <p:fltVal val="0"/>
                                          </p:val>
                                        </p:tav>
                                        <p:tav tm="100000">
                                          <p:val>
                                            <p:fltVal val="1"/>
                                          </p:val>
                                        </p:tav>
                                      </p:tavLst>
                                    </p:anim>
                                    <p:anim calcmode="lin" valueType="num">
                                      <p:cBhvr>
                                        <p:cTn id="9"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লতা পাতা ফুল\images (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3999" cy="655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5788" y="705177"/>
            <a:ext cx="7467600" cy="5262979"/>
          </a:xfrm>
          <a:prstGeom prst="rect">
            <a:avLst/>
          </a:prstGeom>
          <a:solidFill>
            <a:schemeClr val="bg2"/>
          </a:solidFill>
          <a:scene3d>
            <a:camera prst="orthographicFront"/>
            <a:lightRig rig="threePt" dir="t"/>
          </a:scene3d>
          <a:sp3d>
            <a:bevelT prst="angle"/>
          </a:sp3d>
        </p:spPr>
        <p:txBody>
          <a:bodyPr wrap="square">
            <a:spAutoFit/>
          </a:bodyPr>
          <a:lstStyle/>
          <a:p>
            <a:r>
              <a:rPr lang="as-IN" sz="2800" b="1" dirty="0">
                <a:solidFill>
                  <a:srgbClr val="00B0F0"/>
                </a:solidFill>
              </a:rPr>
              <a:t>১৯১৪ সালে রাশিয়া, ব্রিটেন ও ফ্রান্স পৃথকভাবে শান্তিচুক্তি না করার একটি চুক্তি করে। রাশিয়া নিজেকে জার্মান-অস্ট্রিয়া-হাঙ্গেরির হামলা থেকে রক্ষা পেতে ফ্রান্সের সাথে একটি চুক্তি করে ১৮৯৪ সালে।</a:t>
            </a:r>
          </a:p>
          <a:p>
            <a:r>
              <a:rPr lang="as-IN" sz="2800" b="1" dirty="0">
                <a:solidFill>
                  <a:srgbClr val="00B0F0"/>
                </a:solidFill>
              </a:rPr>
              <a:t>জার্মানি ক্রমবর্ধমান হুমকি মোকাবিলায় ব্রিটেন, ফ্রান্স ও রাশিয়া ১৯০৭ সালে একটি ত্রিপক্ষীয় চুক্তি করে।</a:t>
            </a:r>
            <a:br>
              <a:rPr lang="as-IN" sz="2800" b="1" dirty="0">
                <a:solidFill>
                  <a:srgbClr val="00B0F0"/>
                </a:solidFill>
              </a:rPr>
            </a:br>
            <a:r>
              <a:rPr lang="as-IN" sz="2800" b="1" dirty="0">
                <a:solidFill>
                  <a:srgbClr val="00B0F0"/>
                </a:solidFill>
              </a:rPr>
              <a:t>একই বছর ব্রিটেন ও রাশিয়া একটি মিত্রতার চুক্তি করে। এরআগে ১৯০৪ সালে ব্রিটেন ও ফ্রান্স একটি চুক্তি করে তবে তা কোন গঠনের চুক্তি ছিল না।</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108591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লতা পাতা ফুল\images (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199"/>
            <a:ext cx="9143999" cy="1704974"/>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4099" name="Picture 3" descr="D:\লতা পাতা ফুল\images (9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4300" y="990600"/>
            <a:ext cx="9372600" cy="57926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489466"/>
            <a:ext cx="8153400" cy="369332"/>
          </a:xfrm>
          <a:prstGeom prst="rect">
            <a:avLst/>
          </a:prstGeom>
        </p:spPr>
        <p:txBody>
          <a:bodyPr wrap="square">
            <a:spAutoFit/>
          </a:bodyPr>
          <a:lstStyle/>
          <a:p>
            <a:r>
              <a:rPr lang="en-US" b="1" dirty="0" smtClean="0">
                <a:solidFill>
                  <a:srgbClr val="00B050"/>
                </a:solidFill>
              </a:rPr>
              <a:t>                       </a:t>
            </a:r>
            <a:endParaRPr lang="en-US" sz="3600" dirty="0"/>
          </a:p>
        </p:txBody>
      </p:sp>
      <p:sp>
        <p:nvSpPr>
          <p:cNvPr id="5" name="Rectangle 4"/>
          <p:cNvSpPr/>
          <p:nvPr/>
        </p:nvSpPr>
        <p:spPr>
          <a:xfrm>
            <a:off x="69273" y="1108822"/>
            <a:ext cx="8846127" cy="5509200"/>
          </a:xfrm>
          <a:prstGeom prst="rect">
            <a:avLst/>
          </a:prstGeom>
          <a:solidFill>
            <a:schemeClr val="bg1"/>
          </a:solidFill>
          <a:scene3d>
            <a:camera prst="orthographicFront"/>
            <a:lightRig rig="threePt" dir="t"/>
          </a:scene3d>
          <a:sp3d>
            <a:bevelT w="139700" prst="cross"/>
          </a:sp3d>
        </p:spPr>
        <p:txBody>
          <a:bodyPr wrap="square">
            <a:spAutoFit/>
          </a:bodyPr>
          <a:lstStyle/>
          <a:p>
            <a:pPr algn="ctr"/>
            <a:r>
              <a:rPr lang="as-IN" sz="3200" b="1" dirty="0" smtClean="0"/>
              <a:t>কোন </a:t>
            </a:r>
            <a:r>
              <a:rPr lang="as-IN" sz="3200" b="1" dirty="0"/>
              <a:t>দেশ যখন অন্যদের ভুখন্ড দখল করে সেখানে তাদের নিজস্ব শাসন চালু করে তখন দেশটি সম্রাজবাদে পরিণত হয়। ১৯০০ সালে ব্রিটেনের সম্রাজ্য পাঁচটি মহাদেশ পর্যন্ত সমপ্রসারিত হয। ফ্রান্স আফ্রিকার বিশাল এলাকা শাসন করে। শিল্প বিপ্লবের ফলে দেশগুলোর বাজার সম্প্রসারন জরুরী হয়ে পড়ে। এনিয়ে জার্মানির সাথে ব্রিটেন ও ফ্রান্সের দ্বন্দ্বের সৃষ্টি হয। জার্মানি সম্রাজ্য বিস্তারে আফ্রিকায় প্রবেশ করে কিন্তু তারা ছোট কিছু এলাকা দখল করতে সক্ষম হয়।</a:t>
            </a:r>
            <a:endParaRPr lang="en-US" sz="3200" b="1" dirty="0" smtClean="0"/>
          </a:p>
        </p:txBody>
      </p:sp>
      <p:sp>
        <p:nvSpPr>
          <p:cNvPr id="2" name="Rectangle 1"/>
          <p:cNvSpPr/>
          <p:nvPr/>
        </p:nvSpPr>
        <p:spPr>
          <a:xfrm>
            <a:off x="3187904" y="242647"/>
            <a:ext cx="2387192" cy="584775"/>
          </a:xfrm>
          <a:prstGeom prst="rect">
            <a:avLst/>
          </a:prstGeom>
          <a:solidFill>
            <a:schemeClr val="bg2">
              <a:lumMod val="90000"/>
            </a:schemeClr>
          </a:solidFill>
          <a:scene3d>
            <a:camera prst="orthographicFront"/>
            <a:lightRig rig="threePt" dir="t"/>
          </a:scene3d>
          <a:sp3d>
            <a:bevelT prst="convex"/>
          </a:sp3d>
        </p:spPr>
        <p:txBody>
          <a:bodyPr wrap="none">
            <a:spAutoFit/>
          </a:bodyPr>
          <a:lstStyle/>
          <a:p>
            <a:r>
              <a:rPr lang="as-IN" sz="3200" b="1" dirty="0"/>
              <a:t>সাম্রাজ্যবাদ</a:t>
            </a:r>
            <a:endParaRPr lang="en-US" sz="32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11466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লতা পাতা ফুল\images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876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52600" y="457200"/>
            <a:ext cx="5715000" cy="369332"/>
          </a:xfrm>
          <a:prstGeom prst="rect">
            <a:avLst/>
          </a:prstGeom>
        </p:spPr>
        <p:txBody>
          <a:bodyPr wrap="square">
            <a:spAutoFit/>
          </a:bodyPr>
          <a:lstStyle/>
          <a:p>
            <a:r>
              <a:rPr lang="en-US" b="1" dirty="0">
                <a:solidFill>
                  <a:srgbClr val="7030A0"/>
                </a:solidFill>
              </a:rPr>
              <a:t> </a:t>
            </a:r>
            <a:r>
              <a:rPr lang="en-US" b="1" dirty="0" smtClean="0">
                <a:solidFill>
                  <a:srgbClr val="7030A0"/>
                </a:solidFill>
              </a:rPr>
              <a:t>            </a:t>
            </a:r>
            <a:endParaRPr lang="en-US" sz="3600" b="1" dirty="0">
              <a:solidFill>
                <a:srgbClr val="00B050"/>
              </a:solidFill>
            </a:endParaRPr>
          </a:p>
        </p:txBody>
      </p:sp>
      <p:sp>
        <p:nvSpPr>
          <p:cNvPr id="5" name="Rectangle 4"/>
          <p:cNvSpPr/>
          <p:nvPr/>
        </p:nvSpPr>
        <p:spPr>
          <a:xfrm>
            <a:off x="609600" y="2438400"/>
            <a:ext cx="7924800" cy="369332"/>
          </a:xfrm>
          <a:prstGeom prst="rect">
            <a:avLst/>
          </a:prstGeom>
        </p:spPr>
        <p:txBody>
          <a:bodyPr wrap="square">
            <a:spAutoFit/>
          </a:bodyPr>
          <a:lstStyle/>
          <a:p>
            <a:r>
              <a:rPr lang="en-US" b="1" dirty="0" smtClean="0">
                <a:solidFill>
                  <a:srgbClr val="7030A0"/>
                </a:solidFill>
              </a:rPr>
              <a:t>    </a:t>
            </a:r>
            <a:endParaRPr lang="en-US" sz="2400" b="1" dirty="0">
              <a:solidFill>
                <a:srgbClr val="7030A0"/>
              </a:solidFill>
            </a:endParaRPr>
          </a:p>
        </p:txBody>
      </p:sp>
      <p:sp>
        <p:nvSpPr>
          <p:cNvPr id="3" name="Rectangle 2"/>
          <p:cNvSpPr/>
          <p:nvPr/>
        </p:nvSpPr>
        <p:spPr>
          <a:xfrm>
            <a:off x="1371600" y="114984"/>
            <a:ext cx="6553200" cy="646331"/>
          </a:xfrm>
          <a:prstGeom prst="rect">
            <a:avLst/>
          </a:prstGeom>
          <a:solidFill>
            <a:schemeClr val="accent6">
              <a:lumMod val="20000"/>
              <a:lumOff val="80000"/>
            </a:schemeClr>
          </a:solidFill>
          <a:scene3d>
            <a:camera prst="orthographicFront"/>
            <a:lightRig rig="threePt" dir="t"/>
          </a:scene3d>
          <a:sp3d>
            <a:bevelT prst="angle"/>
          </a:sp3d>
        </p:spPr>
        <p:txBody>
          <a:bodyPr wrap="square">
            <a:spAutoFit/>
          </a:bodyPr>
          <a:lstStyle/>
          <a:p>
            <a:r>
              <a:rPr lang="en-US" sz="3600" b="1" dirty="0" smtClean="0">
                <a:solidFill>
                  <a:srgbClr val="00B050"/>
                </a:solidFill>
              </a:rPr>
              <a:t>                        </a:t>
            </a:r>
            <a:r>
              <a:rPr lang="as-IN" sz="3600" b="1" dirty="0"/>
              <a:t>সমরবাদ</a:t>
            </a:r>
            <a:endParaRPr lang="en-US" sz="3600" dirty="0"/>
          </a:p>
        </p:txBody>
      </p:sp>
      <p:pic>
        <p:nvPicPr>
          <p:cNvPr id="1027" name="Picture 3" descr="D:\লতা পাতা ফুল\images (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3" y="876300"/>
            <a:ext cx="9074727" cy="58007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39906" y="1752600"/>
            <a:ext cx="7463118" cy="4401205"/>
          </a:xfrm>
          <a:prstGeom prst="rect">
            <a:avLst/>
          </a:prstGeom>
          <a:solidFill>
            <a:schemeClr val="accent6">
              <a:lumMod val="20000"/>
              <a:lumOff val="80000"/>
            </a:schemeClr>
          </a:solidFill>
          <a:scene3d>
            <a:camera prst="orthographicFront"/>
            <a:lightRig rig="threePt" dir="t"/>
          </a:scene3d>
          <a:sp3d>
            <a:bevelT prst="convex"/>
          </a:sp3d>
        </p:spPr>
        <p:txBody>
          <a:bodyPr wrap="square">
            <a:spAutoFit/>
          </a:bodyPr>
          <a:lstStyle/>
          <a:p>
            <a:r>
              <a:rPr lang="as-IN" sz="2800" b="1" dirty="0" smtClean="0">
                <a:solidFill>
                  <a:srgbClr val="00B0F0"/>
                </a:solidFill>
              </a:rPr>
              <a:t>এ </a:t>
            </a:r>
            <a:r>
              <a:rPr lang="as-IN" sz="2800" b="1" dirty="0">
                <a:solidFill>
                  <a:srgbClr val="00B0F0"/>
                </a:solidFill>
              </a:rPr>
              <a:t>যুদ্ধের আরেকটি কারণ ছিল সমরবাদ। ইউরোপের শক্তিগুলোর বিভক্তি সেখানে ব্যাপক অস্ত্রপ্রতিযোগিতার সুত্রপাত ঘটে। ফ্রান্স ও জার্মানি উভয়েই ১৯৭০ থেকে ১৯১৪ সাল পর্যন্ত তাদের সেনা সংখ্যা বাড়িয়ে দ্বিগুণ করে। সাগরে নিয়ন্ত্রণ দখলে ব্রিটেন ও জার্মানি তীব্র প্রতিদ্বন্দ্বিতায় নামে। উভয়ে যুদ্ধজাহাজ তৈরি করে।</a:t>
            </a:r>
          </a:p>
          <a:p>
            <a:r>
              <a:rPr lang="as-IN" sz="2800" dirty="0">
                <a:solidFill>
                  <a:srgbClr val="00B0F0"/>
                </a:solidFill>
              </a:rPr>
              <a:t/>
            </a:r>
            <a:br>
              <a:rPr lang="as-IN" sz="2800" dirty="0">
                <a:solidFill>
                  <a:srgbClr val="00B0F0"/>
                </a:solidFill>
              </a:rPr>
            </a:br>
            <a:endParaRPr lang="as-IN" sz="2800" b="1" dirty="0">
              <a:solidFill>
                <a:srgbClr val="00B0F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362996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D:\লতা পাতা ফুল\images (3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3999" cy="6172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লতা পাতা ফুল\images (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154198" y="-4113501"/>
            <a:ext cx="904876" cy="90747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57400" y="193029"/>
            <a:ext cx="4572001" cy="523220"/>
          </a:xfrm>
          <a:prstGeom prst="rect">
            <a:avLst/>
          </a:prstGeom>
          <a:solidFill>
            <a:schemeClr val="bg2"/>
          </a:solidFill>
          <a:scene3d>
            <a:camera prst="orthographicFront"/>
            <a:lightRig rig="threePt" dir="t"/>
          </a:scene3d>
          <a:sp3d>
            <a:bevelT prst="angle"/>
          </a:sp3d>
        </p:spPr>
        <p:txBody>
          <a:bodyPr wrap="square">
            <a:spAutoFit/>
          </a:bodyPr>
          <a:lstStyle/>
          <a:p>
            <a:r>
              <a:rPr lang="en-US" b="1" dirty="0" smtClean="0">
                <a:solidFill>
                  <a:srgbClr val="00B050"/>
                </a:solidFill>
              </a:rPr>
              <a:t>               </a:t>
            </a:r>
            <a:r>
              <a:rPr lang="as-IN" sz="2800" b="1" dirty="0" smtClean="0"/>
              <a:t>জাতীয়তাবাদ</a:t>
            </a:r>
            <a:endParaRPr lang="en-US" sz="2800" dirty="0"/>
          </a:p>
        </p:txBody>
      </p:sp>
      <p:sp>
        <p:nvSpPr>
          <p:cNvPr id="7" name="Rectangle 6"/>
          <p:cNvSpPr/>
          <p:nvPr/>
        </p:nvSpPr>
        <p:spPr>
          <a:xfrm>
            <a:off x="1752600" y="2057400"/>
            <a:ext cx="6185647" cy="3170099"/>
          </a:xfrm>
          <a:prstGeom prst="rect">
            <a:avLst/>
          </a:prstGeom>
          <a:solidFill>
            <a:schemeClr val="bg2">
              <a:lumMod val="90000"/>
            </a:schemeClr>
          </a:solidFill>
          <a:scene3d>
            <a:camera prst="orthographicFront"/>
            <a:lightRig rig="threePt" dir="t"/>
          </a:scene3d>
          <a:sp3d>
            <a:bevelT prst="slope"/>
          </a:sp3d>
        </p:spPr>
        <p:txBody>
          <a:bodyPr wrap="square">
            <a:spAutoFit/>
          </a:bodyPr>
          <a:lstStyle/>
          <a:p>
            <a:r>
              <a:rPr lang="as-IN" sz="2800" b="1" dirty="0" smtClean="0">
                <a:solidFill>
                  <a:srgbClr val="C00000"/>
                </a:solidFill>
              </a:rPr>
              <a:t>আরেকটি </a:t>
            </a:r>
            <a:r>
              <a:rPr lang="as-IN" sz="2800" b="1" dirty="0">
                <a:solidFill>
                  <a:srgbClr val="C00000"/>
                </a:solidFill>
              </a:rPr>
              <a:t>কারণ ছিল জাতীয়তাবাদ। নিজ দেশের অধিকার ও স্বার্থকে সর্বোচ্চ অধিকার দেয়া হচ্ছে জাতীয়তাবাদ। ইউরোপের দেশগুলো নিজেদেরকে অন্যদের থেকে শ্রেষ্ট বলে দাবি করতে থাকে।</a:t>
            </a:r>
          </a:p>
          <a:p>
            <a:endParaRPr lang="en-US" sz="3200" dirty="0">
              <a:solidFill>
                <a:srgbClr val="C00000"/>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6213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2050" name="Picture 2" descr="D:\লতা পাতা ফুল\images (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8" y="1129553"/>
            <a:ext cx="8839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1524000"/>
            <a:ext cx="8229600" cy="4524315"/>
          </a:xfrm>
          <a:prstGeom prst="rect">
            <a:avLst/>
          </a:prstGeom>
          <a:solidFill>
            <a:schemeClr val="accent6">
              <a:lumMod val="40000"/>
              <a:lumOff val="60000"/>
            </a:schemeClr>
          </a:solidFill>
          <a:scene3d>
            <a:camera prst="orthographicFront"/>
            <a:lightRig rig="threePt" dir="t"/>
          </a:scene3d>
          <a:sp3d>
            <a:bevelT prst="convex"/>
          </a:sp3d>
        </p:spPr>
        <p:txBody>
          <a:bodyPr wrap="square">
            <a:spAutoFit/>
          </a:bodyPr>
          <a:lstStyle/>
          <a:p>
            <a:pPr fontAlgn="base"/>
            <a:r>
              <a:rPr lang="as-IN" sz="2800" b="1" dirty="0">
                <a:solidFill>
                  <a:srgbClr val="7030A0"/>
                </a:solidFill>
              </a:rPr>
              <a:t>১। বিশ্বযুদ্ধ -১ এ দেড় কোটি মানুষ নিহত হয়। প্রায় ২ কোটি মানুষ আহত হয়। এই মহাযুদ্ধে প্রায় ১৮৬ বিলিয়ন মার্কিন ডলার প্রত্যক্ষভাবে ও ১৫১ বিলিয়ন মার্কিন ডলার পরোক্ষভাবে খরচ হয়। যা ইতঃপূর্বে হওয়া যেকোনো যুদ্ধব্যয়ের চেয়ে অনেক বেশি।</a:t>
            </a:r>
          </a:p>
          <a:p>
            <a:pPr fontAlgn="base"/>
            <a:r>
              <a:rPr lang="as-IN" sz="2800" b="1" dirty="0">
                <a:solidFill>
                  <a:srgbClr val="7030A0"/>
                </a:solidFill>
              </a:rPr>
              <a:t>২। ৪টি সাম্রাজ্যের পতন ঘটে। রোমানভ সাম্রাজ্য বা রুশ সাম্রাজ্য ১৯১৭ সালে, জার্মান ও অ্যাস্ট্রো-হাঙ্গেরিয়ান সাম্রাজ্য ১৯১৮ সালে এবং অটোমান সাম্রাজ্য ১৯২২ সালে।</a:t>
            </a:r>
            <a:br>
              <a:rPr lang="as-IN" sz="2800" b="1" dirty="0">
                <a:solidFill>
                  <a:srgbClr val="7030A0"/>
                </a:solidFill>
              </a:rPr>
            </a:br>
            <a:r>
              <a:rPr lang="as-IN" b="1" dirty="0"/>
              <a:t/>
            </a:r>
            <a:br>
              <a:rPr lang="as-IN" b="1" dirty="0"/>
            </a:br>
            <a:endParaRPr lang="en-US" dirty="0"/>
          </a:p>
        </p:txBody>
      </p:sp>
      <p:pic>
        <p:nvPicPr>
          <p:cNvPr id="2051" name="Picture 3" descr="D:\লতা পাতা ফুল\images (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893"/>
            <a:ext cx="9144000" cy="11698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265666"/>
            <a:ext cx="5105400" cy="584775"/>
          </a:xfrm>
          <a:prstGeom prst="rect">
            <a:avLst/>
          </a:prstGeom>
          <a:solidFill>
            <a:schemeClr val="bg2"/>
          </a:solidFill>
          <a:scene3d>
            <a:camera prst="orthographicFront"/>
            <a:lightRig rig="threePt" dir="t"/>
          </a:scene3d>
          <a:sp3d>
            <a:bevelT w="152400" h="50800" prst="softRound"/>
          </a:sp3d>
        </p:spPr>
        <p:txBody>
          <a:bodyPr wrap="square">
            <a:spAutoFit/>
          </a:bodyPr>
          <a:lstStyle/>
          <a:p>
            <a:r>
              <a:rPr lang="as-IN" sz="3200" b="1" dirty="0"/>
              <a:t>প্রথম বিশ্বযুদ্ধের ফলাফল:</a:t>
            </a:r>
            <a:endParaRPr lang="en-US" sz="3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150543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লতা পাতা ফুল\images (1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229600" cy="6019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7188" y="579742"/>
            <a:ext cx="7696200" cy="5262979"/>
          </a:xfrm>
          <a:prstGeom prst="rect">
            <a:avLst/>
          </a:prstGeom>
          <a:solidFill>
            <a:schemeClr val="accent1">
              <a:lumMod val="20000"/>
              <a:lumOff val="80000"/>
            </a:schemeClr>
          </a:solidFill>
          <a:scene3d>
            <a:camera prst="orthographicFront"/>
            <a:lightRig rig="threePt" dir="t"/>
          </a:scene3d>
          <a:sp3d>
            <a:bevelT w="152400" h="50800" prst="softRound"/>
          </a:sp3d>
        </p:spPr>
        <p:txBody>
          <a:bodyPr wrap="square">
            <a:spAutoFit/>
          </a:bodyPr>
          <a:lstStyle/>
          <a:p>
            <a:pPr fontAlgn="base"/>
            <a:r>
              <a:rPr lang="as-IN" sz="2800" dirty="0">
                <a:solidFill>
                  <a:srgbClr val="7030A0"/>
                </a:solidFill>
              </a:rPr>
              <a:t>৩</a:t>
            </a:r>
            <a:r>
              <a:rPr lang="as-IN" sz="2800" b="1" dirty="0">
                <a:solidFill>
                  <a:srgbClr val="7030A0"/>
                </a:solidFill>
              </a:rPr>
              <a:t>। অস্ট্রিয়া, চেক স্লোভাকিয়া, এস্তোনিয়া, হাঙ্গেরি, লাটভিয়া, লিথুনিয়া এবং তুরস্ক স্বাধীন রাষ্ট্র হিসেবে গড়ে ওঠে।</a:t>
            </a:r>
            <a:br>
              <a:rPr lang="as-IN" sz="2800" b="1" dirty="0">
                <a:solidFill>
                  <a:srgbClr val="7030A0"/>
                </a:solidFill>
              </a:rPr>
            </a:br>
            <a:r>
              <a:rPr lang="as-IN" sz="2800" b="1" dirty="0">
                <a:solidFill>
                  <a:srgbClr val="7030A0"/>
                </a:solidFill>
              </a:rPr>
              <a:t>৪। অটোমান সাম্রাজ্যের অধীনে থাকা অধিকাংশ আরব এলাকা বৃটিশ ও ফরাসি সাম্রাজ্যের অধীনে আসে।</a:t>
            </a:r>
            <a:br>
              <a:rPr lang="as-IN" sz="2800" b="1" dirty="0">
                <a:solidFill>
                  <a:srgbClr val="7030A0"/>
                </a:solidFill>
              </a:rPr>
            </a:br>
            <a:r>
              <a:rPr lang="as-IN" sz="2800" b="1" dirty="0">
                <a:solidFill>
                  <a:srgbClr val="7030A0"/>
                </a:solidFill>
              </a:rPr>
              <a:t>৫। ১৯১৭ সালে বলশেভিকরা রাশিয়ার এবং ১৯২২ সালে ফ্যাসিস্টরা ইতালির ক্ষমতায় আরোহণ করে।</a:t>
            </a:r>
            <a:br>
              <a:rPr lang="as-IN" sz="2800" b="1" dirty="0">
                <a:solidFill>
                  <a:srgbClr val="7030A0"/>
                </a:solidFill>
              </a:rPr>
            </a:br>
            <a:r>
              <a:rPr lang="as-IN" sz="2800" b="1" dirty="0">
                <a:solidFill>
                  <a:srgbClr val="7030A0"/>
                </a:solidFill>
              </a:rPr>
              <a:t>৬। এ যুদ্ধের অন্য ফল হলো: আমেরিকানরা তুরস্কে গণহত্যা চালায় এবং ইনফ্লুয়েঞ্জায় বিশ্বব্যাপী ৫ কোটি মানুষের মৃত্যু হয়।</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3100245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দেশাত্বক বুদক\Slide24.T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091" y="228600"/>
            <a:ext cx="8402109" cy="6477000"/>
          </a:xfrm>
          <a:prstGeom prst="rect">
            <a:avLst/>
          </a:prstGeom>
          <a:solidFill>
            <a:schemeClr val="tx2"/>
          </a:solidFill>
          <a:ln>
            <a:solidFill>
              <a:srgbClr val="FF0000"/>
            </a:solidFill>
          </a:ln>
          <a:scene3d>
            <a:camera prst="orthographicFront"/>
            <a:lightRig rig="threePt" dir="t"/>
          </a:scene3d>
          <a:sp3d>
            <a:bevelT prst="angle"/>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153929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scene3d>
            <a:camera prst="orthographicFront"/>
            <a:lightRig rig="threePt" dir="t"/>
          </a:scene3d>
          <a:sp3d>
            <a:bevelT prst="angle"/>
          </a:sp3d>
        </p:spPr>
        <p:txBody>
          <a:bodyPr>
            <a:normAutofit fontScale="90000"/>
          </a:bodyPr>
          <a:lstStyle/>
          <a:p>
            <a:r>
              <a:rPr lang="as-IN" b="1" dirty="0"/>
              <a:t>বিশ্বযুদ্ধ -১  এর প্রভাব ও পরিণাম</a:t>
            </a:r>
            <a:r>
              <a:rPr lang="as-IN" b="1" dirty="0" smtClean="0"/>
              <a:t>:</a:t>
            </a:r>
            <a:endParaRPr lang="en-US" dirty="0"/>
          </a:p>
        </p:txBody>
      </p:sp>
      <p:sp>
        <p:nvSpPr>
          <p:cNvPr id="3" name="Content Placeholder 2"/>
          <p:cNvSpPr>
            <a:spLocks noGrp="1"/>
          </p:cNvSpPr>
          <p:nvPr>
            <p:ph idx="1"/>
          </p:nvPr>
        </p:nvSpPr>
        <p:spPr>
          <a:solidFill>
            <a:schemeClr val="accent4">
              <a:lumMod val="40000"/>
              <a:lumOff val="60000"/>
            </a:schemeClr>
          </a:solidFill>
          <a:scene3d>
            <a:camera prst="orthographicFront"/>
            <a:lightRig rig="threePt" dir="t"/>
          </a:scene3d>
          <a:sp3d>
            <a:bevelT prst="angle"/>
          </a:sp3d>
        </p:spPr>
        <p:txBody>
          <a:bodyPr>
            <a:normAutofit fontScale="92500" lnSpcReduction="20000"/>
          </a:bodyPr>
          <a:lstStyle/>
          <a:p>
            <a:pPr fontAlgn="base"/>
            <a:r>
              <a:rPr lang="as-IN" dirty="0" smtClean="0"/>
              <a:t>১</a:t>
            </a:r>
            <a:r>
              <a:rPr lang="as-IN" dirty="0"/>
              <a:t>। প্রথম বিশ্বযুদ্ধের ফলে জার্মান, অ্যাস্ট্রো-হাঙ্গেরিয়ান, অটোমান ও রোমান এই ৪ টি সাম্রাজ্যের পতন ঘটে। নতুন রাষ্ট্রের জন্ম হয় এবং বিশ্বের মানচিত্রে বড় ধরনের পরিবর্তন আসে</a:t>
            </a:r>
            <a:br>
              <a:rPr lang="as-IN" dirty="0"/>
            </a:br>
            <a:r>
              <a:rPr lang="as-IN" dirty="0"/>
              <a:t>২। এই মহাযুদ্ধের ফলে মধ্যপ্রাচ্য ও ভিয়েতনামে ঔপনিবেশিক বিদ্রোহের সূচনা হয়।</a:t>
            </a:r>
            <a:br>
              <a:rPr lang="as-IN" dirty="0"/>
            </a:br>
            <a:r>
              <a:rPr lang="as-IN" dirty="0"/>
              <a:t>৩। বিশ্বযুদ্ধ -১ আমেরিকানদের সংস্কার ও নৈতিক ধর্মযুদ্ধের বিশ্বাস ধ্বংস করে।</a:t>
            </a:r>
            <a:br>
              <a:rPr lang="as-IN" dirty="0"/>
            </a:br>
            <a:r>
              <a:rPr lang="as-IN" dirty="0"/>
              <a:t>৪। বিশ্বযুদ্ধ -১ এর ফলে নারীর ভোটাধিকার নিষেধ এবং সুশীল সমাজের তিক্ত তর্কের একটি সুদূর প্রসারী প্রভাব দেখা দেয়।</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7046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bg1">
              <a:lumMod val="85000"/>
            </a:schemeClr>
          </a:solidFill>
          <a:scene3d>
            <a:camera prst="orthographicFront"/>
            <a:lightRig rig="threePt" dir="t"/>
          </a:scene3d>
          <a:sp3d>
            <a:bevelT prst="angle"/>
          </a:sp3d>
        </p:spPr>
        <p:txBody>
          <a:bodyPr/>
          <a:lstStyle/>
          <a:p>
            <a:r>
              <a:rPr lang="en-US" dirty="0" err="1" smtClean="0"/>
              <a:t>লীগ</a:t>
            </a:r>
            <a:r>
              <a:rPr lang="en-US" dirty="0" smtClean="0"/>
              <a:t> </a:t>
            </a:r>
            <a:r>
              <a:rPr lang="en-US" dirty="0" err="1" smtClean="0"/>
              <a:t>অব</a:t>
            </a:r>
            <a:r>
              <a:rPr lang="en-US" dirty="0" smtClean="0"/>
              <a:t> </a:t>
            </a:r>
            <a:r>
              <a:rPr lang="en-US" dirty="0" err="1" smtClean="0"/>
              <a:t>নেশনস</a:t>
            </a:r>
            <a:endParaRPr lang="en-US" dirty="0"/>
          </a:p>
        </p:txBody>
      </p:sp>
      <p:sp>
        <p:nvSpPr>
          <p:cNvPr id="3" name="Content Placeholder 2"/>
          <p:cNvSpPr>
            <a:spLocks noGrp="1"/>
          </p:cNvSpPr>
          <p:nvPr>
            <p:ph idx="1"/>
          </p:nvPr>
        </p:nvSpPr>
        <p:spPr>
          <a:xfrm>
            <a:off x="228600" y="1143000"/>
            <a:ext cx="4800600" cy="5562600"/>
          </a:xfrm>
          <a:solidFill>
            <a:schemeClr val="accent1">
              <a:lumMod val="40000"/>
              <a:lumOff val="60000"/>
            </a:schemeClr>
          </a:solidFill>
          <a:scene3d>
            <a:camera prst="orthographicFront"/>
            <a:lightRig rig="threePt" dir="t"/>
          </a:scene3d>
          <a:sp3d>
            <a:bevelT prst="angle"/>
          </a:sp3d>
        </p:spPr>
        <p:txBody>
          <a:bodyPr>
            <a:normAutofit fontScale="92500" lnSpcReduction="10000"/>
          </a:bodyPr>
          <a:lstStyle/>
          <a:p>
            <a:r>
              <a:rPr lang="as-IN" dirty="0"/>
              <a:t>জাতিসংঘ বা লিগ </a:t>
            </a:r>
            <a:r>
              <a:rPr lang="as-IN" b="1" dirty="0"/>
              <a:t>অব</a:t>
            </a:r>
            <a:r>
              <a:rPr lang="as-IN" dirty="0"/>
              <a:t> নেশন্‌স (</a:t>
            </a:r>
            <a:r>
              <a:rPr lang="en-US" b="1" dirty="0"/>
              <a:t>League of Nations</a:t>
            </a:r>
            <a:r>
              <a:rPr lang="en-US" dirty="0"/>
              <a:t>) </a:t>
            </a:r>
            <a:r>
              <a:rPr lang="as-IN" dirty="0"/>
              <a:t>প্রথম বিশ্বযুদ্ধ পরবর্তী একটি আন্তর্জাতিক সংস্থা। ... বহু বছরের কূটনৈতিক শৃঙ্খল ভেঙে সম্পূর্ণ নতুন ও মৌলিক কূটনৈতিক সম্পর্কের একটি ধারনার ফসল ছিল সম্মিলিত জাতিপুঞ্জ। সংস্থাটির অধীনে কোন আলাদা সৈন্যবাহিনী ছিল না।</a:t>
            </a:r>
            <a:endParaRPr lang="en-US" dirty="0"/>
          </a:p>
        </p:txBody>
      </p:sp>
      <p:sp>
        <p:nvSpPr>
          <p:cNvPr id="4" name="Rectangle 3"/>
          <p:cNvSpPr/>
          <p:nvPr/>
        </p:nvSpPr>
        <p:spPr>
          <a:xfrm>
            <a:off x="5105400" y="1219200"/>
            <a:ext cx="3886200" cy="2209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0" y="3505200"/>
            <a:ext cx="3886200" cy="32004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101697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80">
                                          <p:stCondLst>
                                            <p:cond delay="0"/>
                                          </p:stCondLst>
                                        </p:cTn>
                                        <p:tgtEl>
                                          <p:spTgt spid="3">
                                            <p:bg/>
                                          </p:spTgt>
                                        </p:tgtEl>
                                      </p:cBhvr>
                                    </p:animEffect>
                                    <p:anim calcmode="lin" valueType="num">
                                      <p:cBhvr>
                                        <p:cTn id="26"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bg/>
                                          </p:spTgt>
                                        </p:tgtEl>
                                      </p:cBhvr>
                                      <p:to x="100000" y="60000"/>
                                    </p:animScale>
                                    <p:animScale>
                                      <p:cBhvr>
                                        <p:cTn id="32" dur="166" decel="50000">
                                          <p:stCondLst>
                                            <p:cond delay="676"/>
                                          </p:stCondLst>
                                        </p:cTn>
                                        <p:tgtEl>
                                          <p:spTgt spid="3">
                                            <p:bg/>
                                          </p:spTgt>
                                        </p:tgtEl>
                                      </p:cBhvr>
                                      <p:to x="100000" y="100000"/>
                                    </p:animScale>
                                    <p:animScale>
                                      <p:cBhvr>
                                        <p:cTn id="33" dur="26">
                                          <p:stCondLst>
                                            <p:cond delay="1312"/>
                                          </p:stCondLst>
                                        </p:cTn>
                                        <p:tgtEl>
                                          <p:spTgt spid="3">
                                            <p:bg/>
                                          </p:spTgt>
                                        </p:tgtEl>
                                      </p:cBhvr>
                                      <p:to x="100000" y="80000"/>
                                    </p:animScale>
                                    <p:animScale>
                                      <p:cBhvr>
                                        <p:cTn id="34" dur="166" decel="50000">
                                          <p:stCondLst>
                                            <p:cond delay="1338"/>
                                          </p:stCondLst>
                                        </p:cTn>
                                        <p:tgtEl>
                                          <p:spTgt spid="3">
                                            <p:bg/>
                                          </p:spTgt>
                                        </p:tgtEl>
                                      </p:cBhvr>
                                      <p:to x="100000" y="100000"/>
                                    </p:animScale>
                                    <p:animScale>
                                      <p:cBhvr>
                                        <p:cTn id="35" dur="26">
                                          <p:stCondLst>
                                            <p:cond delay="1642"/>
                                          </p:stCondLst>
                                        </p:cTn>
                                        <p:tgtEl>
                                          <p:spTgt spid="3">
                                            <p:bg/>
                                          </p:spTgt>
                                        </p:tgtEl>
                                      </p:cBhvr>
                                      <p:to x="100000" y="90000"/>
                                    </p:animScale>
                                    <p:animScale>
                                      <p:cBhvr>
                                        <p:cTn id="36" dur="166" decel="50000">
                                          <p:stCondLst>
                                            <p:cond delay="1668"/>
                                          </p:stCondLst>
                                        </p:cTn>
                                        <p:tgtEl>
                                          <p:spTgt spid="3">
                                            <p:bg/>
                                          </p:spTgt>
                                        </p:tgtEl>
                                      </p:cBhvr>
                                      <p:to x="100000" y="100000"/>
                                    </p:animScale>
                                    <p:animScale>
                                      <p:cBhvr>
                                        <p:cTn id="37" dur="26">
                                          <p:stCondLst>
                                            <p:cond delay="1808"/>
                                          </p:stCondLst>
                                        </p:cTn>
                                        <p:tgtEl>
                                          <p:spTgt spid="3">
                                            <p:bg/>
                                          </p:spTgt>
                                        </p:tgtEl>
                                      </p:cBhvr>
                                      <p:to x="100000" y="95000"/>
                                    </p:animScale>
                                    <p:animScale>
                                      <p:cBhvr>
                                        <p:cTn id="38" dur="166" decel="50000">
                                          <p:stCondLst>
                                            <p:cond delay="1834"/>
                                          </p:stCondLst>
                                        </p:cTn>
                                        <p:tgtEl>
                                          <p:spTgt spid="3">
                                            <p:bg/>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down)">
                                      <p:cBhvr>
                                        <p:cTn id="43" dur="580">
                                          <p:stCondLst>
                                            <p:cond delay="0"/>
                                          </p:stCondLst>
                                        </p:cTn>
                                        <p:tgtEl>
                                          <p:spTgt spid="3">
                                            <p:txEl>
                                              <p:pRg st="0" end="0"/>
                                            </p:txEl>
                                          </p:spTgt>
                                        </p:tgtEl>
                                      </p:cBhvr>
                                    </p:animEffect>
                                    <p:anim calcmode="lin" valueType="num">
                                      <p:cBhvr>
                                        <p:cTn id="4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0" end="0"/>
                                            </p:txEl>
                                          </p:spTgt>
                                        </p:tgtEl>
                                      </p:cBhvr>
                                      <p:to x="100000" y="60000"/>
                                    </p:animScale>
                                    <p:animScale>
                                      <p:cBhvr>
                                        <p:cTn id="50" dur="166" decel="50000">
                                          <p:stCondLst>
                                            <p:cond delay="676"/>
                                          </p:stCondLst>
                                        </p:cTn>
                                        <p:tgtEl>
                                          <p:spTgt spid="3">
                                            <p:txEl>
                                              <p:pRg st="0" end="0"/>
                                            </p:txEl>
                                          </p:spTgt>
                                        </p:tgtEl>
                                      </p:cBhvr>
                                      <p:to x="100000" y="100000"/>
                                    </p:animScale>
                                    <p:animScale>
                                      <p:cBhvr>
                                        <p:cTn id="51" dur="26">
                                          <p:stCondLst>
                                            <p:cond delay="1312"/>
                                          </p:stCondLst>
                                        </p:cTn>
                                        <p:tgtEl>
                                          <p:spTgt spid="3">
                                            <p:txEl>
                                              <p:pRg st="0" end="0"/>
                                            </p:txEl>
                                          </p:spTgt>
                                        </p:tgtEl>
                                      </p:cBhvr>
                                      <p:to x="100000" y="80000"/>
                                    </p:animScale>
                                    <p:animScale>
                                      <p:cBhvr>
                                        <p:cTn id="52" dur="166" decel="50000">
                                          <p:stCondLst>
                                            <p:cond delay="1338"/>
                                          </p:stCondLst>
                                        </p:cTn>
                                        <p:tgtEl>
                                          <p:spTgt spid="3">
                                            <p:txEl>
                                              <p:pRg st="0" end="0"/>
                                            </p:txEl>
                                          </p:spTgt>
                                        </p:tgtEl>
                                      </p:cBhvr>
                                      <p:to x="100000" y="100000"/>
                                    </p:animScale>
                                    <p:animScale>
                                      <p:cBhvr>
                                        <p:cTn id="53" dur="26">
                                          <p:stCondLst>
                                            <p:cond delay="1642"/>
                                          </p:stCondLst>
                                        </p:cTn>
                                        <p:tgtEl>
                                          <p:spTgt spid="3">
                                            <p:txEl>
                                              <p:pRg st="0" end="0"/>
                                            </p:txEl>
                                          </p:spTgt>
                                        </p:tgtEl>
                                      </p:cBhvr>
                                      <p:to x="100000" y="90000"/>
                                    </p:animScale>
                                    <p:animScale>
                                      <p:cBhvr>
                                        <p:cTn id="54" dur="166" decel="50000">
                                          <p:stCondLst>
                                            <p:cond delay="1668"/>
                                          </p:stCondLst>
                                        </p:cTn>
                                        <p:tgtEl>
                                          <p:spTgt spid="3">
                                            <p:txEl>
                                              <p:pRg st="0" end="0"/>
                                            </p:txEl>
                                          </p:spTgt>
                                        </p:tgtEl>
                                      </p:cBhvr>
                                      <p:to x="100000" y="100000"/>
                                    </p:animScale>
                                    <p:animScale>
                                      <p:cBhvr>
                                        <p:cTn id="55" dur="26">
                                          <p:stCondLst>
                                            <p:cond delay="1808"/>
                                          </p:stCondLst>
                                        </p:cTn>
                                        <p:tgtEl>
                                          <p:spTgt spid="3">
                                            <p:txEl>
                                              <p:pRg st="0" end="0"/>
                                            </p:txEl>
                                          </p:spTgt>
                                        </p:tgtEl>
                                      </p:cBhvr>
                                      <p:to x="100000" y="95000"/>
                                    </p:animScale>
                                    <p:animScale>
                                      <p:cBhvr>
                                        <p:cTn id="56" dur="166" decel="50000">
                                          <p:stCondLst>
                                            <p:cond delay="1834"/>
                                          </p:stCondLst>
                                        </p:cTn>
                                        <p:tgtEl>
                                          <p:spTgt spid="3">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circle(in)">
                                      <p:cBhvr>
                                        <p:cTn id="61" dur="20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circle(in)">
                                      <p:cBhvr>
                                        <p:cTn id="6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7086600" cy="646331"/>
          </a:xfrm>
          <a:prstGeom prst="rect">
            <a:avLst/>
          </a:prstGeom>
          <a:solidFill>
            <a:schemeClr val="bg2"/>
          </a:solidFill>
          <a:scene3d>
            <a:camera prst="orthographicFront"/>
            <a:lightRig rig="threePt" dir="t"/>
          </a:scene3d>
          <a:sp3d>
            <a:bevelT w="165100" prst="coolSlant"/>
          </a:sp3d>
        </p:spPr>
        <p:txBody>
          <a:bodyPr wrap="square" rtlCol="0">
            <a:spAutoFit/>
          </a:bodyPr>
          <a:lstStyle/>
          <a:p>
            <a:pPr algn="ctr"/>
            <a:r>
              <a:rPr lang="en-US" sz="3600" dirty="0" err="1" smtClean="0">
                <a:solidFill>
                  <a:srgbClr val="FF0000"/>
                </a:solidFill>
              </a:rPr>
              <a:t>এক</a:t>
            </a:r>
            <a:r>
              <a:rPr lang="en-US" sz="3600" dirty="0" smtClean="0">
                <a:solidFill>
                  <a:srgbClr val="FF0000"/>
                </a:solidFill>
              </a:rPr>
              <a:t> </a:t>
            </a:r>
            <a:r>
              <a:rPr lang="en-US" sz="3600" dirty="0" err="1" smtClean="0">
                <a:solidFill>
                  <a:srgbClr val="FF0000"/>
                </a:solidFill>
              </a:rPr>
              <a:t>নজরে</a:t>
            </a:r>
            <a:r>
              <a:rPr lang="en-US" sz="3600" dirty="0" smtClean="0">
                <a:solidFill>
                  <a:srgbClr val="FF0000"/>
                </a:solidFill>
              </a:rPr>
              <a:t> </a:t>
            </a:r>
            <a:r>
              <a:rPr lang="en-US" sz="3600" dirty="0" err="1" smtClean="0">
                <a:solidFill>
                  <a:srgbClr val="FF0000"/>
                </a:solidFill>
              </a:rPr>
              <a:t>প্রথম</a:t>
            </a:r>
            <a:r>
              <a:rPr lang="en-US" sz="3600" dirty="0" smtClean="0">
                <a:solidFill>
                  <a:srgbClr val="FF0000"/>
                </a:solidFill>
              </a:rPr>
              <a:t> </a:t>
            </a:r>
            <a:r>
              <a:rPr lang="en-US" sz="3600" dirty="0" err="1" smtClean="0">
                <a:solidFill>
                  <a:srgbClr val="FF0000"/>
                </a:solidFill>
              </a:rPr>
              <a:t>বিশ্বযুদ্ধ</a:t>
            </a:r>
            <a:r>
              <a:rPr lang="en-US" sz="3600" dirty="0" smtClean="0">
                <a:solidFill>
                  <a:srgbClr val="FF0000"/>
                </a:solidFill>
              </a:rPr>
              <a:t> </a:t>
            </a:r>
            <a:endParaRPr lang="en-US" sz="3600" dirty="0">
              <a:solidFill>
                <a:srgbClr val="FF0000"/>
              </a:solidFill>
            </a:endParaRPr>
          </a:p>
        </p:txBody>
      </p:sp>
      <p:sp>
        <p:nvSpPr>
          <p:cNvPr id="3" name="TextBox 2"/>
          <p:cNvSpPr txBox="1"/>
          <p:nvPr/>
        </p:nvSpPr>
        <p:spPr>
          <a:xfrm>
            <a:off x="1905000" y="1447800"/>
            <a:ext cx="5486400" cy="400110"/>
          </a:xfrm>
          <a:prstGeom prst="rect">
            <a:avLst/>
          </a:prstGeom>
          <a:solidFill>
            <a:srgbClr val="0070C0"/>
          </a:solidFill>
          <a:ln>
            <a:solidFill>
              <a:srgbClr val="FF0000"/>
            </a:solidFill>
          </a:ln>
          <a:scene3d>
            <a:camera prst="orthographicFront"/>
            <a:lightRig rig="threePt" dir="t"/>
          </a:scene3d>
          <a:sp3d>
            <a:bevelT w="165100" prst="coolSlant"/>
          </a:sp3d>
        </p:spPr>
        <p:txBody>
          <a:bodyPr wrap="square" rtlCol="0">
            <a:spAutoFit/>
          </a:bodyPr>
          <a:lstStyle/>
          <a:p>
            <a:pPr algn="ctr"/>
            <a:r>
              <a:rPr lang="bn-BD" sz="2000" b="1" u="sng" dirty="0" smtClean="0">
                <a:solidFill>
                  <a:schemeClr val="bg1"/>
                </a:solidFill>
              </a:rPr>
              <a:t>     প্রথম  বিশ্বযুদ্ধ  (১৯১৪-১৯১৮)  </a:t>
            </a:r>
            <a:endParaRPr lang="en-US" sz="2000" b="1" u="sng" dirty="0">
              <a:solidFill>
                <a:schemeClr val="bg1"/>
              </a:solidFill>
            </a:endParaRPr>
          </a:p>
        </p:txBody>
      </p:sp>
      <p:sp>
        <p:nvSpPr>
          <p:cNvPr id="4" name="Down Arrow 3"/>
          <p:cNvSpPr/>
          <p:nvPr/>
        </p:nvSpPr>
        <p:spPr>
          <a:xfrm>
            <a:off x="2800350" y="1817132"/>
            <a:ext cx="3429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714500" y="2326975"/>
            <a:ext cx="2514600" cy="369332"/>
          </a:xfrm>
          <a:prstGeom prst="rect">
            <a:avLst/>
          </a:prstGeom>
          <a:solidFill>
            <a:srgbClr val="0070C0"/>
          </a:solidFill>
          <a:ln>
            <a:solidFill>
              <a:srgbClr val="FF0000"/>
            </a:solidFill>
          </a:ln>
          <a:scene3d>
            <a:camera prst="orthographicFront"/>
            <a:lightRig rig="threePt" dir="t"/>
          </a:scene3d>
          <a:sp3d>
            <a:bevelT w="139700" prst="cross"/>
          </a:sp3d>
        </p:spPr>
        <p:txBody>
          <a:bodyPr wrap="square" rtlCol="0">
            <a:spAutoFit/>
          </a:bodyPr>
          <a:lstStyle/>
          <a:p>
            <a:pPr algn="ctr"/>
            <a:r>
              <a:rPr lang="bn-BD" b="1" dirty="0" smtClean="0">
                <a:solidFill>
                  <a:schemeClr val="bg1"/>
                </a:solidFill>
              </a:rPr>
              <a:t>ত্রি -শক্তি চুক্তি </a:t>
            </a:r>
            <a:endParaRPr lang="en-US" b="1" dirty="0">
              <a:solidFill>
                <a:schemeClr val="bg1"/>
              </a:solidFill>
            </a:endParaRPr>
          </a:p>
        </p:txBody>
      </p:sp>
      <p:sp>
        <p:nvSpPr>
          <p:cNvPr id="6" name="TextBox 5"/>
          <p:cNvSpPr txBox="1"/>
          <p:nvPr/>
        </p:nvSpPr>
        <p:spPr>
          <a:xfrm>
            <a:off x="5017476" y="2341602"/>
            <a:ext cx="3335216" cy="369332"/>
          </a:xfrm>
          <a:prstGeom prst="rect">
            <a:avLst/>
          </a:prstGeom>
          <a:solidFill>
            <a:srgbClr val="0070C0"/>
          </a:solidFill>
          <a:ln>
            <a:solidFill>
              <a:srgbClr val="FF0000"/>
            </a:solidFill>
          </a:ln>
          <a:scene3d>
            <a:camera prst="orthographicFront"/>
            <a:lightRig rig="threePt" dir="t"/>
          </a:scene3d>
          <a:sp3d>
            <a:bevelT w="139700" prst="cross"/>
          </a:sp3d>
        </p:spPr>
        <p:txBody>
          <a:bodyPr wrap="square" rtlCol="0">
            <a:spAutoFit/>
          </a:bodyPr>
          <a:lstStyle/>
          <a:p>
            <a:r>
              <a:rPr lang="bn-BD" b="1" dirty="0" smtClean="0">
                <a:solidFill>
                  <a:schemeClr val="bg1"/>
                </a:solidFill>
              </a:rPr>
              <a:t>ত্রি –শক্তি আঁতাত বা মিত্র শক্তি  </a:t>
            </a:r>
            <a:endParaRPr lang="en-US" b="1" dirty="0">
              <a:solidFill>
                <a:schemeClr val="bg1"/>
              </a:solidFill>
            </a:endParaRPr>
          </a:p>
        </p:txBody>
      </p:sp>
      <p:sp>
        <p:nvSpPr>
          <p:cNvPr id="7" name="Down Arrow 6"/>
          <p:cNvSpPr/>
          <p:nvPr/>
        </p:nvSpPr>
        <p:spPr>
          <a:xfrm>
            <a:off x="6553200" y="1817132"/>
            <a:ext cx="351692"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762250" y="2895600"/>
            <a:ext cx="3429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564923" y="2895600"/>
            <a:ext cx="360484"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3" name="TextBox 12"/>
          <p:cNvSpPr txBox="1"/>
          <p:nvPr/>
        </p:nvSpPr>
        <p:spPr>
          <a:xfrm>
            <a:off x="1314450" y="3431959"/>
            <a:ext cx="3028950" cy="369332"/>
          </a:xfrm>
          <a:prstGeom prst="rect">
            <a:avLst/>
          </a:prstGeom>
          <a:solidFill>
            <a:srgbClr val="0070C0"/>
          </a:solidFill>
          <a:ln>
            <a:solidFill>
              <a:srgbClr val="FF0000"/>
            </a:solidFill>
          </a:ln>
          <a:scene3d>
            <a:camera prst="orthographicFront"/>
            <a:lightRig rig="threePt" dir="t"/>
          </a:scene3d>
          <a:sp3d>
            <a:bevelT w="139700" prst="cross"/>
          </a:sp3d>
        </p:spPr>
        <p:txBody>
          <a:bodyPr wrap="square" rtlCol="0">
            <a:spAutoFit/>
          </a:bodyPr>
          <a:lstStyle/>
          <a:p>
            <a:r>
              <a:rPr lang="bn-BD" b="1" dirty="0" smtClean="0">
                <a:solidFill>
                  <a:schemeClr val="bg1"/>
                </a:solidFill>
              </a:rPr>
              <a:t>জার্মান , ইতালি , অস্ট্রিয়া + </a:t>
            </a:r>
            <a:endParaRPr lang="en-US" b="1" dirty="0">
              <a:solidFill>
                <a:schemeClr val="bg1"/>
              </a:solidFill>
            </a:endParaRPr>
          </a:p>
        </p:txBody>
      </p:sp>
      <p:sp>
        <p:nvSpPr>
          <p:cNvPr id="14" name="TextBox 13"/>
          <p:cNvSpPr txBox="1"/>
          <p:nvPr/>
        </p:nvSpPr>
        <p:spPr>
          <a:xfrm>
            <a:off x="5152292" y="3484768"/>
            <a:ext cx="2971800" cy="369332"/>
          </a:xfrm>
          <a:prstGeom prst="rect">
            <a:avLst/>
          </a:prstGeom>
          <a:solidFill>
            <a:srgbClr val="0070C0"/>
          </a:solidFill>
          <a:ln>
            <a:solidFill>
              <a:srgbClr val="FF0000"/>
            </a:solidFill>
          </a:ln>
          <a:scene3d>
            <a:camera prst="orthographicFront"/>
            <a:lightRig rig="threePt" dir="t"/>
          </a:scene3d>
          <a:sp3d>
            <a:bevelT w="139700" prst="cross"/>
          </a:sp3d>
        </p:spPr>
        <p:txBody>
          <a:bodyPr wrap="square" rtlCol="0">
            <a:spAutoFit/>
          </a:bodyPr>
          <a:lstStyle/>
          <a:p>
            <a:r>
              <a:rPr lang="bn-BD" b="1" dirty="0" smtClean="0">
                <a:solidFill>
                  <a:schemeClr val="bg1"/>
                </a:solidFill>
              </a:rPr>
              <a:t>ফ্রান্স , ব্রিটেন , রাশিয়া + </a:t>
            </a:r>
            <a:endParaRPr lang="en-US" b="1" dirty="0">
              <a:solidFill>
                <a:schemeClr val="bg1"/>
              </a:solidFill>
            </a:endParaRPr>
          </a:p>
        </p:txBody>
      </p:sp>
      <p:sp>
        <p:nvSpPr>
          <p:cNvPr id="16" name="TextBox 15"/>
          <p:cNvSpPr txBox="1"/>
          <p:nvPr/>
        </p:nvSpPr>
        <p:spPr>
          <a:xfrm>
            <a:off x="1714500" y="4416697"/>
            <a:ext cx="2400300" cy="369332"/>
          </a:xfrm>
          <a:prstGeom prst="rect">
            <a:avLst/>
          </a:prstGeom>
          <a:solidFill>
            <a:srgbClr val="0070C0"/>
          </a:solidFill>
          <a:ln>
            <a:solidFill>
              <a:srgbClr val="FF0000"/>
            </a:solidFill>
          </a:ln>
          <a:scene3d>
            <a:camera prst="orthographicFront"/>
            <a:lightRig rig="threePt" dir="t"/>
          </a:scene3d>
          <a:sp3d>
            <a:bevelT w="165100" prst="coolSlant"/>
          </a:sp3d>
        </p:spPr>
        <p:txBody>
          <a:bodyPr wrap="square" rtlCol="0">
            <a:spAutoFit/>
          </a:bodyPr>
          <a:lstStyle/>
          <a:p>
            <a:pPr algn="ctr"/>
            <a:r>
              <a:rPr lang="bn-BD" b="1" dirty="0" smtClean="0">
                <a:solidFill>
                  <a:schemeClr val="bg1"/>
                </a:solidFill>
              </a:rPr>
              <a:t>পরাজিত </a:t>
            </a:r>
            <a:endParaRPr lang="en-US" b="1" dirty="0">
              <a:solidFill>
                <a:schemeClr val="bg1"/>
              </a:solidFill>
            </a:endParaRPr>
          </a:p>
        </p:txBody>
      </p:sp>
      <p:sp>
        <p:nvSpPr>
          <p:cNvPr id="17" name="TextBox 16"/>
          <p:cNvSpPr txBox="1"/>
          <p:nvPr/>
        </p:nvSpPr>
        <p:spPr>
          <a:xfrm>
            <a:off x="5566996" y="4460686"/>
            <a:ext cx="2514600" cy="369332"/>
          </a:xfrm>
          <a:prstGeom prst="rect">
            <a:avLst/>
          </a:prstGeom>
          <a:solidFill>
            <a:srgbClr val="0070C0"/>
          </a:solidFill>
          <a:ln>
            <a:solidFill>
              <a:srgbClr val="FF0000"/>
            </a:solidFill>
          </a:ln>
          <a:scene3d>
            <a:camera prst="orthographicFront"/>
            <a:lightRig rig="threePt" dir="t"/>
          </a:scene3d>
          <a:sp3d>
            <a:bevelT w="165100" prst="coolSlant"/>
          </a:sp3d>
        </p:spPr>
        <p:txBody>
          <a:bodyPr wrap="square" rtlCol="0">
            <a:spAutoFit/>
          </a:bodyPr>
          <a:lstStyle/>
          <a:p>
            <a:pPr algn="ctr"/>
            <a:r>
              <a:rPr lang="bn-BD" b="1" dirty="0" smtClean="0">
                <a:solidFill>
                  <a:schemeClr val="bg1"/>
                </a:solidFill>
              </a:rPr>
              <a:t>বিজয়ী </a:t>
            </a:r>
            <a:endParaRPr lang="en-US" b="1" dirty="0">
              <a:solidFill>
                <a:schemeClr val="bg1"/>
              </a:solidFill>
            </a:endParaRPr>
          </a:p>
        </p:txBody>
      </p:sp>
      <p:sp>
        <p:nvSpPr>
          <p:cNvPr id="18" name="Down Arrow 17"/>
          <p:cNvSpPr/>
          <p:nvPr/>
        </p:nvSpPr>
        <p:spPr>
          <a:xfrm>
            <a:off x="2743200" y="4019619"/>
            <a:ext cx="381000" cy="2607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6553200" y="4019619"/>
            <a:ext cx="372208" cy="2607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036276" y="5562600"/>
            <a:ext cx="3648808" cy="923330"/>
          </a:xfrm>
          <a:prstGeom prst="rect">
            <a:avLst/>
          </a:prstGeom>
          <a:solidFill>
            <a:srgbClr val="0070C0"/>
          </a:solidFill>
          <a:ln>
            <a:solidFill>
              <a:srgbClr val="FF0000"/>
            </a:solidFill>
          </a:ln>
          <a:scene3d>
            <a:camera prst="orthographicFront"/>
            <a:lightRig rig="threePt" dir="t"/>
          </a:scene3d>
          <a:sp3d>
            <a:bevelT/>
          </a:sp3d>
        </p:spPr>
        <p:txBody>
          <a:bodyPr wrap="square" rtlCol="0">
            <a:spAutoFit/>
          </a:bodyPr>
          <a:lstStyle/>
          <a:p>
            <a:pPr marL="285750" indent="-285750">
              <a:buFont typeface="Wingdings" pitchFamily="2" charset="2"/>
              <a:buChar char="v"/>
            </a:pPr>
            <a:r>
              <a:rPr lang="bn-BD" b="1" dirty="0" smtClean="0">
                <a:solidFill>
                  <a:schemeClr val="bg1"/>
                </a:solidFill>
              </a:rPr>
              <a:t>মোট ৩৪ টি রাষ্ট্রের অংশ গ্রহণ</a:t>
            </a:r>
          </a:p>
          <a:p>
            <a:pPr marL="285750" indent="-285750">
              <a:buFont typeface="Wingdings" pitchFamily="2" charset="2"/>
              <a:buChar char="v"/>
            </a:pPr>
            <a:r>
              <a:rPr lang="bn-BD" b="1" dirty="0" smtClean="0">
                <a:solidFill>
                  <a:schemeClr val="bg1"/>
                </a:solidFill>
              </a:rPr>
              <a:t>১ কোটি লোক নিহত হয় </a:t>
            </a:r>
          </a:p>
          <a:p>
            <a:pPr marL="285750" indent="-285750">
              <a:buFont typeface="Wingdings" pitchFamily="2" charset="2"/>
              <a:buChar char="v"/>
            </a:pPr>
            <a:r>
              <a:rPr lang="bn-BD" b="1" dirty="0" smtClean="0">
                <a:solidFill>
                  <a:schemeClr val="bg1"/>
                </a:solidFill>
              </a:rPr>
              <a:t> মানচিত্র পরিবর্তন হয়  </a:t>
            </a:r>
            <a:endParaRPr lang="en-US" b="1" dirty="0">
              <a:solidFill>
                <a:schemeClr val="bg1"/>
              </a:solidFill>
            </a:endParaRPr>
          </a:p>
        </p:txBody>
      </p:sp>
      <p:sp>
        <p:nvSpPr>
          <p:cNvPr id="25" name="Down Arrow 24"/>
          <p:cNvSpPr/>
          <p:nvPr/>
        </p:nvSpPr>
        <p:spPr>
          <a:xfrm rot="19793400">
            <a:off x="3188856" y="5038158"/>
            <a:ext cx="4572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rot="1739716">
            <a:off x="6096000" y="5029200"/>
            <a:ext cx="468923" cy="3227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7517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80">
                                          <p:stCondLst>
                                            <p:cond delay="0"/>
                                          </p:stCondLst>
                                        </p:cTn>
                                        <p:tgtEl>
                                          <p:spTgt spid="16"/>
                                        </p:tgtEl>
                                      </p:cBhvr>
                                    </p:animEffect>
                                    <p:anim calcmode="lin" valueType="num">
                                      <p:cBhvr>
                                        <p:cTn id="4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1" dur="26">
                                          <p:stCondLst>
                                            <p:cond delay="650"/>
                                          </p:stCondLst>
                                        </p:cTn>
                                        <p:tgtEl>
                                          <p:spTgt spid="16"/>
                                        </p:tgtEl>
                                      </p:cBhvr>
                                      <p:to x="100000" y="60000"/>
                                    </p:animScale>
                                    <p:animScale>
                                      <p:cBhvr>
                                        <p:cTn id="52" dur="166" decel="50000">
                                          <p:stCondLst>
                                            <p:cond delay="676"/>
                                          </p:stCondLst>
                                        </p:cTn>
                                        <p:tgtEl>
                                          <p:spTgt spid="16"/>
                                        </p:tgtEl>
                                      </p:cBhvr>
                                      <p:to x="100000" y="100000"/>
                                    </p:animScale>
                                    <p:animScale>
                                      <p:cBhvr>
                                        <p:cTn id="53" dur="26">
                                          <p:stCondLst>
                                            <p:cond delay="1312"/>
                                          </p:stCondLst>
                                        </p:cTn>
                                        <p:tgtEl>
                                          <p:spTgt spid="16"/>
                                        </p:tgtEl>
                                      </p:cBhvr>
                                      <p:to x="100000" y="80000"/>
                                    </p:animScale>
                                    <p:animScale>
                                      <p:cBhvr>
                                        <p:cTn id="54" dur="166" decel="50000">
                                          <p:stCondLst>
                                            <p:cond delay="1338"/>
                                          </p:stCondLst>
                                        </p:cTn>
                                        <p:tgtEl>
                                          <p:spTgt spid="16"/>
                                        </p:tgtEl>
                                      </p:cBhvr>
                                      <p:to x="100000" y="100000"/>
                                    </p:animScale>
                                    <p:animScale>
                                      <p:cBhvr>
                                        <p:cTn id="55" dur="26">
                                          <p:stCondLst>
                                            <p:cond delay="1642"/>
                                          </p:stCondLst>
                                        </p:cTn>
                                        <p:tgtEl>
                                          <p:spTgt spid="16"/>
                                        </p:tgtEl>
                                      </p:cBhvr>
                                      <p:to x="100000" y="90000"/>
                                    </p:animScale>
                                    <p:animScale>
                                      <p:cBhvr>
                                        <p:cTn id="56" dur="166" decel="50000">
                                          <p:stCondLst>
                                            <p:cond delay="1668"/>
                                          </p:stCondLst>
                                        </p:cTn>
                                        <p:tgtEl>
                                          <p:spTgt spid="16"/>
                                        </p:tgtEl>
                                      </p:cBhvr>
                                      <p:to x="100000" y="100000"/>
                                    </p:animScale>
                                    <p:animScale>
                                      <p:cBhvr>
                                        <p:cTn id="57" dur="26">
                                          <p:stCondLst>
                                            <p:cond delay="1808"/>
                                          </p:stCondLst>
                                        </p:cTn>
                                        <p:tgtEl>
                                          <p:spTgt spid="16"/>
                                        </p:tgtEl>
                                      </p:cBhvr>
                                      <p:to x="100000" y="95000"/>
                                    </p:animScale>
                                    <p:animScale>
                                      <p:cBhvr>
                                        <p:cTn id="58" dur="166" decel="50000">
                                          <p:stCondLst>
                                            <p:cond delay="1834"/>
                                          </p:stCondLst>
                                        </p:cTn>
                                        <p:tgtEl>
                                          <p:spTgt spid="16"/>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80">
                                          <p:stCondLst>
                                            <p:cond delay="0"/>
                                          </p:stCondLst>
                                        </p:cTn>
                                        <p:tgtEl>
                                          <p:spTgt spid="17"/>
                                        </p:tgtEl>
                                      </p:cBhvr>
                                    </p:animEffect>
                                    <p:anim calcmode="lin" valueType="num">
                                      <p:cBhvr>
                                        <p:cTn id="6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9" dur="26">
                                          <p:stCondLst>
                                            <p:cond delay="650"/>
                                          </p:stCondLst>
                                        </p:cTn>
                                        <p:tgtEl>
                                          <p:spTgt spid="17"/>
                                        </p:tgtEl>
                                      </p:cBhvr>
                                      <p:to x="100000" y="60000"/>
                                    </p:animScale>
                                    <p:animScale>
                                      <p:cBhvr>
                                        <p:cTn id="70" dur="166" decel="50000">
                                          <p:stCondLst>
                                            <p:cond delay="676"/>
                                          </p:stCondLst>
                                        </p:cTn>
                                        <p:tgtEl>
                                          <p:spTgt spid="17"/>
                                        </p:tgtEl>
                                      </p:cBhvr>
                                      <p:to x="100000" y="100000"/>
                                    </p:animScale>
                                    <p:animScale>
                                      <p:cBhvr>
                                        <p:cTn id="71" dur="26">
                                          <p:stCondLst>
                                            <p:cond delay="1312"/>
                                          </p:stCondLst>
                                        </p:cTn>
                                        <p:tgtEl>
                                          <p:spTgt spid="17"/>
                                        </p:tgtEl>
                                      </p:cBhvr>
                                      <p:to x="100000" y="80000"/>
                                    </p:animScale>
                                    <p:animScale>
                                      <p:cBhvr>
                                        <p:cTn id="72" dur="166" decel="50000">
                                          <p:stCondLst>
                                            <p:cond delay="1338"/>
                                          </p:stCondLst>
                                        </p:cTn>
                                        <p:tgtEl>
                                          <p:spTgt spid="17"/>
                                        </p:tgtEl>
                                      </p:cBhvr>
                                      <p:to x="100000" y="100000"/>
                                    </p:animScale>
                                    <p:animScale>
                                      <p:cBhvr>
                                        <p:cTn id="73" dur="26">
                                          <p:stCondLst>
                                            <p:cond delay="1642"/>
                                          </p:stCondLst>
                                        </p:cTn>
                                        <p:tgtEl>
                                          <p:spTgt spid="17"/>
                                        </p:tgtEl>
                                      </p:cBhvr>
                                      <p:to x="100000" y="90000"/>
                                    </p:animScale>
                                    <p:animScale>
                                      <p:cBhvr>
                                        <p:cTn id="74" dur="166" decel="50000">
                                          <p:stCondLst>
                                            <p:cond delay="1668"/>
                                          </p:stCondLst>
                                        </p:cTn>
                                        <p:tgtEl>
                                          <p:spTgt spid="17"/>
                                        </p:tgtEl>
                                      </p:cBhvr>
                                      <p:to x="100000" y="100000"/>
                                    </p:animScale>
                                    <p:animScale>
                                      <p:cBhvr>
                                        <p:cTn id="75" dur="26">
                                          <p:stCondLst>
                                            <p:cond delay="1808"/>
                                          </p:stCondLst>
                                        </p:cTn>
                                        <p:tgtEl>
                                          <p:spTgt spid="17"/>
                                        </p:tgtEl>
                                      </p:cBhvr>
                                      <p:to x="100000" y="95000"/>
                                    </p:animScale>
                                    <p:animScale>
                                      <p:cBhvr>
                                        <p:cTn id="76" dur="166" decel="50000">
                                          <p:stCondLst>
                                            <p:cond delay="1834"/>
                                          </p:stCondLst>
                                        </p:cTn>
                                        <p:tgtEl>
                                          <p:spTgt spid="1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heel(1)">
                                      <p:cBhvr>
                                        <p:cTn id="8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13" grpId="0" animBg="1"/>
      <p:bldP spid="14" grpId="0" animBg="1"/>
      <p:bldP spid="16" grpId="0" animBg="1"/>
      <p:bldP spid="17"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লতা পাতা ফুল\images (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99"/>
            <a:ext cx="9144000" cy="182880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0" y="270302"/>
            <a:ext cx="6172199" cy="830997"/>
          </a:xfrm>
          <a:prstGeom prst="rect">
            <a:avLst/>
          </a:prstGeom>
          <a:solidFill>
            <a:schemeClr val="bg1">
              <a:lumMod val="95000"/>
            </a:schemeClr>
          </a:solidFill>
          <a:scene3d>
            <a:camera prst="orthographicFront"/>
            <a:lightRig rig="threePt" dir="t"/>
          </a:scene3d>
          <a:sp3d>
            <a:bevelT prst="angle"/>
          </a:sp3d>
        </p:spPr>
        <p:txBody>
          <a:bodyPr wrap="square">
            <a:spAutoFit/>
          </a:bodyPr>
          <a:lstStyle/>
          <a:p>
            <a:r>
              <a:rPr lang="en-US" dirty="0" smtClean="0">
                <a:solidFill>
                  <a:srgbClr val="7030A0"/>
                </a:solidFill>
              </a:rPr>
              <a:t>             </a:t>
            </a:r>
            <a:r>
              <a:rPr lang="en-US" sz="4800" dirty="0">
                <a:latin typeface="NikoshBAN" panose="02000000000000000000" pitchFamily="2" charset="0"/>
                <a:cs typeface="NikoshBAN" panose="02000000000000000000" pitchFamily="2" charset="0"/>
              </a:rPr>
              <a:t>শ</a:t>
            </a:r>
            <a:r>
              <a:rPr lang="as-IN" sz="4800" dirty="0">
                <a:latin typeface="NikoshBAN" panose="02000000000000000000" pitchFamily="2" charset="0"/>
                <a:cs typeface="NikoshBAN" panose="02000000000000000000" pitchFamily="2" charset="0"/>
              </a:rPr>
              <a:t>ি</a:t>
            </a:r>
            <a:r>
              <a:rPr lang="en-US" sz="4800" dirty="0">
                <a:latin typeface="NikoshBAN" panose="02000000000000000000" pitchFamily="2" charset="0"/>
                <a:cs typeface="NikoshBAN" panose="02000000000000000000" pitchFamily="2" charset="0"/>
              </a:rPr>
              <a:t>ক</a:t>
            </a:r>
            <a:r>
              <a:rPr lang="as-IN"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ষক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পরিচিতি</a:t>
            </a:r>
            <a:r>
              <a:rPr lang="en-US" sz="4800" dirty="0">
                <a:latin typeface="NikoshBAN" panose="02000000000000000000" pitchFamily="2" charset="0"/>
                <a:cs typeface="NikoshBAN" panose="02000000000000000000" pitchFamily="2" charset="0"/>
              </a:rPr>
              <a:t> </a:t>
            </a:r>
            <a:endParaRPr lang="en-US" sz="4800" b="1" dirty="0">
              <a:solidFill>
                <a:srgbClr val="7030A0"/>
              </a:solidFill>
            </a:endParaRPr>
          </a:p>
        </p:txBody>
      </p:sp>
      <p:pic>
        <p:nvPicPr>
          <p:cNvPr id="1027" name="Picture 3" descr="D:\লতা পাতা ফুল\images (76).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 y="1295400"/>
            <a:ext cx="9067801" cy="556260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152399" y="1168064"/>
            <a:ext cx="5486401" cy="4324261"/>
          </a:xfrm>
          <a:prstGeom prst="rect">
            <a:avLst/>
          </a:prstGeom>
          <a:solidFill>
            <a:schemeClr val="bg2"/>
          </a:solidFill>
          <a:scene3d>
            <a:camera prst="orthographicFront"/>
            <a:lightRig rig="threePt" dir="t"/>
          </a:scene3d>
          <a:sp3d>
            <a:bevelT/>
          </a:sp3d>
        </p:spPr>
        <p:txBody>
          <a:bodyPr wrap="square">
            <a:spAutoFit/>
          </a:bodyPr>
          <a:lstStyle/>
          <a:p>
            <a:r>
              <a:rPr lang="en-GB" sz="2500" b="1" dirty="0" err="1">
                <a:latin typeface="NikoshBAN" pitchFamily="2" charset="0"/>
                <a:cs typeface="NikoshBAN" pitchFamily="2" charset="0"/>
              </a:rPr>
              <a:t>নামঃ</a:t>
            </a:r>
            <a:r>
              <a:rPr lang="en-GB" sz="2500" b="1" dirty="0">
                <a:latin typeface="NikoshBAN" pitchFamily="2" charset="0"/>
                <a:cs typeface="NikoshBAN" pitchFamily="2" charset="0"/>
              </a:rPr>
              <a:t> </a:t>
            </a:r>
            <a:r>
              <a:rPr lang="en-GB" sz="2500" b="1" dirty="0" err="1">
                <a:latin typeface="NikoshBAN" pitchFamily="2" charset="0"/>
                <a:cs typeface="NikoshBAN" pitchFamily="2" charset="0"/>
              </a:rPr>
              <a:t>মো</a:t>
            </a:r>
            <a:r>
              <a:rPr lang="en-GB" sz="2500" b="1" dirty="0">
                <a:latin typeface="NikoshBAN" pitchFamily="2" charset="0"/>
                <a:cs typeface="NikoshBAN" pitchFamily="2" charset="0"/>
              </a:rPr>
              <a:t>: </a:t>
            </a:r>
            <a:r>
              <a:rPr lang="en-GB" sz="2500" b="1" dirty="0" err="1">
                <a:latin typeface="NikoshBAN" pitchFamily="2" charset="0"/>
                <a:cs typeface="NikoshBAN" pitchFamily="2" charset="0"/>
              </a:rPr>
              <a:t>রোকন</a:t>
            </a:r>
            <a:r>
              <a:rPr lang="en-GB" sz="2500" b="1" dirty="0">
                <a:latin typeface="NikoshBAN" pitchFamily="2" charset="0"/>
                <a:cs typeface="NikoshBAN" pitchFamily="2" charset="0"/>
              </a:rPr>
              <a:t> </a:t>
            </a:r>
            <a:r>
              <a:rPr lang="en-GB" sz="2500" b="1" dirty="0" err="1">
                <a:latin typeface="NikoshBAN" pitchFamily="2" charset="0"/>
                <a:cs typeface="NikoshBAN" pitchFamily="2" charset="0"/>
              </a:rPr>
              <a:t>উদ্দীন</a:t>
            </a:r>
            <a:endParaRPr lang="en-GB" sz="2500" b="1" dirty="0">
              <a:latin typeface="NikoshBAN" pitchFamily="2" charset="0"/>
              <a:cs typeface="NikoshBAN" pitchFamily="2" charset="0"/>
            </a:endParaRPr>
          </a:p>
          <a:p>
            <a:r>
              <a:rPr lang="en-GB" sz="2500" b="1" dirty="0" err="1">
                <a:solidFill>
                  <a:srgbClr val="7030A0"/>
                </a:solidFill>
                <a:latin typeface="NikoshBAN" pitchFamily="2" charset="0"/>
              </a:rPr>
              <a:t>পদবীঃ</a:t>
            </a:r>
            <a:r>
              <a:rPr lang="en-GB" sz="2500" b="1" dirty="0">
                <a:solidFill>
                  <a:srgbClr val="7030A0"/>
                </a:solidFill>
                <a:latin typeface="NikoshBAN" pitchFamily="2" charset="0"/>
              </a:rPr>
              <a:t> </a:t>
            </a:r>
            <a:r>
              <a:rPr lang="en-GB" sz="2500" b="1" dirty="0" err="1">
                <a:solidFill>
                  <a:srgbClr val="7030A0"/>
                </a:solidFill>
                <a:latin typeface="NikoshBAN" pitchFamily="2" charset="0"/>
              </a:rPr>
              <a:t>প্রভাষক</a:t>
            </a:r>
            <a:endParaRPr lang="en-GB" sz="2500" b="1" dirty="0">
              <a:solidFill>
                <a:srgbClr val="7030A0"/>
              </a:solidFill>
              <a:latin typeface="NikoshBAN" pitchFamily="2" charset="0"/>
            </a:endParaRPr>
          </a:p>
          <a:p>
            <a:r>
              <a:rPr lang="en-GB" sz="2500" b="1" dirty="0" err="1">
                <a:solidFill>
                  <a:srgbClr val="7030A0"/>
                </a:solidFill>
                <a:latin typeface="NikoshBAN" pitchFamily="2" charset="0"/>
              </a:rPr>
              <a:t>ইসলামের</a:t>
            </a:r>
            <a:r>
              <a:rPr lang="en-GB" sz="2500" b="1" dirty="0">
                <a:solidFill>
                  <a:srgbClr val="7030A0"/>
                </a:solidFill>
                <a:latin typeface="NikoshBAN" pitchFamily="2" charset="0"/>
              </a:rPr>
              <a:t> </a:t>
            </a:r>
            <a:r>
              <a:rPr lang="en-GB" sz="2500" b="1" dirty="0" err="1">
                <a:solidFill>
                  <a:srgbClr val="7030A0"/>
                </a:solidFill>
                <a:latin typeface="NikoshBAN" pitchFamily="2" charset="0"/>
              </a:rPr>
              <a:t>ইতিহাস</a:t>
            </a:r>
            <a:r>
              <a:rPr lang="en-GB" sz="2500" b="1" dirty="0">
                <a:solidFill>
                  <a:srgbClr val="7030A0"/>
                </a:solidFill>
                <a:latin typeface="NikoshBAN" pitchFamily="2" charset="0"/>
              </a:rPr>
              <a:t> ও </a:t>
            </a:r>
            <a:r>
              <a:rPr lang="en-GB" sz="2500" b="1" dirty="0" err="1">
                <a:solidFill>
                  <a:srgbClr val="7030A0"/>
                </a:solidFill>
                <a:latin typeface="NikoshBAN" pitchFamily="2" charset="0"/>
              </a:rPr>
              <a:t>সংস্কৃতি</a:t>
            </a:r>
            <a:r>
              <a:rPr lang="en-GB" sz="2500" b="1" dirty="0">
                <a:solidFill>
                  <a:srgbClr val="7030A0"/>
                </a:solidFill>
                <a:latin typeface="NikoshBAN" pitchFamily="2" charset="0"/>
              </a:rPr>
              <a:t> </a:t>
            </a:r>
            <a:r>
              <a:rPr lang="en-GB" sz="2500" b="1" dirty="0" err="1">
                <a:solidFill>
                  <a:srgbClr val="7030A0"/>
                </a:solidFill>
                <a:latin typeface="NikoshBAN" pitchFamily="2" charset="0"/>
              </a:rPr>
              <a:t>বিভাগ</a:t>
            </a:r>
            <a:endParaRPr lang="en-GB" sz="2500" b="1" dirty="0">
              <a:solidFill>
                <a:srgbClr val="7030A0"/>
              </a:solidFill>
              <a:latin typeface="NikoshBAN" pitchFamily="2" charset="0"/>
            </a:endParaRPr>
          </a:p>
          <a:p>
            <a:r>
              <a:rPr lang="en-GB" sz="2500" b="1" dirty="0" err="1">
                <a:solidFill>
                  <a:srgbClr val="7030A0"/>
                </a:solidFill>
                <a:latin typeface="NikoshBAN" pitchFamily="2" charset="0"/>
              </a:rPr>
              <a:t>হাফছা</a:t>
            </a:r>
            <a:r>
              <a:rPr lang="en-GB" sz="2500" b="1" dirty="0">
                <a:solidFill>
                  <a:srgbClr val="7030A0"/>
                </a:solidFill>
                <a:latin typeface="NikoshBAN" pitchFamily="2" charset="0"/>
              </a:rPr>
              <a:t> </a:t>
            </a:r>
            <a:r>
              <a:rPr lang="en-GB" sz="2500" b="1" dirty="0" err="1">
                <a:solidFill>
                  <a:srgbClr val="7030A0"/>
                </a:solidFill>
                <a:latin typeface="NikoshBAN" pitchFamily="2" charset="0"/>
              </a:rPr>
              <a:t>মজুমদার</a:t>
            </a:r>
            <a:r>
              <a:rPr lang="en-GB" sz="2500" b="1" dirty="0">
                <a:solidFill>
                  <a:srgbClr val="7030A0"/>
                </a:solidFill>
                <a:latin typeface="NikoshBAN" pitchFamily="2" charset="0"/>
              </a:rPr>
              <a:t> </a:t>
            </a:r>
            <a:r>
              <a:rPr lang="en-GB" sz="2500" b="1" dirty="0" err="1">
                <a:solidFill>
                  <a:srgbClr val="7030A0"/>
                </a:solidFill>
                <a:latin typeface="NikoshBAN" pitchFamily="2" charset="0"/>
              </a:rPr>
              <a:t>মহিলা</a:t>
            </a:r>
            <a:r>
              <a:rPr lang="en-GB" sz="2500" b="1" dirty="0">
                <a:solidFill>
                  <a:srgbClr val="7030A0"/>
                </a:solidFill>
                <a:latin typeface="NikoshBAN" pitchFamily="2" charset="0"/>
              </a:rPr>
              <a:t> </a:t>
            </a:r>
            <a:r>
              <a:rPr lang="en-GB" sz="2500" b="1" dirty="0" err="1">
                <a:solidFill>
                  <a:srgbClr val="7030A0"/>
                </a:solidFill>
                <a:latin typeface="NikoshBAN" pitchFamily="2" charset="0"/>
              </a:rPr>
              <a:t>ডিগ্রী</a:t>
            </a:r>
            <a:r>
              <a:rPr lang="en-GB" sz="2500" b="1" dirty="0">
                <a:solidFill>
                  <a:srgbClr val="7030A0"/>
                </a:solidFill>
                <a:latin typeface="NikoshBAN" pitchFamily="2" charset="0"/>
              </a:rPr>
              <a:t> </a:t>
            </a:r>
            <a:r>
              <a:rPr lang="en-GB" sz="2500" b="1" dirty="0" err="1">
                <a:solidFill>
                  <a:srgbClr val="7030A0"/>
                </a:solidFill>
                <a:latin typeface="NikoshBAN" pitchFamily="2" charset="0"/>
              </a:rPr>
              <a:t>কলেজ</a:t>
            </a:r>
            <a:endParaRPr lang="en-GB" sz="2500" b="1" dirty="0">
              <a:solidFill>
                <a:srgbClr val="7030A0"/>
              </a:solidFill>
              <a:latin typeface="NikoshBAN" pitchFamily="2" charset="0"/>
            </a:endParaRPr>
          </a:p>
          <a:p>
            <a:r>
              <a:rPr lang="en-GB" sz="2500" b="1" dirty="0" err="1">
                <a:solidFill>
                  <a:schemeClr val="accent6">
                    <a:lumMod val="75000"/>
                  </a:schemeClr>
                </a:solidFill>
                <a:latin typeface="NikoshBAN" pitchFamily="2" charset="0"/>
              </a:rPr>
              <a:t>মোবাইল</a:t>
            </a:r>
            <a:r>
              <a:rPr lang="en-GB" sz="2500" b="1" dirty="0">
                <a:solidFill>
                  <a:schemeClr val="accent6">
                    <a:lumMod val="75000"/>
                  </a:schemeClr>
                </a:solidFill>
                <a:latin typeface="NikoshBAN" pitchFamily="2" charset="0"/>
              </a:rPr>
              <a:t>: ০১৭৫১২৩২১৯৮</a:t>
            </a:r>
          </a:p>
          <a:p>
            <a:r>
              <a:rPr lang="en-GB" sz="2500" b="1" dirty="0" err="1">
                <a:solidFill>
                  <a:schemeClr val="accent6">
                    <a:lumMod val="75000"/>
                  </a:schemeClr>
                </a:solidFill>
                <a:latin typeface="NikoshBAN" pitchFamily="2" charset="0"/>
              </a:rPr>
              <a:t>ইমেইল</a:t>
            </a:r>
            <a:r>
              <a:rPr lang="en-GB" sz="2500" b="1" dirty="0">
                <a:solidFill>
                  <a:schemeClr val="accent6">
                    <a:lumMod val="75000"/>
                  </a:schemeClr>
                </a:solidFill>
                <a:latin typeface="NikoshBAN" pitchFamily="2" charset="0"/>
              </a:rPr>
              <a:t>: </a:t>
            </a:r>
          </a:p>
          <a:p>
            <a:r>
              <a:rPr lang="en-GB" sz="2500" b="1" dirty="0">
                <a:solidFill>
                  <a:schemeClr val="accent6">
                    <a:lumMod val="75000"/>
                  </a:schemeClr>
                </a:solidFill>
                <a:latin typeface="NikoshBAN" pitchFamily="2" charset="0"/>
                <a:hlinkClick r:id="rId5"/>
              </a:rPr>
              <a:t>rokunuddin1983@gmail.com</a:t>
            </a:r>
            <a:endParaRPr lang="en-GB" sz="2500" b="1" dirty="0">
              <a:solidFill>
                <a:schemeClr val="accent6">
                  <a:lumMod val="75000"/>
                </a:schemeClr>
              </a:solidFill>
              <a:latin typeface="NikoshBAN" pitchFamily="2" charset="0"/>
            </a:endParaRPr>
          </a:p>
          <a:p>
            <a:r>
              <a:rPr lang="en-GB" sz="2500" b="1" dirty="0" err="1">
                <a:solidFill>
                  <a:schemeClr val="accent6">
                    <a:lumMod val="75000"/>
                  </a:schemeClr>
                </a:solidFill>
                <a:latin typeface="NikoshBAN" pitchFamily="2" charset="0"/>
              </a:rPr>
              <a:t>শিক্ষক</a:t>
            </a:r>
            <a:r>
              <a:rPr lang="en-GB" sz="2500" b="1" dirty="0">
                <a:solidFill>
                  <a:schemeClr val="accent6">
                    <a:lumMod val="75000"/>
                  </a:schemeClr>
                </a:solidFill>
                <a:latin typeface="NikoshBAN" pitchFamily="2" charset="0"/>
              </a:rPr>
              <a:t> </a:t>
            </a:r>
            <a:r>
              <a:rPr lang="en-GB" sz="2500" b="1" dirty="0" err="1">
                <a:solidFill>
                  <a:schemeClr val="accent6">
                    <a:lumMod val="75000"/>
                  </a:schemeClr>
                </a:solidFill>
                <a:latin typeface="NikoshBAN" pitchFamily="2" charset="0"/>
              </a:rPr>
              <a:t>বাতায়ন</a:t>
            </a:r>
            <a:r>
              <a:rPr lang="en-GB" sz="2500" b="1" dirty="0">
                <a:solidFill>
                  <a:schemeClr val="accent6">
                    <a:lumMod val="75000"/>
                  </a:schemeClr>
                </a:solidFill>
                <a:latin typeface="NikoshBAN" pitchFamily="2" charset="0"/>
              </a:rPr>
              <a:t>: </a:t>
            </a:r>
          </a:p>
          <a:p>
            <a:r>
              <a:rPr lang="en-GB" sz="2500" b="1" dirty="0">
                <a:solidFill>
                  <a:schemeClr val="accent6">
                    <a:lumMod val="75000"/>
                  </a:schemeClr>
                </a:solidFill>
                <a:latin typeface="NikoshBAN" pitchFamily="2" charset="0"/>
                <a:hlinkClick r:id="rId6"/>
              </a:rPr>
              <a:t>mdrokun985@gmail.com</a:t>
            </a:r>
            <a:endParaRPr lang="en-GB" sz="2500" b="1" dirty="0">
              <a:solidFill>
                <a:schemeClr val="accent6">
                  <a:lumMod val="75000"/>
                </a:schemeClr>
              </a:solidFill>
              <a:latin typeface="NikoshBAN" pitchFamily="2" charset="0"/>
            </a:endParaRPr>
          </a:p>
          <a:p>
            <a:r>
              <a:rPr lang="en-GB" sz="2500" b="1" dirty="0">
                <a:solidFill>
                  <a:schemeClr val="accent6">
                    <a:lumMod val="75000"/>
                  </a:schemeClr>
                </a:solidFill>
                <a:latin typeface="NikoshBAN" pitchFamily="2" charset="0"/>
              </a:rPr>
              <a:t>FB: </a:t>
            </a:r>
            <a:r>
              <a:rPr lang="en-GB" sz="2500" b="1" dirty="0" err="1">
                <a:solidFill>
                  <a:schemeClr val="accent6">
                    <a:lumMod val="75000"/>
                  </a:schemeClr>
                </a:solidFill>
                <a:latin typeface="NikoshBAN" pitchFamily="2" charset="0"/>
              </a:rPr>
              <a:t>Rokun</a:t>
            </a:r>
            <a:r>
              <a:rPr lang="en-GB" sz="2500" b="1" dirty="0">
                <a:solidFill>
                  <a:schemeClr val="accent6">
                    <a:lumMod val="75000"/>
                  </a:schemeClr>
                </a:solidFill>
                <a:latin typeface="NikoshBAN" pitchFamily="2" charset="0"/>
              </a:rPr>
              <a:t> bin </a:t>
            </a:r>
            <a:r>
              <a:rPr lang="en-GB" sz="2500" b="1" dirty="0" err="1">
                <a:solidFill>
                  <a:schemeClr val="accent6">
                    <a:lumMod val="75000"/>
                  </a:schemeClr>
                </a:solidFill>
                <a:latin typeface="NikoshBAN" pitchFamily="2" charset="0"/>
              </a:rPr>
              <a:t>hamid</a:t>
            </a:r>
            <a:endParaRPr lang="en-US" sz="2500" b="1" dirty="0">
              <a:solidFill>
                <a:schemeClr val="accent6">
                  <a:lumMod val="75000"/>
                </a:schemeClr>
              </a:solidFill>
            </a:endParaRPr>
          </a:p>
        </p:txBody>
      </p:sp>
      <p:sp>
        <p:nvSpPr>
          <p:cNvPr id="8" name="Flowchart: Process 7"/>
          <p:cNvSpPr/>
          <p:nvPr/>
        </p:nvSpPr>
        <p:spPr>
          <a:xfrm>
            <a:off x="0" y="6477000"/>
            <a:ext cx="9144000" cy="381001"/>
          </a:xfrm>
          <a:prstGeom prst="flowChartProcess">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ছবি ব্যাক্তিগত\100936683_312597309739618_8404032292711825408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168063"/>
            <a:ext cx="3505200" cy="4324261"/>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21827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80">
                                          <p:stCondLst>
                                            <p:cond delay="0"/>
                                          </p:stCondLst>
                                        </p:cTn>
                                        <p:tgtEl>
                                          <p:spTgt spid="2050"/>
                                        </p:tgtEl>
                                      </p:cBhvr>
                                    </p:animEffect>
                                    <p:anim calcmode="lin" valueType="num">
                                      <p:cBhvr>
                                        <p:cTn id="1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3" dur="26">
                                          <p:stCondLst>
                                            <p:cond delay="650"/>
                                          </p:stCondLst>
                                        </p:cTn>
                                        <p:tgtEl>
                                          <p:spTgt spid="2050"/>
                                        </p:tgtEl>
                                      </p:cBhvr>
                                      <p:to x="100000" y="60000"/>
                                    </p:animScale>
                                    <p:animScale>
                                      <p:cBhvr>
                                        <p:cTn id="24" dur="166" decel="50000">
                                          <p:stCondLst>
                                            <p:cond delay="676"/>
                                          </p:stCondLst>
                                        </p:cTn>
                                        <p:tgtEl>
                                          <p:spTgt spid="2050"/>
                                        </p:tgtEl>
                                      </p:cBhvr>
                                      <p:to x="100000" y="100000"/>
                                    </p:animScale>
                                    <p:animScale>
                                      <p:cBhvr>
                                        <p:cTn id="25" dur="26">
                                          <p:stCondLst>
                                            <p:cond delay="1312"/>
                                          </p:stCondLst>
                                        </p:cTn>
                                        <p:tgtEl>
                                          <p:spTgt spid="2050"/>
                                        </p:tgtEl>
                                      </p:cBhvr>
                                      <p:to x="100000" y="80000"/>
                                    </p:animScale>
                                    <p:animScale>
                                      <p:cBhvr>
                                        <p:cTn id="26" dur="166" decel="50000">
                                          <p:stCondLst>
                                            <p:cond delay="1338"/>
                                          </p:stCondLst>
                                        </p:cTn>
                                        <p:tgtEl>
                                          <p:spTgt spid="2050"/>
                                        </p:tgtEl>
                                      </p:cBhvr>
                                      <p:to x="100000" y="100000"/>
                                    </p:animScale>
                                    <p:animScale>
                                      <p:cBhvr>
                                        <p:cTn id="27" dur="26">
                                          <p:stCondLst>
                                            <p:cond delay="1642"/>
                                          </p:stCondLst>
                                        </p:cTn>
                                        <p:tgtEl>
                                          <p:spTgt spid="2050"/>
                                        </p:tgtEl>
                                      </p:cBhvr>
                                      <p:to x="100000" y="90000"/>
                                    </p:animScale>
                                    <p:animScale>
                                      <p:cBhvr>
                                        <p:cTn id="28" dur="166" decel="50000">
                                          <p:stCondLst>
                                            <p:cond delay="1668"/>
                                          </p:stCondLst>
                                        </p:cTn>
                                        <p:tgtEl>
                                          <p:spTgt spid="2050"/>
                                        </p:tgtEl>
                                      </p:cBhvr>
                                      <p:to x="100000" y="100000"/>
                                    </p:animScale>
                                    <p:animScale>
                                      <p:cBhvr>
                                        <p:cTn id="29" dur="26">
                                          <p:stCondLst>
                                            <p:cond delay="1808"/>
                                          </p:stCondLst>
                                        </p:cTn>
                                        <p:tgtEl>
                                          <p:spTgt spid="2050"/>
                                        </p:tgtEl>
                                      </p:cBhvr>
                                      <p:to x="100000" y="95000"/>
                                    </p:animScale>
                                    <p:animScale>
                                      <p:cBhvr>
                                        <p:cTn id="3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লতা পাতা ফুল\images (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লতা পাতা ফুল\images (5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915400" cy="54863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609600"/>
            <a:ext cx="8534400" cy="646331"/>
          </a:xfrm>
          <a:prstGeom prst="rect">
            <a:avLst/>
          </a:prstGeom>
          <a:solidFill>
            <a:schemeClr val="bg2"/>
          </a:solidFill>
          <a:scene3d>
            <a:camera prst="orthographicFront"/>
            <a:lightRig rig="threePt" dir="t"/>
          </a:scene3d>
          <a:sp3d>
            <a:bevelT prst="angle"/>
          </a:sp3d>
        </p:spPr>
        <p:txBody>
          <a:bodyPr wrap="square">
            <a:spAutoFit/>
          </a:bodyPr>
          <a:lstStyle/>
          <a:p>
            <a:r>
              <a:rPr lang="en-US" b="1" dirty="0">
                <a:solidFill>
                  <a:srgbClr val="00B050"/>
                </a:solidFill>
              </a:rPr>
              <a:t> </a:t>
            </a:r>
            <a:r>
              <a:rPr lang="en-US" b="1" dirty="0" smtClean="0">
                <a:solidFill>
                  <a:srgbClr val="00B050"/>
                </a:solidFill>
              </a:rPr>
              <a:t>                       </a:t>
            </a:r>
            <a:r>
              <a:rPr lang="en-US" sz="3600" b="1" dirty="0" err="1" smtClean="0">
                <a:solidFill>
                  <a:srgbClr val="C00000"/>
                </a:solidFill>
              </a:rPr>
              <a:t>একক</a:t>
            </a:r>
            <a:r>
              <a:rPr lang="en-US" sz="3600" b="1" dirty="0" smtClean="0">
                <a:solidFill>
                  <a:srgbClr val="C00000"/>
                </a:solidFill>
              </a:rPr>
              <a:t> </a:t>
            </a:r>
            <a:r>
              <a:rPr lang="en-US" sz="3600" b="1" dirty="0" err="1" smtClean="0">
                <a:solidFill>
                  <a:srgbClr val="C00000"/>
                </a:solidFill>
              </a:rPr>
              <a:t>কাজ</a:t>
            </a:r>
            <a:r>
              <a:rPr lang="en-US" sz="3600" b="1" dirty="0" smtClean="0">
                <a:solidFill>
                  <a:srgbClr val="C00000"/>
                </a:solidFill>
              </a:rPr>
              <a:t>/ </a:t>
            </a:r>
            <a:r>
              <a:rPr lang="en-US" sz="3600" b="1" dirty="0" err="1" smtClean="0">
                <a:solidFill>
                  <a:srgbClr val="C00000"/>
                </a:solidFill>
              </a:rPr>
              <a:t>অতি</a:t>
            </a:r>
            <a:r>
              <a:rPr lang="en-US" sz="3600" b="1" dirty="0" smtClean="0">
                <a:solidFill>
                  <a:srgbClr val="C00000"/>
                </a:solidFill>
              </a:rPr>
              <a:t> </a:t>
            </a:r>
            <a:r>
              <a:rPr lang="en-US" sz="3600" b="1" dirty="0" err="1" smtClean="0">
                <a:solidFill>
                  <a:srgbClr val="C00000"/>
                </a:solidFill>
              </a:rPr>
              <a:t>সংক্ষিপ্ত</a:t>
            </a:r>
            <a:r>
              <a:rPr lang="en-US" sz="3600" b="1" dirty="0" smtClean="0">
                <a:solidFill>
                  <a:srgbClr val="C00000"/>
                </a:solidFill>
              </a:rPr>
              <a:t> </a:t>
            </a:r>
            <a:r>
              <a:rPr lang="en-US" sz="3600" b="1" dirty="0" err="1" smtClean="0">
                <a:solidFill>
                  <a:srgbClr val="C00000"/>
                </a:solidFill>
              </a:rPr>
              <a:t>প্রশ্ন</a:t>
            </a:r>
            <a:endParaRPr lang="en-US" sz="3600" dirty="0">
              <a:solidFill>
                <a:srgbClr val="C00000"/>
              </a:solidFill>
            </a:endParaRPr>
          </a:p>
        </p:txBody>
      </p:sp>
      <p:sp>
        <p:nvSpPr>
          <p:cNvPr id="5" name="Rectangle 4"/>
          <p:cNvSpPr/>
          <p:nvPr/>
        </p:nvSpPr>
        <p:spPr>
          <a:xfrm>
            <a:off x="471704" y="3244334"/>
            <a:ext cx="8529422" cy="1200329"/>
          </a:xfrm>
          <a:prstGeom prst="rect">
            <a:avLst/>
          </a:prstGeom>
          <a:solidFill>
            <a:schemeClr val="accent1">
              <a:lumMod val="20000"/>
              <a:lumOff val="80000"/>
            </a:schemeClr>
          </a:solidFill>
          <a:scene3d>
            <a:camera prst="orthographicFront"/>
            <a:lightRig rig="threePt" dir="t"/>
          </a:scene3d>
          <a:sp3d>
            <a:bevelT prst="slope"/>
          </a:sp3d>
        </p:spPr>
        <p:txBody>
          <a:bodyPr wrap="square">
            <a:spAutoFit/>
          </a:bodyPr>
          <a:lstStyle/>
          <a:p>
            <a:pPr algn="ctr"/>
            <a:r>
              <a:rPr lang="en-US" sz="3600" b="1" dirty="0" smtClean="0">
                <a:solidFill>
                  <a:srgbClr val="00B050"/>
                </a:solidFill>
              </a:rPr>
              <a:t>১. </a:t>
            </a:r>
            <a:r>
              <a:rPr lang="en-US" sz="3600" b="1" dirty="0" err="1" smtClean="0">
                <a:solidFill>
                  <a:srgbClr val="00B050"/>
                </a:solidFill>
              </a:rPr>
              <a:t>প্রথম</a:t>
            </a:r>
            <a:r>
              <a:rPr lang="en-US" sz="3600" b="1" dirty="0" smtClean="0">
                <a:solidFill>
                  <a:srgbClr val="00B050"/>
                </a:solidFill>
              </a:rPr>
              <a:t> </a:t>
            </a:r>
            <a:r>
              <a:rPr lang="en-US" sz="3600" b="1" dirty="0" err="1" smtClean="0">
                <a:solidFill>
                  <a:srgbClr val="00B050"/>
                </a:solidFill>
              </a:rPr>
              <a:t>বিশ্বযুদ্ধের</a:t>
            </a:r>
            <a:r>
              <a:rPr lang="en-US" sz="3600" b="1" dirty="0" smtClean="0">
                <a:solidFill>
                  <a:srgbClr val="00B050"/>
                </a:solidFill>
              </a:rPr>
              <a:t> </a:t>
            </a:r>
            <a:r>
              <a:rPr lang="en-US" sz="3600" b="1" dirty="0" err="1" smtClean="0">
                <a:solidFill>
                  <a:srgbClr val="00B050"/>
                </a:solidFill>
              </a:rPr>
              <a:t>প্রত্যক্ষ</a:t>
            </a:r>
            <a:r>
              <a:rPr lang="en-US" sz="3600" b="1" dirty="0" smtClean="0">
                <a:solidFill>
                  <a:srgbClr val="00B050"/>
                </a:solidFill>
              </a:rPr>
              <a:t> </a:t>
            </a:r>
            <a:r>
              <a:rPr lang="en-US" sz="3600" b="1" dirty="0" err="1" smtClean="0">
                <a:solidFill>
                  <a:srgbClr val="00B050"/>
                </a:solidFill>
              </a:rPr>
              <a:t>কারণ</a:t>
            </a:r>
            <a:r>
              <a:rPr lang="en-US" sz="3600" b="1" dirty="0" smtClean="0">
                <a:solidFill>
                  <a:srgbClr val="00B050"/>
                </a:solidFill>
              </a:rPr>
              <a:t> </a:t>
            </a:r>
            <a:r>
              <a:rPr lang="en-US" sz="3600" b="1" dirty="0" err="1" smtClean="0">
                <a:solidFill>
                  <a:srgbClr val="00B050"/>
                </a:solidFill>
              </a:rPr>
              <a:t>লিখ</a:t>
            </a:r>
            <a:r>
              <a:rPr lang="en-US" sz="3600" b="1" dirty="0" smtClean="0">
                <a:solidFill>
                  <a:srgbClr val="00B050"/>
                </a:solidFill>
              </a:rPr>
              <a:t> ?</a:t>
            </a:r>
          </a:p>
          <a:p>
            <a:pPr algn="ctr"/>
            <a:r>
              <a:rPr lang="en-US" sz="3600" b="1" dirty="0" smtClean="0">
                <a:solidFill>
                  <a:srgbClr val="00B050"/>
                </a:solidFill>
              </a:rPr>
              <a:t>২.সেভার্স </a:t>
            </a:r>
            <a:r>
              <a:rPr lang="en-US" sz="3600" b="1" dirty="0" err="1" smtClean="0">
                <a:solidFill>
                  <a:srgbClr val="00B050"/>
                </a:solidFill>
              </a:rPr>
              <a:t>চুক্তির</a:t>
            </a:r>
            <a:r>
              <a:rPr lang="en-US" sz="3600" b="1" dirty="0" smtClean="0">
                <a:solidFill>
                  <a:srgbClr val="00B050"/>
                </a:solidFill>
              </a:rPr>
              <a:t> ২টি </a:t>
            </a:r>
            <a:r>
              <a:rPr lang="en-US" sz="3600" b="1" dirty="0" err="1" smtClean="0">
                <a:solidFill>
                  <a:srgbClr val="00B050"/>
                </a:solidFill>
              </a:rPr>
              <a:t>শর্তাবলি</a:t>
            </a:r>
            <a:r>
              <a:rPr lang="en-US" sz="3600" b="1" dirty="0" smtClean="0">
                <a:solidFill>
                  <a:srgbClr val="00B050"/>
                </a:solidFill>
              </a:rPr>
              <a:t> </a:t>
            </a:r>
            <a:r>
              <a:rPr lang="en-US" sz="3600" b="1" dirty="0" err="1" smtClean="0">
                <a:solidFill>
                  <a:srgbClr val="00B050"/>
                </a:solidFill>
              </a:rPr>
              <a:t>লেখ</a:t>
            </a:r>
            <a:r>
              <a:rPr lang="en-US" sz="3600" b="1" dirty="0" smtClean="0">
                <a:solidFill>
                  <a:srgbClr val="00B050"/>
                </a:solidFill>
              </a:rPr>
              <a:t> । </a:t>
            </a:r>
            <a:endParaRPr lang="en-US" sz="3600" dirty="0"/>
          </a:p>
        </p:txBody>
      </p:sp>
      <p:pic>
        <p:nvPicPr>
          <p:cNvPr id="5124" name="Picture 4" descr="D:\ছবি একক,জোড়া\download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6082" y="4724400"/>
            <a:ext cx="3005044" cy="2036385"/>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197869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লতা পাতা ফুল\images (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6147" name="Picture 3" descr="D:\লতা পাতা ফুল\download (14).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418" y="1027331"/>
            <a:ext cx="8763000" cy="5638800"/>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228600"/>
            <a:ext cx="7848600" cy="646331"/>
          </a:xfrm>
          <a:prstGeom prst="rect">
            <a:avLst/>
          </a:prstGeom>
          <a:solidFill>
            <a:schemeClr val="bg2">
              <a:lumMod val="90000"/>
            </a:schemeClr>
          </a:solidFill>
          <a:scene3d>
            <a:camera prst="orthographicFront"/>
            <a:lightRig rig="threePt" dir="t"/>
          </a:scene3d>
          <a:sp3d>
            <a:bevelT w="139700" prst="cross"/>
          </a:sp3d>
        </p:spPr>
        <p:txBody>
          <a:bodyPr wrap="square">
            <a:spAutoFit/>
          </a:bodyPr>
          <a:lstStyle/>
          <a:p>
            <a:r>
              <a:rPr lang="en-US" b="1" dirty="0" smtClean="0">
                <a:solidFill>
                  <a:srgbClr val="C00000"/>
                </a:solidFill>
              </a:rPr>
              <a:t>                 </a:t>
            </a:r>
            <a:r>
              <a:rPr lang="en-US" sz="3600" b="1" dirty="0" err="1" smtClean="0">
                <a:solidFill>
                  <a:srgbClr val="C00000"/>
                </a:solidFill>
              </a:rPr>
              <a:t>জোড়ায়</a:t>
            </a:r>
            <a:r>
              <a:rPr lang="en-US" sz="3600" b="1" dirty="0" smtClean="0">
                <a:solidFill>
                  <a:srgbClr val="C00000"/>
                </a:solidFill>
              </a:rPr>
              <a:t> </a:t>
            </a:r>
            <a:r>
              <a:rPr lang="en-US" sz="3600" b="1" dirty="0" err="1">
                <a:solidFill>
                  <a:srgbClr val="C00000"/>
                </a:solidFill>
              </a:rPr>
              <a:t>কাজ</a:t>
            </a:r>
            <a:r>
              <a:rPr lang="en-US" sz="3600" b="1" dirty="0">
                <a:solidFill>
                  <a:srgbClr val="C00000"/>
                </a:solidFill>
              </a:rPr>
              <a:t>/ </a:t>
            </a:r>
            <a:r>
              <a:rPr lang="en-US" sz="3600" b="1" dirty="0" smtClean="0">
                <a:solidFill>
                  <a:srgbClr val="C00000"/>
                </a:solidFill>
              </a:rPr>
              <a:t> </a:t>
            </a:r>
            <a:r>
              <a:rPr lang="en-US" sz="3600" b="1" dirty="0" err="1">
                <a:solidFill>
                  <a:srgbClr val="C00000"/>
                </a:solidFill>
              </a:rPr>
              <a:t>সংক্ষিপ্ত</a:t>
            </a:r>
            <a:r>
              <a:rPr lang="en-US" sz="3600" b="1" dirty="0">
                <a:solidFill>
                  <a:srgbClr val="C00000"/>
                </a:solidFill>
              </a:rPr>
              <a:t> </a:t>
            </a:r>
            <a:r>
              <a:rPr lang="en-US" sz="3600" b="1" dirty="0" err="1">
                <a:solidFill>
                  <a:srgbClr val="C00000"/>
                </a:solidFill>
              </a:rPr>
              <a:t>প্রশ্ন</a:t>
            </a:r>
            <a:endParaRPr lang="en-US" sz="3600" dirty="0">
              <a:solidFill>
                <a:srgbClr val="C00000"/>
              </a:solidFill>
            </a:endParaRPr>
          </a:p>
        </p:txBody>
      </p:sp>
      <p:sp>
        <p:nvSpPr>
          <p:cNvPr id="5" name="Rectangle 4"/>
          <p:cNvSpPr/>
          <p:nvPr/>
        </p:nvSpPr>
        <p:spPr>
          <a:xfrm>
            <a:off x="1066800" y="2649295"/>
            <a:ext cx="2667000" cy="2123658"/>
          </a:xfrm>
          <a:prstGeom prst="rect">
            <a:avLst/>
          </a:prstGeom>
          <a:solidFill>
            <a:schemeClr val="bg1">
              <a:lumMod val="95000"/>
            </a:schemeClr>
          </a:solidFill>
          <a:scene3d>
            <a:camera prst="orthographicFront"/>
            <a:lightRig rig="threePt" dir="t"/>
          </a:scene3d>
          <a:sp3d>
            <a:bevelT prst="slope"/>
          </a:sp3d>
        </p:spPr>
        <p:txBody>
          <a:bodyPr wrap="square">
            <a:spAutoFit/>
          </a:bodyPr>
          <a:lstStyle/>
          <a:p>
            <a:pPr algn="ctr"/>
            <a:r>
              <a:rPr lang="en-US" sz="2400" b="1" dirty="0" smtClean="0">
                <a:solidFill>
                  <a:srgbClr val="C00000"/>
                </a:solidFill>
              </a:rPr>
              <a:t>১. </a:t>
            </a:r>
            <a:r>
              <a:rPr lang="en-US" sz="2400" b="1" dirty="0" err="1">
                <a:solidFill>
                  <a:srgbClr val="00B050"/>
                </a:solidFill>
              </a:rPr>
              <a:t>ভার্সাই</a:t>
            </a:r>
            <a:r>
              <a:rPr lang="en-US" sz="2400" b="1" dirty="0">
                <a:solidFill>
                  <a:srgbClr val="00B050"/>
                </a:solidFill>
              </a:rPr>
              <a:t> </a:t>
            </a:r>
            <a:r>
              <a:rPr lang="en-US" sz="2400" b="1" dirty="0" err="1">
                <a:solidFill>
                  <a:srgbClr val="00B050"/>
                </a:solidFill>
              </a:rPr>
              <a:t>চুক্তির</a:t>
            </a:r>
            <a:r>
              <a:rPr lang="en-US" sz="2400" b="1" dirty="0">
                <a:solidFill>
                  <a:srgbClr val="00B050"/>
                </a:solidFill>
              </a:rPr>
              <a:t> </a:t>
            </a:r>
            <a:r>
              <a:rPr lang="en-US" sz="2400" b="1" dirty="0" err="1">
                <a:solidFill>
                  <a:srgbClr val="00B050"/>
                </a:solidFill>
              </a:rPr>
              <a:t>বিবরণ</a:t>
            </a:r>
            <a:r>
              <a:rPr lang="en-US" sz="2400" b="1" dirty="0">
                <a:solidFill>
                  <a:srgbClr val="00B050"/>
                </a:solidFill>
              </a:rPr>
              <a:t> </a:t>
            </a:r>
            <a:r>
              <a:rPr lang="en-US" sz="2400" b="1" dirty="0" err="1">
                <a:solidFill>
                  <a:srgbClr val="00B050"/>
                </a:solidFill>
              </a:rPr>
              <a:t>দাও</a:t>
            </a:r>
            <a:r>
              <a:rPr lang="en-US" sz="2400" b="1" dirty="0">
                <a:solidFill>
                  <a:srgbClr val="00B050"/>
                </a:solidFill>
              </a:rPr>
              <a:t> </a:t>
            </a:r>
            <a:r>
              <a:rPr lang="en-US" sz="2400" b="1" dirty="0" smtClean="0">
                <a:solidFill>
                  <a:srgbClr val="C00000"/>
                </a:solidFill>
              </a:rPr>
              <a:t>?</a:t>
            </a:r>
          </a:p>
          <a:p>
            <a:pPr algn="ctr"/>
            <a:endParaRPr lang="en-US" sz="3600" b="1" dirty="0" smtClean="0">
              <a:solidFill>
                <a:srgbClr val="C00000"/>
              </a:solidFill>
            </a:endParaRPr>
          </a:p>
          <a:p>
            <a:pPr algn="ctr"/>
            <a:r>
              <a:rPr lang="en-US" sz="2400" b="1" dirty="0" smtClean="0">
                <a:solidFill>
                  <a:srgbClr val="7030A0"/>
                </a:solidFill>
              </a:rPr>
              <a:t>২. </a:t>
            </a:r>
            <a:r>
              <a:rPr lang="en-US" sz="2400" b="1" dirty="0" err="1" smtClean="0">
                <a:solidFill>
                  <a:srgbClr val="7030A0"/>
                </a:solidFill>
              </a:rPr>
              <a:t>বলকান</a:t>
            </a:r>
            <a:r>
              <a:rPr lang="en-US" sz="2400" b="1" dirty="0" smtClean="0">
                <a:solidFill>
                  <a:srgbClr val="7030A0"/>
                </a:solidFill>
              </a:rPr>
              <a:t> </a:t>
            </a:r>
            <a:r>
              <a:rPr lang="en-US" sz="2400" b="1" dirty="0" err="1" smtClean="0">
                <a:solidFill>
                  <a:srgbClr val="7030A0"/>
                </a:solidFill>
              </a:rPr>
              <a:t>লীগ</a:t>
            </a:r>
            <a:r>
              <a:rPr lang="en-US" sz="2400" b="1" dirty="0" smtClean="0">
                <a:solidFill>
                  <a:srgbClr val="7030A0"/>
                </a:solidFill>
              </a:rPr>
              <a:t> </a:t>
            </a:r>
            <a:r>
              <a:rPr lang="en-US" sz="2400" b="1" dirty="0" err="1" smtClean="0">
                <a:solidFill>
                  <a:srgbClr val="7030A0"/>
                </a:solidFill>
              </a:rPr>
              <a:t>কী</a:t>
            </a:r>
            <a:r>
              <a:rPr lang="en-US" sz="2400" b="1" dirty="0" smtClean="0">
                <a:solidFill>
                  <a:srgbClr val="7030A0"/>
                </a:solidFill>
              </a:rPr>
              <a:t> </a:t>
            </a:r>
            <a:r>
              <a:rPr lang="en-US" sz="2400" b="1" dirty="0" err="1" smtClean="0">
                <a:solidFill>
                  <a:srgbClr val="7030A0"/>
                </a:solidFill>
              </a:rPr>
              <a:t>লেখ</a:t>
            </a:r>
            <a:r>
              <a:rPr lang="en-US" sz="2400" b="1" dirty="0" smtClean="0">
                <a:solidFill>
                  <a:srgbClr val="7030A0"/>
                </a:solidFill>
              </a:rPr>
              <a:t>।</a:t>
            </a:r>
            <a:endParaRPr lang="en-US" sz="2400" b="1" dirty="0">
              <a:solidFill>
                <a:srgbClr val="7030A0"/>
              </a:solidFill>
            </a:endParaRPr>
          </a:p>
        </p:txBody>
      </p:sp>
      <p:pic>
        <p:nvPicPr>
          <p:cNvPr id="6148" name="Picture 4" descr="D:\ছবি একক,জোড়া\child090-15319073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622401"/>
            <a:ext cx="2552700" cy="2376259"/>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114692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wipe(down)">
                                      <p:cBhvr>
                                        <p:cTn id="33" dur="580">
                                          <p:stCondLst>
                                            <p:cond delay="0"/>
                                          </p:stCondLst>
                                        </p:cTn>
                                        <p:tgtEl>
                                          <p:spTgt spid="6148"/>
                                        </p:tgtEl>
                                      </p:cBhvr>
                                    </p:animEffect>
                                    <p:anim calcmode="lin" valueType="num">
                                      <p:cBhvr>
                                        <p:cTn id="34"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39" dur="26">
                                          <p:stCondLst>
                                            <p:cond delay="650"/>
                                          </p:stCondLst>
                                        </p:cTn>
                                        <p:tgtEl>
                                          <p:spTgt spid="6148"/>
                                        </p:tgtEl>
                                      </p:cBhvr>
                                      <p:to x="100000" y="60000"/>
                                    </p:animScale>
                                    <p:animScale>
                                      <p:cBhvr>
                                        <p:cTn id="40" dur="166" decel="50000">
                                          <p:stCondLst>
                                            <p:cond delay="676"/>
                                          </p:stCondLst>
                                        </p:cTn>
                                        <p:tgtEl>
                                          <p:spTgt spid="6148"/>
                                        </p:tgtEl>
                                      </p:cBhvr>
                                      <p:to x="100000" y="100000"/>
                                    </p:animScale>
                                    <p:animScale>
                                      <p:cBhvr>
                                        <p:cTn id="41" dur="26">
                                          <p:stCondLst>
                                            <p:cond delay="1312"/>
                                          </p:stCondLst>
                                        </p:cTn>
                                        <p:tgtEl>
                                          <p:spTgt spid="6148"/>
                                        </p:tgtEl>
                                      </p:cBhvr>
                                      <p:to x="100000" y="80000"/>
                                    </p:animScale>
                                    <p:animScale>
                                      <p:cBhvr>
                                        <p:cTn id="42" dur="166" decel="50000">
                                          <p:stCondLst>
                                            <p:cond delay="1338"/>
                                          </p:stCondLst>
                                        </p:cTn>
                                        <p:tgtEl>
                                          <p:spTgt spid="6148"/>
                                        </p:tgtEl>
                                      </p:cBhvr>
                                      <p:to x="100000" y="100000"/>
                                    </p:animScale>
                                    <p:animScale>
                                      <p:cBhvr>
                                        <p:cTn id="43" dur="26">
                                          <p:stCondLst>
                                            <p:cond delay="1642"/>
                                          </p:stCondLst>
                                        </p:cTn>
                                        <p:tgtEl>
                                          <p:spTgt spid="6148"/>
                                        </p:tgtEl>
                                      </p:cBhvr>
                                      <p:to x="100000" y="90000"/>
                                    </p:animScale>
                                    <p:animScale>
                                      <p:cBhvr>
                                        <p:cTn id="44" dur="166" decel="50000">
                                          <p:stCondLst>
                                            <p:cond delay="1668"/>
                                          </p:stCondLst>
                                        </p:cTn>
                                        <p:tgtEl>
                                          <p:spTgt spid="6148"/>
                                        </p:tgtEl>
                                      </p:cBhvr>
                                      <p:to x="100000" y="100000"/>
                                    </p:animScale>
                                    <p:animScale>
                                      <p:cBhvr>
                                        <p:cTn id="45" dur="26">
                                          <p:stCondLst>
                                            <p:cond delay="1808"/>
                                          </p:stCondLst>
                                        </p:cTn>
                                        <p:tgtEl>
                                          <p:spTgt spid="6148"/>
                                        </p:tgtEl>
                                      </p:cBhvr>
                                      <p:to x="100000" y="95000"/>
                                    </p:animScale>
                                    <p:animScale>
                                      <p:cBhvr>
                                        <p:cTn id="46" dur="166" decel="50000">
                                          <p:stCondLst>
                                            <p:cond delay="1834"/>
                                          </p:stCondLst>
                                        </p:cTn>
                                        <p:tgtEl>
                                          <p:spTgt spid="61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D:\লতা পাতা ফুল\images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599"/>
            <a:ext cx="8839200" cy="1219201"/>
          </a:xfrm>
          <a:prstGeom prst="rect">
            <a:avLst/>
          </a:prstGeom>
          <a:noFill/>
          <a:scene3d>
            <a:camera prst="orthographicFront"/>
            <a:lightRig rig="threePt" dir="t"/>
          </a:scene3d>
          <a:sp3d>
            <a:bevelT prst="slope"/>
          </a:sp3d>
          <a:extLst>
            <a:ext uri="{909E8E84-426E-40DD-AFC4-6F175D3DCCD1}">
              <a14:hiddenFill xmlns:a14="http://schemas.microsoft.com/office/drawing/2010/main">
                <a:solidFill>
                  <a:srgbClr val="FFFFFF"/>
                </a:solidFill>
              </a14:hiddenFill>
            </a:ext>
          </a:extLst>
        </p:spPr>
      </p:pic>
      <p:pic>
        <p:nvPicPr>
          <p:cNvPr id="7171" name="Picture 3" descr="D:\লতা পাতা ফুল\images (9).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 y="1447800"/>
            <a:ext cx="8991600" cy="5410200"/>
          </a:xfrm>
          <a:prstGeom prst="rect">
            <a:avLst/>
          </a:prstGeom>
          <a:noFill/>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743200" y="457200"/>
            <a:ext cx="3124200" cy="769441"/>
          </a:xfrm>
          <a:prstGeom prst="rect">
            <a:avLst/>
          </a:prstGeom>
          <a:solidFill>
            <a:schemeClr val="accent1"/>
          </a:solidFill>
        </p:spPr>
        <p:txBody>
          <a:bodyPr wrap="square">
            <a:spAutoFit/>
          </a:bodyPr>
          <a:lstStyle/>
          <a:p>
            <a:r>
              <a:rPr lang="en-US" b="1" dirty="0">
                <a:solidFill>
                  <a:srgbClr val="C00000"/>
                </a:solidFill>
              </a:rPr>
              <a:t> </a:t>
            </a:r>
            <a:r>
              <a:rPr lang="en-US" sz="4400" b="1" dirty="0" err="1" smtClean="0">
                <a:solidFill>
                  <a:schemeClr val="bg1"/>
                </a:solidFill>
              </a:rPr>
              <a:t>মূল্যায়ন</a:t>
            </a:r>
            <a:endParaRPr lang="en-US" sz="4400" dirty="0">
              <a:solidFill>
                <a:schemeClr val="bg1"/>
              </a:solidFill>
            </a:endParaRPr>
          </a:p>
        </p:txBody>
      </p:sp>
      <p:sp>
        <p:nvSpPr>
          <p:cNvPr id="5" name="Rectangle 4"/>
          <p:cNvSpPr/>
          <p:nvPr/>
        </p:nvSpPr>
        <p:spPr>
          <a:xfrm>
            <a:off x="152400" y="1447800"/>
            <a:ext cx="5791200" cy="5078313"/>
          </a:xfrm>
          <a:prstGeom prst="rect">
            <a:avLst/>
          </a:prstGeom>
          <a:solidFill>
            <a:schemeClr val="accent5">
              <a:lumMod val="40000"/>
              <a:lumOff val="60000"/>
            </a:schemeClr>
          </a:solidFill>
          <a:scene3d>
            <a:camera prst="orthographicFront"/>
            <a:lightRig rig="threePt" dir="t"/>
          </a:scene3d>
          <a:sp3d>
            <a:bevelT prst="convex"/>
          </a:sp3d>
        </p:spPr>
        <p:txBody>
          <a:bodyPr wrap="square">
            <a:spAutoFit/>
          </a:bodyPr>
          <a:lstStyle/>
          <a:p>
            <a:pPr algn="ctr"/>
            <a:r>
              <a:rPr lang="en-US" sz="3200" b="1" dirty="0" smtClean="0">
                <a:solidFill>
                  <a:srgbClr val="C00000"/>
                </a:solidFill>
              </a:rPr>
              <a:t>১</a:t>
            </a:r>
            <a:r>
              <a:rPr lang="en-US" sz="3200" b="1" dirty="0">
                <a:solidFill>
                  <a:srgbClr val="C00000"/>
                </a:solidFill>
              </a:rPr>
              <a:t>. </a:t>
            </a:r>
            <a:r>
              <a:rPr lang="en-US" sz="3200" b="1" dirty="0" err="1" smtClean="0">
                <a:solidFill>
                  <a:srgbClr val="C00000"/>
                </a:solidFill>
              </a:rPr>
              <a:t>প্রথম</a:t>
            </a:r>
            <a:r>
              <a:rPr lang="en-US" sz="3200" b="1" dirty="0" smtClean="0">
                <a:solidFill>
                  <a:srgbClr val="C00000"/>
                </a:solidFill>
              </a:rPr>
              <a:t> </a:t>
            </a:r>
            <a:r>
              <a:rPr lang="en-US" sz="3200" b="1" dirty="0" err="1" smtClean="0">
                <a:solidFill>
                  <a:srgbClr val="C00000"/>
                </a:solidFill>
              </a:rPr>
              <a:t>বিশ্বযুদ্ধের</a:t>
            </a:r>
            <a:r>
              <a:rPr lang="en-US" sz="3200" b="1" dirty="0" smtClean="0">
                <a:solidFill>
                  <a:srgbClr val="C00000"/>
                </a:solidFill>
              </a:rPr>
              <a:t> </a:t>
            </a:r>
            <a:r>
              <a:rPr lang="en-US" sz="3200" b="1" dirty="0" err="1" smtClean="0">
                <a:solidFill>
                  <a:srgbClr val="C00000"/>
                </a:solidFill>
              </a:rPr>
              <a:t>প্রধান</a:t>
            </a:r>
            <a:r>
              <a:rPr lang="en-US" sz="3200" b="1" dirty="0" smtClean="0">
                <a:solidFill>
                  <a:srgbClr val="C00000"/>
                </a:solidFill>
              </a:rPr>
              <a:t> </a:t>
            </a:r>
            <a:r>
              <a:rPr lang="en-US" sz="3200" b="1" dirty="0" err="1" smtClean="0">
                <a:solidFill>
                  <a:srgbClr val="C00000"/>
                </a:solidFill>
              </a:rPr>
              <a:t>কারণ</a:t>
            </a:r>
            <a:r>
              <a:rPr lang="en-US" sz="3200" b="1" dirty="0" smtClean="0">
                <a:solidFill>
                  <a:srgbClr val="C00000"/>
                </a:solidFill>
              </a:rPr>
              <a:t> </a:t>
            </a:r>
            <a:r>
              <a:rPr lang="en-US" sz="3200" b="1" dirty="0" err="1" smtClean="0">
                <a:solidFill>
                  <a:srgbClr val="C00000"/>
                </a:solidFill>
              </a:rPr>
              <a:t>কী</a:t>
            </a:r>
            <a:r>
              <a:rPr lang="en-US" sz="3200" b="1" dirty="0" smtClean="0">
                <a:solidFill>
                  <a:srgbClr val="C00000"/>
                </a:solidFill>
              </a:rPr>
              <a:t> </a:t>
            </a:r>
            <a:r>
              <a:rPr lang="en-US" sz="3200" b="1" dirty="0" err="1" smtClean="0">
                <a:solidFill>
                  <a:srgbClr val="C00000"/>
                </a:solidFill>
              </a:rPr>
              <a:t>ছিল</a:t>
            </a:r>
            <a:r>
              <a:rPr lang="en-US" sz="3200" b="1" dirty="0" smtClean="0">
                <a:solidFill>
                  <a:srgbClr val="C00000"/>
                </a:solidFill>
              </a:rPr>
              <a:t>?</a:t>
            </a:r>
          </a:p>
          <a:p>
            <a:pPr algn="ctr"/>
            <a:r>
              <a:rPr lang="en-US" sz="3200" b="1" dirty="0" smtClean="0">
                <a:solidFill>
                  <a:srgbClr val="C00000"/>
                </a:solidFill>
              </a:rPr>
              <a:t>২. </a:t>
            </a:r>
            <a:r>
              <a:rPr lang="en-US" sz="3200" b="1" dirty="0" err="1" smtClean="0">
                <a:solidFill>
                  <a:srgbClr val="C00000"/>
                </a:solidFill>
              </a:rPr>
              <a:t>জাটল্যান্ডের</a:t>
            </a:r>
            <a:r>
              <a:rPr lang="en-US" sz="3200" b="1" dirty="0" smtClean="0">
                <a:solidFill>
                  <a:srgbClr val="C00000"/>
                </a:solidFill>
              </a:rPr>
              <a:t> </a:t>
            </a:r>
            <a:r>
              <a:rPr lang="en-US" sz="3200" b="1" dirty="0" err="1" smtClean="0">
                <a:solidFill>
                  <a:srgbClr val="C00000"/>
                </a:solidFill>
              </a:rPr>
              <a:t>অবস্থান</a:t>
            </a:r>
            <a:r>
              <a:rPr lang="en-US" sz="3200" b="1" dirty="0" smtClean="0">
                <a:solidFill>
                  <a:srgbClr val="C00000"/>
                </a:solidFill>
              </a:rPr>
              <a:t> </a:t>
            </a:r>
            <a:r>
              <a:rPr lang="en-US" sz="3200" b="1" dirty="0" err="1" smtClean="0">
                <a:solidFill>
                  <a:srgbClr val="C00000"/>
                </a:solidFill>
              </a:rPr>
              <a:t>কোথায়</a:t>
            </a:r>
            <a:r>
              <a:rPr lang="en-US" sz="3200" b="1" dirty="0" smtClean="0">
                <a:solidFill>
                  <a:srgbClr val="C00000"/>
                </a:solidFill>
              </a:rPr>
              <a:t> ?</a:t>
            </a:r>
          </a:p>
          <a:p>
            <a:pPr algn="ctr"/>
            <a:r>
              <a:rPr lang="en-US" sz="3200" b="1" dirty="0" smtClean="0">
                <a:solidFill>
                  <a:srgbClr val="C00000"/>
                </a:solidFill>
              </a:rPr>
              <a:t>৩. </a:t>
            </a:r>
            <a:r>
              <a:rPr lang="en-US" sz="3200" b="1" dirty="0" err="1" smtClean="0">
                <a:solidFill>
                  <a:srgbClr val="C00000"/>
                </a:solidFill>
              </a:rPr>
              <a:t>কত</a:t>
            </a:r>
            <a:r>
              <a:rPr lang="en-US" sz="3200" b="1" dirty="0" smtClean="0">
                <a:solidFill>
                  <a:srgbClr val="C00000"/>
                </a:solidFill>
              </a:rPr>
              <a:t> </a:t>
            </a:r>
            <a:r>
              <a:rPr lang="en-US" sz="3200" b="1" dirty="0" err="1" smtClean="0">
                <a:solidFill>
                  <a:srgbClr val="C00000"/>
                </a:solidFill>
              </a:rPr>
              <a:t>সালে</a:t>
            </a:r>
            <a:r>
              <a:rPr lang="en-US" sz="3200" b="1" dirty="0" smtClean="0">
                <a:solidFill>
                  <a:srgbClr val="C00000"/>
                </a:solidFill>
              </a:rPr>
              <a:t> </a:t>
            </a:r>
            <a:r>
              <a:rPr lang="en-US" sz="3200" b="1" dirty="0" err="1" smtClean="0">
                <a:solidFill>
                  <a:srgbClr val="C00000"/>
                </a:solidFill>
              </a:rPr>
              <a:t>তুরস্ক</a:t>
            </a:r>
            <a:r>
              <a:rPr lang="en-US" sz="3200" b="1" dirty="0" smtClean="0">
                <a:solidFill>
                  <a:srgbClr val="C00000"/>
                </a:solidFill>
              </a:rPr>
              <a:t> </a:t>
            </a:r>
            <a:r>
              <a:rPr lang="en-US" sz="3200" b="1" dirty="0" err="1" smtClean="0">
                <a:solidFill>
                  <a:srgbClr val="C00000"/>
                </a:solidFill>
              </a:rPr>
              <a:t>ত্রিশক্তিতে</a:t>
            </a:r>
            <a:r>
              <a:rPr lang="en-US" sz="3200" b="1" dirty="0" smtClean="0">
                <a:solidFill>
                  <a:srgbClr val="C00000"/>
                </a:solidFill>
              </a:rPr>
              <a:t> </a:t>
            </a:r>
            <a:r>
              <a:rPr lang="en-US" sz="3200" b="1" dirty="0" err="1" smtClean="0">
                <a:solidFill>
                  <a:srgbClr val="C00000"/>
                </a:solidFill>
              </a:rPr>
              <a:t>যোগদান</a:t>
            </a:r>
            <a:r>
              <a:rPr lang="en-US" sz="3200" b="1" dirty="0" smtClean="0">
                <a:solidFill>
                  <a:srgbClr val="C00000"/>
                </a:solidFill>
              </a:rPr>
              <a:t> </a:t>
            </a:r>
            <a:r>
              <a:rPr lang="en-US" sz="3200" b="1" dirty="0" err="1" smtClean="0">
                <a:solidFill>
                  <a:srgbClr val="C00000"/>
                </a:solidFill>
              </a:rPr>
              <a:t>করে</a:t>
            </a:r>
            <a:r>
              <a:rPr lang="en-US" sz="3200" b="1" dirty="0" smtClean="0">
                <a:solidFill>
                  <a:srgbClr val="C00000"/>
                </a:solidFill>
              </a:rPr>
              <a:t> ?</a:t>
            </a:r>
          </a:p>
          <a:p>
            <a:pPr algn="ctr"/>
            <a:r>
              <a:rPr lang="en-US" sz="3200" b="1" dirty="0" smtClean="0">
                <a:solidFill>
                  <a:srgbClr val="C00000"/>
                </a:solidFill>
              </a:rPr>
              <a:t>৪.উড্রো </a:t>
            </a:r>
            <a:r>
              <a:rPr lang="en-US" sz="3200" b="1" dirty="0" err="1" smtClean="0">
                <a:solidFill>
                  <a:srgbClr val="C00000"/>
                </a:solidFill>
              </a:rPr>
              <a:t>উইলসন</a:t>
            </a:r>
            <a:r>
              <a:rPr lang="en-US" sz="3200" b="1" dirty="0" smtClean="0">
                <a:solidFill>
                  <a:srgbClr val="C00000"/>
                </a:solidFill>
              </a:rPr>
              <a:t> </a:t>
            </a:r>
            <a:r>
              <a:rPr lang="en-US" sz="3200" b="1" dirty="0" err="1" smtClean="0">
                <a:solidFill>
                  <a:srgbClr val="C00000"/>
                </a:solidFill>
              </a:rPr>
              <a:t>কে</a:t>
            </a:r>
            <a:r>
              <a:rPr lang="en-US" sz="3200" b="1" dirty="0" smtClean="0">
                <a:solidFill>
                  <a:srgbClr val="C00000"/>
                </a:solidFill>
              </a:rPr>
              <a:t> </a:t>
            </a:r>
            <a:r>
              <a:rPr lang="en-US" sz="3200" b="1" dirty="0" err="1" smtClean="0">
                <a:solidFill>
                  <a:srgbClr val="C00000"/>
                </a:solidFill>
              </a:rPr>
              <a:t>ছিলেন</a:t>
            </a:r>
            <a:r>
              <a:rPr lang="en-US" sz="3200" b="1" dirty="0" smtClean="0">
                <a:solidFill>
                  <a:srgbClr val="C00000"/>
                </a:solidFill>
              </a:rPr>
              <a:t>?</a:t>
            </a:r>
          </a:p>
          <a:p>
            <a:pPr algn="ctr"/>
            <a:r>
              <a:rPr lang="en-US" sz="3200" b="1" dirty="0" smtClean="0">
                <a:solidFill>
                  <a:srgbClr val="C00000"/>
                </a:solidFill>
              </a:rPr>
              <a:t>৫. </a:t>
            </a:r>
            <a:r>
              <a:rPr lang="en-US" sz="3200" b="1" dirty="0" err="1" smtClean="0">
                <a:solidFill>
                  <a:srgbClr val="C00000"/>
                </a:solidFill>
              </a:rPr>
              <a:t>কত</a:t>
            </a:r>
            <a:r>
              <a:rPr lang="en-US" sz="3200" b="1" dirty="0" smtClean="0">
                <a:solidFill>
                  <a:srgbClr val="C00000"/>
                </a:solidFill>
              </a:rPr>
              <a:t> </a:t>
            </a:r>
            <a:r>
              <a:rPr lang="en-US" sz="3200" b="1" dirty="0" err="1" smtClean="0">
                <a:solidFill>
                  <a:srgbClr val="C00000"/>
                </a:solidFill>
              </a:rPr>
              <a:t>সালে</a:t>
            </a:r>
            <a:r>
              <a:rPr lang="en-US" sz="3200" b="1" dirty="0" smtClean="0">
                <a:solidFill>
                  <a:srgbClr val="C00000"/>
                </a:solidFill>
              </a:rPr>
              <a:t> </a:t>
            </a:r>
            <a:r>
              <a:rPr lang="en-US" sz="3200" b="1" dirty="0" err="1" smtClean="0">
                <a:solidFill>
                  <a:srgbClr val="C00000"/>
                </a:solidFill>
              </a:rPr>
              <a:t>ট্রিয়াননের</a:t>
            </a:r>
            <a:r>
              <a:rPr lang="en-US" sz="3200" b="1" dirty="0" smtClean="0">
                <a:solidFill>
                  <a:srgbClr val="C00000"/>
                </a:solidFill>
              </a:rPr>
              <a:t> </a:t>
            </a:r>
            <a:r>
              <a:rPr lang="en-US" sz="3200" b="1" dirty="0" err="1" smtClean="0">
                <a:solidFill>
                  <a:srgbClr val="C00000"/>
                </a:solidFill>
              </a:rPr>
              <a:t>সন্ধি</a:t>
            </a:r>
            <a:r>
              <a:rPr lang="en-US" sz="3200" b="1" dirty="0" smtClean="0">
                <a:solidFill>
                  <a:srgbClr val="C00000"/>
                </a:solidFill>
              </a:rPr>
              <a:t> </a:t>
            </a:r>
            <a:r>
              <a:rPr lang="en-US" sz="3200" b="1" dirty="0" err="1" smtClean="0">
                <a:solidFill>
                  <a:srgbClr val="C00000"/>
                </a:solidFill>
              </a:rPr>
              <a:t>স্বাক্ষরিত</a:t>
            </a:r>
            <a:r>
              <a:rPr lang="en-US" sz="3200" b="1" dirty="0" smtClean="0">
                <a:solidFill>
                  <a:srgbClr val="C00000"/>
                </a:solidFill>
              </a:rPr>
              <a:t> </a:t>
            </a:r>
            <a:r>
              <a:rPr lang="en-US" sz="3200" b="1" dirty="0" err="1" smtClean="0">
                <a:solidFill>
                  <a:srgbClr val="C00000"/>
                </a:solidFill>
              </a:rPr>
              <a:t>হয়</a:t>
            </a:r>
            <a:r>
              <a:rPr lang="en-US" sz="3200" b="1" dirty="0" smtClean="0">
                <a:solidFill>
                  <a:srgbClr val="C00000"/>
                </a:solidFill>
              </a:rPr>
              <a:t>।</a:t>
            </a:r>
            <a:endParaRPr lang="en-US" sz="3200" dirty="0">
              <a:solidFill>
                <a:srgbClr val="C00000"/>
              </a:solidFill>
            </a:endParaRPr>
          </a:p>
          <a:p>
            <a:pPr algn="ctr"/>
            <a:r>
              <a:rPr lang="en-US" sz="3600" b="1" dirty="0" smtClean="0"/>
              <a:t>  </a:t>
            </a:r>
            <a:endParaRPr lang="en-US" sz="3600" dirty="0"/>
          </a:p>
        </p:txBody>
      </p:sp>
      <p:pic>
        <p:nvPicPr>
          <p:cNvPr id="7172" name="Picture 4" descr="D:\ছবি একক,জোড়া\download (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447800"/>
            <a:ext cx="2924175" cy="4648200"/>
          </a:xfrm>
          <a:prstGeom prst="rect">
            <a:avLst/>
          </a:prstGeom>
          <a:noFill/>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40326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ipe(down)">
                                      <p:cBhvr>
                                        <p:cTn id="19" dur="580">
                                          <p:stCondLst>
                                            <p:cond delay="0"/>
                                          </p:stCondLst>
                                        </p:cTn>
                                        <p:tgtEl>
                                          <p:spTgt spid="7172"/>
                                        </p:tgtEl>
                                      </p:cBhvr>
                                    </p:animEffect>
                                    <p:anim calcmode="lin" valueType="num">
                                      <p:cBhvr>
                                        <p:cTn id="20"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25" dur="26">
                                          <p:stCondLst>
                                            <p:cond delay="650"/>
                                          </p:stCondLst>
                                        </p:cTn>
                                        <p:tgtEl>
                                          <p:spTgt spid="7172"/>
                                        </p:tgtEl>
                                      </p:cBhvr>
                                      <p:to x="100000" y="60000"/>
                                    </p:animScale>
                                    <p:animScale>
                                      <p:cBhvr>
                                        <p:cTn id="26" dur="166" decel="50000">
                                          <p:stCondLst>
                                            <p:cond delay="676"/>
                                          </p:stCondLst>
                                        </p:cTn>
                                        <p:tgtEl>
                                          <p:spTgt spid="7172"/>
                                        </p:tgtEl>
                                      </p:cBhvr>
                                      <p:to x="100000" y="100000"/>
                                    </p:animScale>
                                    <p:animScale>
                                      <p:cBhvr>
                                        <p:cTn id="27" dur="26">
                                          <p:stCondLst>
                                            <p:cond delay="1312"/>
                                          </p:stCondLst>
                                        </p:cTn>
                                        <p:tgtEl>
                                          <p:spTgt spid="7172"/>
                                        </p:tgtEl>
                                      </p:cBhvr>
                                      <p:to x="100000" y="80000"/>
                                    </p:animScale>
                                    <p:animScale>
                                      <p:cBhvr>
                                        <p:cTn id="28" dur="166" decel="50000">
                                          <p:stCondLst>
                                            <p:cond delay="1338"/>
                                          </p:stCondLst>
                                        </p:cTn>
                                        <p:tgtEl>
                                          <p:spTgt spid="7172"/>
                                        </p:tgtEl>
                                      </p:cBhvr>
                                      <p:to x="100000" y="100000"/>
                                    </p:animScale>
                                    <p:animScale>
                                      <p:cBhvr>
                                        <p:cTn id="29" dur="26">
                                          <p:stCondLst>
                                            <p:cond delay="1642"/>
                                          </p:stCondLst>
                                        </p:cTn>
                                        <p:tgtEl>
                                          <p:spTgt spid="7172"/>
                                        </p:tgtEl>
                                      </p:cBhvr>
                                      <p:to x="100000" y="90000"/>
                                    </p:animScale>
                                    <p:animScale>
                                      <p:cBhvr>
                                        <p:cTn id="30" dur="166" decel="50000">
                                          <p:stCondLst>
                                            <p:cond delay="1668"/>
                                          </p:stCondLst>
                                        </p:cTn>
                                        <p:tgtEl>
                                          <p:spTgt spid="7172"/>
                                        </p:tgtEl>
                                      </p:cBhvr>
                                      <p:to x="100000" y="100000"/>
                                    </p:animScale>
                                    <p:animScale>
                                      <p:cBhvr>
                                        <p:cTn id="31" dur="26">
                                          <p:stCondLst>
                                            <p:cond delay="1808"/>
                                          </p:stCondLst>
                                        </p:cTn>
                                        <p:tgtEl>
                                          <p:spTgt spid="7172"/>
                                        </p:tgtEl>
                                      </p:cBhvr>
                                      <p:to x="100000" y="95000"/>
                                    </p:animScale>
                                    <p:animScale>
                                      <p:cBhvr>
                                        <p:cTn id="32" dur="166" decel="50000">
                                          <p:stCondLst>
                                            <p:cond delay="1834"/>
                                          </p:stCondLst>
                                        </p:cTn>
                                        <p:tgtEl>
                                          <p:spTgt spid="71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লতা পাতা ফুল\images (8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839200" cy="4800599"/>
          </a:xfrm>
          <a:prstGeom prst="rect">
            <a:avLst/>
          </a:prstGeom>
          <a:noFill/>
          <a:effectLst>
            <a:glow rad="228600">
              <a:schemeClr val="accent4">
                <a:satMod val="175000"/>
                <a:alpha val="40000"/>
              </a:schemeClr>
            </a:glow>
          </a:effectLst>
          <a:scene3d>
            <a:camera prst="perspectiveBelow"/>
            <a:lightRig rig="threePt" dir="t"/>
          </a:scene3d>
          <a:extLst>
            <a:ext uri="{909E8E84-426E-40DD-AFC4-6F175D3DCCD1}">
              <a14:hiddenFill xmlns:a14="http://schemas.microsoft.com/office/drawing/2010/main">
                <a:solidFill>
                  <a:srgbClr val="FFFFFF"/>
                </a:solidFill>
              </a14:hiddenFill>
            </a:ext>
          </a:extLst>
        </p:spPr>
      </p:pic>
      <p:pic>
        <p:nvPicPr>
          <p:cNvPr id="8195" name="Picture 3" descr="D:\লতা পাতা ফুল\images (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783"/>
            <a:ext cx="5715000" cy="13923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52600" y="457199"/>
            <a:ext cx="5257800" cy="769441"/>
          </a:xfrm>
          <a:prstGeom prst="rect">
            <a:avLst/>
          </a:prstGeom>
          <a:solidFill>
            <a:schemeClr val="tx2">
              <a:lumMod val="20000"/>
              <a:lumOff val="80000"/>
            </a:schemeClr>
          </a:solidFill>
          <a:effectLst>
            <a:glow rad="228600">
              <a:schemeClr val="accent6">
                <a:satMod val="175000"/>
                <a:alpha val="40000"/>
              </a:schemeClr>
            </a:glow>
          </a:effectLst>
          <a:scene3d>
            <a:camera prst="isometricOffAxis2Left"/>
            <a:lightRig rig="threePt" dir="t"/>
          </a:scene3d>
        </p:spPr>
        <p:txBody>
          <a:bodyPr wrap="square">
            <a:spAutoFit/>
          </a:bodyPr>
          <a:lstStyle/>
          <a:p>
            <a:r>
              <a:rPr lang="en-US" b="1" dirty="0" smtClean="0">
                <a:solidFill>
                  <a:srgbClr val="C00000"/>
                </a:solidFill>
              </a:rPr>
              <a:t>        </a:t>
            </a:r>
            <a:r>
              <a:rPr lang="en-US" sz="4400" b="1" dirty="0" err="1" smtClean="0"/>
              <a:t>মূল্যায়ন</a:t>
            </a:r>
            <a:r>
              <a:rPr lang="en-US" sz="4400" b="1" dirty="0" smtClean="0"/>
              <a:t> </a:t>
            </a:r>
            <a:r>
              <a:rPr lang="en-US" sz="4400" b="1" dirty="0" err="1"/>
              <a:t>উত্তর</a:t>
            </a:r>
            <a:endParaRPr lang="en-US" sz="4400" dirty="0"/>
          </a:p>
        </p:txBody>
      </p:sp>
      <p:sp>
        <p:nvSpPr>
          <p:cNvPr id="6" name="Rectangle 5"/>
          <p:cNvSpPr/>
          <p:nvPr/>
        </p:nvSpPr>
        <p:spPr>
          <a:xfrm>
            <a:off x="2438400" y="1981200"/>
            <a:ext cx="5867400" cy="3170099"/>
          </a:xfrm>
          <a:prstGeom prst="rect">
            <a:avLst/>
          </a:prstGeom>
          <a:solidFill>
            <a:schemeClr val="accent6">
              <a:lumMod val="40000"/>
              <a:lumOff val="60000"/>
            </a:schemeClr>
          </a:solidFill>
          <a:effectLst>
            <a:glow rad="228600">
              <a:schemeClr val="accent2">
                <a:satMod val="175000"/>
                <a:alpha val="40000"/>
              </a:schemeClr>
            </a:glow>
          </a:effectLst>
          <a:scene3d>
            <a:camera prst="perspectiveContrastingLeftFacing"/>
            <a:lightRig rig="threePt" dir="t"/>
          </a:scene3d>
        </p:spPr>
        <p:txBody>
          <a:bodyPr wrap="square">
            <a:spAutoFit/>
          </a:bodyPr>
          <a:lstStyle/>
          <a:p>
            <a:pPr algn="ctr"/>
            <a:r>
              <a:rPr lang="en-US" sz="4000" b="1" dirty="0" smtClean="0">
                <a:solidFill>
                  <a:srgbClr val="00B0F0"/>
                </a:solidFill>
              </a:rPr>
              <a:t>১. </a:t>
            </a:r>
            <a:r>
              <a:rPr lang="en-US" sz="4000" b="1" dirty="0" err="1" smtClean="0">
                <a:solidFill>
                  <a:srgbClr val="00B0F0"/>
                </a:solidFill>
              </a:rPr>
              <a:t>উগ্র</a:t>
            </a:r>
            <a:r>
              <a:rPr lang="en-US" sz="4000" b="1" dirty="0" smtClean="0">
                <a:solidFill>
                  <a:srgbClr val="00B0F0"/>
                </a:solidFill>
              </a:rPr>
              <a:t> </a:t>
            </a:r>
            <a:r>
              <a:rPr lang="en-US" sz="4000" b="1" dirty="0" err="1" smtClean="0">
                <a:solidFill>
                  <a:srgbClr val="00B0F0"/>
                </a:solidFill>
              </a:rPr>
              <a:t>জাতীয়তাবাদ</a:t>
            </a:r>
            <a:endParaRPr lang="en-US" sz="4000" b="1" dirty="0" smtClean="0">
              <a:solidFill>
                <a:srgbClr val="00B0F0"/>
              </a:solidFill>
            </a:endParaRPr>
          </a:p>
          <a:p>
            <a:pPr algn="ctr"/>
            <a:r>
              <a:rPr lang="en-US" sz="4000" b="1" dirty="0" smtClean="0">
                <a:solidFill>
                  <a:srgbClr val="00B0F0"/>
                </a:solidFill>
              </a:rPr>
              <a:t>২. </a:t>
            </a:r>
            <a:r>
              <a:rPr lang="en-US" sz="4000" b="1" dirty="0" err="1" smtClean="0">
                <a:solidFill>
                  <a:srgbClr val="00B0F0"/>
                </a:solidFill>
              </a:rPr>
              <a:t>উওর</a:t>
            </a:r>
            <a:r>
              <a:rPr lang="en-US" sz="4000" b="1" dirty="0" smtClean="0">
                <a:solidFill>
                  <a:srgbClr val="00B0F0"/>
                </a:solidFill>
              </a:rPr>
              <a:t> </a:t>
            </a:r>
            <a:r>
              <a:rPr lang="en-US" sz="4000" b="1" dirty="0" err="1" smtClean="0">
                <a:solidFill>
                  <a:srgbClr val="00B0F0"/>
                </a:solidFill>
              </a:rPr>
              <a:t>সাগর</a:t>
            </a:r>
            <a:endParaRPr lang="en-US" sz="4000" b="1" dirty="0" smtClean="0">
              <a:solidFill>
                <a:srgbClr val="00B0F0"/>
              </a:solidFill>
            </a:endParaRPr>
          </a:p>
          <a:p>
            <a:pPr algn="ctr"/>
            <a:r>
              <a:rPr lang="en-US" sz="4000" b="1" dirty="0" smtClean="0">
                <a:solidFill>
                  <a:srgbClr val="00B0F0"/>
                </a:solidFill>
              </a:rPr>
              <a:t>৩. ১৯১৪ ১লা </a:t>
            </a:r>
            <a:r>
              <a:rPr lang="en-US" sz="4000" b="1" dirty="0" err="1" smtClean="0">
                <a:solidFill>
                  <a:srgbClr val="00B0F0"/>
                </a:solidFill>
              </a:rPr>
              <a:t>আগস্ট</a:t>
            </a:r>
            <a:endParaRPr lang="en-US" sz="4000" b="1" dirty="0" smtClean="0">
              <a:solidFill>
                <a:srgbClr val="00B0F0"/>
              </a:solidFill>
            </a:endParaRPr>
          </a:p>
          <a:p>
            <a:pPr algn="ctr"/>
            <a:r>
              <a:rPr lang="en-US" sz="4000" b="1" dirty="0" smtClean="0">
                <a:solidFill>
                  <a:srgbClr val="00B0F0"/>
                </a:solidFill>
              </a:rPr>
              <a:t>৪. </a:t>
            </a:r>
            <a:r>
              <a:rPr lang="en-US" sz="4000" b="1" dirty="0" err="1" smtClean="0">
                <a:solidFill>
                  <a:srgbClr val="00B0F0"/>
                </a:solidFill>
              </a:rPr>
              <a:t>মার্কিন</a:t>
            </a:r>
            <a:r>
              <a:rPr lang="en-US" sz="4000" b="1" dirty="0" smtClean="0">
                <a:solidFill>
                  <a:srgbClr val="00B0F0"/>
                </a:solidFill>
              </a:rPr>
              <a:t> </a:t>
            </a:r>
            <a:r>
              <a:rPr lang="en-US" sz="4000" b="1" dirty="0" err="1" smtClean="0">
                <a:solidFill>
                  <a:srgbClr val="00B0F0"/>
                </a:solidFill>
              </a:rPr>
              <a:t>প্রেসিডেন্ট</a:t>
            </a:r>
            <a:endParaRPr lang="en-US" sz="4000" b="1" dirty="0" smtClean="0">
              <a:solidFill>
                <a:srgbClr val="00B0F0"/>
              </a:solidFill>
            </a:endParaRPr>
          </a:p>
          <a:p>
            <a:pPr algn="ctr"/>
            <a:r>
              <a:rPr lang="en-US" sz="4000" b="1" dirty="0" smtClean="0">
                <a:solidFill>
                  <a:srgbClr val="00B0F0"/>
                </a:solidFill>
              </a:rPr>
              <a:t>৫. ১৯২০ খ্রি.৪ </a:t>
            </a:r>
            <a:r>
              <a:rPr lang="en-US" sz="4000" b="1" dirty="0" err="1" smtClean="0">
                <a:solidFill>
                  <a:srgbClr val="00B0F0"/>
                </a:solidFill>
              </a:rPr>
              <a:t>জুন</a:t>
            </a:r>
            <a:endParaRPr lang="en-US" sz="4000" dirty="0">
              <a:solidFill>
                <a:srgbClr val="00B0F0"/>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205296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ছবি একক,জোড়া\image-123816-154522084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8686800" cy="3981450"/>
          </a:xfrm>
          <a:prstGeom prst="rect">
            <a:avLst/>
          </a:prstGeom>
          <a:noFill/>
          <a:scene3d>
            <a:camera prst="obliqueTopLeft"/>
            <a:lightRig rig="threePt" dir="t"/>
          </a:scene3d>
          <a:extLst>
            <a:ext uri="{909E8E84-426E-40DD-AFC4-6F175D3DCCD1}">
              <a14:hiddenFill xmlns:a14="http://schemas.microsoft.com/office/drawing/2010/main">
                <a:solidFill>
                  <a:srgbClr val="FFFFFF"/>
                </a:solidFill>
              </a14:hiddenFill>
            </a:ext>
          </a:extLst>
        </p:spPr>
      </p:pic>
      <p:pic>
        <p:nvPicPr>
          <p:cNvPr id="9219" name="Picture 3" descr="D:\লতা পাতা ফুল\images (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9154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3200" y="152400"/>
            <a:ext cx="5867399" cy="646331"/>
          </a:xfrm>
          <a:prstGeom prst="rect">
            <a:avLst/>
          </a:prstGeom>
          <a:solidFill>
            <a:schemeClr val="accent3"/>
          </a:solidFill>
          <a:effectLst>
            <a:innerShdw blurRad="63500" dist="50800" dir="10800000">
              <a:prstClr val="black">
                <a:alpha val="50000"/>
              </a:prstClr>
            </a:innerShdw>
          </a:effectLst>
        </p:spPr>
        <p:txBody>
          <a:bodyPr wrap="square">
            <a:spAutoFit/>
          </a:bodyPr>
          <a:lstStyle/>
          <a:p>
            <a:r>
              <a:rPr lang="en-US" sz="3600" dirty="0" err="1" smtClean="0">
                <a:solidFill>
                  <a:srgbClr val="C00000"/>
                </a:solidFill>
              </a:rPr>
              <a:t>বাড়ির</a:t>
            </a:r>
            <a:r>
              <a:rPr lang="en-US" sz="3600" dirty="0" smtClean="0">
                <a:solidFill>
                  <a:srgbClr val="C00000"/>
                </a:solidFill>
              </a:rPr>
              <a:t> </a:t>
            </a:r>
            <a:r>
              <a:rPr lang="en-US" sz="3600" dirty="0" err="1" smtClean="0">
                <a:solidFill>
                  <a:srgbClr val="C00000"/>
                </a:solidFill>
              </a:rPr>
              <a:t>কাজ</a:t>
            </a:r>
            <a:r>
              <a:rPr lang="en-US" sz="3600" dirty="0" smtClean="0">
                <a:solidFill>
                  <a:srgbClr val="C00000"/>
                </a:solidFill>
              </a:rPr>
              <a:t>/ </a:t>
            </a:r>
            <a:r>
              <a:rPr lang="en-US" sz="3600" dirty="0" err="1" smtClean="0">
                <a:solidFill>
                  <a:srgbClr val="C00000"/>
                </a:solidFill>
              </a:rPr>
              <a:t>রচনামূলক</a:t>
            </a:r>
            <a:r>
              <a:rPr lang="en-US" sz="3600" dirty="0" smtClean="0">
                <a:solidFill>
                  <a:srgbClr val="C00000"/>
                </a:solidFill>
              </a:rPr>
              <a:t> </a:t>
            </a:r>
            <a:r>
              <a:rPr lang="en-US" sz="3600" dirty="0" err="1" smtClean="0">
                <a:solidFill>
                  <a:srgbClr val="C00000"/>
                </a:solidFill>
              </a:rPr>
              <a:t>প্রশ্ন</a:t>
            </a:r>
            <a:endParaRPr lang="en-US" sz="3600" dirty="0"/>
          </a:p>
        </p:txBody>
      </p:sp>
      <p:sp>
        <p:nvSpPr>
          <p:cNvPr id="5" name="Rectangle 4"/>
          <p:cNvSpPr/>
          <p:nvPr/>
        </p:nvSpPr>
        <p:spPr>
          <a:xfrm>
            <a:off x="457200" y="1143000"/>
            <a:ext cx="8001000" cy="1077218"/>
          </a:xfrm>
          <a:prstGeom prst="rect">
            <a:avLst/>
          </a:prstGeom>
          <a:solidFill>
            <a:schemeClr val="accent3">
              <a:lumMod val="20000"/>
              <a:lumOff val="80000"/>
            </a:schemeClr>
          </a:solidFill>
          <a:ln>
            <a:solidFill>
              <a:srgbClr val="FF0000"/>
            </a:solidFill>
          </a:ln>
          <a:scene3d>
            <a:camera prst="perspectiveAbove"/>
            <a:lightRig rig="threePt" dir="t"/>
          </a:scene3d>
        </p:spPr>
        <p:txBody>
          <a:bodyPr wrap="square">
            <a:spAutoFit/>
          </a:bodyPr>
          <a:lstStyle/>
          <a:p>
            <a:r>
              <a:rPr lang="en-US" sz="3200" b="1" dirty="0" err="1" smtClean="0">
                <a:solidFill>
                  <a:srgbClr val="0070C0"/>
                </a:solidFill>
              </a:rPr>
              <a:t>প্রশ্নঃ</a:t>
            </a:r>
            <a:r>
              <a:rPr lang="en-US" sz="3200" b="1" dirty="0" smtClean="0">
                <a:solidFill>
                  <a:srgbClr val="0070C0"/>
                </a:solidFill>
              </a:rPr>
              <a:t> </a:t>
            </a:r>
            <a:r>
              <a:rPr lang="en-US" sz="3200" b="1" dirty="0" err="1" smtClean="0">
                <a:solidFill>
                  <a:srgbClr val="0070C0"/>
                </a:solidFill>
              </a:rPr>
              <a:t>প্রথম</a:t>
            </a:r>
            <a:r>
              <a:rPr lang="en-US" sz="3200" b="1" dirty="0" smtClean="0">
                <a:solidFill>
                  <a:srgbClr val="0070C0"/>
                </a:solidFill>
              </a:rPr>
              <a:t> </a:t>
            </a:r>
            <a:r>
              <a:rPr lang="en-US" sz="3200" b="1" dirty="0" err="1" smtClean="0">
                <a:solidFill>
                  <a:srgbClr val="0070C0"/>
                </a:solidFill>
              </a:rPr>
              <a:t>বিশ্বযুদ্ধের</a:t>
            </a:r>
            <a:r>
              <a:rPr lang="en-US" sz="3200" b="1" dirty="0" smtClean="0">
                <a:solidFill>
                  <a:srgbClr val="0070C0"/>
                </a:solidFill>
              </a:rPr>
              <a:t> </a:t>
            </a:r>
            <a:r>
              <a:rPr lang="en-US" sz="3200" b="1" dirty="0" err="1" smtClean="0">
                <a:solidFill>
                  <a:srgbClr val="0070C0"/>
                </a:solidFill>
              </a:rPr>
              <a:t>কারণ</a:t>
            </a:r>
            <a:r>
              <a:rPr lang="en-US" sz="3200" b="1" dirty="0" smtClean="0">
                <a:solidFill>
                  <a:srgbClr val="0070C0"/>
                </a:solidFill>
              </a:rPr>
              <a:t> ও </a:t>
            </a:r>
            <a:r>
              <a:rPr lang="en-US" sz="3200" b="1" dirty="0" err="1" smtClean="0">
                <a:solidFill>
                  <a:srgbClr val="0070C0"/>
                </a:solidFill>
              </a:rPr>
              <a:t>ফলাফল</a:t>
            </a:r>
            <a:r>
              <a:rPr lang="en-US" sz="3200" b="1" dirty="0" smtClean="0">
                <a:solidFill>
                  <a:srgbClr val="0070C0"/>
                </a:solidFill>
              </a:rPr>
              <a:t> </a:t>
            </a:r>
            <a:r>
              <a:rPr lang="en-US" sz="3200" b="1" dirty="0" err="1" smtClean="0">
                <a:solidFill>
                  <a:srgbClr val="0070C0"/>
                </a:solidFill>
              </a:rPr>
              <a:t>সংক্ষেপে</a:t>
            </a:r>
            <a:r>
              <a:rPr lang="en-US" sz="3200" b="1" dirty="0" smtClean="0">
                <a:solidFill>
                  <a:srgbClr val="0070C0"/>
                </a:solidFill>
              </a:rPr>
              <a:t> </a:t>
            </a:r>
            <a:r>
              <a:rPr lang="en-US" sz="3200" b="1" dirty="0" err="1" smtClean="0">
                <a:solidFill>
                  <a:srgbClr val="0070C0"/>
                </a:solidFill>
              </a:rPr>
              <a:t>বর্ণনা</a:t>
            </a:r>
            <a:r>
              <a:rPr lang="en-US" sz="3200" b="1" dirty="0" smtClean="0">
                <a:solidFill>
                  <a:srgbClr val="0070C0"/>
                </a:solidFill>
              </a:rPr>
              <a:t> </a:t>
            </a:r>
            <a:r>
              <a:rPr lang="en-US" sz="3200" b="1" dirty="0" err="1" smtClean="0">
                <a:solidFill>
                  <a:srgbClr val="0070C0"/>
                </a:solidFill>
              </a:rPr>
              <a:t>কর</a:t>
            </a:r>
            <a:r>
              <a:rPr lang="en-US" sz="3200" b="1" dirty="0" smtClean="0">
                <a:solidFill>
                  <a:srgbClr val="0070C0"/>
                </a:solidFill>
              </a:rPr>
              <a:t> ।</a:t>
            </a:r>
            <a:endParaRPr lang="en-US" sz="3200" b="1" dirty="0">
              <a:solidFill>
                <a:srgbClr val="0070C0"/>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33846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Effect transition="in" filter="circle(in)">
                                      <p:cBhvr>
                                        <p:cTn id="3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ফুলের সমাহার\আল্লাহ\download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752600"/>
          </a:xfrm>
          <a:prstGeom prst="rect">
            <a:avLst/>
          </a:prstGeom>
          <a:noFill/>
          <a:ln>
            <a:solidFill>
              <a:srgbClr val="FFC000"/>
            </a:solidFill>
          </a:ln>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pic>
        <p:nvPicPr>
          <p:cNvPr id="10244" name="Picture 4" descr="D:\লতা পাতা ফুল\images (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3" y="1752600"/>
            <a:ext cx="8991600" cy="5105400"/>
          </a:xfrm>
          <a:prstGeom prst="rect">
            <a:avLst/>
          </a:prstGeom>
          <a:noFill/>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200" y="1752600"/>
            <a:ext cx="5105400" cy="2590800"/>
          </a:xfrm>
          <a:prstGeom prst="rect">
            <a:avLst/>
          </a:prstGeom>
          <a:ln>
            <a:solidFill>
              <a:srgbClr val="FF000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সবাই</a:t>
            </a:r>
            <a:r>
              <a:rPr lang="en-US" sz="3200" dirty="0" smtClean="0"/>
              <a:t> </a:t>
            </a:r>
            <a:r>
              <a:rPr lang="en-US" sz="3200" dirty="0" err="1" smtClean="0"/>
              <a:t>ভালো</a:t>
            </a:r>
            <a:r>
              <a:rPr lang="en-US" sz="3200" dirty="0" smtClean="0"/>
              <a:t> </a:t>
            </a:r>
            <a:r>
              <a:rPr lang="en-US" sz="3200" dirty="0" err="1" smtClean="0"/>
              <a:t>থাকবে</a:t>
            </a:r>
            <a:r>
              <a:rPr lang="en-US" sz="3200" dirty="0" smtClean="0"/>
              <a:t> </a:t>
            </a:r>
            <a:r>
              <a:rPr lang="as-IN" sz="3200" dirty="0" smtClean="0"/>
              <a:t>স্বাস্থ্য</a:t>
            </a:r>
            <a:r>
              <a:rPr lang="en-US" sz="3200" dirty="0" err="1" smtClean="0"/>
              <a:t>বিধি</a:t>
            </a:r>
            <a:r>
              <a:rPr lang="en-US" sz="3200" dirty="0" smtClean="0"/>
              <a:t> </a:t>
            </a:r>
            <a:r>
              <a:rPr lang="en-US" sz="3200" dirty="0" err="1" smtClean="0"/>
              <a:t>মেনে</a:t>
            </a:r>
            <a:r>
              <a:rPr lang="en-US" sz="3200" dirty="0" smtClean="0"/>
              <a:t> </a:t>
            </a:r>
            <a:r>
              <a:rPr lang="en-US" sz="3200" dirty="0" err="1" smtClean="0"/>
              <a:t>চলবে</a:t>
            </a:r>
            <a:r>
              <a:rPr lang="en-US" sz="3200" dirty="0" smtClean="0"/>
              <a:t> </a:t>
            </a:r>
            <a:r>
              <a:rPr lang="en-US" sz="3200" dirty="0" err="1" smtClean="0"/>
              <a:t>নিয়মিত</a:t>
            </a:r>
            <a:r>
              <a:rPr lang="en-US" sz="3200" dirty="0" smtClean="0"/>
              <a:t> </a:t>
            </a:r>
          </a:p>
          <a:p>
            <a:pPr algn="ctr"/>
            <a:r>
              <a:rPr lang="en-US" sz="3200" dirty="0" err="1" smtClean="0"/>
              <a:t>সাবান</a:t>
            </a:r>
            <a:r>
              <a:rPr lang="en-US" sz="3200" dirty="0" smtClean="0"/>
              <a:t> </a:t>
            </a:r>
            <a:r>
              <a:rPr lang="en-US" sz="3200" dirty="0" err="1" smtClean="0"/>
              <a:t>পানি</a:t>
            </a:r>
            <a:r>
              <a:rPr lang="en-US" sz="3200" dirty="0" smtClean="0"/>
              <a:t> </a:t>
            </a:r>
            <a:r>
              <a:rPr lang="en-US" sz="3200" dirty="0" err="1" smtClean="0"/>
              <a:t>দিয়ে</a:t>
            </a:r>
            <a:r>
              <a:rPr lang="en-US" sz="3200" dirty="0" smtClean="0"/>
              <a:t> </a:t>
            </a:r>
            <a:r>
              <a:rPr lang="en-US" sz="3200" dirty="0" err="1" smtClean="0"/>
              <a:t>হাত</a:t>
            </a:r>
            <a:r>
              <a:rPr lang="en-US" sz="3200" dirty="0" smtClean="0"/>
              <a:t> </a:t>
            </a:r>
            <a:r>
              <a:rPr lang="en-US" sz="3200" dirty="0" err="1" smtClean="0"/>
              <a:t>ধৌত</a:t>
            </a:r>
            <a:r>
              <a:rPr lang="en-US" sz="3200" dirty="0" smtClean="0"/>
              <a:t> </a:t>
            </a:r>
            <a:r>
              <a:rPr lang="en-US" sz="3200" dirty="0" err="1" smtClean="0"/>
              <a:t>করবে</a:t>
            </a:r>
            <a:r>
              <a:rPr lang="en-US" sz="3200" dirty="0" smtClean="0"/>
              <a:t>।</a:t>
            </a:r>
            <a:endParaRPr lang="en-US" sz="3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04800"/>
            <a:ext cx="10134600" cy="7323480"/>
          </a:xfrm>
          <a:prstGeom prst="rect">
            <a:avLst/>
          </a:prstGeom>
        </p:spPr>
      </p:pic>
    </p:spTree>
    <p:extLst>
      <p:ext uri="{BB962C8B-B14F-4D97-AF65-F5344CB8AC3E}">
        <p14:creationId xmlns:p14="http://schemas.microsoft.com/office/powerpoint/2010/main" val="375900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anim calcmode="lin" valueType="num">
                                      <p:cBhvr>
                                        <p:cTn id="8" dur="2000" fill="hold"/>
                                        <p:tgtEl>
                                          <p:spTgt spid="10242"/>
                                        </p:tgtEl>
                                        <p:attrNameLst>
                                          <p:attrName>ppt_w</p:attrName>
                                        </p:attrNameLst>
                                      </p:cBhvr>
                                      <p:tavLst>
                                        <p:tav tm="0" fmla="#ppt_w*sin(2.5*pi*$)">
                                          <p:val>
                                            <p:fltVal val="0"/>
                                          </p:val>
                                        </p:tav>
                                        <p:tav tm="100000">
                                          <p:val>
                                            <p:fltVal val="1"/>
                                          </p:val>
                                        </p:tav>
                                      </p:tavLst>
                                    </p:anim>
                                    <p:anim calcmode="lin" valueType="num">
                                      <p:cBhvr>
                                        <p:cTn id="9" dur="20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 y="0"/>
            <a:ext cx="9144000" cy="1417638"/>
          </a:xfrm>
          <a:blipFill>
            <a:blip r:embed="rId3"/>
            <a:tile tx="0" ty="0" sx="100000" sy="100000" flip="none" algn="tl"/>
          </a:blipFill>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normAutofit/>
          </a:bodyPr>
          <a:lstStyle/>
          <a:p>
            <a:r>
              <a:rPr lang="bn-BD" sz="6600" b="1" dirty="0" smtClean="0">
                <a:latin typeface="NikoshBAN" pitchFamily="2" charset="0"/>
                <a:cs typeface="NikoshBAN" pitchFamily="2" charset="0"/>
              </a:rPr>
              <a:t>পাঠ পরিচিতি</a:t>
            </a:r>
            <a:endParaRPr lang="en-US" sz="6600" dirty="0"/>
          </a:p>
        </p:txBody>
      </p:sp>
      <p:sp>
        <p:nvSpPr>
          <p:cNvPr id="3" name="Content Placeholder 2"/>
          <p:cNvSpPr>
            <a:spLocks noGrp="1"/>
          </p:cNvSpPr>
          <p:nvPr>
            <p:ph idx="1"/>
          </p:nvPr>
        </p:nvSpPr>
        <p:spPr>
          <a:xfrm>
            <a:off x="76200" y="1447800"/>
            <a:ext cx="5029200" cy="5410200"/>
          </a:xfrm>
          <a:solidFill>
            <a:schemeClr val="bg2"/>
          </a:solidFill>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endParaRPr lang="en-GB" sz="2400" b="1" dirty="0" smtClean="0">
              <a:latin typeface="NikoshBAN" panose="02000000000000000000" pitchFamily="2" charset="0"/>
              <a:cs typeface="NikoshBAN" panose="02000000000000000000" pitchFamily="2" charset="0"/>
            </a:endParaRPr>
          </a:p>
          <a:p>
            <a:pPr marL="0" indent="0">
              <a:buNone/>
            </a:pPr>
            <a:r>
              <a:rPr lang="en-GB" sz="2800" b="1" dirty="0">
                <a:latin typeface="NikoshBAN" panose="02000000000000000000" pitchFamily="2" charset="0"/>
                <a:cs typeface="NikoshBAN" panose="02000000000000000000" pitchFamily="2" charset="0"/>
              </a:rPr>
              <a:t>* </a:t>
            </a:r>
            <a:r>
              <a:rPr lang="bn-IN" sz="2800" b="1" dirty="0">
                <a:latin typeface="NikoshBAN" panose="02000000000000000000" pitchFamily="2" charset="0"/>
                <a:cs typeface="NikoshBAN" panose="02000000000000000000" pitchFamily="2" charset="0"/>
              </a:rPr>
              <a:t>বিষয়ঃ</a:t>
            </a:r>
            <a:r>
              <a:rPr lang="en-US" sz="2800" b="1" dirty="0">
                <a:latin typeface="NikoshBAN" panose="02000000000000000000" pitchFamily="2" charset="0"/>
                <a:cs typeface="NikoshBAN" panose="02000000000000000000" pitchFamily="2" charset="0"/>
              </a:rPr>
              <a:t> </a:t>
            </a:r>
            <a:r>
              <a:rPr lang="en-GB" sz="2800" b="1" dirty="0" err="1" smtClean="0">
                <a:latin typeface="NikoshBAN" panose="02000000000000000000" pitchFamily="2" charset="0"/>
                <a:cs typeface="NikoshBAN" panose="02000000000000000000" pitchFamily="2" charset="0"/>
              </a:rPr>
              <a:t>ইসলামের</a:t>
            </a:r>
            <a:r>
              <a:rPr lang="en-GB" sz="2800" b="1" dirty="0" smtClean="0">
                <a:latin typeface="NikoshBAN" panose="02000000000000000000" pitchFamily="2" charset="0"/>
                <a:cs typeface="NikoshBAN" panose="02000000000000000000" pitchFamily="2" charset="0"/>
              </a:rPr>
              <a:t> </a:t>
            </a:r>
            <a:r>
              <a:rPr lang="en-GB" sz="2800" b="1" dirty="0" err="1">
                <a:latin typeface="NikoshBAN" panose="02000000000000000000" pitchFamily="2" charset="0"/>
                <a:cs typeface="NikoshBAN" panose="02000000000000000000" pitchFamily="2" charset="0"/>
              </a:rPr>
              <a:t>ইতিহাস</a:t>
            </a:r>
            <a:r>
              <a:rPr lang="en-GB" sz="2800" b="1" dirty="0">
                <a:latin typeface="NikoshBAN" panose="02000000000000000000" pitchFamily="2" charset="0"/>
                <a:cs typeface="NikoshBAN" panose="02000000000000000000" pitchFamily="2" charset="0"/>
              </a:rPr>
              <a:t> ও </a:t>
            </a:r>
            <a:r>
              <a:rPr lang="en-GB" sz="2800" b="1" dirty="0" err="1">
                <a:latin typeface="NikoshBAN" panose="02000000000000000000" pitchFamily="2" charset="0"/>
                <a:cs typeface="NikoshBAN" panose="02000000000000000000" pitchFamily="2" charset="0"/>
              </a:rPr>
              <a:t>সংস্কৃতি</a:t>
            </a:r>
            <a:r>
              <a:rPr lang="en-GB" sz="2800" b="1" dirty="0">
                <a:latin typeface="NikoshBAN" panose="02000000000000000000" pitchFamily="2" charset="0"/>
                <a:cs typeface="NikoshBAN" panose="02000000000000000000" pitchFamily="2" charset="0"/>
              </a:rPr>
              <a:t> (৫ম </a:t>
            </a:r>
            <a:r>
              <a:rPr lang="en-GB" sz="2800" b="1" dirty="0" err="1">
                <a:latin typeface="NikoshBAN" panose="02000000000000000000" pitchFamily="2" charset="0"/>
                <a:cs typeface="NikoshBAN" panose="02000000000000000000" pitchFamily="2" charset="0"/>
              </a:rPr>
              <a:t>পত্র</a:t>
            </a:r>
            <a:r>
              <a:rPr lang="en-GB" sz="2800" b="1" dirty="0">
                <a:latin typeface="NikoshBAN" panose="02000000000000000000" pitchFamily="2" charset="0"/>
                <a:cs typeface="NikoshBAN" panose="02000000000000000000" pitchFamily="2" charset="0"/>
              </a:rPr>
              <a:t>) </a:t>
            </a:r>
            <a:endParaRPr lang="en-GB" sz="2800" b="1" dirty="0" smtClean="0">
              <a:latin typeface="NikoshBAN" panose="02000000000000000000" pitchFamily="2" charset="0"/>
              <a:cs typeface="NikoshBAN" panose="02000000000000000000" pitchFamily="2" charset="0"/>
            </a:endParaRPr>
          </a:p>
          <a:p>
            <a:pPr marL="0" indent="0">
              <a:buNone/>
            </a:pP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শ্রেণিঃ</a:t>
            </a:r>
            <a:r>
              <a:rPr lang="en-GB" sz="2800" b="1" dirty="0" smtClean="0">
                <a:latin typeface="NikoshBAN" panose="02000000000000000000" pitchFamily="2" charset="0"/>
                <a:cs typeface="NikoshBAN" panose="02000000000000000000" pitchFamily="2" charset="0"/>
              </a:rPr>
              <a:t> </a:t>
            </a:r>
            <a:r>
              <a:rPr lang="en-GB" sz="2800" b="1" dirty="0" err="1">
                <a:latin typeface="NikoshBAN" panose="02000000000000000000" pitchFamily="2" charset="0"/>
                <a:cs typeface="NikoshBAN" panose="02000000000000000000" pitchFamily="2" charset="0"/>
              </a:rPr>
              <a:t>ডিগ্রি</a:t>
            </a:r>
            <a:r>
              <a:rPr lang="en-GB" sz="2800" b="1" dirty="0">
                <a:latin typeface="NikoshBAN" panose="02000000000000000000" pitchFamily="2" charset="0"/>
                <a:cs typeface="NikoshBAN" panose="02000000000000000000" pitchFamily="2" charset="0"/>
              </a:rPr>
              <a:t> ৩য় </a:t>
            </a:r>
            <a:r>
              <a:rPr lang="en-GB" sz="2800" b="1" dirty="0" err="1">
                <a:latin typeface="NikoshBAN" panose="02000000000000000000" pitchFamily="2" charset="0"/>
                <a:cs typeface="NikoshBAN" panose="02000000000000000000" pitchFamily="2" charset="0"/>
              </a:rPr>
              <a:t>বর্ষ</a:t>
            </a:r>
            <a:endParaRPr lang="bn-IN" sz="2800" b="1" dirty="0">
              <a:latin typeface="NikoshBAN" panose="02000000000000000000" pitchFamily="2" charset="0"/>
              <a:cs typeface="NikoshBAN" panose="02000000000000000000" pitchFamily="2" charset="0"/>
            </a:endParaRPr>
          </a:p>
          <a:p>
            <a:pPr marL="0" indent="0">
              <a:buNone/>
            </a:pPr>
            <a:r>
              <a:rPr lang="en-US" sz="2800" b="1" dirty="0" smtClean="0">
                <a:latin typeface="NikoshBAN" panose="02000000000000000000" pitchFamily="2" charset="0"/>
                <a:cs typeface="NikoshBAN" panose="02000000000000000000" pitchFamily="2" charset="0"/>
              </a:rPr>
              <a:t>[</a:t>
            </a:r>
            <a:r>
              <a:rPr lang="en-US" sz="2800" b="1" dirty="0" err="1" smtClean="0">
                <a:latin typeface="NikoshBAN" panose="02000000000000000000" pitchFamily="2" charset="0"/>
                <a:cs typeface="NikoshBAN" panose="02000000000000000000" pitchFamily="2" charset="0"/>
              </a:rPr>
              <a:t>আধুনিক</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ইউরোপেরইতিহাস</a:t>
            </a:r>
            <a:endParaRPr lang="en-US" sz="2800" b="1" dirty="0" smtClean="0">
              <a:latin typeface="NikoshBAN" panose="02000000000000000000" pitchFamily="2" charset="0"/>
              <a:cs typeface="NikoshBAN" panose="02000000000000000000" pitchFamily="2" charset="0"/>
            </a:endParaRPr>
          </a:p>
          <a:p>
            <a:pPr marL="0" indent="0">
              <a:buNone/>
            </a:pPr>
            <a:r>
              <a:rPr lang="en-US" sz="2800" b="1" dirty="0" smtClean="0">
                <a:latin typeface="NikoshBAN" panose="02000000000000000000" pitchFamily="2" charset="0"/>
                <a:cs typeface="NikoshBAN" panose="02000000000000000000" pitchFamily="2" charset="0"/>
              </a:rPr>
              <a:t>( ১৭৮৯-১৯৪৫খ্রি.)]</a:t>
            </a:r>
            <a:endParaRPr lang="bn-IN" sz="2800" b="1" dirty="0">
              <a:latin typeface="NikoshBAN" panose="02000000000000000000" pitchFamily="2" charset="0"/>
              <a:cs typeface="NikoshBAN" panose="02000000000000000000" pitchFamily="2" charset="0"/>
            </a:endParaRPr>
          </a:p>
          <a:p>
            <a:pPr>
              <a:buNone/>
            </a:pPr>
            <a:endParaRPr lang="bn-BD" sz="3600" b="1" dirty="0" smtClean="0">
              <a:latin typeface="NikoshBAN" pitchFamily="2" charset="0"/>
              <a:cs typeface="NikoshBAN" pitchFamily="2" charset="0"/>
            </a:endParaRPr>
          </a:p>
          <a:p>
            <a:endParaRPr lang="en-US" sz="3600" dirty="0"/>
          </a:p>
        </p:txBody>
      </p:sp>
      <p:pic>
        <p:nvPicPr>
          <p:cNvPr id="1026" name="Picture 2" descr="D:\ফরাসি বিপ্লব\৫ম পত্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504" y="1429870"/>
            <a:ext cx="4164496" cy="54281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3424" y="4953000"/>
            <a:ext cx="4674704" cy="1446550"/>
          </a:xfrm>
          <a:prstGeom prst="rect">
            <a:avLst/>
          </a:prstGeom>
          <a:solidFill>
            <a:schemeClr val="accent2">
              <a:lumMod val="20000"/>
              <a:lumOff val="80000"/>
            </a:schemeClr>
          </a:solidFill>
          <a:scene3d>
            <a:camera prst="orthographicFront"/>
            <a:lightRig rig="threePt" dir="t"/>
          </a:scene3d>
          <a:sp3d>
            <a:bevelT prst="angle"/>
          </a:sp3d>
        </p:spPr>
        <p:txBody>
          <a:bodyPr wrap="square">
            <a:spAutoFit/>
          </a:bodyPr>
          <a:lstStyle/>
          <a:p>
            <a:r>
              <a:rPr lang="en-US" sz="2000" b="1" i="1" dirty="0" smtClean="0">
                <a:solidFill>
                  <a:srgbClr val="0070C0"/>
                </a:solidFill>
                <a:latin typeface="NikoshBAN" panose="02000000000000000000" pitchFamily="2" charset="0"/>
                <a:cs typeface="NikoshBAN" panose="02000000000000000000" pitchFamily="2" charset="0"/>
              </a:rPr>
              <a:t>    </a:t>
            </a:r>
            <a:r>
              <a:rPr lang="en-US" sz="3200" b="1" i="1" dirty="0" err="1" smtClean="0">
                <a:solidFill>
                  <a:srgbClr val="0070C0"/>
                </a:solidFill>
                <a:latin typeface="NikoshBAN" panose="02000000000000000000" pitchFamily="2" charset="0"/>
                <a:cs typeface="NikoshBAN" panose="02000000000000000000" pitchFamily="2" charset="0"/>
              </a:rPr>
              <a:t>অধ্যায়</a:t>
            </a:r>
            <a:r>
              <a:rPr lang="en-US" sz="3200" b="1" i="1" dirty="0" smtClean="0">
                <a:solidFill>
                  <a:srgbClr val="0070C0"/>
                </a:solidFill>
                <a:latin typeface="NikoshBAN" panose="02000000000000000000" pitchFamily="2" charset="0"/>
                <a:cs typeface="NikoshBAN" panose="02000000000000000000" pitchFamily="2" charset="0"/>
              </a:rPr>
              <a:t> -১২তম</a:t>
            </a:r>
          </a:p>
          <a:p>
            <a:r>
              <a:rPr lang="en-US" sz="2800" b="1" dirty="0" smtClean="0">
                <a:solidFill>
                  <a:srgbClr val="0070C0"/>
                </a:solidFill>
                <a:latin typeface="NikoshBAN" panose="02000000000000000000" pitchFamily="2" charset="0"/>
                <a:cs typeface="NikoshBAN" panose="02000000000000000000" pitchFamily="2" charset="0"/>
              </a:rPr>
              <a:t> </a:t>
            </a:r>
            <a:r>
              <a:rPr lang="en-US" sz="2800" b="1" dirty="0" err="1" smtClean="0">
                <a:solidFill>
                  <a:srgbClr val="0070C0"/>
                </a:solidFill>
                <a:latin typeface="NikoshBAN" panose="02000000000000000000" pitchFamily="2" charset="0"/>
                <a:cs typeface="NikoshBAN" panose="02000000000000000000" pitchFamily="2" charset="0"/>
              </a:rPr>
              <a:t>প্রথম</a:t>
            </a:r>
            <a:r>
              <a:rPr lang="en-US" sz="2800" b="1" dirty="0" smtClean="0">
                <a:solidFill>
                  <a:srgbClr val="0070C0"/>
                </a:solidFill>
                <a:latin typeface="NikoshBAN" panose="02000000000000000000" pitchFamily="2" charset="0"/>
                <a:cs typeface="NikoshBAN" panose="02000000000000000000" pitchFamily="2" charset="0"/>
              </a:rPr>
              <a:t> </a:t>
            </a:r>
            <a:r>
              <a:rPr lang="en-US" sz="2800" b="1" dirty="0" err="1" smtClean="0">
                <a:solidFill>
                  <a:srgbClr val="0070C0"/>
                </a:solidFill>
                <a:latin typeface="NikoshBAN" panose="02000000000000000000" pitchFamily="2" charset="0"/>
                <a:cs typeface="NikoshBAN" panose="02000000000000000000" pitchFamily="2" charset="0"/>
              </a:rPr>
              <a:t>বিশ্বযুদ্ধ,লীগ</a:t>
            </a:r>
            <a:r>
              <a:rPr lang="en-US" sz="2800" b="1" dirty="0" smtClean="0">
                <a:solidFill>
                  <a:srgbClr val="0070C0"/>
                </a:solidFill>
                <a:latin typeface="NikoshBAN" panose="02000000000000000000" pitchFamily="2" charset="0"/>
                <a:cs typeface="NikoshBAN" panose="02000000000000000000" pitchFamily="2" charset="0"/>
              </a:rPr>
              <a:t> </a:t>
            </a:r>
            <a:r>
              <a:rPr lang="en-US" sz="2800" b="1" dirty="0" err="1" smtClean="0">
                <a:solidFill>
                  <a:srgbClr val="0070C0"/>
                </a:solidFill>
                <a:latin typeface="NikoshBAN" panose="02000000000000000000" pitchFamily="2" charset="0"/>
                <a:cs typeface="NikoshBAN" panose="02000000000000000000" pitchFamily="2" charset="0"/>
              </a:rPr>
              <a:t>অব</a:t>
            </a:r>
            <a:r>
              <a:rPr lang="en-US" sz="2800" b="1" dirty="0" smtClean="0">
                <a:solidFill>
                  <a:srgbClr val="0070C0"/>
                </a:solidFill>
                <a:latin typeface="NikoshBAN" panose="02000000000000000000" pitchFamily="2" charset="0"/>
                <a:cs typeface="NikoshBAN" panose="02000000000000000000" pitchFamily="2" charset="0"/>
              </a:rPr>
              <a:t> </a:t>
            </a:r>
            <a:r>
              <a:rPr lang="en-US" sz="2800" b="1" dirty="0" err="1" smtClean="0">
                <a:solidFill>
                  <a:srgbClr val="0070C0"/>
                </a:solidFill>
                <a:latin typeface="NikoshBAN" panose="02000000000000000000" pitchFamily="2" charset="0"/>
                <a:cs typeface="NikoshBAN" panose="02000000000000000000" pitchFamily="2" charset="0"/>
              </a:rPr>
              <a:t>নেশনস</a:t>
            </a:r>
            <a:endParaRPr lang="bn-IN" sz="2800" b="1" dirty="0">
              <a:solidFill>
                <a:schemeClr val="tx2">
                  <a:lumMod val="60000"/>
                  <a:lumOff val="40000"/>
                </a:schemeClr>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251524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 y="0"/>
            <a:ext cx="9074728" cy="1143000"/>
          </a:xfrm>
          <a:solidFill>
            <a:schemeClr val="tx2">
              <a:lumMod val="20000"/>
              <a:lumOff val="80000"/>
            </a:schemeClr>
          </a:solidFill>
          <a:scene3d>
            <a:camera prst="orthographicFront"/>
            <a:lightRig rig="threePt" dir="t"/>
          </a:scene3d>
          <a:sp3d>
            <a:bevelT prst="angle"/>
          </a:sp3d>
        </p:spPr>
        <p:txBody>
          <a:bodyPr>
            <a:noAutofit/>
          </a:bodyPr>
          <a:lstStyle/>
          <a:p>
            <a:r>
              <a:rPr lang="en-US" sz="3600" dirty="0" err="1" smtClean="0"/>
              <a:t>লক্ষ</a:t>
            </a:r>
            <a:r>
              <a:rPr lang="en-US" sz="3600" dirty="0" smtClean="0"/>
              <a:t> </a:t>
            </a:r>
            <a:r>
              <a:rPr lang="en-US" sz="3600" dirty="0" err="1" smtClean="0"/>
              <a:t>করি</a:t>
            </a:r>
            <a:r>
              <a:rPr lang="en-US" sz="3600" dirty="0" smtClean="0"/>
              <a:t> </a:t>
            </a:r>
            <a:r>
              <a:rPr lang="en-US" sz="3600" dirty="0" err="1" smtClean="0"/>
              <a:t>নিচের</a:t>
            </a:r>
            <a:r>
              <a:rPr lang="en-US" sz="3600" dirty="0" smtClean="0"/>
              <a:t> </a:t>
            </a:r>
            <a:r>
              <a:rPr lang="en-US" sz="3600" dirty="0" err="1" smtClean="0"/>
              <a:t>স্থির</a:t>
            </a:r>
            <a:r>
              <a:rPr lang="en-US" sz="3600" dirty="0" smtClean="0"/>
              <a:t> </a:t>
            </a:r>
            <a:r>
              <a:rPr lang="en-US" sz="3600" dirty="0" err="1" smtClean="0"/>
              <a:t>চিত্রের</a:t>
            </a:r>
            <a:r>
              <a:rPr lang="en-US" sz="3600" dirty="0" smtClean="0"/>
              <a:t> </a:t>
            </a:r>
            <a:r>
              <a:rPr lang="en-US" sz="3600" dirty="0" err="1" smtClean="0"/>
              <a:t>সাথে</a:t>
            </a:r>
            <a:r>
              <a:rPr lang="en-US" sz="3600" dirty="0" smtClean="0"/>
              <a:t> </a:t>
            </a:r>
            <a:r>
              <a:rPr lang="en-US" sz="3600" dirty="0" err="1" smtClean="0"/>
              <a:t>পরিচয়</a:t>
            </a:r>
            <a:r>
              <a:rPr lang="en-US" sz="3600" dirty="0" smtClean="0"/>
              <a:t> </a:t>
            </a:r>
            <a:r>
              <a:rPr lang="en-US" sz="3600" dirty="0" err="1" smtClean="0"/>
              <a:t>হয়</a:t>
            </a:r>
            <a:endParaRPr lang="en-US" sz="3600" dirty="0"/>
          </a:p>
        </p:txBody>
      </p:sp>
      <p:pic>
        <p:nvPicPr>
          <p:cNvPr id="1026" name="Picture 2" descr="C:\Users\user\Downloads\মানচিত্রে তৎকালীন বিবাদমান পক্ষগুলো.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2" y="876300"/>
            <a:ext cx="9074728" cy="598170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69272" y="1066800"/>
            <a:ext cx="4346062" cy="830997"/>
          </a:xfrm>
          <a:prstGeom prst="rect">
            <a:avLst/>
          </a:prstGeom>
          <a:scene3d>
            <a:camera prst="orthographicFront"/>
            <a:lightRig rig="threePt" dir="t"/>
          </a:scene3d>
          <a:sp3d>
            <a:bevelT prst="angle"/>
          </a:sp3d>
        </p:spPr>
        <p:txBody>
          <a:bodyPr wrap="none">
            <a:spAutoFit/>
          </a:bodyPr>
          <a:lstStyle/>
          <a:p>
            <a:r>
              <a:rPr lang="as-IN" sz="2400" b="1" dirty="0">
                <a:solidFill>
                  <a:srgbClr val="FF0000"/>
                </a:solidFill>
              </a:rPr>
              <a:t>মানচিত্রে তৎকালীন </a:t>
            </a:r>
            <a:r>
              <a:rPr lang="as-IN" sz="2400" b="1" dirty="0" smtClean="0">
                <a:solidFill>
                  <a:srgbClr val="FF0000"/>
                </a:solidFill>
              </a:rPr>
              <a:t>বিবাদমান</a:t>
            </a:r>
            <a:endParaRPr lang="en-US" sz="2400" b="1" dirty="0" smtClean="0">
              <a:solidFill>
                <a:srgbClr val="FF0000"/>
              </a:solidFill>
            </a:endParaRPr>
          </a:p>
          <a:p>
            <a:r>
              <a:rPr lang="as-IN" sz="2400" b="1" dirty="0" smtClean="0">
                <a:solidFill>
                  <a:srgbClr val="FF0000"/>
                </a:solidFill>
              </a:rPr>
              <a:t> </a:t>
            </a:r>
            <a:r>
              <a:rPr lang="as-IN" sz="2400" b="1" dirty="0">
                <a:solidFill>
                  <a:srgbClr val="FF0000"/>
                </a:solidFill>
              </a:rPr>
              <a:t>পক্ষগুলো</a:t>
            </a:r>
            <a:endParaRPr lang="en-US" sz="2400" b="1" dirty="0">
              <a:solidFill>
                <a:srgbClr val="FF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142974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3" y="76200"/>
            <a:ext cx="8839200" cy="1295400"/>
          </a:xfrm>
          <a:solidFill>
            <a:schemeClr val="tx2">
              <a:lumMod val="20000"/>
              <a:lumOff val="80000"/>
            </a:schemeClr>
          </a:solidFill>
          <a:scene3d>
            <a:camera prst="orthographicFront"/>
            <a:lightRig rig="threePt" dir="t"/>
          </a:scene3d>
          <a:sp3d>
            <a:bevelT prst="angle"/>
          </a:sp3d>
        </p:spPr>
        <p:txBody>
          <a:bodyPr>
            <a:noAutofit/>
          </a:bodyPr>
          <a:lstStyle/>
          <a:p>
            <a:r>
              <a:rPr lang="as-IN" sz="2400" b="1" dirty="0" smtClean="0"/>
              <a:t>১৯১৭ </a:t>
            </a:r>
            <a:r>
              <a:rPr lang="as-IN" sz="2400" b="1" dirty="0"/>
              <a:t>সালে প্রথম বিশ্বযুদ্ধে অংশগ্রহণকারী রাষ্ট্রসমূহের মানচিত্র। মিত্রশক্তির দেশসমূহ সবুজ বর্ণের, কেন্দ্রীয় শক্তির দেশসমূহ কমলা বর্ণের এবং নিরপেক্ষ দেশসমূহ ধূসর বর্ণের রং দ্বারা </a:t>
            </a:r>
            <a:r>
              <a:rPr lang="as-IN" sz="2400" b="1" dirty="0" smtClean="0"/>
              <a:t>চিহ্নিত</a:t>
            </a:r>
            <a:r>
              <a:rPr lang="en-US" sz="2400" b="1" dirty="0" smtClean="0"/>
              <a:t>।</a:t>
            </a:r>
            <a:endParaRPr lang="en-US" sz="2400" b="1" dirty="0"/>
          </a:p>
        </p:txBody>
      </p:sp>
      <p:pic>
        <p:nvPicPr>
          <p:cNvPr id="3074" name="Picture 2" descr="C:\Users\user\Downloads\১৯১৭ সালে প্রথম বিশ্বযুদ্ধে অংশগ্রহণকারী রাষ্ট্রসমূহের মানচিত্র। মিত্রশক্তির দেশসমূহ সবুজ বর্ণের, কেন্দ্রীয় শক্তির দেশসমূহ কমলা বর্ণের এবং নিরপেক্ষ দেশসমূহ ধূসর বর্ণের রং দ্বারা চিহ্নিত.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600201"/>
            <a:ext cx="8915400" cy="502920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5486400" y="2133600"/>
            <a:ext cx="1446230" cy="461665"/>
          </a:xfrm>
          <a:prstGeom prst="rect">
            <a:avLst/>
          </a:prstGeom>
        </p:spPr>
        <p:txBody>
          <a:bodyPr wrap="none">
            <a:spAutoFit/>
          </a:bodyPr>
          <a:lstStyle/>
          <a:p>
            <a:r>
              <a:rPr lang="as-IN" sz="2400" b="1" dirty="0">
                <a:solidFill>
                  <a:schemeClr val="bg1"/>
                </a:solidFill>
              </a:rPr>
              <a:t>মিত্রশক্তি</a:t>
            </a:r>
            <a:endParaRPr lang="en-US" sz="2400" b="1" dirty="0">
              <a:solidFill>
                <a:schemeClr val="bg1"/>
              </a:solidFill>
            </a:endParaRPr>
          </a:p>
        </p:txBody>
      </p:sp>
      <p:sp>
        <p:nvSpPr>
          <p:cNvPr id="5" name="Rectangle 4"/>
          <p:cNvSpPr/>
          <p:nvPr/>
        </p:nvSpPr>
        <p:spPr>
          <a:xfrm>
            <a:off x="3200400" y="2535198"/>
            <a:ext cx="1050288" cy="461665"/>
          </a:xfrm>
          <a:prstGeom prst="rect">
            <a:avLst/>
          </a:prstGeom>
        </p:spPr>
        <p:txBody>
          <a:bodyPr wrap="none">
            <a:spAutoFit/>
          </a:bodyPr>
          <a:lstStyle/>
          <a:p>
            <a:r>
              <a:rPr lang="as-IN" sz="2400" b="1" dirty="0">
                <a:solidFill>
                  <a:srgbClr val="FFC000"/>
                </a:solidFill>
              </a:rPr>
              <a:t>কমলা</a:t>
            </a:r>
            <a:endParaRPr lang="en-US" sz="2400" b="1" dirty="0">
              <a:solidFill>
                <a:srgbClr val="FFC000"/>
              </a:solidFill>
            </a:endParaRPr>
          </a:p>
        </p:txBody>
      </p:sp>
      <p:cxnSp>
        <p:nvCxnSpPr>
          <p:cNvPr id="7" name="Straight Arrow Connector 6"/>
          <p:cNvCxnSpPr/>
          <p:nvPr/>
        </p:nvCxnSpPr>
        <p:spPr>
          <a:xfrm>
            <a:off x="3940319" y="2719864"/>
            <a:ext cx="7663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4953000"/>
            <a:ext cx="1371600" cy="461665"/>
          </a:xfrm>
          <a:prstGeom prst="rect">
            <a:avLst/>
          </a:prstGeom>
        </p:spPr>
        <p:txBody>
          <a:bodyPr wrap="square">
            <a:spAutoFit/>
          </a:bodyPr>
          <a:lstStyle/>
          <a:p>
            <a:r>
              <a:rPr lang="en-US" sz="2400" b="1" dirty="0" smtClean="0">
                <a:solidFill>
                  <a:schemeClr val="bg1">
                    <a:lumMod val="75000"/>
                  </a:schemeClr>
                </a:solidFill>
              </a:rPr>
              <a:t>    </a:t>
            </a:r>
            <a:r>
              <a:rPr lang="as-IN" sz="2400" b="1" dirty="0" smtClean="0">
                <a:solidFill>
                  <a:schemeClr val="bg1">
                    <a:lumMod val="65000"/>
                  </a:schemeClr>
                </a:solidFill>
              </a:rPr>
              <a:t>ধূসর</a:t>
            </a:r>
            <a:endParaRPr lang="en-US" sz="2400" b="1" dirty="0">
              <a:solidFill>
                <a:schemeClr val="bg1">
                  <a:lumMod val="65000"/>
                </a:schemeClr>
              </a:solidFill>
            </a:endParaRPr>
          </a:p>
        </p:txBody>
      </p:sp>
      <p:cxnSp>
        <p:nvCxnSpPr>
          <p:cNvPr id="11" name="Straight Arrow Connector 10"/>
          <p:cNvCxnSpPr/>
          <p:nvPr/>
        </p:nvCxnSpPr>
        <p:spPr>
          <a:xfrm flipV="1">
            <a:off x="1378324" y="4953000"/>
            <a:ext cx="1060076"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95461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0068"/>
            <a:ext cx="8809716" cy="1815882"/>
          </a:xfrm>
          <a:prstGeom prst="rect">
            <a:avLst/>
          </a:prstGeom>
          <a:solidFill>
            <a:schemeClr val="accent2">
              <a:lumMod val="20000"/>
              <a:lumOff val="80000"/>
            </a:schemeClr>
          </a:solidFill>
          <a:scene3d>
            <a:camera prst="orthographicFront"/>
            <a:lightRig rig="threePt" dir="t"/>
          </a:scene3d>
          <a:sp3d>
            <a:bevelT prst="angle"/>
          </a:sp3d>
        </p:spPr>
        <p:txBody>
          <a:bodyPr wrap="square">
            <a:spAutoFit/>
          </a:bodyPr>
          <a:lstStyle/>
          <a:p>
            <a:r>
              <a:rPr lang="as-IN" sz="2800" b="1" dirty="0">
                <a:solidFill>
                  <a:srgbClr val="FF0000"/>
                </a:solidFill>
              </a:rPr>
              <a:t>যুদ্ধের কিছু সময় আগের ইউরোপীয় অঞ্চলের </a:t>
            </a:r>
            <a:endParaRPr lang="en-US" sz="2800" b="1" dirty="0" smtClean="0">
              <a:solidFill>
                <a:srgbClr val="FF0000"/>
              </a:solidFill>
            </a:endParaRPr>
          </a:p>
          <a:p>
            <a:r>
              <a:rPr lang="as-IN" sz="2800" b="1" dirty="0" smtClean="0">
                <a:solidFill>
                  <a:srgbClr val="FF0000"/>
                </a:solidFill>
              </a:rPr>
              <a:t>কূটনৈতিক </a:t>
            </a:r>
            <a:r>
              <a:rPr lang="as-IN" sz="2800" b="1" dirty="0">
                <a:solidFill>
                  <a:srgbClr val="FF0000"/>
                </a:solidFill>
              </a:rPr>
              <a:t>বিন্যাস (বি. দ্র. খুব দ্রুতই </a:t>
            </a:r>
            <a:r>
              <a:rPr lang="as-IN" sz="2800" b="1" dirty="0" smtClean="0">
                <a:solidFill>
                  <a:srgbClr val="FF0000"/>
                </a:solidFill>
              </a:rPr>
              <a:t>যুদ্ধের</a:t>
            </a:r>
            <a:endParaRPr lang="en-US" sz="2800" b="1" dirty="0" smtClean="0">
              <a:solidFill>
                <a:srgbClr val="FF0000"/>
              </a:solidFill>
            </a:endParaRPr>
          </a:p>
          <a:p>
            <a:r>
              <a:rPr lang="as-IN" sz="2800" b="1" dirty="0" smtClean="0">
                <a:solidFill>
                  <a:srgbClr val="FF0000"/>
                </a:solidFill>
              </a:rPr>
              <a:t> </a:t>
            </a:r>
            <a:r>
              <a:rPr lang="as-IN" sz="2800" b="1" dirty="0">
                <a:solidFill>
                  <a:srgbClr val="FF0000"/>
                </a:solidFill>
              </a:rPr>
              <a:t>প্রাদুর্ভাব ছড়িয়ে পড়লে জার্মানি ও অটোমান </a:t>
            </a:r>
            <a:endParaRPr lang="en-US" sz="2800" b="1" dirty="0" smtClean="0">
              <a:solidFill>
                <a:srgbClr val="FF0000"/>
              </a:solidFill>
            </a:endParaRPr>
          </a:p>
          <a:p>
            <a:r>
              <a:rPr lang="as-IN" sz="2800" b="1" dirty="0" smtClean="0">
                <a:solidFill>
                  <a:srgbClr val="FF0000"/>
                </a:solidFill>
              </a:rPr>
              <a:t>সাম্রাজ্য </a:t>
            </a:r>
            <a:r>
              <a:rPr lang="as-IN" sz="2800" b="1" dirty="0">
                <a:solidFill>
                  <a:srgbClr val="FF0000"/>
                </a:solidFill>
              </a:rPr>
              <a:t>নিজেদের মধ্যে জোট গঠন করে)</a:t>
            </a:r>
            <a:endParaRPr lang="en-US" sz="2800" b="1" dirty="0">
              <a:solidFill>
                <a:srgbClr val="FF0000"/>
              </a:solidFill>
            </a:endParaRPr>
          </a:p>
        </p:txBody>
      </p:sp>
      <p:pic>
        <p:nvPicPr>
          <p:cNvPr id="2050" name="Picture 2" descr="C:\Users\user\Downloads\যুদ্ধের কিছু সময় আগের ইউরোপীয় অঞ্চলের কূটনৈতিক বিন্যাস (বি. দ্র. খুব দ্রুতই যুদ্ধের প্রাদুর্ভাব ছড়িয়ে পড়লে জার্মানি ও অটোমান সাম্রাজ্য নিজেদের মধ্যে জোট গঠন করে).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85950"/>
            <a:ext cx="8809716" cy="4972050"/>
          </a:xfrm>
          <a:prstGeom prst="rect">
            <a:avLst/>
          </a:prstGeom>
          <a:noFill/>
          <a:effectLst>
            <a:glow rad="228600">
              <a:schemeClr val="accent2">
                <a:satMod val="175000"/>
                <a:alpha val="40000"/>
              </a:schemeClr>
            </a:glo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81000"/>
            <a:ext cx="10134600" cy="7467600"/>
          </a:xfrm>
          <a:prstGeom prst="rect">
            <a:avLst/>
          </a:prstGeom>
        </p:spPr>
      </p:pic>
    </p:spTree>
    <p:extLst>
      <p:ext uri="{BB962C8B-B14F-4D97-AF65-F5344CB8AC3E}">
        <p14:creationId xmlns:p14="http://schemas.microsoft.com/office/powerpoint/2010/main" val="36591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anim calcmode="lin" valueType="num">
                                      <p:cBhvr>
                                        <p:cTn id="13" dur="2000" fill="hold"/>
                                        <p:tgtEl>
                                          <p:spTgt spid="2050"/>
                                        </p:tgtEl>
                                        <p:attrNameLst>
                                          <p:attrName>ppt_w</p:attrName>
                                        </p:attrNameLst>
                                      </p:cBhvr>
                                      <p:tavLst>
                                        <p:tav tm="0" fmla="#ppt_w*sin(2.5*pi*$)">
                                          <p:val>
                                            <p:fltVal val="0"/>
                                          </p:val>
                                        </p:tav>
                                        <p:tav tm="100000">
                                          <p:val>
                                            <p:fltVal val="1"/>
                                          </p:val>
                                        </p:tav>
                                      </p:tavLst>
                                    </p:anim>
                                    <p:anim calcmode="lin" valueType="num">
                                      <p:cBhvr>
                                        <p:cTn id="14"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user\Pictures\প্রথম বিশ্ব যুদ্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15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3000" y="1828800"/>
            <a:ext cx="2057400" cy="461665"/>
          </a:xfrm>
          <a:prstGeom prst="rect">
            <a:avLst/>
          </a:prstGeom>
          <a:solidFill>
            <a:schemeClr val="accent1">
              <a:lumMod val="20000"/>
              <a:lumOff val="80000"/>
            </a:schemeClr>
          </a:solidFill>
          <a:effectLst>
            <a:glow rad="228600">
              <a:schemeClr val="accent5">
                <a:satMod val="175000"/>
                <a:alpha val="40000"/>
              </a:schemeClr>
            </a:glow>
          </a:effectLst>
        </p:spPr>
        <p:txBody>
          <a:bodyPr wrap="square" rtlCol="0">
            <a:spAutoFit/>
          </a:bodyPr>
          <a:lstStyle/>
          <a:p>
            <a:r>
              <a:rPr lang="en-US" sz="2400" b="1" dirty="0" err="1" smtClean="0"/>
              <a:t>ধ্বংসাবসেস</a:t>
            </a:r>
            <a:endParaRPr lang="en-US" sz="24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296017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80">
                                          <p:stCondLst>
                                            <p:cond delay="0"/>
                                          </p:stCondLst>
                                        </p:cTn>
                                        <p:tgtEl>
                                          <p:spTgt spid="4099"/>
                                        </p:tgtEl>
                                      </p:cBhvr>
                                    </p:animEffect>
                                    <p:anim calcmode="lin" valueType="num">
                                      <p:cBhvr>
                                        <p:cTn id="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gtEl>
                                      </p:cBhvr>
                                      <p:to x="100000" y="60000"/>
                                    </p:animScale>
                                    <p:animScale>
                                      <p:cBhvr>
                                        <p:cTn id="14" dur="166" decel="50000">
                                          <p:stCondLst>
                                            <p:cond delay="676"/>
                                          </p:stCondLst>
                                        </p:cTn>
                                        <p:tgtEl>
                                          <p:spTgt spid="4099"/>
                                        </p:tgtEl>
                                      </p:cBhvr>
                                      <p:to x="100000" y="100000"/>
                                    </p:animScale>
                                    <p:animScale>
                                      <p:cBhvr>
                                        <p:cTn id="15" dur="26">
                                          <p:stCondLst>
                                            <p:cond delay="1312"/>
                                          </p:stCondLst>
                                        </p:cTn>
                                        <p:tgtEl>
                                          <p:spTgt spid="4099"/>
                                        </p:tgtEl>
                                      </p:cBhvr>
                                      <p:to x="100000" y="80000"/>
                                    </p:animScale>
                                    <p:animScale>
                                      <p:cBhvr>
                                        <p:cTn id="16" dur="166" decel="50000">
                                          <p:stCondLst>
                                            <p:cond delay="1338"/>
                                          </p:stCondLst>
                                        </p:cTn>
                                        <p:tgtEl>
                                          <p:spTgt spid="4099"/>
                                        </p:tgtEl>
                                      </p:cBhvr>
                                      <p:to x="100000" y="100000"/>
                                    </p:animScale>
                                    <p:animScale>
                                      <p:cBhvr>
                                        <p:cTn id="17" dur="26">
                                          <p:stCondLst>
                                            <p:cond delay="1642"/>
                                          </p:stCondLst>
                                        </p:cTn>
                                        <p:tgtEl>
                                          <p:spTgt spid="4099"/>
                                        </p:tgtEl>
                                      </p:cBhvr>
                                      <p:to x="100000" y="90000"/>
                                    </p:animScale>
                                    <p:animScale>
                                      <p:cBhvr>
                                        <p:cTn id="18" dur="166" decel="50000">
                                          <p:stCondLst>
                                            <p:cond delay="1668"/>
                                          </p:stCondLst>
                                        </p:cTn>
                                        <p:tgtEl>
                                          <p:spTgt spid="4099"/>
                                        </p:tgtEl>
                                      </p:cBhvr>
                                      <p:to x="100000" y="100000"/>
                                    </p:animScale>
                                    <p:animScale>
                                      <p:cBhvr>
                                        <p:cTn id="19" dur="26">
                                          <p:stCondLst>
                                            <p:cond delay="1808"/>
                                          </p:stCondLst>
                                        </p:cTn>
                                        <p:tgtEl>
                                          <p:spTgt spid="4099"/>
                                        </p:tgtEl>
                                      </p:cBhvr>
                                      <p:to x="100000" y="95000"/>
                                    </p:animScale>
                                    <p:animScale>
                                      <p:cBhvr>
                                        <p:cTn id="20"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527" y="152400"/>
            <a:ext cx="8451273" cy="461665"/>
          </a:xfrm>
          <a:prstGeom prst="rect">
            <a:avLst/>
          </a:prstGeom>
        </p:spPr>
        <p:txBody>
          <a:bodyPr wrap="square">
            <a:spAutoFit/>
          </a:bodyPr>
          <a:lstStyle/>
          <a:p>
            <a:r>
              <a:rPr lang="en-US" sz="2400" dirty="0" smtClean="0">
                <a:solidFill>
                  <a:srgbClr val="00B0F0"/>
                </a:solidFill>
              </a:rPr>
              <a:t>  </a:t>
            </a:r>
            <a:endParaRPr lang="en-US" sz="2400" dirty="0">
              <a:solidFill>
                <a:srgbClr val="00B0F0"/>
              </a:solidFill>
            </a:endParaRPr>
          </a:p>
        </p:txBody>
      </p:sp>
      <p:sp>
        <p:nvSpPr>
          <p:cNvPr id="10" name="Rectangle 9"/>
          <p:cNvSpPr/>
          <p:nvPr/>
        </p:nvSpPr>
        <p:spPr>
          <a:xfrm>
            <a:off x="2133600" y="1676400"/>
            <a:ext cx="3433481" cy="369332"/>
          </a:xfrm>
          <a:prstGeom prst="rect">
            <a:avLst/>
          </a:prstGeom>
        </p:spPr>
        <p:txBody>
          <a:bodyPr wrap="square">
            <a:spAutoFit/>
          </a:bodyPr>
          <a:lstStyle/>
          <a:p>
            <a:r>
              <a:rPr lang="en-US" dirty="0" smtClean="0"/>
              <a:t>         </a:t>
            </a:r>
            <a:endParaRPr lang="en-US" sz="3600" b="1" dirty="0">
              <a:solidFill>
                <a:srgbClr val="FF0000"/>
              </a:solidFill>
            </a:endParaRPr>
          </a:p>
        </p:txBody>
      </p:sp>
      <p:pic>
        <p:nvPicPr>
          <p:cNvPr id="6147" name="Picture 3" descr="D:\লতা পাতা ফুল\images (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541"/>
            <a:ext cx="9063318" cy="11788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05200" y="414326"/>
            <a:ext cx="1507729" cy="646331"/>
          </a:xfrm>
          <a:prstGeom prst="rect">
            <a:avLst/>
          </a:prstGeom>
          <a:solidFill>
            <a:schemeClr val="bg1"/>
          </a:solidFill>
          <a:scene3d>
            <a:camera prst="orthographicFront"/>
            <a:lightRig rig="threePt" dir="t"/>
          </a:scene3d>
          <a:sp3d>
            <a:bevelT prst="angle"/>
          </a:sp3d>
        </p:spPr>
        <p:txBody>
          <a:bodyPr wrap="square">
            <a:spAutoFit/>
          </a:bodyPr>
          <a:lstStyle/>
          <a:p>
            <a:r>
              <a:rPr lang="en-US" sz="3600" b="1" dirty="0" smtClean="0"/>
              <a:t>  </a:t>
            </a:r>
            <a:r>
              <a:rPr lang="en-US" sz="3600" b="1" dirty="0" err="1" smtClean="0"/>
              <a:t>যুদ্ধ</a:t>
            </a:r>
            <a:r>
              <a:rPr lang="en-US" sz="3600" b="1" dirty="0" smtClean="0"/>
              <a:t>_</a:t>
            </a:r>
            <a:endParaRPr lang="en-US" sz="3600" b="1" dirty="0"/>
          </a:p>
        </p:txBody>
      </p:sp>
      <p:pic>
        <p:nvPicPr>
          <p:cNvPr id="5" name="Picture 2" descr="C:\Users\user\Downloads\OyFFJTEfCbo2JK2K_1ª-guerra.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271" y="1060657"/>
            <a:ext cx="9144000" cy="57211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880"/>
            <a:ext cx="10134600" cy="7323480"/>
          </a:xfrm>
          <a:prstGeom prst="rect">
            <a:avLst/>
          </a:prstGeom>
        </p:spPr>
      </p:pic>
    </p:spTree>
    <p:extLst>
      <p:ext uri="{BB962C8B-B14F-4D97-AF65-F5344CB8AC3E}">
        <p14:creationId xmlns:p14="http://schemas.microsoft.com/office/powerpoint/2010/main" val="279813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2574</TotalTime>
  <Words>1821</Words>
  <Application>Microsoft Office PowerPoint</Application>
  <PresentationFormat>On-screen Show (4:3)</PresentationFormat>
  <Paragraphs>186</Paragraphs>
  <Slides>35</Slides>
  <Notes>27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পাঠ পরিচিতি</vt:lpstr>
      <vt:lpstr>লক্ষ করি নিচের স্থির চিত্রের সাথে পরিচয় হয়</vt:lpstr>
      <vt:lpstr>১৯১৭ সালে প্রথম বিশ্বযুদ্ধে অংশগ্রহণকারী রাষ্ট্রসমূহের মানচিত্র। মিত্রশক্তির দেশসমূহ সবুজ বর্ণের, কেন্দ্রীয় শক্তির দেশসমূহ কমলা বর্ণের এবং নিরপেক্ষ দেশসমূহ ধূসর বর্ণের রং দ্বারা চিহ্নিত।</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বিশ্বযুদ্ধ -১  এর প্রভাব ও পরিণাম:</vt:lpstr>
      <vt:lpstr>লীগ অব নেশনস</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324</cp:revision>
  <dcterms:created xsi:type="dcterms:W3CDTF">2020-10-31T13:35:56Z</dcterms:created>
  <dcterms:modified xsi:type="dcterms:W3CDTF">2021-07-10T05:32:22Z</dcterms:modified>
</cp:coreProperties>
</file>