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7" r:id="rId2"/>
    <p:sldId id="279" r:id="rId3"/>
    <p:sldId id="260" r:id="rId4"/>
    <p:sldId id="261" r:id="rId5"/>
    <p:sldId id="262" r:id="rId6"/>
    <p:sldId id="263" r:id="rId7"/>
    <p:sldId id="265" r:id="rId8"/>
    <p:sldId id="285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6" r:id="rId17"/>
    <p:sldId id="274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178AAE-55CF-4419-9978-9E78B9E9C6A8}" type="datetimeFigureOut">
              <a:rPr lang="en-US" smtClean="0"/>
              <a:pPr/>
              <a:t>3/31/2021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80938B-DB67-466B-8AEC-F9209835D0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699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80938B-DB67-466B-8AEC-F9209835D022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5203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gif"/><Relationship Id="rId4" Type="http://schemas.openxmlformats.org/officeDocument/2006/relationships/image" Target="../media/image12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8.png"/><Relationship Id="rId7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2514600" y="1981200"/>
            <a:ext cx="5181600" cy="3733800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বিষয়ঃ সাধারন গণিত</a:t>
            </a:r>
          </a:p>
          <a:p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শ্রেণিঃ 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9</a:t>
            </a:r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</a:p>
          <a:p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অধ্যায়ঃ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সেট</a:t>
            </a:r>
            <a:endParaRPr lang="bn-IN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2474" y="304800"/>
            <a:ext cx="8546726" cy="1295400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 </a:t>
            </a:r>
            <a:r>
              <a:rPr lang="en-US" sz="72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জোড়া</a:t>
            </a:r>
            <a:r>
              <a:rPr lang="en-US" sz="72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কাজের</a:t>
            </a:r>
            <a:r>
              <a:rPr lang="en-US" sz="72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সমাধান</a:t>
            </a:r>
            <a:endParaRPr lang="en-US" sz="7200" b="1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0" y="1905000"/>
            <a:ext cx="8674290" cy="4648200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3200" dirty="0" smtClean="0"/>
              <a:t> </a:t>
            </a:r>
            <a:endParaRPr lang="bn-IN" sz="32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 algn="ctr"/>
            <a:endParaRPr lang="bn-IN" sz="3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bn-IN" sz="3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সমাধান;</a:t>
            </a:r>
            <a:r>
              <a:rPr lang="bn-IN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U={1,2,3,4,5,6}    </a:t>
            </a:r>
            <a:endParaRPr lang="bn-IN" sz="3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A={1,3 ,5} </a:t>
            </a:r>
            <a:endParaRPr lang="bn-IN" sz="3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B={2,4,6}</a:t>
            </a:r>
            <a:endParaRPr lang="bn-IN" sz="3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200" b="1" kern="3100" spc="100" dirty="0" smtClean="0">
                <a:solidFill>
                  <a:srgbClr val="0000CC"/>
                </a:solidFill>
              </a:rPr>
              <a:t>A’= </a:t>
            </a:r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 </a:t>
            </a:r>
            <a:r>
              <a:rPr lang="en-US" sz="3200" b="1" kern="3100" spc="100" dirty="0" smtClean="0">
                <a:solidFill>
                  <a:srgbClr val="0000CC"/>
                </a:solidFill>
              </a:rPr>
              <a:t>-A</a:t>
            </a:r>
            <a:endParaRPr lang="bn-IN" sz="3200" b="1" kern="3100" spc="100" dirty="0" smtClean="0">
              <a:solidFill>
                <a:srgbClr val="0000CC"/>
              </a:solidFill>
            </a:endParaRPr>
          </a:p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={1,2,3,4,5,6}</a:t>
            </a:r>
            <a:r>
              <a:rPr lang="bn-IN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{1,3 ,5}</a:t>
            </a:r>
            <a:endParaRPr lang="bn-IN" sz="3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={2,4,6}</a:t>
            </a:r>
            <a:r>
              <a:rPr lang="bn-IN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bn-IN" sz="3200" b="1" kern="3100" spc="100" dirty="0" smtClean="0">
              <a:solidFill>
                <a:srgbClr val="0000CC"/>
              </a:solidFill>
            </a:endParaRPr>
          </a:p>
          <a:p>
            <a:pPr algn="ctr"/>
            <a:r>
              <a:rPr lang="en-US" sz="3200" b="1" kern="3100" spc="100" dirty="0" smtClean="0">
                <a:solidFill>
                  <a:srgbClr val="0000CC"/>
                </a:solidFill>
              </a:rPr>
              <a:t> </a:t>
            </a:r>
            <a:r>
              <a:rPr lang="en-US" sz="3200" b="1" kern="3100" spc="100" dirty="0" err="1" smtClean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200" b="1" kern="3100" spc="100" dirty="0" smtClean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kern="3100" spc="100" dirty="0" smtClean="0">
                <a:solidFill>
                  <a:srgbClr val="0000CC"/>
                </a:solidFill>
              </a:rPr>
              <a:t>B</a:t>
            </a:r>
            <a:r>
              <a:rPr lang="bn-IN" sz="3200" b="1" kern="3100" spc="100" dirty="0" smtClean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kern="3100" spc="100" dirty="0" smtClean="0">
                <a:solidFill>
                  <a:srgbClr val="0000CC"/>
                </a:solidFill>
              </a:rPr>
              <a:t>’=</a:t>
            </a:r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3200" b="1" kern="3100" spc="100" dirty="0" smtClean="0">
                <a:solidFill>
                  <a:srgbClr val="0000CC"/>
                </a:solidFill>
              </a:rPr>
              <a:t>–B</a:t>
            </a:r>
            <a:endParaRPr lang="bn-IN" sz="3200" b="1" kern="3100" spc="100" dirty="0" smtClean="0">
              <a:solidFill>
                <a:srgbClr val="0000CC"/>
              </a:solidFill>
            </a:endParaRPr>
          </a:p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={1,2,3,4,5,6}</a:t>
            </a:r>
            <a:r>
              <a:rPr lang="bn-IN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{2,4,6}</a:t>
            </a:r>
            <a:endParaRPr lang="bn-IN" sz="3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={1,3 ,5}</a:t>
            </a:r>
            <a:endParaRPr lang="bn-IN" sz="3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bn-IN" sz="3200" b="1" kern="3100" spc="100" dirty="0" smtClean="0">
              <a:solidFill>
                <a:srgbClr val="0000CC"/>
              </a:solidFill>
            </a:endParaRPr>
          </a:p>
          <a:p>
            <a:pPr algn="ctr"/>
            <a:endParaRPr lang="bn-IN" sz="3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bn-IN" sz="3200" dirty="0" smtClean="0"/>
          </a:p>
          <a:p>
            <a:pPr algn="ctr"/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304800"/>
            <a:ext cx="8382000" cy="95102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U=</a:t>
            </a:r>
            <a:r>
              <a:rPr lang="bn-IN" sz="3600" b="1" dirty="0" smtClean="0">
                <a:solidFill>
                  <a:srgbClr val="0000CC"/>
                </a:solidFill>
                <a:latin typeface="Bodoni MT Condensed"/>
                <a:cs typeface="Times New Roman" pitchFamily="18" charset="0"/>
              </a:rPr>
              <a:t>{ X</a:t>
            </a:r>
            <a:r>
              <a:rPr lang="bn-IN" sz="3600" b="1" dirty="0" smtClean="0">
                <a:solidFill>
                  <a:srgbClr val="0000CC"/>
                </a:solidFill>
                <a:latin typeface="Times New Roman" pitchFamily="18" charset="0"/>
                <a:cs typeface="NikoshBAN" pitchFamily="2" charset="0"/>
              </a:rPr>
              <a:t>  € </a:t>
            </a:r>
            <a:r>
              <a:rPr lang="bn-IN" sz="3600" b="1" dirty="0" smtClean="0">
                <a:solidFill>
                  <a:srgbClr val="0000CC"/>
                </a:solidFill>
                <a:latin typeface="Bodoni MT Black"/>
                <a:cs typeface="NikoshBAN" pitchFamily="2" charset="0"/>
              </a:rPr>
              <a:t>N : </a:t>
            </a:r>
            <a:r>
              <a:rPr lang="bn-IN" sz="3600" b="1" dirty="0" smtClean="0">
                <a:solidFill>
                  <a:srgbClr val="0000CC"/>
                </a:solidFill>
                <a:latin typeface="Times New Roman"/>
                <a:cs typeface="NikoshBAN" pitchFamily="2" charset="0"/>
              </a:rPr>
              <a:t>X স্বাভাবিক সংখ্যা    </a:t>
            </a:r>
            <a:r>
              <a:rPr lang="bn-IN" sz="3600" b="1" dirty="0" smtClean="0">
                <a:solidFill>
                  <a:srgbClr val="0000CC"/>
                </a:solidFill>
                <a:latin typeface="Bodoni MT Condensed"/>
                <a:cs typeface="Times New Roman" pitchFamily="18" charset="0"/>
              </a:rPr>
              <a:t>X</a:t>
            </a:r>
            <a:r>
              <a:rPr lang="bn-IN" sz="3600" b="1" dirty="0" smtClean="0">
                <a:solidFill>
                  <a:srgbClr val="0000CC"/>
                </a:solidFill>
                <a:latin typeface="DokChampa"/>
                <a:cs typeface="Times New Roman" pitchFamily="18" charset="0"/>
              </a:rPr>
              <a:t>&lt;8</a:t>
            </a:r>
            <a:r>
              <a:rPr lang="bn-IN" sz="3600" b="1" dirty="0" smtClean="0">
                <a:solidFill>
                  <a:srgbClr val="0000CC"/>
                </a:solidFill>
                <a:latin typeface="Times New Roman"/>
                <a:cs typeface="NikoshBAN" pitchFamily="2" charset="0"/>
              </a:rPr>
              <a:t>} </a:t>
            </a:r>
          </a:p>
          <a:p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A=</a:t>
            </a:r>
            <a:r>
              <a:rPr lang="bn-IN" sz="3600" b="1" dirty="0" smtClean="0">
                <a:solidFill>
                  <a:srgbClr val="0000CC"/>
                </a:solidFill>
                <a:latin typeface="Bodoni MT Condensed"/>
                <a:cs typeface="Times New Roman" pitchFamily="18" charset="0"/>
              </a:rPr>
              <a:t> { X</a:t>
            </a:r>
            <a:r>
              <a:rPr lang="bn-IN" sz="3600" b="1" dirty="0" smtClean="0">
                <a:solidFill>
                  <a:srgbClr val="0000CC"/>
                </a:solidFill>
                <a:latin typeface="Times New Roman" pitchFamily="18" charset="0"/>
                <a:cs typeface="NikoshBAN" pitchFamily="2" charset="0"/>
              </a:rPr>
              <a:t>  € </a:t>
            </a:r>
            <a:r>
              <a:rPr lang="bn-IN" sz="3600" b="1" dirty="0" smtClean="0">
                <a:solidFill>
                  <a:srgbClr val="0000CC"/>
                </a:solidFill>
                <a:latin typeface="Bodoni MT Black"/>
                <a:cs typeface="NikoshBAN" pitchFamily="2" charset="0"/>
              </a:rPr>
              <a:t>N : </a:t>
            </a:r>
            <a:r>
              <a:rPr lang="bn-IN" sz="3600" b="1" dirty="0" smtClean="0">
                <a:solidFill>
                  <a:srgbClr val="0000CC"/>
                </a:solidFill>
                <a:latin typeface="Times New Roman"/>
                <a:cs typeface="NikoshBAN" pitchFamily="2" charset="0"/>
              </a:rPr>
              <a:t>X বিজোড় সংখ্যা    </a:t>
            </a:r>
            <a:r>
              <a:rPr lang="bn-IN" sz="3600" b="1" dirty="0" smtClean="0">
                <a:solidFill>
                  <a:srgbClr val="0000CC"/>
                </a:solidFill>
                <a:latin typeface="Bodoni MT Condensed"/>
                <a:cs typeface="Times New Roman" pitchFamily="18" charset="0"/>
              </a:rPr>
              <a:t>X</a:t>
            </a:r>
            <a:r>
              <a:rPr lang="bn-IN" sz="3600" b="1" dirty="0" smtClean="0">
                <a:solidFill>
                  <a:srgbClr val="0000CC"/>
                </a:solidFill>
                <a:latin typeface="DokChampa"/>
                <a:cs typeface="Times New Roman" pitchFamily="18" charset="0"/>
              </a:rPr>
              <a:t>&lt;7</a:t>
            </a:r>
            <a:r>
              <a:rPr lang="bn-IN" sz="3600" b="1" dirty="0" smtClean="0">
                <a:solidFill>
                  <a:srgbClr val="0000CC"/>
                </a:solidFill>
                <a:latin typeface="Times New Roman"/>
                <a:cs typeface="NikoshBAN" pitchFamily="2" charset="0"/>
              </a:rPr>
              <a:t>}</a:t>
            </a:r>
          </a:p>
          <a:p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B=</a:t>
            </a:r>
            <a:r>
              <a:rPr lang="bn-IN" sz="3600" b="1" dirty="0" smtClean="0">
                <a:solidFill>
                  <a:srgbClr val="0000CC"/>
                </a:solidFill>
                <a:latin typeface="Bodoni MT Condensed"/>
                <a:cs typeface="Times New Roman" pitchFamily="18" charset="0"/>
              </a:rPr>
              <a:t> { X</a:t>
            </a:r>
            <a:r>
              <a:rPr lang="bn-IN" sz="3600" b="1" dirty="0" smtClean="0">
                <a:solidFill>
                  <a:srgbClr val="0000CC"/>
                </a:solidFill>
                <a:latin typeface="Times New Roman" pitchFamily="18" charset="0"/>
                <a:cs typeface="NikoshBAN" pitchFamily="2" charset="0"/>
              </a:rPr>
              <a:t>  € </a:t>
            </a:r>
            <a:r>
              <a:rPr lang="bn-IN" sz="3600" b="1" dirty="0" smtClean="0">
                <a:solidFill>
                  <a:srgbClr val="0000CC"/>
                </a:solidFill>
                <a:latin typeface="Bodoni MT Black"/>
                <a:cs typeface="NikoshBAN" pitchFamily="2" charset="0"/>
              </a:rPr>
              <a:t>N : </a:t>
            </a:r>
            <a:r>
              <a:rPr lang="bn-IN" sz="3600" b="1" dirty="0" smtClean="0">
                <a:solidFill>
                  <a:srgbClr val="0000CC"/>
                </a:solidFill>
                <a:latin typeface="Times New Roman"/>
                <a:cs typeface="NikoshBAN" pitchFamily="2" charset="0"/>
              </a:rPr>
              <a:t>X জোড় সংখ্যা    </a:t>
            </a:r>
            <a:r>
              <a:rPr lang="bn-IN" sz="3600" b="1" dirty="0" smtClean="0">
                <a:solidFill>
                  <a:srgbClr val="0000CC"/>
                </a:solidFill>
                <a:latin typeface="Bodoni MT Condensed"/>
                <a:cs typeface="Times New Roman" pitchFamily="18" charset="0"/>
              </a:rPr>
              <a:t>X</a:t>
            </a:r>
            <a:r>
              <a:rPr lang="bn-IN" sz="3600" b="1" dirty="0" smtClean="0">
                <a:solidFill>
                  <a:srgbClr val="0000CC"/>
                </a:solidFill>
                <a:latin typeface="DokChampa"/>
                <a:cs typeface="Times New Roman" pitchFamily="18" charset="0"/>
              </a:rPr>
              <a:t>&lt;7</a:t>
            </a:r>
            <a:r>
              <a:rPr lang="bn-IN" sz="3600" b="1" dirty="0" smtClean="0">
                <a:solidFill>
                  <a:srgbClr val="0000CC"/>
                </a:solidFill>
                <a:latin typeface="Times New Roman"/>
                <a:cs typeface="NikoshBAN" pitchFamily="2" charset="0"/>
              </a:rPr>
              <a:t>}</a:t>
            </a:r>
          </a:p>
          <a:p>
            <a:r>
              <a:rPr lang="en-US" sz="3600" b="1" kern="3100" spc="100" dirty="0" smtClean="0">
                <a:solidFill>
                  <a:srgbClr val="0000CC"/>
                </a:solidFill>
              </a:rPr>
              <a:t>A’ </a:t>
            </a:r>
            <a:r>
              <a:rPr lang="bn-IN" sz="3600" b="1" dirty="0" smtClean="0">
                <a:solidFill>
                  <a:srgbClr val="0000CC"/>
                </a:solidFill>
                <a:latin typeface="Times New Roman"/>
                <a:cs typeface="NikoshBAN" pitchFamily="2" charset="0"/>
              </a:rPr>
              <a:t>এবং</a:t>
            </a:r>
            <a:r>
              <a:rPr lang="en-US" sz="3600" b="1" dirty="0" smtClean="0">
                <a:solidFill>
                  <a:srgbClr val="0000CC"/>
                </a:solidFill>
                <a:latin typeface="Times New Roman"/>
                <a:cs typeface="NikoshBAN" pitchFamily="2" charset="0"/>
              </a:rPr>
              <a:t> </a:t>
            </a:r>
            <a:r>
              <a:rPr lang="bn-IN" sz="3600" b="1" dirty="0" smtClean="0">
                <a:solidFill>
                  <a:srgbClr val="0000CC"/>
                </a:solidFill>
                <a:latin typeface="Times New Roman"/>
                <a:cs typeface="NikoshBAN" pitchFamily="2" charset="0"/>
              </a:rPr>
              <a:t> </a:t>
            </a:r>
            <a:r>
              <a:rPr lang="en-US" sz="3600" b="1" dirty="0" smtClean="0">
                <a:solidFill>
                  <a:srgbClr val="0000CC"/>
                </a:solidFill>
                <a:latin typeface="Times New Roman"/>
                <a:cs typeface="NikoshBAN" pitchFamily="2" charset="0"/>
              </a:rPr>
              <a:t>A</a:t>
            </a:r>
            <a:r>
              <a:rPr lang="bn-IN" sz="3600" b="1" dirty="0" smtClean="0">
                <a:solidFill>
                  <a:srgbClr val="0000CC"/>
                </a:solidFill>
                <a:latin typeface="Times New Roman"/>
                <a:cs typeface="NikoshBAN" pitchFamily="2" charset="0"/>
              </a:rPr>
              <a:t> </a:t>
            </a:r>
            <a:r>
              <a:rPr lang="bn-IN" sz="3600" b="1" dirty="0" smtClean="0">
                <a:solidFill>
                  <a:srgbClr val="0000CC"/>
                </a:solidFill>
                <a:latin typeface="DokChampa"/>
                <a:cs typeface="Times New Roman" pitchFamily="18" charset="0"/>
              </a:rPr>
              <a:t>X</a:t>
            </a:r>
            <a:r>
              <a:rPr lang="bn-IN" sz="3600" b="1" dirty="0" smtClean="0">
                <a:solidFill>
                  <a:srgbClr val="0000CC"/>
                </a:solidFill>
                <a:latin typeface="Times New Roman"/>
                <a:cs typeface="NikoshBAN" pitchFamily="2" charset="0"/>
              </a:rPr>
              <a:t> </a:t>
            </a:r>
            <a:r>
              <a:rPr lang="en-US" sz="3600" b="1" dirty="0" smtClean="0">
                <a:solidFill>
                  <a:srgbClr val="0000CC"/>
                </a:solidFill>
                <a:latin typeface="Times New Roman"/>
                <a:cs typeface="NikoshBAN" pitchFamily="2" charset="0"/>
              </a:rPr>
              <a:t>B</a:t>
            </a:r>
            <a:r>
              <a:rPr lang="bn-IN" sz="3600" b="1" dirty="0" smtClean="0">
                <a:solidFill>
                  <a:srgbClr val="0000CC"/>
                </a:solidFill>
                <a:latin typeface="Times New Roman"/>
                <a:cs typeface="NikoshBAN" pitchFamily="2" charset="0"/>
              </a:rPr>
              <a:t> নির্নয় কর। </a:t>
            </a:r>
            <a:endParaRPr lang="en-US" sz="3600" b="1" dirty="0" smtClean="0">
              <a:solidFill>
                <a:srgbClr val="0000CC"/>
              </a:solidFill>
              <a:latin typeface="Times New Roman"/>
              <a:cs typeface="NikoshBAN" pitchFamily="2" charset="0"/>
            </a:endParaRPr>
          </a:p>
          <a:p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সমাধানঃ</a:t>
            </a:r>
            <a:r>
              <a:rPr lang="en-US" sz="3600" b="1" dirty="0" smtClean="0">
                <a:latin typeface="PandulipiMJ" pitchFamily="2" charset="0"/>
                <a:cs typeface="NikoshBAN" pitchFamily="2" charset="0"/>
              </a:rPr>
              <a:t> </a:t>
            </a:r>
            <a:endParaRPr lang="bn-IN" sz="3600" b="1" dirty="0" smtClean="0">
              <a:latin typeface="PandulipiMJ" pitchFamily="2" charset="0"/>
              <a:cs typeface="NikoshBAN" pitchFamily="2" charset="0"/>
            </a:endParaRPr>
          </a:p>
          <a:p>
            <a:r>
              <a:rPr lang="bn-IN" sz="3600" b="1" dirty="0" smtClean="0">
                <a:latin typeface="Times New Roman"/>
                <a:cs typeface="NikoshBAN" pitchFamily="2" charset="0"/>
              </a:rPr>
              <a:t> </a:t>
            </a:r>
            <a:r>
              <a:rPr lang="en-US" sz="3600" b="1" dirty="0" smtClean="0">
                <a:latin typeface="Times New Roman"/>
                <a:cs typeface="NikoshBAN" pitchFamily="2" charset="0"/>
              </a:rPr>
              <a:t>U</a:t>
            </a:r>
            <a:r>
              <a:rPr lang="bn-IN" sz="3600" b="1" dirty="0" smtClean="0">
                <a:latin typeface="Times New Roman"/>
                <a:cs typeface="NikoshBAN" pitchFamily="2" charset="0"/>
              </a:rPr>
              <a:t> সেট কে তালিকা পদ্ধতিতে প্রকাশ করলে হয় </a:t>
            </a:r>
          </a:p>
          <a:p>
            <a:r>
              <a:rPr lang="en-US" sz="3600" b="1" dirty="0" smtClean="0">
                <a:latin typeface="Times New Roman"/>
                <a:cs typeface="NikoshBAN" pitchFamily="2" charset="0"/>
              </a:rPr>
              <a:t>U </a:t>
            </a:r>
            <a:r>
              <a:rPr lang="bn-IN" sz="3600" b="1" dirty="0" smtClean="0">
                <a:latin typeface="DokChampa"/>
                <a:cs typeface="Times New Roman" pitchFamily="18" charset="0"/>
              </a:rPr>
              <a:t>=</a:t>
            </a:r>
            <a:r>
              <a:rPr lang="bn-IN" sz="3600" b="1" dirty="0" smtClean="0">
                <a:latin typeface="NikoshBAN" pitchFamily="2" charset="0"/>
                <a:cs typeface="NikoshBAN" pitchFamily="2" charset="0"/>
              </a:rPr>
              <a:t> {</a:t>
            </a:r>
            <a:r>
              <a:rPr lang="en-US" sz="3600" b="1" dirty="0" smtClean="0">
                <a:latin typeface="DokChampa"/>
                <a:cs typeface="Times New Roman" pitchFamily="18" charset="0"/>
              </a:rPr>
              <a:t>1,2,3,4,5,6</a:t>
            </a:r>
            <a:r>
              <a:rPr lang="bn-IN" sz="3600" b="1" dirty="0" smtClean="0">
                <a:latin typeface="DokChampa"/>
                <a:cs typeface="Times New Roman" pitchFamily="18" charset="0"/>
              </a:rPr>
              <a:t>,7} </a:t>
            </a:r>
            <a:endParaRPr lang="en-US" sz="3600" b="1" dirty="0" smtClean="0">
              <a:latin typeface="DokChampa"/>
              <a:cs typeface="Times New Roman" pitchFamily="18" charset="0"/>
            </a:endParaRPr>
          </a:p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bn-IN" sz="3600" b="1" dirty="0" smtClean="0">
                <a:latin typeface="Times New Roman"/>
                <a:cs typeface="NikoshBAN" pitchFamily="2" charset="0"/>
              </a:rPr>
              <a:t>সেট কে তালিকা পদ্ধতিতে প্রকাশ করলে হয়</a:t>
            </a:r>
            <a:endParaRPr lang="bn-IN" sz="3600" b="1" dirty="0" smtClean="0">
              <a:latin typeface="DokChampa"/>
              <a:cs typeface="Times New Roman" pitchFamily="18" charset="0"/>
            </a:endParaRPr>
          </a:p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A=</a:t>
            </a:r>
            <a:r>
              <a:rPr lang="bn-IN" sz="3600" b="1" dirty="0" smtClean="0">
                <a:latin typeface="Bodoni MT Condensed"/>
                <a:cs typeface="Times New Roman" pitchFamily="18" charset="0"/>
              </a:rPr>
              <a:t> {</a:t>
            </a:r>
            <a:r>
              <a:rPr lang="en-US" sz="3600" b="1" dirty="0" smtClean="0">
                <a:latin typeface="DokChampa"/>
                <a:cs typeface="Times New Roman" pitchFamily="18" charset="0"/>
              </a:rPr>
              <a:t>1,3,5</a:t>
            </a:r>
            <a:r>
              <a:rPr lang="bn-IN" sz="3600" b="1" dirty="0" smtClean="0">
                <a:latin typeface="DokChampa"/>
                <a:cs typeface="Times New Roman" pitchFamily="18" charset="0"/>
              </a:rPr>
              <a:t> </a:t>
            </a:r>
            <a:r>
              <a:rPr lang="bn-IN" sz="3600" b="1" dirty="0" smtClean="0">
                <a:latin typeface="Times New Roman"/>
                <a:cs typeface="NikoshBAN" pitchFamily="2" charset="0"/>
              </a:rPr>
              <a:t>}</a:t>
            </a:r>
            <a:endParaRPr lang="en-US" sz="3600" b="1" dirty="0" smtClean="0">
              <a:latin typeface="Times New Roman"/>
              <a:cs typeface="NikoshBAN" pitchFamily="2" charset="0"/>
            </a:endParaRPr>
          </a:p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bn-IN" sz="3600" b="1" dirty="0" smtClean="0">
                <a:latin typeface="Times New Roman"/>
                <a:cs typeface="NikoshBAN" pitchFamily="2" charset="0"/>
              </a:rPr>
              <a:t> সেট কে তালিকা পদ্ধতিতে প্রকাশ করলে হয়</a:t>
            </a:r>
          </a:p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B=</a:t>
            </a:r>
            <a:r>
              <a:rPr lang="bn-IN" sz="3600" b="1" dirty="0" smtClean="0">
                <a:latin typeface="Bodoni MT Condensed"/>
                <a:cs typeface="Times New Roman" pitchFamily="18" charset="0"/>
              </a:rPr>
              <a:t> {</a:t>
            </a:r>
            <a:r>
              <a:rPr lang="en-US" sz="3600" b="1" dirty="0" smtClean="0">
                <a:latin typeface="DokChampa"/>
                <a:cs typeface="Times New Roman" pitchFamily="18" charset="0"/>
              </a:rPr>
              <a:t>2,4,6</a:t>
            </a:r>
            <a:r>
              <a:rPr lang="bn-IN" sz="3600" b="1" dirty="0" smtClean="0">
                <a:latin typeface="Times New Roman"/>
                <a:cs typeface="NikoshBAN" pitchFamily="2" charset="0"/>
              </a:rPr>
              <a:t>}</a:t>
            </a:r>
            <a:endParaRPr lang="en-US" sz="3600" b="1" dirty="0" smtClean="0">
              <a:latin typeface="Times New Roman"/>
              <a:cs typeface="NikoshBAN" pitchFamily="2" charset="0"/>
            </a:endParaRPr>
          </a:p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bn-IN" sz="3600" b="1" dirty="0" smtClean="0">
              <a:latin typeface="Times New Roman"/>
              <a:cs typeface="NikoshBAN" pitchFamily="2" charset="0"/>
            </a:endParaRPr>
          </a:p>
          <a:p>
            <a:endParaRPr lang="bn-IN" sz="3600" b="1" dirty="0" smtClean="0">
              <a:latin typeface="DokChampa"/>
              <a:cs typeface="Times New Roman" pitchFamily="18" charset="0"/>
            </a:endParaRPr>
          </a:p>
          <a:p>
            <a:r>
              <a:rPr lang="en-US" sz="3600" b="1" dirty="0" smtClean="0">
                <a:latin typeface="DokChampa"/>
                <a:cs typeface="Times New Roman" pitchFamily="18" charset="0"/>
              </a:rPr>
              <a:t> </a:t>
            </a:r>
            <a:endParaRPr lang="bn-IN" sz="3600" b="1" dirty="0" smtClean="0">
              <a:latin typeface="DokChampa"/>
              <a:cs typeface="Times New Roman" pitchFamily="18" charset="0"/>
            </a:endParaRPr>
          </a:p>
          <a:p>
            <a:endParaRPr lang="bn-IN" sz="3600" b="1" dirty="0" smtClean="0">
              <a:latin typeface="Times New Roman"/>
              <a:cs typeface="NikoshBAN" pitchFamily="2" charset="0"/>
            </a:endParaRPr>
          </a:p>
          <a:p>
            <a:r>
              <a:rPr lang="bn-IN" sz="3600" b="1" dirty="0" smtClean="0">
                <a:latin typeface="Times New Roman"/>
                <a:cs typeface="NikoshBAN" pitchFamily="2" charset="0"/>
              </a:rPr>
              <a:t>  </a:t>
            </a:r>
          </a:p>
          <a:p>
            <a:r>
              <a:rPr lang="bn-IN" sz="3600" b="1" dirty="0" smtClean="0">
                <a:latin typeface="Times New Roman"/>
                <a:cs typeface="NikoshBAN" pitchFamily="2" charset="0"/>
              </a:rPr>
              <a:t> 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304800"/>
            <a:ext cx="73914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kern="3100" spc="100" dirty="0" smtClean="0"/>
              <a:t>A’</a:t>
            </a:r>
            <a:r>
              <a:rPr lang="en-US" sz="3600" b="1" kern="3100" spc="100" dirty="0" smtClean="0">
                <a:solidFill>
                  <a:srgbClr val="0000CC"/>
                </a:solidFill>
              </a:rPr>
              <a:t>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= U -A</a:t>
            </a:r>
            <a:endParaRPr lang="bn-IN" sz="3600" b="1" dirty="0" smtClean="0">
              <a:latin typeface="Times New Roman" pitchFamily="18" charset="0"/>
              <a:cs typeface="Siyam Rupali" pitchFamily="2" charset="0"/>
            </a:endParaRPr>
          </a:p>
          <a:p>
            <a:r>
              <a:rPr lang="en-US" sz="3600" b="1" dirty="0" smtClean="0">
                <a:latin typeface="Times New Roman"/>
                <a:cs typeface="NikoshBAN" pitchFamily="2" charset="0"/>
              </a:rPr>
              <a:t>    </a:t>
            </a:r>
            <a:r>
              <a:rPr lang="bn-IN" sz="3600" b="1" dirty="0" smtClean="0">
                <a:latin typeface="Times New Roman"/>
                <a:cs typeface="NikoshBAN" pitchFamily="2" charset="0"/>
              </a:rPr>
              <a:t>={</a:t>
            </a:r>
            <a:r>
              <a:rPr lang="en-US" sz="3600" b="1" dirty="0" smtClean="0">
                <a:latin typeface="Times New Roman"/>
                <a:cs typeface="NikoshBAN" pitchFamily="2" charset="0"/>
              </a:rPr>
              <a:t>1,2,3,4,5,6</a:t>
            </a:r>
            <a:r>
              <a:rPr lang="bn-IN" sz="3600" b="1" dirty="0" smtClean="0">
                <a:latin typeface="Times New Roman"/>
                <a:cs typeface="NikoshBAN" pitchFamily="2" charset="0"/>
              </a:rPr>
              <a:t>,</a:t>
            </a:r>
            <a:r>
              <a:rPr lang="en-US" sz="3600" b="1" dirty="0" smtClean="0">
                <a:latin typeface="Times New Roman"/>
                <a:cs typeface="NikoshBAN" pitchFamily="2" charset="0"/>
              </a:rPr>
              <a:t>7</a:t>
            </a:r>
            <a:r>
              <a:rPr lang="bn-IN" sz="3600" b="1" dirty="0" smtClean="0">
                <a:latin typeface="Times New Roman"/>
                <a:cs typeface="NikoshBAN" pitchFamily="2" charset="0"/>
              </a:rPr>
              <a:t>}- {</a:t>
            </a:r>
            <a:r>
              <a:rPr lang="en-US" sz="3600" b="1" dirty="0" smtClean="0">
                <a:latin typeface="Times New Roman"/>
                <a:cs typeface="NikoshBAN" pitchFamily="2" charset="0"/>
              </a:rPr>
              <a:t>1,3,5</a:t>
            </a:r>
            <a:r>
              <a:rPr lang="bn-IN" sz="3600" b="1" dirty="0" smtClean="0">
                <a:latin typeface="Times New Roman"/>
                <a:cs typeface="NikoshBAN" pitchFamily="2" charset="0"/>
              </a:rPr>
              <a:t> }</a:t>
            </a:r>
            <a:r>
              <a:rPr lang="en-US" sz="3600" b="1" dirty="0" smtClean="0">
                <a:latin typeface="Times New Roman"/>
                <a:cs typeface="NikoshBAN" pitchFamily="2" charset="0"/>
              </a:rPr>
              <a:t> </a:t>
            </a:r>
            <a:endParaRPr lang="bn-IN" sz="3600" b="1" dirty="0" smtClean="0">
              <a:latin typeface="Times New Roman"/>
              <a:cs typeface="NikoshBAN" pitchFamily="2" charset="0"/>
            </a:endParaRPr>
          </a:p>
          <a:p>
            <a:r>
              <a:rPr lang="en-US" sz="3600" b="1" dirty="0" smtClean="0">
                <a:latin typeface="Times New Roman"/>
                <a:cs typeface="NikoshBAN" pitchFamily="2" charset="0"/>
              </a:rPr>
              <a:t>    </a:t>
            </a:r>
            <a:r>
              <a:rPr lang="bn-IN" sz="3600" b="1" dirty="0" smtClean="0">
                <a:latin typeface="Times New Roman"/>
                <a:cs typeface="NikoshBAN" pitchFamily="2" charset="0"/>
              </a:rPr>
              <a:t>= {</a:t>
            </a:r>
            <a:r>
              <a:rPr lang="en-US" sz="3600" b="1" dirty="0" smtClean="0">
                <a:latin typeface="Times New Roman"/>
                <a:cs typeface="NikoshBAN" pitchFamily="2" charset="0"/>
              </a:rPr>
              <a:t>2,4,6</a:t>
            </a:r>
            <a:r>
              <a:rPr lang="bn-IN" sz="3600" b="1" dirty="0" smtClean="0">
                <a:latin typeface="Times New Roman"/>
                <a:cs typeface="NikoshBAN" pitchFamily="2" charset="0"/>
              </a:rPr>
              <a:t>}</a:t>
            </a:r>
            <a:r>
              <a:rPr lang="en-US" sz="3600" b="1" dirty="0" smtClean="0">
                <a:latin typeface="Times New Roman"/>
                <a:cs typeface="NikoshBAN" pitchFamily="2" charset="0"/>
              </a:rPr>
              <a:t>.</a:t>
            </a:r>
            <a:r>
              <a:rPr lang="en-US" sz="3600" b="1" dirty="0" err="1" smtClean="0">
                <a:latin typeface="Times New Roman"/>
                <a:cs typeface="NikoshBAN" pitchFamily="2" charset="0"/>
              </a:rPr>
              <a:t>Ans</a:t>
            </a:r>
            <a:endParaRPr lang="bn-IN" sz="3600" b="1" dirty="0" smtClean="0">
              <a:latin typeface="Times New Roman"/>
              <a:cs typeface="NikoshBAN" pitchFamily="2" charset="0"/>
            </a:endParaRPr>
          </a:p>
          <a:p>
            <a:r>
              <a:rPr lang="bn-IN" sz="3600" b="1" dirty="0" smtClean="0">
                <a:latin typeface="Times New Roman"/>
                <a:cs typeface="NikoshBAN" pitchFamily="2" charset="0"/>
              </a:rPr>
              <a:t>এবং</a:t>
            </a:r>
          </a:p>
          <a:p>
            <a:r>
              <a:rPr lang="en-US" sz="3600" b="1" dirty="0" smtClean="0">
                <a:latin typeface="DokChampa"/>
                <a:cs typeface="Times New Roman" pitchFamily="18" charset="0"/>
              </a:rPr>
              <a:t>A</a:t>
            </a:r>
            <a:r>
              <a:rPr lang="bn-IN" sz="3600" b="1" dirty="0" smtClean="0">
                <a:latin typeface="DokChampa"/>
                <a:cs typeface="Times New Roman" pitchFamily="18" charset="0"/>
              </a:rPr>
              <a:t>  X </a:t>
            </a:r>
            <a:r>
              <a:rPr lang="en-US" sz="3600" b="1" dirty="0" smtClean="0">
                <a:latin typeface="DokChampa"/>
                <a:cs typeface="Times New Roman" pitchFamily="18" charset="0"/>
              </a:rPr>
              <a:t>B</a:t>
            </a:r>
            <a:r>
              <a:rPr lang="bn-IN" sz="3600" b="1" dirty="0" smtClean="0">
                <a:latin typeface="Times New Roman"/>
                <a:cs typeface="NikoshBAN" pitchFamily="2" charset="0"/>
              </a:rPr>
              <a:t>= {</a:t>
            </a:r>
            <a:r>
              <a:rPr lang="en-US" sz="3600" b="1" dirty="0" smtClean="0">
                <a:latin typeface="Times New Roman"/>
                <a:cs typeface="NikoshBAN" pitchFamily="2" charset="0"/>
              </a:rPr>
              <a:t>1,3,5</a:t>
            </a:r>
            <a:r>
              <a:rPr lang="bn-IN" sz="3600" b="1" dirty="0" smtClean="0">
                <a:latin typeface="Times New Roman"/>
                <a:cs typeface="NikoshBAN" pitchFamily="2" charset="0"/>
              </a:rPr>
              <a:t> }</a:t>
            </a:r>
            <a:r>
              <a:rPr lang="bn-IN" sz="3600" b="1" dirty="0" smtClean="0">
                <a:latin typeface="DokChampa"/>
                <a:cs typeface="Times New Roman" pitchFamily="18" charset="0"/>
              </a:rPr>
              <a:t> X</a:t>
            </a:r>
            <a:r>
              <a:rPr lang="bn-IN" sz="3600" b="1" dirty="0" smtClean="0">
                <a:latin typeface="Times New Roman"/>
                <a:cs typeface="NikoshBAN" pitchFamily="2" charset="0"/>
              </a:rPr>
              <a:t> {</a:t>
            </a:r>
            <a:r>
              <a:rPr lang="en-US" sz="3600" b="1" dirty="0" smtClean="0">
                <a:latin typeface="Times New Roman"/>
                <a:cs typeface="NikoshBAN" pitchFamily="2" charset="0"/>
              </a:rPr>
              <a:t>2,4,6 </a:t>
            </a:r>
            <a:r>
              <a:rPr lang="bn-IN" sz="3600" b="1" dirty="0" smtClean="0">
                <a:latin typeface="Times New Roman"/>
                <a:cs typeface="NikoshBAN" pitchFamily="2" charset="0"/>
              </a:rPr>
              <a:t>}</a:t>
            </a:r>
            <a:endParaRPr lang="en-US" sz="3600" b="1" dirty="0" smtClean="0">
              <a:latin typeface="Times New Roman"/>
              <a:cs typeface="NikoshBAN" pitchFamily="2" charset="0"/>
            </a:endParaRPr>
          </a:p>
          <a:p>
            <a:r>
              <a:rPr lang="en-US" sz="3600" b="1" dirty="0" smtClean="0">
                <a:latin typeface="Times New Roman"/>
                <a:cs typeface="NikoshBAN" pitchFamily="2" charset="0"/>
              </a:rPr>
              <a:t>	</a:t>
            </a:r>
            <a:r>
              <a:rPr lang="bn-IN" sz="3600" b="1" dirty="0" smtClean="0">
                <a:latin typeface="Times New Roman"/>
                <a:cs typeface="NikoshBAN" pitchFamily="2" charset="0"/>
              </a:rPr>
              <a:t>={(</a:t>
            </a:r>
            <a:r>
              <a:rPr lang="en-US" sz="3600" b="1" dirty="0" smtClean="0">
                <a:latin typeface="DokChampa"/>
                <a:cs typeface="Times New Roman" pitchFamily="18" charset="0"/>
              </a:rPr>
              <a:t>1,</a:t>
            </a:r>
            <a:r>
              <a:rPr lang="bn-IN" sz="3600" b="1" dirty="0" smtClean="0">
                <a:latin typeface="DokChampa"/>
                <a:cs typeface="Times New Roman" pitchFamily="18" charset="0"/>
              </a:rPr>
              <a:t>2)(1,4),(1,6),(3,2),(3,4),(3,6)</a:t>
            </a:r>
            <a:r>
              <a:rPr lang="en-US" sz="3600" b="1" dirty="0" smtClean="0">
                <a:latin typeface="DokChampa"/>
                <a:cs typeface="Times New Roman" pitchFamily="18" charset="0"/>
              </a:rPr>
              <a:t>	</a:t>
            </a:r>
            <a:r>
              <a:rPr lang="bn-IN" sz="3600" b="1" dirty="0" smtClean="0">
                <a:latin typeface="DokChampa"/>
                <a:cs typeface="Times New Roman" pitchFamily="18" charset="0"/>
              </a:rPr>
              <a:t>,(5,2),(5,4),(5,6</a:t>
            </a:r>
            <a:r>
              <a:rPr lang="bn-IN" sz="3600" b="1" dirty="0" smtClean="0">
                <a:latin typeface="Times New Roman"/>
                <a:cs typeface="NikoshBAN" pitchFamily="2" charset="0"/>
              </a:rPr>
              <a:t>) }</a:t>
            </a:r>
            <a:r>
              <a:rPr lang="en-US" sz="3600" b="1" dirty="0" smtClean="0">
                <a:latin typeface="Times New Roman"/>
                <a:cs typeface="NikoshBAN" pitchFamily="2" charset="0"/>
              </a:rPr>
              <a:t> .</a:t>
            </a:r>
            <a:r>
              <a:rPr lang="en-US" sz="3600" b="1" dirty="0" err="1" smtClean="0">
                <a:latin typeface="Times New Roman"/>
                <a:cs typeface="NikoshBAN" pitchFamily="2" charset="0"/>
              </a:rPr>
              <a:t>Ans</a:t>
            </a:r>
            <a:endParaRPr lang="en-US" sz="3600" b="1" dirty="0" smtClean="0">
              <a:latin typeface="Times New Roman"/>
              <a:cs typeface="NikoshBAN" pitchFamily="2" charset="0"/>
            </a:endParaRPr>
          </a:p>
          <a:p>
            <a:r>
              <a:rPr lang="en-US" sz="3600" b="1" dirty="0" smtClean="0">
                <a:latin typeface="Times New Roman"/>
                <a:cs typeface="NikoshBAN" pitchFamily="2" charset="0"/>
              </a:rPr>
              <a:t>                                                                          </a:t>
            </a:r>
            <a:r>
              <a:rPr lang="bn-IN" sz="3600" b="1" dirty="0" smtClean="0">
                <a:latin typeface="Times New Roman"/>
                <a:cs typeface="NikoshBAN" pitchFamily="2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457200"/>
            <a:ext cx="8610600" cy="1524000"/>
          </a:xfrm>
          <a:prstGeom prst="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1500" b="1" dirty="0" err="1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sz="11500" b="1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11500" b="1" dirty="0" err="1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11500" b="1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 </a:t>
            </a:r>
            <a:endParaRPr lang="en-US" sz="11500" b="1" dirty="0">
              <a:solidFill>
                <a:schemeClr val="accent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152400" y="2450574"/>
            <a:ext cx="8839200" cy="37856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="1" dirty="0" smtClean="0">
                <a:latin typeface="Times New Roman"/>
                <a:cs typeface="NikoshBAN" pitchFamily="2" charset="0"/>
              </a:rPr>
              <a:t>U </a:t>
            </a:r>
            <a:r>
              <a:rPr lang="bn-IN" sz="4000" b="1" dirty="0" smtClean="0">
                <a:latin typeface="DokChampa"/>
                <a:cs typeface="Times New Roman" pitchFamily="18" charset="0"/>
              </a:rPr>
              <a:t>=</a:t>
            </a:r>
            <a:r>
              <a:rPr lang="bn-IN" sz="4000" b="1" dirty="0" smtClean="0">
                <a:latin typeface="NikoshBAN" pitchFamily="2" charset="0"/>
                <a:cs typeface="NikoshBAN" pitchFamily="2" charset="0"/>
              </a:rPr>
              <a:t> {</a:t>
            </a:r>
            <a:r>
              <a:rPr lang="en-US" sz="4000" b="1" dirty="0" smtClean="0">
                <a:latin typeface="DokChampa"/>
                <a:cs typeface="Times New Roman" pitchFamily="18" charset="0"/>
              </a:rPr>
              <a:t>1,2,3,4,5,6</a:t>
            </a:r>
            <a:r>
              <a:rPr lang="bn-IN" sz="4000" b="1" dirty="0" smtClean="0">
                <a:latin typeface="DokChampa"/>
                <a:cs typeface="Times New Roman" pitchFamily="18" charset="0"/>
              </a:rPr>
              <a:t>,7} </a:t>
            </a:r>
            <a:endParaRPr lang="en-US" sz="4000" b="1" dirty="0" smtClean="0">
              <a:latin typeface="DokChampa"/>
              <a:cs typeface="Times New Roman" pitchFamily="18" charset="0"/>
            </a:endParaRPr>
          </a:p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A=</a:t>
            </a:r>
            <a:r>
              <a:rPr lang="bn-IN" sz="4000" b="1" dirty="0" smtClean="0">
                <a:latin typeface="Bodoni MT Condensed"/>
                <a:cs typeface="Times New Roman" pitchFamily="18" charset="0"/>
              </a:rPr>
              <a:t> {</a:t>
            </a:r>
            <a:r>
              <a:rPr lang="en-US" sz="4000" b="1" dirty="0" smtClean="0">
                <a:latin typeface="DokChampa"/>
                <a:cs typeface="Times New Roman" pitchFamily="18" charset="0"/>
              </a:rPr>
              <a:t>1,3,5,7</a:t>
            </a:r>
            <a:r>
              <a:rPr lang="bn-IN" sz="4000" b="1" dirty="0" smtClean="0">
                <a:latin typeface="DokChampa"/>
                <a:cs typeface="Times New Roman" pitchFamily="18" charset="0"/>
              </a:rPr>
              <a:t> </a:t>
            </a:r>
            <a:r>
              <a:rPr lang="bn-IN" sz="4000" b="1" dirty="0" smtClean="0">
                <a:latin typeface="Times New Roman"/>
                <a:cs typeface="NikoshBAN" pitchFamily="2" charset="0"/>
              </a:rPr>
              <a:t>} </a:t>
            </a:r>
            <a:endParaRPr lang="en-US" sz="4000" b="1" dirty="0" smtClean="0">
              <a:latin typeface="Times New Roman"/>
              <a:cs typeface="NikoshBAN" pitchFamily="2" charset="0"/>
            </a:endParaRPr>
          </a:p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B=</a:t>
            </a:r>
            <a:r>
              <a:rPr lang="bn-IN" sz="4000" b="1" dirty="0" smtClean="0">
                <a:latin typeface="Bodoni MT Condensed"/>
                <a:cs typeface="Times New Roman" pitchFamily="18" charset="0"/>
              </a:rPr>
              <a:t> {</a:t>
            </a:r>
            <a:r>
              <a:rPr lang="en-US" sz="4000" b="1" dirty="0" smtClean="0">
                <a:latin typeface="DokChampa"/>
                <a:cs typeface="Times New Roman" pitchFamily="18" charset="0"/>
              </a:rPr>
              <a:t>2,4,6</a:t>
            </a:r>
            <a:r>
              <a:rPr lang="bn-IN" sz="4000" b="1" dirty="0" smtClean="0">
                <a:latin typeface="Times New Roman"/>
                <a:cs typeface="NikoshBAN" pitchFamily="2" charset="0"/>
              </a:rPr>
              <a:t>} হলে প্রমান কর যে</a:t>
            </a:r>
          </a:p>
          <a:p>
            <a:pPr algn="ctr"/>
            <a:r>
              <a:rPr lang="en-US" sz="4000" b="1" kern="3100" spc="100" dirty="0" smtClean="0"/>
              <a:t>A’ </a:t>
            </a:r>
            <a:r>
              <a:rPr lang="bn-BD" sz="4000" b="1" dirty="0" smtClean="0">
                <a:latin typeface="Siyam Rupali" pitchFamily="2" charset="0"/>
                <a:cs typeface="Siyam Rupali" pitchFamily="2" charset="0"/>
                <a:sym typeface="Symbol"/>
              </a:rPr>
              <a:t></a:t>
            </a:r>
            <a:r>
              <a:rPr lang="en-US" sz="4000" b="1" kern="3100" spc="1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kern="3100" spc="100" dirty="0" smtClean="0"/>
              <a:t>B</a:t>
            </a:r>
            <a:r>
              <a:rPr lang="bn-IN" sz="4000" b="1" kern="3100" spc="1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kern="3100" spc="100" dirty="0" smtClean="0"/>
              <a:t>’</a:t>
            </a:r>
            <a:r>
              <a:rPr lang="bn-IN" sz="4000" b="1" dirty="0" smtClean="0">
                <a:latin typeface="Times New Roman"/>
                <a:cs typeface="NikoshBAN" pitchFamily="2" charset="0"/>
              </a:rPr>
              <a:t> =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bn-BD" sz="4000" b="1" dirty="0" smtClean="0">
                <a:latin typeface="Siyam Rupali" pitchFamily="2" charset="0"/>
                <a:cs typeface="Siyam Rupali" pitchFamily="2" charset="0"/>
                <a:sym typeface="Symbol"/>
              </a:rPr>
              <a:t></a:t>
            </a:r>
            <a:r>
              <a:rPr lang="bn-IN" sz="4000" b="1" dirty="0" smtClean="0">
                <a:latin typeface="Bodoni MT Condensed"/>
                <a:cs typeface="Times New Roman" pitchFamily="18" charset="0"/>
              </a:rPr>
              <a:t>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B</a:t>
            </a:r>
            <a:endParaRPr lang="bn-IN" sz="4000" b="1" dirty="0" smtClean="0">
              <a:latin typeface="Times New Roman"/>
              <a:cs typeface="NikoshBAN" pitchFamily="2" charset="0"/>
            </a:endParaRPr>
          </a:p>
          <a:p>
            <a:endParaRPr lang="en-US" sz="4000" b="1" dirty="0" smtClean="0">
              <a:latin typeface="Times New Roman"/>
              <a:cs typeface="NikoshBAN" pitchFamily="2" charset="0"/>
            </a:endParaRPr>
          </a:p>
          <a:p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228600"/>
            <a:ext cx="8839200" cy="1219200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 </a:t>
            </a:r>
            <a:r>
              <a:rPr lang="en-US" sz="7200" b="1" dirty="0" err="1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sz="7200" b="1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b="1" dirty="0" err="1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কাজের</a:t>
            </a:r>
            <a:r>
              <a:rPr lang="en-US" sz="7200" b="1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b="1" dirty="0" err="1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সমাধান</a:t>
            </a:r>
            <a:endParaRPr lang="en-US" sz="7200" b="1" dirty="0" smtClean="0">
              <a:solidFill>
                <a:schemeClr val="accent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457200" y="1454051"/>
            <a:ext cx="9525000" cy="7232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b="1" dirty="0" err="1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সমাধান</a:t>
            </a:r>
            <a:endParaRPr lang="bn-IN" sz="3600" b="1" dirty="0" smtClean="0">
              <a:solidFill>
                <a:schemeClr val="accent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2800" b="1" kern="3100" spc="100" dirty="0" smtClean="0"/>
              <a:t>A’</a:t>
            </a:r>
            <a:r>
              <a:rPr lang="en-US" sz="2800" b="1" kern="3100" spc="100" dirty="0" smtClean="0">
                <a:solidFill>
                  <a:srgbClr val="0000CC"/>
                </a:solidFill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= U -A</a:t>
            </a:r>
            <a:endParaRPr lang="bn-IN" sz="2400" b="1" dirty="0" smtClean="0">
              <a:latin typeface="Times New Roman" pitchFamily="18" charset="0"/>
              <a:cs typeface="Siyam Rupali" pitchFamily="2" charset="0"/>
            </a:endParaRPr>
          </a:p>
          <a:p>
            <a:r>
              <a:rPr lang="bn-IN" sz="2400" b="1" dirty="0" smtClean="0">
                <a:latin typeface="Times New Roman"/>
                <a:cs typeface="NikoshBAN" pitchFamily="2" charset="0"/>
              </a:rPr>
              <a:t>        ={</a:t>
            </a:r>
            <a:r>
              <a:rPr lang="en-US" sz="2400" b="1" dirty="0" smtClean="0">
                <a:latin typeface="Times New Roman"/>
                <a:cs typeface="NikoshBAN" pitchFamily="2" charset="0"/>
              </a:rPr>
              <a:t>1,2,3,4,5,6</a:t>
            </a:r>
            <a:r>
              <a:rPr lang="bn-IN" sz="2400" b="1" dirty="0" smtClean="0">
                <a:latin typeface="Times New Roman"/>
                <a:cs typeface="NikoshBAN" pitchFamily="2" charset="0"/>
              </a:rPr>
              <a:t>,</a:t>
            </a:r>
            <a:r>
              <a:rPr lang="en-US" sz="2400" b="1" dirty="0" smtClean="0">
                <a:latin typeface="Times New Roman"/>
                <a:cs typeface="NikoshBAN" pitchFamily="2" charset="0"/>
              </a:rPr>
              <a:t>7</a:t>
            </a:r>
            <a:r>
              <a:rPr lang="bn-IN" sz="2400" b="1" dirty="0" smtClean="0">
                <a:latin typeface="Times New Roman"/>
                <a:cs typeface="NikoshBAN" pitchFamily="2" charset="0"/>
              </a:rPr>
              <a:t>}- {</a:t>
            </a:r>
            <a:r>
              <a:rPr lang="en-US" sz="2400" b="1" dirty="0" smtClean="0">
                <a:latin typeface="Times New Roman"/>
                <a:cs typeface="NikoshBAN" pitchFamily="2" charset="0"/>
              </a:rPr>
              <a:t>1,3,5,7</a:t>
            </a:r>
            <a:r>
              <a:rPr lang="bn-IN" sz="2400" b="1" dirty="0" smtClean="0">
                <a:latin typeface="Times New Roman"/>
                <a:cs typeface="NikoshBAN" pitchFamily="2" charset="0"/>
              </a:rPr>
              <a:t> }</a:t>
            </a:r>
          </a:p>
          <a:p>
            <a:r>
              <a:rPr lang="bn-IN" sz="2400" b="1" dirty="0" smtClean="0">
                <a:latin typeface="Times New Roman"/>
                <a:cs typeface="NikoshBAN" pitchFamily="2" charset="0"/>
              </a:rPr>
              <a:t>        = {</a:t>
            </a:r>
            <a:r>
              <a:rPr lang="en-US" sz="2400" b="1" dirty="0" smtClean="0">
                <a:latin typeface="Times New Roman"/>
                <a:cs typeface="NikoshBAN" pitchFamily="2" charset="0"/>
              </a:rPr>
              <a:t>2,4,6</a:t>
            </a:r>
            <a:r>
              <a:rPr lang="bn-IN" sz="2400" b="1" dirty="0" smtClean="0">
                <a:latin typeface="Times New Roman"/>
                <a:cs typeface="NikoshBAN" pitchFamily="2" charset="0"/>
              </a:rPr>
              <a:t>}</a:t>
            </a:r>
            <a:endParaRPr lang="en-US" sz="2400" b="1" dirty="0" smtClean="0">
              <a:latin typeface="Times New Roman"/>
              <a:cs typeface="NikoshBAN" pitchFamily="2" charset="0"/>
            </a:endParaRPr>
          </a:p>
          <a:p>
            <a:r>
              <a:rPr lang="en-US" sz="2400" b="1" kern="3100" spc="100" dirty="0" smtClean="0"/>
              <a:t>B</a:t>
            </a:r>
            <a:r>
              <a:rPr lang="bn-IN" sz="2400" b="1" kern="3100" spc="1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kern="3100" spc="100" dirty="0" smtClean="0"/>
              <a:t>’   =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2400" b="1" kern="3100" spc="100" dirty="0" smtClean="0"/>
              <a:t>–B</a:t>
            </a:r>
            <a:endParaRPr lang="bn-IN" sz="2400" b="1" kern="3100" spc="100" dirty="0" smtClean="0"/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       ={1,2,3,4,5,6}</a:t>
            </a:r>
            <a:r>
              <a:rPr lang="bn-IN" sz="24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{2,4,6}</a:t>
            </a:r>
            <a:endParaRPr lang="bn-IN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       ={1,3 ,5,7}</a:t>
            </a: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LHS=</a:t>
            </a:r>
            <a:r>
              <a:rPr lang="en-US" sz="2400" b="1" kern="3100" spc="100" dirty="0" smtClean="0"/>
              <a:t> A’ </a:t>
            </a:r>
            <a:r>
              <a:rPr lang="bn-BD" sz="2400" b="1" dirty="0" smtClean="0">
                <a:latin typeface="Siyam Rupali" pitchFamily="2" charset="0"/>
                <a:cs typeface="Siyam Rupali" pitchFamily="2" charset="0"/>
                <a:sym typeface="Symbol"/>
              </a:rPr>
              <a:t></a:t>
            </a:r>
            <a:r>
              <a:rPr lang="en-US" sz="2400" b="1" kern="3100" spc="1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kern="3100" spc="100" dirty="0" smtClean="0"/>
              <a:t>B</a:t>
            </a:r>
            <a:r>
              <a:rPr lang="bn-IN" sz="2400" b="1" kern="3100" spc="1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kern="3100" spc="100" dirty="0" smtClean="0"/>
              <a:t>’</a:t>
            </a:r>
            <a:r>
              <a:rPr lang="bn-IN" sz="2400" b="1" dirty="0" smtClean="0">
                <a:latin typeface="Times New Roman"/>
                <a:cs typeface="NikoshBAN" pitchFamily="2" charset="0"/>
              </a:rPr>
              <a:t> </a:t>
            </a:r>
            <a:endParaRPr lang="en-US" sz="2400" b="1" dirty="0" smtClean="0">
              <a:latin typeface="Times New Roman"/>
              <a:cs typeface="NikoshBAN" pitchFamily="2" charset="0"/>
            </a:endParaRPr>
          </a:p>
          <a:p>
            <a:r>
              <a:rPr lang="en-US" sz="2400" b="1" dirty="0" smtClean="0">
                <a:latin typeface="Times New Roman"/>
                <a:cs typeface="NikoshBAN" pitchFamily="2" charset="0"/>
              </a:rPr>
              <a:t>          =</a:t>
            </a:r>
            <a:r>
              <a:rPr lang="bn-IN" sz="2400" b="1" dirty="0" smtClean="0">
                <a:latin typeface="Times New Roman"/>
                <a:cs typeface="NikoshBAN" pitchFamily="2" charset="0"/>
              </a:rPr>
              <a:t> {</a:t>
            </a:r>
            <a:r>
              <a:rPr lang="en-US" sz="2400" b="1" dirty="0" smtClean="0">
                <a:latin typeface="Times New Roman"/>
                <a:cs typeface="NikoshBAN" pitchFamily="2" charset="0"/>
              </a:rPr>
              <a:t>2,4,6</a:t>
            </a:r>
            <a:r>
              <a:rPr lang="bn-IN" sz="2400" b="1" dirty="0" smtClean="0">
                <a:latin typeface="Times New Roman"/>
                <a:cs typeface="NikoshBAN" pitchFamily="2" charset="0"/>
              </a:rPr>
              <a:t>}</a:t>
            </a:r>
            <a:r>
              <a:rPr lang="en-US" sz="2400" b="1" dirty="0" smtClean="0">
                <a:latin typeface="Times New Roman"/>
                <a:cs typeface="NikoshBAN" pitchFamily="2" charset="0"/>
              </a:rPr>
              <a:t> </a:t>
            </a:r>
            <a:r>
              <a:rPr lang="bn-BD" sz="2400" b="1" dirty="0" smtClean="0">
                <a:latin typeface="Siyam Rupali" pitchFamily="2" charset="0"/>
                <a:cs typeface="Siyam Rupali" pitchFamily="2" charset="0"/>
                <a:sym typeface="Symbol"/>
              </a:rPr>
              <a:t></a:t>
            </a:r>
            <a:r>
              <a:rPr lang="en-US" sz="2400" b="1" dirty="0" smtClean="0">
                <a:latin typeface="Siyam Rupali" pitchFamily="2" charset="0"/>
                <a:cs typeface="Siyam Rupali" pitchFamily="2" charset="0"/>
                <a:sym typeface="Symbol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{1,3 ,5,7}</a:t>
            </a: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          =</a:t>
            </a:r>
            <a:r>
              <a:rPr lang="bn-IN" sz="2400" b="1" dirty="0" smtClean="0">
                <a:latin typeface="Times New Roman"/>
                <a:cs typeface="NikoshBAN" pitchFamily="2" charset="0"/>
              </a:rPr>
              <a:t>{</a:t>
            </a:r>
            <a:r>
              <a:rPr lang="en-US" sz="2400" b="1" dirty="0" smtClean="0">
                <a:latin typeface="Times New Roman"/>
                <a:cs typeface="NikoshBAN" pitchFamily="2" charset="0"/>
              </a:rPr>
              <a:t>1,2,3,4,5,6</a:t>
            </a:r>
            <a:r>
              <a:rPr lang="bn-IN" sz="2400" b="1" dirty="0" smtClean="0">
                <a:latin typeface="Times New Roman"/>
                <a:cs typeface="NikoshBAN" pitchFamily="2" charset="0"/>
              </a:rPr>
              <a:t>,</a:t>
            </a:r>
            <a:r>
              <a:rPr lang="en-US" sz="2400" b="1" dirty="0" smtClean="0">
                <a:latin typeface="Times New Roman"/>
                <a:cs typeface="NikoshBAN" pitchFamily="2" charset="0"/>
              </a:rPr>
              <a:t>7</a:t>
            </a:r>
            <a:r>
              <a:rPr lang="bn-IN" sz="2400" b="1" dirty="0" smtClean="0">
                <a:latin typeface="Times New Roman"/>
                <a:cs typeface="NikoshBAN" pitchFamily="2" charset="0"/>
              </a:rPr>
              <a:t>}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RHS= A </a:t>
            </a:r>
            <a:r>
              <a:rPr lang="bn-BD" sz="2400" b="1" dirty="0" smtClean="0">
                <a:latin typeface="Siyam Rupali" pitchFamily="2" charset="0"/>
                <a:cs typeface="Siyam Rupali" pitchFamily="2" charset="0"/>
                <a:sym typeface="Symbol"/>
              </a:rPr>
              <a:t></a:t>
            </a:r>
            <a:r>
              <a:rPr lang="bn-IN" sz="2400" b="1" dirty="0" smtClean="0">
                <a:latin typeface="Bodoni MT Condensed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B</a:t>
            </a: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bn-IN" sz="2400" b="1" dirty="0" smtClean="0">
                <a:latin typeface="Bodoni MT Condensed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Bodoni MT Condensed"/>
                <a:cs typeface="Times New Roman" pitchFamily="18" charset="0"/>
              </a:rPr>
              <a:t>=</a:t>
            </a:r>
            <a:r>
              <a:rPr lang="bn-IN" sz="2400" b="1" dirty="0" smtClean="0">
                <a:latin typeface="Bodoni MT Condensed"/>
                <a:cs typeface="Times New Roman" pitchFamily="18" charset="0"/>
              </a:rPr>
              <a:t>{</a:t>
            </a:r>
            <a:r>
              <a:rPr lang="en-US" sz="2400" b="1" dirty="0" smtClean="0">
                <a:latin typeface="DokChampa"/>
                <a:cs typeface="Times New Roman" pitchFamily="18" charset="0"/>
              </a:rPr>
              <a:t>1,3,5,7</a:t>
            </a:r>
            <a:r>
              <a:rPr lang="bn-IN" sz="2400" b="1" dirty="0" smtClean="0">
                <a:latin typeface="DokChampa"/>
                <a:cs typeface="Times New Roman" pitchFamily="18" charset="0"/>
              </a:rPr>
              <a:t> </a:t>
            </a:r>
            <a:r>
              <a:rPr lang="bn-IN" sz="2400" b="1" dirty="0" smtClean="0">
                <a:latin typeface="Times New Roman"/>
                <a:cs typeface="NikoshBAN" pitchFamily="2" charset="0"/>
              </a:rPr>
              <a:t>}</a:t>
            </a:r>
            <a:r>
              <a:rPr lang="en-US" sz="2400" b="1" dirty="0" smtClean="0">
                <a:latin typeface="Times New Roman"/>
                <a:cs typeface="NikoshBAN" pitchFamily="2" charset="0"/>
              </a:rPr>
              <a:t> </a:t>
            </a:r>
            <a:r>
              <a:rPr lang="bn-IN" sz="2400" b="1" dirty="0" smtClean="0">
                <a:latin typeface="Bodoni MT Condensed"/>
                <a:cs typeface="Times New Roman" pitchFamily="18" charset="0"/>
              </a:rPr>
              <a:t>U</a:t>
            </a:r>
            <a:r>
              <a:rPr lang="en-US" sz="2400" b="1" dirty="0" smtClean="0">
                <a:latin typeface="Bodoni MT Condensed"/>
                <a:cs typeface="Times New Roman" pitchFamily="18" charset="0"/>
              </a:rPr>
              <a:t> </a:t>
            </a:r>
            <a:r>
              <a:rPr lang="bn-IN" sz="2400" b="1" dirty="0" smtClean="0">
                <a:latin typeface="Bodoni MT Condensed"/>
                <a:cs typeface="Times New Roman" pitchFamily="18" charset="0"/>
              </a:rPr>
              <a:t> {</a:t>
            </a:r>
            <a:r>
              <a:rPr lang="en-US" sz="2400" b="1" dirty="0" smtClean="0">
                <a:latin typeface="DokChampa"/>
                <a:cs typeface="Times New Roman" pitchFamily="18" charset="0"/>
              </a:rPr>
              <a:t>2,4,6</a:t>
            </a:r>
            <a:r>
              <a:rPr lang="bn-IN" sz="2400" b="1" dirty="0" smtClean="0">
                <a:latin typeface="Times New Roman"/>
                <a:cs typeface="NikoshBAN" pitchFamily="2" charset="0"/>
              </a:rPr>
              <a:t>}</a:t>
            </a:r>
            <a:endParaRPr lang="en-US" sz="2400" b="1" dirty="0" smtClean="0">
              <a:latin typeface="Times New Roman"/>
              <a:cs typeface="NikoshBAN" pitchFamily="2" charset="0"/>
            </a:endParaRPr>
          </a:p>
          <a:p>
            <a:r>
              <a:rPr lang="en-US" sz="2400" b="1" dirty="0" smtClean="0">
                <a:latin typeface="Times New Roman"/>
                <a:cs typeface="NikoshBAN" pitchFamily="2" charset="0"/>
              </a:rPr>
              <a:t>        =</a:t>
            </a:r>
            <a:r>
              <a:rPr lang="bn-IN" sz="2400" b="1" dirty="0" smtClean="0">
                <a:latin typeface="Times New Roman"/>
                <a:cs typeface="NikoshBAN" pitchFamily="2" charset="0"/>
              </a:rPr>
              <a:t> {</a:t>
            </a:r>
            <a:r>
              <a:rPr lang="en-US" sz="2400" b="1" dirty="0" smtClean="0">
                <a:latin typeface="Times New Roman"/>
                <a:cs typeface="NikoshBAN" pitchFamily="2" charset="0"/>
              </a:rPr>
              <a:t>1,2,3,4,5,6</a:t>
            </a:r>
            <a:r>
              <a:rPr lang="bn-IN" sz="2400" b="1" dirty="0" smtClean="0">
                <a:latin typeface="Times New Roman"/>
                <a:cs typeface="NikoshBAN" pitchFamily="2" charset="0"/>
              </a:rPr>
              <a:t>,</a:t>
            </a:r>
            <a:r>
              <a:rPr lang="en-US" sz="2400" b="1" dirty="0" smtClean="0">
                <a:latin typeface="Times New Roman"/>
                <a:cs typeface="NikoshBAN" pitchFamily="2" charset="0"/>
              </a:rPr>
              <a:t>7</a:t>
            </a:r>
            <a:r>
              <a:rPr lang="bn-IN" sz="2400" b="1" dirty="0" smtClean="0">
                <a:latin typeface="Times New Roman"/>
                <a:cs typeface="NikoshBAN" pitchFamily="2" charset="0"/>
              </a:rPr>
              <a:t>}</a:t>
            </a:r>
            <a:endParaRPr lang="en-US" sz="2400" b="1" dirty="0" smtClean="0">
              <a:latin typeface="Times New Roman"/>
              <a:cs typeface="NikoshBAN" pitchFamily="2" charset="0"/>
            </a:endParaRP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LHS= RHS</a:t>
            </a:r>
          </a:p>
          <a:p>
            <a:endParaRPr lang="bn-IN" sz="32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bn-IN" sz="3200" b="1" dirty="0" smtClean="0">
              <a:latin typeface="Times New Roman"/>
              <a:cs typeface="NikoshBAN" pitchFamily="2" charset="0"/>
            </a:endParaRPr>
          </a:p>
          <a:p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4572000" y="2311400"/>
            <a:ext cx="4267200" cy="2946400"/>
            <a:chOff x="5105400" y="1733550"/>
            <a:chExt cx="3429000" cy="2209800"/>
          </a:xfrm>
        </p:grpSpPr>
        <p:sp>
          <p:nvSpPr>
            <p:cNvPr id="9" name="Rectangle 8"/>
            <p:cNvSpPr/>
            <p:nvPr/>
          </p:nvSpPr>
          <p:spPr>
            <a:xfrm>
              <a:off x="5562600" y="1809750"/>
              <a:ext cx="2971800" cy="21336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5943600" y="2038350"/>
              <a:ext cx="1524000" cy="15240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6934200" y="2038350"/>
              <a:ext cx="1524000" cy="15240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2" name="TextBox 12"/>
            <p:cNvSpPr txBox="1"/>
            <p:nvPr/>
          </p:nvSpPr>
          <p:spPr>
            <a:xfrm>
              <a:off x="6248400" y="2331482"/>
              <a:ext cx="2286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dirty="0" smtClean="0"/>
                <a:t>a</a:t>
              </a:r>
              <a:endParaRPr lang="en-US" dirty="0"/>
            </a:p>
          </p:txBody>
        </p:sp>
        <p:sp>
          <p:nvSpPr>
            <p:cNvPr id="13" name="TextBox 13"/>
            <p:cNvSpPr txBox="1"/>
            <p:nvPr/>
          </p:nvSpPr>
          <p:spPr>
            <a:xfrm>
              <a:off x="6400800" y="2952750"/>
              <a:ext cx="2286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dirty="0" smtClean="0"/>
                <a:t>b</a:t>
              </a:r>
              <a:endParaRPr lang="en-US" dirty="0"/>
            </a:p>
          </p:txBody>
        </p:sp>
        <p:sp>
          <p:nvSpPr>
            <p:cNvPr id="14" name="TextBox 14"/>
            <p:cNvSpPr txBox="1"/>
            <p:nvPr/>
          </p:nvSpPr>
          <p:spPr>
            <a:xfrm>
              <a:off x="7086600" y="2495550"/>
              <a:ext cx="2286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dirty="0" smtClean="0"/>
                <a:t>c</a:t>
              </a:r>
              <a:endParaRPr lang="en-US" dirty="0"/>
            </a:p>
          </p:txBody>
        </p:sp>
        <p:sp>
          <p:nvSpPr>
            <p:cNvPr id="15" name="TextBox 15"/>
            <p:cNvSpPr txBox="1"/>
            <p:nvPr/>
          </p:nvSpPr>
          <p:spPr>
            <a:xfrm>
              <a:off x="7010400" y="2800350"/>
              <a:ext cx="2286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dirty="0" smtClean="0"/>
                <a:t>d</a:t>
              </a:r>
              <a:endParaRPr lang="en-US" dirty="0"/>
            </a:p>
          </p:txBody>
        </p:sp>
        <p:sp>
          <p:nvSpPr>
            <p:cNvPr id="16" name="TextBox 16"/>
            <p:cNvSpPr txBox="1"/>
            <p:nvPr/>
          </p:nvSpPr>
          <p:spPr>
            <a:xfrm>
              <a:off x="7620000" y="2266950"/>
              <a:ext cx="23582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dirty="0" smtClean="0"/>
                <a:t>e</a:t>
              </a:r>
              <a:endParaRPr lang="en-US" dirty="0"/>
            </a:p>
          </p:txBody>
        </p:sp>
        <p:sp>
          <p:nvSpPr>
            <p:cNvPr id="17" name="TextBox 17"/>
            <p:cNvSpPr txBox="1"/>
            <p:nvPr/>
          </p:nvSpPr>
          <p:spPr>
            <a:xfrm>
              <a:off x="7620000" y="3028950"/>
              <a:ext cx="23582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dirty="0" smtClean="0"/>
                <a:t>f</a:t>
              </a:r>
              <a:endParaRPr lang="en-US" dirty="0"/>
            </a:p>
          </p:txBody>
        </p:sp>
        <p:sp>
          <p:nvSpPr>
            <p:cNvPr id="18" name="TextBox 18"/>
            <p:cNvSpPr txBox="1"/>
            <p:nvPr/>
          </p:nvSpPr>
          <p:spPr>
            <a:xfrm>
              <a:off x="8077200" y="2571750"/>
              <a:ext cx="23582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dirty="0" smtClean="0"/>
                <a:t>g</a:t>
              </a:r>
              <a:endParaRPr lang="en-US" dirty="0"/>
            </a:p>
          </p:txBody>
        </p:sp>
        <p:sp>
          <p:nvSpPr>
            <p:cNvPr id="19" name="TextBox 20"/>
            <p:cNvSpPr txBox="1"/>
            <p:nvPr/>
          </p:nvSpPr>
          <p:spPr>
            <a:xfrm>
              <a:off x="5613400" y="1885950"/>
              <a:ext cx="406400" cy="4154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3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M</a:t>
              </a:r>
            </a:p>
          </p:txBody>
        </p:sp>
        <p:sp>
          <p:nvSpPr>
            <p:cNvPr id="20" name="TextBox 21"/>
            <p:cNvSpPr txBox="1"/>
            <p:nvPr/>
          </p:nvSpPr>
          <p:spPr>
            <a:xfrm>
              <a:off x="8077200" y="1809750"/>
              <a:ext cx="304800" cy="4154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3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N</a:t>
              </a:r>
            </a:p>
          </p:txBody>
        </p:sp>
        <p:sp>
          <p:nvSpPr>
            <p:cNvPr id="21" name="TextBox 22"/>
            <p:cNvSpPr txBox="1"/>
            <p:nvPr/>
          </p:nvSpPr>
          <p:spPr>
            <a:xfrm>
              <a:off x="5791200" y="3333750"/>
              <a:ext cx="2286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dirty="0" smtClean="0"/>
                <a:t>h</a:t>
              </a:r>
              <a:endParaRPr lang="en-US" dirty="0"/>
            </a:p>
          </p:txBody>
        </p:sp>
        <p:sp>
          <p:nvSpPr>
            <p:cNvPr id="22" name="TextBox 23"/>
            <p:cNvSpPr txBox="1"/>
            <p:nvPr/>
          </p:nvSpPr>
          <p:spPr>
            <a:xfrm>
              <a:off x="5105400" y="1733550"/>
              <a:ext cx="406400" cy="4154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3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U</a:t>
              </a:r>
            </a:p>
          </p:txBody>
        </p:sp>
      </p:grpSp>
      <p:sp>
        <p:nvSpPr>
          <p:cNvPr id="3" name="TextBox 24"/>
          <p:cNvSpPr txBox="1"/>
          <p:nvPr/>
        </p:nvSpPr>
        <p:spPr>
          <a:xfrm>
            <a:off x="20320" y="1844780"/>
            <a:ext cx="4551680" cy="484564"/>
          </a:xfrm>
          <a:prstGeom prst="rect">
            <a:avLst/>
          </a:prstGeom>
          <a:noFill/>
        </p:spPr>
        <p:txBody>
          <a:bodyPr wrap="square" lIns="114117" tIns="57059" rIns="114117" bIns="57059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BD" b="1" dirty="0" smtClean="0">
                <a:latin typeface="Siyam Rupali" pitchFamily="2" charset="0"/>
                <a:cs typeface="Siyam Rupali" pitchFamily="2" charset="0"/>
              </a:rPr>
              <a:t>১ </a:t>
            </a:r>
            <a:r>
              <a:rPr lang="bn-BD" sz="2400" b="1" dirty="0" smtClean="0">
                <a:latin typeface="Siyam Rupali" pitchFamily="2" charset="0"/>
                <a:cs typeface="Siyam Rupali" pitchFamily="2" charset="0"/>
              </a:rPr>
              <a:t>. 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M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  <a:sym typeface="Symbol"/>
              </a:rPr>
              <a:t> 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  <a:sym typeface="Symbol"/>
              </a:rPr>
              <a:t>সেট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  <a:sym typeface="Symbol"/>
              </a:rPr>
              <a:t>   </a:t>
            </a:r>
            <a:r>
              <a:rPr lang="bn-BD" sz="2400" b="1" dirty="0" smtClean="0">
                <a:latin typeface="NikoshBAN" pitchFamily="2" charset="0"/>
                <a:cs typeface="NikoshBAN" pitchFamily="2" charset="0"/>
                <a:sym typeface="Symbol"/>
              </a:rPr>
              <a:t>এর উপাদানগুলো কী কী ?                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25"/>
          <p:cNvSpPr txBox="1"/>
          <p:nvPr/>
        </p:nvSpPr>
        <p:spPr>
          <a:xfrm>
            <a:off x="20320" y="3098171"/>
            <a:ext cx="4551680" cy="423009"/>
          </a:xfrm>
          <a:prstGeom prst="rect">
            <a:avLst/>
          </a:prstGeom>
          <a:noFill/>
        </p:spPr>
        <p:txBody>
          <a:bodyPr wrap="square" lIns="114117" tIns="57059" rIns="114117" bIns="57059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BD" b="1" dirty="0" smtClean="0">
                <a:latin typeface="Siyam Rupali" pitchFamily="2" charset="0"/>
                <a:cs typeface="Siyam Rupali" pitchFamily="2" charset="0"/>
              </a:rPr>
              <a:t>২ . 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M</a:t>
            </a:r>
            <a:r>
              <a:rPr lang="bn-IN" b="1" dirty="0" smtClean="0">
                <a:latin typeface="Siyam Rupali" pitchFamily="2" charset="0"/>
                <a:cs typeface="Siyam Rupali" pitchFamily="2" charset="0"/>
              </a:rPr>
              <a:t>  </a:t>
            </a:r>
            <a:r>
              <a:rPr lang="bn-BD" b="1" dirty="0" smtClean="0">
                <a:sym typeface="Symbol"/>
              </a:rPr>
              <a:t>-</a:t>
            </a:r>
            <a:r>
              <a:rPr lang="bn-IN" b="1" dirty="0" smtClean="0">
                <a:sym typeface="Symbol"/>
              </a:rPr>
              <a:t>  </a:t>
            </a:r>
            <a:r>
              <a:rPr lang="en-US" sz="2000" b="1" dirty="0" smtClean="0">
                <a:sym typeface="Symbol"/>
              </a:rPr>
              <a:t>N</a:t>
            </a:r>
            <a:r>
              <a:rPr lang="en-US" b="1" dirty="0" smtClean="0">
                <a:sym typeface="Symbol"/>
              </a:rPr>
              <a:t>  </a:t>
            </a:r>
            <a:r>
              <a:rPr lang="bn-BD" b="1" dirty="0" smtClean="0">
                <a:latin typeface="Siyam Rupali" pitchFamily="2" charset="0"/>
                <a:cs typeface="Siyam Rupali" pitchFamily="2" charset="0"/>
                <a:sym typeface="Symbol"/>
              </a:rPr>
              <a:t>এর উপাদানগুলো কী কী ?                </a:t>
            </a:r>
            <a:endParaRPr lang="en-US" b="1" dirty="0"/>
          </a:p>
        </p:txBody>
      </p:sp>
      <p:sp>
        <p:nvSpPr>
          <p:cNvPr id="5" name="TextBox 26"/>
          <p:cNvSpPr txBox="1"/>
          <p:nvPr/>
        </p:nvSpPr>
        <p:spPr>
          <a:xfrm>
            <a:off x="-91440" y="4283180"/>
            <a:ext cx="5120640" cy="392231"/>
          </a:xfrm>
          <a:prstGeom prst="rect">
            <a:avLst/>
          </a:prstGeom>
          <a:noFill/>
        </p:spPr>
        <p:txBody>
          <a:bodyPr wrap="square" lIns="114117" tIns="57059" rIns="114117" bIns="57059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BD" b="1" dirty="0" smtClean="0">
                <a:latin typeface="Siyam Rupali" pitchFamily="2" charset="0"/>
                <a:cs typeface="Siyam Rupali" pitchFamily="2" charset="0"/>
              </a:rPr>
              <a:t>৩ . </a:t>
            </a:r>
            <a:r>
              <a:rPr lang="en-US" b="1" dirty="0" smtClean="0">
                <a:latin typeface="Siyam Rupali" pitchFamily="2" charset="0"/>
                <a:cs typeface="Siyam Rupali" pitchFamily="2" charset="0"/>
              </a:rPr>
              <a:t>(M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/>
              </a:rPr>
              <a:t></a:t>
            </a:r>
            <a:r>
              <a:rPr lang="en-US" b="1" dirty="0" smtClean="0">
                <a:latin typeface="Siyam Rupali" pitchFamily="2" charset="0"/>
                <a:cs typeface="Siyam Rupali" pitchFamily="2" charset="0"/>
                <a:sym typeface="Symbol"/>
              </a:rPr>
              <a:t>  </a:t>
            </a:r>
            <a:r>
              <a:rPr lang="en-US" b="1" dirty="0" smtClean="0">
                <a:sym typeface="Symbol"/>
              </a:rPr>
              <a:t>N)  </a:t>
            </a:r>
            <a:r>
              <a:rPr lang="bn-BD" b="1" dirty="0" smtClean="0">
                <a:latin typeface="Siyam Rupali" pitchFamily="2" charset="0"/>
                <a:cs typeface="Siyam Rupali" pitchFamily="2" charset="0"/>
                <a:sym typeface="Symbol"/>
              </a:rPr>
              <a:t>এর উপাদানগুলো কী কী ?                </a:t>
            </a:r>
            <a:endParaRPr lang="en-US" b="1" dirty="0"/>
          </a:p>
        </p:txBody>
      </p:sp>
      <p:sp>
        <p:nvSpPr>
          <p:cNvPr id="6" name="TextBox 27"/>
          <p:cNvSpPr txBox="1"/>
          <p:nvPr/>
        </p:nvSpPr>
        <p:spPr>
          <a:xfrm>
            <a:off x="299720" y="2352781"/>
            <a:ext cx="3129280" cy="5768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114117" tIns="57059" rIns="114117" bIns="57059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BD" sz="3000" b="1" dirty="0">
                <a:latin typeface="NikoshBAN" pitchFamily="2" charset="0"/>
                <a:cs typeface="NikoshBAN" pitchFamily="2" charset="0"/>
              </a:rPr>
              <a:t>উত্তর </a:t>
            </a:r>
            <a:r>
              <a:rPr lang="bn-BD" sz="3000" b="1" dirty="0">
                <a:latin typeface="Times New Roman" pitchFamily="18" charset="0"/>
                <a:cs typeface="Siyam Rupali" pitchFamily="2" charset="0"/>
              </a:rPr>
              <a:t> </a:t>
            </a:r>
            <a:r>
              <a:rPr lang="bn-BD" b="1" dirty="0" smtClean="0">
                <a:latin typeface="Siyam Rupali" pitchFamily="2" charset="0"/>
                <a:cs typeface="Siyam Rupali" pitchFamily="2" charset="0"/>
              </a:rPr>
              <a:t> : </a:t>
            </a:r>
            <a:r>
              <a:rPr lang="en-US" b="1" dirty="0" smtClean="0">
                <a:latin typeface="Siyam Rupali" pitchFamily="2" charset="0"/>
                <a:cs typeface="Siyam Rupali" pitchFamily="2" charset="0"/>
              </a:rPr>
              <a:t>{ a, b, c, d }</a:t>
            </a:r>
            <a:r>
              <a:rPr lang="bn-BD" b="1" dirty="0" smtClean="0">
                <a:latin typeface="Siyam Rupali" pitchFamily="2" charset="0"/>
                <a:cs typeface="Siyam Rupali" pitchFamily="2" charset="0"/>
              </a:rPr>
              <a:t> </a:t>
            </a:r>
            <a:endParaRPr lang="en-US" b="1" dirty="0">
              <a:latin typeface="Siyam Rupali" pitchFamily="2" charset="0"/>
              <a:cs typeface="Siyam Rupali" pitchFamily="2" charset="0"/>
            </a:endParaRPr>
          </a:p>
        </p:txBody>
      </p:sp>
      <p:sp>
        <p:nvSpPr>
          <p:cNvPr id="7" name="TextBox 28"/>
          <p:cNvSpPr txBox="1"/>
          <p:nvPr/>
        </p:nvSpPr>
        <p:spPr>
          <a:xfrm>
            <a:off x="147320" y="3673581"/>
            <a:ext cx="3129280" cy="5768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114117" tIns="57059" rIns="114117" bIns="57059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BD" sz="3000" b="1" dirty="0">
                <a:latin typeface="NikoshBAN" pitchFamily="2" charset="0"/>
                <a:cs typeface="NikoshBAN" pitchFamily="2" charset="0"/>
              </a:rPr>
              <a:t>উত্তর</a:t>
            </a:r>
            <a:r>
              <a:rPr lang="bn-BD" b="1" dirty="0" smtClean="0">
                <a:latin typeface="Siyam Rupali" pitchFamily="2" charset="0"/>
                <a:cs typeface="Siyam Rupali" pitchFamily="2" charset="0"/>
              </a:rPr>
              <a:t> : </a:t>
            </a:r>
            <a:r>
              <a:rPr lang="en-US" b="1" dirty="0" smtClean="0">
                <a:latin typeface="Siyam Rupali" pitchFamily="2" charset="0"/>
                <a:cs typeface="Siyam Rupali" pitchFamily="2" charset="0"/>
              </a:rPr>
              <a:t>{a , b}</a:t>
            </a:r>
            <a:r>
              <a:rPr lang="bn-BD" b="1" dirty="0" smtClean="0">
                <a:latin typeface="Siyam Rupali" pitchFamily="2" charset="0"/>
                <a:cs typeface="Siyam Rupali" pitchFamily="2" charset="0"/>
              </a:rPr>
              <a:t> </a:t>
            </a:r>
            <a:endParaRPr lang="en-US" b="1" dirty="0">
              <a:latin typeface="Siyam Rupali" pitchFamily="2" charset="0"/>
              <a:cs typeface="Siyam Rupali" pitchFamily="2" charset="0"/>
            </a:endParaRPr>
          </a:p>
        </p:txBody>
      </p:sp>
      <p:sp>
        <p:nvSpPr>
          <p:cNvPr id="8" name="TextBox 29"/>
          <p:cNvSpPr txBox="1"/>
          <p:nvPr/>
        </p:nvSpPr>
        <p:spPr>
          <a:xfrm>
            <a:off x="147320" y="4791180"/>
            <a:ext cx="3129280" cy="6538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114117" tIns="57059" rIns="114117" bIns="57059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BD" sz="3500" b="1" dirty="0">
                <a:latin typeface="NikoshBAN" pitchFamily="2" charset="0"/>
                <a:cs typeface="NikoshBAN" pitchFamily="2" charset="0"/>
              </a:rPr>
              <a:t>উত্তর</a:t>
            </a:r>
            <a:r>
              <a:rPr lang="bn-BD" b="1" dirty="0" smtClean="0">
                <a:latin typeface="Times New Roman" pitchFamily="18" charset="0"/>
                <a:cs typeface="Siyam Rupali" pitchFamily="2" charset="0"/>
              </a:rPr>
              <a:t> </a:t>
            </a:r>
            <a:r>
              <a:rPr lang="bn-BD" b="1" dirty="0" smtClean="0">
                <a:latin typeface="Siyam Rupali" pitchFamily="2" charset="0"/>
                <a:cs typeface="Siyam Rupali" pitchFamily="2" charset="0"/>
              </a:rPr>
              <a:t> : </a:t>
            </a:r>
            <a:r>
              <a:rPr lang="en-US" b="1" dirty="0" smtClean="0">
                <a:latin typeface="Siyam Rupali" pitchFamily="2" charset="0"/>
                <a:cs typeface="Siyam Rupali" pitchFamily="2" charset="0"/>
              </a:rPr>
              <a:t>{c, d }</a:t>
            </a:r>
            <a:r>
              <a:rPr lang="bn-BD" b="1" dirty="0" smtClean="0">
                <a:latin typeface="Siyam Rupali" pitchFamily="2" charset="0"/>
                <a:cs typeface="Siyam Rupali" pitchFamily="2" charset="0"/>
              </a:rPr>
              <a:t> </a:t>
            </a:r>
            <a:endParaRPr lang="en-US" b="1" dirty="0">
              <a:latin typeface="Siyam Rupali" pitchFamily="2" charset="0"/>
              <a:cs typeface="Siyam Rupali" pitchFamily="2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04800" y="76200"/>
            <a:ext cx="8382000" cy="1295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9600" dirty="0" err="1" smtClean="0">
                <a:latin typeface="NikoshBAN" pitchFamily="2" charset="0"/>
                <a:cs typeface="NikoshBAN" pitchFamily="2" charset="0"/>
              </a:rPr>
              <a:t>মূল্যায়ন</a:t>
            </a:r>
            <a:r>
              <a:rPr lang="en-US" sz="9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 animBg="1"/>
      <p:bldP spid="7" grpId="0" animBg="1"/>
      <p:bldP spid="8" grpId="0" animBg="1"/>
      <p:bldP spid="2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152400"/>
            <a:ext cx="8610600" cy="14478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 </a:t>
            </a:r>
            <a:r>
              <a:rPr lang="bn-IN" sz="9600" dirty="0" smtClean="0">
                <a:latin typeface="NikoshBAN" pitchFamily="2" charset="0"/>
                <a:cs typeface="NikoshBAN" pitchFamily="2" charset="0"/>
              </a:rPr>
              <a:t>বাড়ীর কাজ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2400" y="1828800"/>
            <a:ext cx="8763000" cy="44196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600" dirty="0" smtClean="0"/>
          </a:p>
          <a:p>
            <a:r>
              <a:rPr lang="en-US" sz="3600" dirty="0" smtClean="0"/>
              <a:t> </a:t>
            </a:r>
            <a:r>
              <a:rPr lang="en-US" sz="3600" b="1" dirty="0" smtClean="0">
                <a:latin typeface="Times New Roman"/>
                <a:cs typeface="NikoshBAN" pitchFamily="2" charset="0"/>
              </a:rPr>
              <a:t>U </a:t>
            </a:r>
            <a:r>
              <a:rPr lang="bn-IN" sz="3600" b="1" dirty="0" smtClean="0">
                <a:latin typeface="DokChampa"/>
                <a:cs typeface="Times New Roman" pitchFamily="18" charset="0"/>
              </a:rPr>
              <a:t>=</a:t>
            </a:r>
            <a:r>
              <a:rPr lang="bn-IN" sz="3600" b="1" dirty="0" smtClean="0">
                <a:latin typeface="NikoshBAN" pitchFamily="2" charset="0"/>
                <a:cs typeface="NikoshBAN" pitchFamily="2" charset="0"/>
              </a:rPr>
              <a:t> {</a:t>
            </a:r>
            <a:r>
              <a:rPr lang="en-US" sz="3600" b="1" dirty="0" smtClean="0">
                <a:latin typeface="DokChampa"/>
                <a:cs typeface="Times New Roman" pitchFamily="18" charset="0"/>
              </a:rPr>
              <a:t>1,2,3,4,5,6</a:t>
            </a:r>
            <a:r>
              <a:rPr lang="bn-IN" sz="3600" b="1" dirty="0" smtClean="0">
                <a:latin typeface="DokChampa"/>
                <a:cs typeface="Times New Roman" pitchFamily="18" charset="0"/>
              </a:rPr>
              <a:t>,7</a:t>
            </a:r>
            <a:r>
              <a:rPr lang="en-US" sz="3600" b="1" dirty="0" smtClean="0">
                <a:latin typeface="DokChampa"/>
                <a:cs typeface="Times New Roman" pitchFamily="18" charset="0"/>
              </a:rPr>
              <a:t>,8 </a:t>
            </a:r>
            <a:r>
              <a:rPr lang="bn-IN" sz="3600" b="1" dirty="0" smtClean="0">
                <a:latin typeface="DokChampa"/>
                <a:cs typeface="Times New Roman" pitchFamily="18" charset="0"/>
              </a:rPr>
              <a:t>} </a:t>
            </a:r>
            <a:endParaRPr lang="en-US" sz="3600" b="1" dirty="0" smtClean="0">
              <a:latin typeface="DokChampa"/>
              <a:cs typeface="Times New Roman" pitchFamily="18" charset="0"/>
            </a:endParaRPr>
          </a:p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A=</a:t>
            </a:r>
            <a:r>
              <a:rPr lang="bn-IN" sz="3600" b="1" dirty="0" smtClean="0">
                <a:latin typeface="Bodoni MT Condensed"/>
                <a:cs typeface="Times New Roman" pitchFamily="18" charset="0"/>
              </a:rPr>
              <a:t> {</a:t>
            </a:r>
            <a:r>
              <a:rPr lang="en-US" sz="3600" b="1" dirty="0" smtClean="0">
                <a:latin typeface="DokChampa"/>
                <a:cs typeface="Times New Roman" pitchFamily="18" charset="0"/>
              </a:rPr>
              <a:t>1,2,6,7</a:t>
            </a:r>
            <a:r>
              <a:rPr lang="bn-IN" sz="3600" b="1" dirty="0" smtClean="0">
                <a:latin typeface="DokChampa"/>
                <a:cs typeface="Times New Roman" pitchFamily="18" charset="0"/>
              </a:rPr>
              <a:t> </a:t>
            </a:r>
            <a:r>
              <a:rPr lang="bn-IN" sz="3600" b="1" dirty="0" smtClean="0">
                <a:latin typeface="Times New Roman"/>
                <a:cs typeface="NikoshBAN" pitchFamily="2" charset="0"/>
              </a:rPr>
              <a:t>} </a:t>
            </a:r>
            <a:endParaRPr lang="en-US" sz="3600" b="1" dirty="0" smtClean="0">
              <a:latin typeface="Times New Roman"/>
              <a:cs typeface="NikoshBAN" pitchFamily="2" charset="0"/>
            </a:endParaRPr>
          </a:p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B=</a:t>
            </a:r>
            <a:r>
              <a:rPr lang="bn-IN" sz="3600" b="1" dirty="0" smtClean="0">
                <a:latin typeface="Bodoni MT Condensed"/>
                <a:cs typeface="Times New Roman" pitchFamily="18" charset="0"/>
              </a:rPr>
              <a:t> {</a:t>
            </a:r>
            <a:r>
              <a:rPr lang="en-US" sz="3600" b="1" dirty="0" smtClean="0">
                <a:latin typeface="DokChampa"/>
                <a:cs typeface="Times New Roman" pitchFamily="18" charset="0"/>
              </a:rPr>
              <a:t>2,3,5,6 </a:t>
            </a:r>
            <a:r>
              <a:rPr lang="bn-IN" sz="3600" b="1" dirty="0" smtClean="0">
                <a:latin typeface="Times New Roman"/>
                <a:cs typeface="NikoshBAN" pitchFamily="2" charset="0"/>
              </a:rPr>
              <a:t>}</a:t>
            </a:r>
            <a:endParaRPr lang="en-US" sz="3600" b="1" dirty="0" smtClean="0">
              <a:latin typeface="Times New Roman"/>
              <a:cs typeface="NikoshBAN" pitchFamily="2" charset="0"/>
            </a:endParaRPr>
          </a:p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C=</a:t>
            </a:r>
            <a:r>
              <a:rPr lang="bn-IN" sz="3600" b="1" dirty="0" smtClean="0">
                <a:latin typeface="Bodoni MT Condensed"/>
                <a:cs typeface="Times New Roman" pitchFamily="18" charset="0"/>
              </a:rPr>
              <a:t> {</a:t>
            </a:r>
            <a:r>
              <a:rPr lang="en-US" sz="3600" b="1" dirty="0" smtClean="0">
                <a:latin typeface="Bodoni MT Condensed"/>
                <a:cs typeface="Times New Roman" pitchFamily="18" charset="0"/>
              </a:rPr>
              <a:t>4, 5</a:t>
            </a:r>
            <a:r>
              <a:rPr lang="en-US" sz="3600" b="1" dirty="0" smtClean="0">
                <a:latin typeface="DokChampa"/>
                <a:cs typeface="Times New Roman" pitchFamily="18" charset="0"/>
              </a:rPr>
              <a:t>,6,7</a:t>
            </a:r>
            <a:r>
              <a:rPr lang="bn-IN" sz="3600" b="1" dirty="0" smtClean="0">
                <a:latin typeface="Times New Roman"/>
                <a:cs typeface="NikoshBAN" pitchFamily="2" charset="0"/>
              </a:rPr>
              <a:t>}</a:t>
            </a:r>
            <a:r>
              <a:rPr lang="en-US" sz="3600" b="1" dirty="0" smtClean="0">
                <a:latin typeface="Times New Roman"/>
                <a:cs typeface="NikoshBAN" pitchFamily="2" charset="0"/>
              </a:rPr>
              <a:t>   </a:t>
            </a:r>
            <a:r>
              <a:rPr lang="en-US" sz="3600" b="1" dirty="0" err="1" smtClean="0">
                <a:latin typeface="Times New Roman"/>
                <a:cs typeface="NikoshBAN" pitchFamily="2" charset="0"/>
              </a:rPr>
              <a:t>হলে</a:t>
            </a:r>
            <a:r>
              <a:rPr lang="en-US" sz="3600" b="1" dirty="0" smtClean="0">
                <a:latin typeface="Times New Roman"/>
                <a:cs typeface="NikoshBAN" pitchFamily="2" charset="0"/>
              </a:rPr>
              <a:t> </a:t>
            </a:r>
          </a:p>
          <a:p>
            <a:r>
              <a:rPr lang="en-US" sz="3600" b="1" dirty="0" err="1" smtClean="0">
                <a:latin typeface="Times New Roman"/>
                <a:cs typeface="NikoshBAN" pitchFamily="2" charset="0"/>
              </a:rPr>
              <a:t>প্রমান</a:t>
            </a:r>
            <a:r>
              <a:rPr lang="en-US" sz="3600" b="1" dirty="0" smtClean="0">
                <a:latin typeface="Times New Roman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Times New Roman"/>
                <a:cs typeface="NikoshBAN" pitchFamily="2" charset="0"/>
              </a:rPr>
              <a:t>কর</a:t>
            </a:r>
            <a:r>
              <a:rPr lang="en-US" sz="3600" b="1" dirty="0" smtClean="0">
                <a:latin typeface="Times New Roman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Times New Roman"/>
                <a:cs typeface="NikoshBAN" pitchFamily="2" charset="0"/>
              </a:rPr>
              <a:t>যে</a:t>
            </a:r>
            <a:r>
              <a:rPr lang="en-US" sz="3600" b="1" dirty="0" smtClean="0">
                <a:latin typeface="Times New Roman"/>
                <a:cs typeface="NikoshBAN" pitchFamily="2" charset="0"/>
              </a:rPr>
              <a:t>, </a:t>
            </a:r>
          </a:p>
          <a:p>
            <a:r>
              <a:rPr lang="en-US" sz="3600" b="1" dirty="0" smtClean="0">
                <a:latin typeface="Times New Roman"/>
                <a:cs typeface="NikoshBAN" pitchFamily="2" charset="0"/>
              </a:rPr>
              <a:t>(A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/>
              </a:rPr>
              <a:t> B) </a:t>
            </a:r>
            <a:r>
              <a:rPr lang="bn-BD" sz="3600" b="1" dirty="0" smtClean="0">
                <a:latin typeface="Siyam Rupali" pitchFamily="2" charset="0"/>
                <a:cs typeface="Siyam Rupali" pitchFamily="2" charset="0"/>
                <a:sym typeface="Symbol"/>
              </a:rPr>
              <a:t></a:t>
            </a:r>
            <a:r>
              <a:rPr lang="en-US" sz="3600" b="1" dirty="0" smtClean="0">
                <a:latin typeface="Siyam Rupali" pitchFamily="2" charset="0"/>
                <a:cs typeface="Siyam Rupali" pitchFamily="2" charset="0"/>
                <a:sym typeface="Symbol"/>
              </a:rPr>
              <a:t>C =(A </a:t>
            </a:r>
            <a:r>
              <a:rPr lang="bn-BD" sz="3600" b="1" dirty="0" smtClean="0">
                <a:latin typeface="Siyam Rupali" pitchFamily="2" charset="0"/>
                <a:cs typeface="Siyam Rupali" pitchFamily="2" charset="0"/>
                <a:sym typeface="Symbol"/>
              </a:rPr>
              <a:t> </a:t>
            </a:r>
            <a:r>
              <a:rPr lang="en-US" sz="3600" b="1" dirty="0" smtClean="0">
                <a:latin typeface="Siyam Rupali" pitchFamily="2" charset="0"/>
                <a:cs typeface="Siyam Rupali" pitchFamily="2" charset="0"/>
                <a:sym typeface="Symbol"/>
              </a:rPr>
              <a:t>C)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/>
              </a:rPr>
              <a:t></a:t>
            </a:r>
            <a:r>
              <a:rPr lang="en-US" sz="3600" b="1" dirty="0" smtClean="0">
                <a:latin typeface="Siyam Rupali" pitchFamily="2" charset="0"/>
                <a:cs typeface="Siyam Rupali" pitchFamily="2" charset="0"/>
                <a:sym typeface="Symbol"/>
              </a:rPr>
              <a:t> (B</a:t>
            </a:r>
            <a:r>
              <a:rPr lang="bn-BD" sz="3600" b="1" dirty="0" smtClean="0">
                <a:latin typeface="Siyam Rupali" pitchFamily="2" charset="0"/>
                <a:cs typeface="Siyam Rupali" pitchFamily="2" charset="0"/>
                <a:sym typeface="Symbol"/>
              </a:rPr>
              <a:t> </a:t>
            </a:r>
            <a:r>
              <a:rPr lang="en-US" sz="3600" b="1" dirty="0" smtClean="0">
                <a:latin typeface="Siyam Rupali" pitchFamily="2" charset="0"/>
                <a:cs typeface="Siyam Rupali" pitchFamily="2" charset="0"/>
                <a:sym typeface="Symbol"/>
              </a:rPr>
              <a:t>C)</a:t>
            </a:r>
            <a:endParaRPr lang="en-US" sz="3600" b="1" dirty="0" smtClean="0">
              <a:latin typeface="Times New Roman"/>
              <a:cs typeface="NikoshBAN" pitchFamily="2" charset="0"/>
            </a:endParaRPr>
          </a:p>
          <a:p>
            <a:endParaRPr lang="en-US" sz="3600" dirty="0" smtClean="0"/>
          </a:p>
          <a:p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G:\Animation\reflect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16772" y="2345737"/>
            <a:ext cx="2751773" cy="2286000"/>
          </a:xfrm>
          <a:prstGeom prst="rect">
            <a:avLst/>
          </a:prstGeom>
          <a:noFill/>
        </p:spPr>
      </p:pic>
      <p:sp>
        <p:nvSpPr>
          <p:cNvPr id="3" name="TextBox 3"/>
          <p:cNvSpPr txBox="1"/>
          <p:nvPr/>
        </p:nvSpPr>
        <p:spPr>
          <a:xfrm>
            <a:off x="1325235" y="674574"/>
            <a:ext cx="6949108" cy="2246769"/>
          </a:xfrm>
          <a:prstGeom prst="rect">
            <a:avLst/>
          </a:prstGeom>
          <a:noFill/>
        </p:spPr>
        <p:txBody>
          <a:bodyPr wrap="square" lIns="114117" tIns="57059" rIns="114117" bIns="57059" numCol="1" rtlCol="0">
            <a:prstTxWarp prst="textDoubleWave1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BD" sz="15600" b="1" dirty="0">
                <a:ln w="6600">
                  <a:solidFill>
                    <a:schemeClr val="accent2"/>
                  </a:solidFill>
                  <a:prstDash val="solid"/>
                </a:ln>
                <a:effectLst>
                  <a:outerShdw dist="38100" dir="2700000" algn="tl" rotWithShape="0">
                    <a:schemeClr val="accent2"/>
                  </a:outerShdw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r>
              <a:rPr lang="bn-BD" sz="129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Calibri"/>
                <a:cs typeface="Vrinda" panose="02000500000000020004" pitchFamily="2" charset="0"/>
              </a:rPr>
              <a:t> </a:t>
            </a:r>
            <a:endParaRPr lang="en-US" sz="12900" b="1" dirty="0">
              <a:ln w="6600">
                <a:solidFill>
                  <a:schemeClr val="accent2"/>
                </a:solidFill>
                <a:prstDash val="solid"/>
              </a:ln>
              <a:solidFill>
                <a:schemeClr val="bg1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Calibri"/>
            </a:endParaRPr>
          </a:p>
        </p:txBody>
      </p:sp>
      <p:pic>
        <p:nvPicPr>
          <p:cNvPr id="4" name="Picture 3" descr="G:\Animation\a-lily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05804" y="4382973"/>
            <a:ext cx="1802674" cy="1752600"/>
          </a:xfrm>
          <a:prstGeom prst="rect">
            <a:avLst/>
          </a:prstGeom>
          <a:noFill/>
        </p:spPr>
      </p:pic>
      <p:pic>
        <p:nvPicPr>
          <p:cNvPr id="5" name="Picture 4" descr="G:\Animation\a-lily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4133656">
            <a:off x="6469203" y="4561240"/>
            <a:ext cx="1815032" cy="1429338"/>
          </a:xfrm>
          <a:prstGeom prst="rect">
            <a:avLst/>
          </a:prstGeom>
          <a:noFill/>
        </p:spPr>
      </p:pic>
      <p:pic>
        <p:nvPicPr>
          <p:cNvPr id="6" name="Picture 5" descr="G:\Animation\Blume905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689985" y="4256450"/>
            <a:ext cx="3154680" cy="1913207"/>
          </a:xfrm>
          <a:prstGeom prst="rect">
            <a:avLst/>
          </a:prstGeom>
          <a:noFill/>
        </p:spPr>
      </p:pic>
      <p:pic>
        <p:nvPicPr>
          <p:cNvPr id="7" name="Picture 6" descr="G:\Animation\115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120" y="2075702"/>
            <a:ext cx="1637686" cy="1621471"/>
          </a:xfrm>
          <a:prstGeom prst="rect">
            <a:avLst/>
          </a:prstGeom>
          <a:noFill/>
        </p:spPr>
      </p:pic>
      <p:pic>
        <p:nvPicPr>
          <p:cNvPr id="8" name="Picture 7" descr="G:\Animation\115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flipH="1">
            <a:off x="7376720" y="2078332"/>
            <a:ext cx="1732160" cy="161884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1303" y="1980706"/>
            <a:ext cx="2819400" cy="2762992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099443" y="4589628"/>
            <a:ext cx="2103120" cy="45936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ডিনার সেট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625575" y="1521342"/>
            <a:ext cx="2103120" cy="45936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টেবিল সেট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2364458"/>
            <a:ext cx="2514600" cy="24548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1981200" y="1219200"/>
            <a:ext cx="5295900" cy="419100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18100" dirty="0" smtClean="0">
                <a:latin typeface="NikoshBAN" pitchFamily="2" charset="0"/>
                <a:cs typeface="NikoshBAN" pitchFamily="2" charset="0"/>
              </a:rPr>
              <a:t> সেট </a:t>
            </a:r>
            <a:endParaRPr lang="en-US" sz="181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371600" y="1371600"/>
            <a:ext cx="6477000" cy="4038600"/>
          </a:xfrm>
          <a:prstGeom prst="round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/>
            <a:endParaRPr lang="en-US" sz="3600" b="1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285750" indent="-285750"/>
            <a:r>
              <a:rPr lang="bn-IN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শিক্ষারথীরা- </a:t>
            </a:r>
          </a:p>
          <a:p>
            <a:pPr marL="285750" indent="-285750"/>
            <a:r>
              <a:rPr lang="bn-IN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১।সেট কী তা বলতে পারবে।</a:t>
            </a:r>
          </a:p>
          <a:p>
            <a:pPr marL="285750" indent="-285750"/>
            <a:r>
              <a:rPr lang="bn-IN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২।সেট প্রকাশের পদ্ধতি কত প্রকার ও কি কি  তা জানতে পারবে। </a:t>
            </a:r>
          </a:p>
          <a:p>
            <a:pPr marL="285750" indent="-285750"/>
            <a:r>
              <a:rPr lang="bn-IN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পুরক সেট ও শক্তি সেট বিষয়ে বিভিন্ন সমস্যার সমাধান করতে পারবে। </a:t>
            </a:r>
          </a:p>
          <a:p>
            <a:pPr marL="285750" indent="-285750" algn="ctr"/>
            <a:r>
              <a:rPr lang="bn-IN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76400" y="762000"/>
            <a:ext cx="4648200" cy="1371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সেট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প্রকাশ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পদ্ধতি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২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marL="342900" indent="-342900" algn="ctr">
              <a:buAutoNum type="arabicParenBoth"/>
            </a:pP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তালিকা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পদ্ধতি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</a:t>
            </a:r>
          </a:p>
          <a:p>
            <a:pPr marL="342900" indent="-342900" algn="ctr">
              <a:buAutoNum type="arabicParenBoth"/>
            </a:pP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সেট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গঠন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পদ্ধতি</a:t>
            </a:r>
            <a:endParaRPr lang="en-US" sz="24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marL="342900" indent="-342900" algn="ctr"/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3" name="Rectangle 2"/>
          <p:cNvSpPr/>
          <p:nvPr/>
        </p:nvSpPr>
        <p:spPr>
          <a:xfrm>
            <a:off x="914400" y="2209800"/>
            <a:ext cx="6819900" cy="4038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/>
            <a:r>
              <a:rPr lang="en-US" sz="2800" dirty="0" smtClean="0">
                <a:solidFill>
                  <a:schemeClr val="tx1"/>
                </a:solidFill>
              </a:rPr>
              <a:t>(১) </a:t>
            </a:r>
            <a:r>
              <a:rPr lang="bn-IN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তালিকা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পদ্ধতি</a:t>
            </a:r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:</a:t>
            </a:r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 পদ্ধতিতে সেটের সকল উপাদান সঠিক ভাবে উল্লেখ থাকে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উপাদান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গুলো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দ্বিতীয়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বন্ধনী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{</a:t>
            </a:r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}</a:t>
            </a:r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এর মধ্যে আবদ্ধ করা হয়।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একাধিক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উপাদান থাকলে ‘কমা’ব্যবহার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উপাদান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গুলো</a:t>
            </a:r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আলাদা করা হয়। যেমন,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A={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24,6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} B={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1,3,7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}</a:t>
            </a:r>
          </a:p>
          <a:p>
            <a:pPr marL="342900" indent="-342900">
              <a:buAutoNum type="arabicParenBoth"/>
            </a:pP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সেট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গঠন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পদ্ধতি</a:t>
            </a:r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ঃ এ পদ্ধতিতে সেটের সকল উপাদান সুনিদ্দিষ্ট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ভাবে উল্লেখ না করে উপাদান নির্ধানের জন্য সাধারন ধর্মের উল্লেখ থাকে। যেমন,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A={</a:t>
            </a:r>
            <a:r>
              <a:rPr lang="bn-IN" sz="2800" dirty="0" smtClean="0">
                <a:solidFill>
                  <a:schemeClr val="tx1"/>
                </a:solidFill>
                <a:latin typeface="Times New Roman" pitchFamily="18" charset="0"/>
                <a:cs typeface="NikoshBAN" pitchFamily="2" charset="0"/>
              </a:rPr>
              <a:t>x€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NikoshBAN" pitchFamily="2" charset="0"/>
              </a:rPr>
              <a:t>R: 1&lt;x</a:t>
            </a:r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&lt;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x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বিজোড়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সংখা</a:t>
            </a:r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} </a:t>
            </a:r>
          </a:p>
          <a:p>
            <a:pPr algn="ctr"/>
            <a:endParaRPr lang="en-US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1524000"/>
            <a:ext cx="7315200" cy="3048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3600" dirty="0" smtClean="0">
                <a:solidFill>
                  <a:schemeClr val="tx1"/>
                </a:solidFill>
              </a:rPr>
              <a:t>  </a:t>
            </a:r>
          </a:p>
          <a:p>
            <a:pPr algn="ctr"/>
            <a:r>
              <a:rPr lang="bn-IN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একক কাজ </a:t>
            </a:r>
            <a:endParaRPr lang="bn-IN" sz="36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নিচের  সেট  কে তালিকা পদ্ধতিতে প্রকাশ কর </a:t>
            </a:r>
          </a:p>
          <a:p>
            <a:pPr algn="ctr"/>
            <a:endParaRPr lang="bn-IN" sz="36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A={</a:t>
            </a:r>
            <a:r>
              <a:rPr lang="bn-IN" sz="3600" b="1" dirty="0" smtClean="0">
                <a:solidFill>
                  <a:schemeClr val="tx1"/>
                </a:solidFill>
                <a:latin typeface="Times New Roman" pitchFamily="18" charset="0"/>
                <a:cs typeface="NikoshBAN" pitchFamily="2" charset="0"/>
              </a:rPr>
              <a:t>x € 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NikoshBAN" pitchFamily="2" charset="0"/>
              </a:rPr>
              <a:t>N: 3&lt;x</a:t>
            </a:r>
            <a:r>
              <a:rPr lang="bn-IN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&lt;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x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বিজোড়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সংখা</a:t>
            </a:r>
            <a:r>
              <a:rPr lang="bn-IN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} </a:t>
            </a:r>
          </a:p>
          <a:p>
            <a:pPr algn="ctr"/>
            <a:endParaRPr lang="en-US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1791313" y="1143000"/>
            <a:ext cx="3161687" cy="3945404"/>
          </a:xfrm>
          <a:prstGeom prst="rect">
            <a:avLst/>
          </a:prstGeom>
          <a:solidFill>
            <a:schemeClr val="bg2">
              <a:lumMod val="50000"/>
            </a:schemeClr>
          </a:solidFill>
          <a:ln w="31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Oval 2"/>
          <p:cNvSpPr/>
          <p:nvPr/>
        </p:nvSpPr>
        <p:spPr bwMode="auto">
          <a:xfrm>
            <a:off x="6019800" y="3886200"/>
            <a:ext cx="2708895" cy="2438400"/>
          </a:xfrm>
          <a:prstGeom prst="ellipse">
            <a:avLst/>
          </a:prstGeom>
          <a:noFill/>
          <a:ln w="5715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Box 25"/>
          <p:cNvSpPr txBox="1">
            <a:spLocks noChangeArrowheads="1"/>
          </p:cNvSpPr>
          <p:nvPr/>
        </p:nvSpPr>
        <p:spPr bwMode="auto">
          <a:xfrm flipH="1">
            <a:off x="1222717" y="1099032"/>
            <a:ext cx="9144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5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</a:p>
        </p:txBody>
      </p:sp>
      <p:sp>
        <p:nvSpPr>
          <p:cNvPr id="5" name="TextBox 28"/>
          <p:cNvSpPr txBox="1">
            <a:spLocks noChangeArrowheads="1"/>
          </p:cNvSpPr>
          <p:nvPr/>
        </p:nvSpPr>
        <p:spPr bwMode="auto">
          <a:xfrm flipH="1">
            <a:off x="5904936" y="508337"/>
            <a:ext cx="1029264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6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6" name="TextBox 29"/>
          <p:cNvSpPr txBox="1">
            <a:spLocks noChangeArrowheads="1"/>
          </p:cNvSpPr>
          <p:nvPr/>
        </p:nvSpPr>
        <p:spPr bwMode="auto">
          <a:xfrm flipH="1">
            <a:off x="5867400" y="3403937"/>
            <a:ext cx="848687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60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7" name="Oval 6"/>
          <p:cNvSpPr/>
          <p:nvPr/>
        </p:nvSpPr>
        <p:spPr bwMode="auto">
          <a:xfrm>
            <a:off x="5975093" y="1185033"/>
            <a:ext cx="2708896" cy="2302770"/>
          </a:xfrm>
          <a:prstGeom prst="ellipse">
            <a:avLst/>
          </a:prstGeom>
          <a:solidFill>
            <a:schemeClr val="bg2">
              <a:lumMod val="50000"/>
            </a:schemeClr>
          </a:solidFill>
          <a:ln w="571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9" name="Picture 8" descr="H:\image\Clip Art\Animal\johnny_automatic_tropical_fish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685095" y="1795613"/>
            <a:ext cx="1226696" cy="634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 descr="H:\image\Clip Art\Animal\Machovka_butterfly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3695" y="1361040"/>
            <a:ext cx="422095" cy="115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0" descr="H:\image\Clip Art\Animal\johnny_automatic_stork_1.png"/>
          <p:cNvPicPr>
            <a:picLocks noChangeAspect="1" noChangeArrowheads="1"/>
          </p:cNvPicPr>
          <p:nvPr/>
        </p:nvPicPr>
        <p:blipFill>
          <a:blip r:embed="rId5">
            <a:duotone>
              <a:prstClr val="black"/>
              <a:srgbClr val="FF0000">
                <a:tint val="45000"/>
                <a:satMod val="400000"/>
              </a:srgbClr>
            </a:duotone>
          </a:blip>
          <a:srcRect/>
          <a:stretch>
            <a:fillRect/>
          </a:stretch>
        </p:blipFill>
        <p:spPr bwMode="auto">
          <a:xfrm>
            <a:off x="3124200" y="1295401"/>
            <a:ext cx="595223" cy="1676400"/>
          </a:xfrm>
          <a:prstGeom prst="rect">
            <a:avLst/>
          </a:prstGeom>
          <a:noFill/>
        </p:spPr>
      </p:pic>
      <p:pic>
        <p:nvPicPr>
          <p:cNvPr id="12" name="Picture 11" descr="H:\image\Clip Art\Animal\zeimusu_Lion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3092698"/>
            <a:ext cx="706928" cy="17769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2" descr="H:\image\Clip Art\Animal\danko_Friendly_rabbit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4336" y="2991710"/>
            <a:ext cx="762855" cy="17889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13" descr="H:\image\Clip Art\Animal\johnny_automatic_duck_decoy_-side_view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1295400"/>
            <a:ext cx="1013759" cy="1113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14" descr="H:\image\Clip Art\Animal\johnny_automatic_oyster_catcher.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3048000"/>
            <a:ext cx="973456" cy="1531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15" descr="H:\image\Clip Art\Animal\johnny_automatic_oyster_catcher.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1905000"/>
            <a:ext cx="1065842" cy="8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16" descr="H:\image\Clip Art\Animal\johnny_automatic_duck_decoy_-side_view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1143000"/>
            <a:ext cx="1073384" cy="8440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17" descr="H:\image\Clip Art\Animal\danko_Friendly_rabbit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1555" y="1752600"/>
            <a:ext cx="1181445" cy="10356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18" descr="H:\image\Clip Art\Animal\Machovka_butterfly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2209800"/>
            <a:ext cx="943083" cy="1215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19" descr="H:\image\Clip Art\Animal\johnny_automatic_oyster_catcher.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965" y="4191000"/>
            <a:ext cx="1065835" cy="8630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20" descr="H:\image\Clip Art\Animal\johnny_automatic_stork_1.png"/>
          <p:cNvPicPr>
            <a:picLocks noChangeAspect="1" noChangeArrowheads="1"/>
          </p:cNvPicPr>
          <p:nvPr/>
        </p:nvPicPr>
        <p:blipFill>
          <a:blip r:embed="rId5">
            <a:duotone>
              <a:prstClr val="black"/>
              <a:srgbClr val="FF0000">
                <a:tint val="45000"/>
                <a:satMod val="400000"/>
              </a:srgbClr>
            </a:duotone>
          </a:blip>
          <a:srcRect/>
          <a:stretch>
            <a:fillRect/>
          </a:stretch>
        </p:blipFill>
        <p:spPr bwMode="auto">
          <a:xfrm>
            <a:off x="6400800" y="4408352"/>
            <a:ext cx="877753" cy="1560059"/>
          </a:xfrm>
          <a:prstGeom prst="rect">
            <a:avLst/>
          </a:prstGeom>
          <a:noFill/>
        </p:spPr>
      </p:pic>
      <p:pic>
        <p:nvPicPr>
          <p:cNvPr id="22" name="Picture 21" descr="H:\image\Clip Art\Animal\johnny_automatic_tropical_fish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5105400"/>
            <a:ext cx="932612" cy="9317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TextBox 24"/>
          <p:cNvSpPr txBox="1"/>
          <p:nvPr/>
        </p:nvSpPr>
        <p:spPr>
          <a:xfrm>
            <a:off x="1447800" y="5218297"/>
            <a:ext cx="8153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400" dirty="0" smtClean="0">
                <a:solidFill>
                  <a:srgbClr val="FF0000"/>
                </a:solidFill>
              </a:rPr>
              <a:t>A’= </a:t>
            </a:r>
            <a:r>
              <a:rPr lang="en-US" sz="4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smtClean="0">
                <a:solidFill>
                  <a:srgbClr val="FF0000"/>
                </a:solidFill>
              </a:rPr>
              <a:t>B</a:t>
            </a:r>
            <a:r>
              <a:rPr lang="bn-IN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smtClean="0">
                <a:solidFill>
                  <a:srgbClr val="FF0000"/>
                </a:solidFill>
              </a:rPr>
              <a:t>’=</a:t>
            </a:r>
            <a:r>
              <a:rPr lang="en-US" sz="4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</a:p>
          <a:p>
            <a:endParaRPr lang="en-US" sz="4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8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800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800" decel="100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80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8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0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/>
      <p:bldP spid="5" grpId="0"/>
      <p:bldP spid="7" grpId="0" animBg="1"/>
      <p:bldP spid="2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3"/>
          <p:cNvSpPr txBox="1"/>
          <p:nvPr/>
        </p:nvSpPr>
        <p:spPr>
          <a:xfrm>
            <a:off x="38100" y="248334"/>
            <a:ext cx="6858000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 smtClean="0">
                <a:solidFill>
                  <a:srgbClr val="0000CC"/>
                </a:solidFill>
              </a:rPr>
              <a:t> </a:t>
            </a:r>
            <a:r>
              <a:rPr lang="en-US" sz="4400" b="1" kern="3100" spc="100" dirty="0" smtClean="0">
                <a:solidFill>
                  <a:srgbClr val="0000CC"/>
                </a:solidFill>
              </a:rPr>
              <a:t>A’= </a:t>
            </a:r>
            <a:r>
              <a:rPr lang="en-US" sz="4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U </a:t>
            </a:r>
            <a:r>
              <a:rPr lang="en-US" sz="4400" b="1" kern="3100" spc="100" dirty="0" smtClean="0">
                <a:solidFill>
                  <a:srgbClr val="0000CC"/>
                </a:solidFill>
              </a:rPr>
              <a:t>-A </a:t>
            </a:r>
            <a:r>
              <a:rPr lang="en-US" sz="4400" b="1" kern="3100" spc="100" dirty="0" err="1" smtClean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4400" b="1" kern="3100" spc="100" dirty="0" smtClean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kern="3100" spc="100" dirty="0" smtClean="0">
                <a:solidFill>
                  <a:srgbClr val="0000CC"/>
                </a:solidFill>
              </a:rPr>
              <a:t>B</a:t>
            </a:r>
            <a:r>
              <a:rPr lang="bn-IN" sz="4400" b="1" kern="3100" spc="100" dirty="0" smtClean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kern="3100" spc="100" dirty="0" smtClean="0">
                <a:solidFill>
                  <a:srgbClr val="0000CC"/>
                </a:solidFill>
              </a:rPr>
              <a:t>’=</a:t>
            </a:r>
            <a:r>
              <a:rPr lang="en-US" sz="4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4400" b="1" kern="3100" spc="100" dirty="0" smtClean="0">
                <a:solidFill>
                  <a:srgbClr val="0000CC"/>
                </a:solidFill>
              </a:rPr>
              <a:t>-B</a:t>
            </a:r>
            <a:endParaRPr lang="en-US" b="1" kern="3100" spc="100" dirty="0" smtClean="0">
              <a:solidFill>
                <a:srgbClr val="0000CC"/>
              </a:solidFill>
            </a:endParaRPr>
          </a:p>
          <a:p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06558" y="1628433"/>
            <a:ext cx="2857500" cy="22098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4" name="Picture 3" descr="H:\image\Clip Art\Animal\johnny_automatic_tropical_fish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608013">
            <a:off x="15101" y="1938077"/>
            <a:ext cx="1066800" cy="5763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H:\image\Clip Art\Animal\johnny_automatic_duck_decoy_-side_view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1676400"/>
            <a:ext cx="609600" cy="9020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 descr="H:\image\Clip Art\Animal\zeimusu_Lion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819400"/>
            <a:ext cx="609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 descr="H:\image\Clip Art\Animal\danko_Friendly_rabbit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919" y="2743200"/>
            <a:ext cx="1066799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 descr="H:\image\Clip Art\Animal\johnny_automatic_oyster_catcher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895600"/>
            <a:ext cx="8382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Minus 8"/>
          <p:cNvSpPr/>
          <p:nvPr/>
        </p:nvSpPr>
        <p:spPr>
          <a:xfrm rot="10800000" flipV="1">
            <a:off x="3048000" y="2571065"/>
            <a:ext cx="762000" cy="457200"/>
          </a:xfrm>
          <a:prstGeom prst="mathMinus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0" name="TextBox 14"/>
          <p:cNvSpPr txBox="1"/>
          <p:nvPr/>
        </p:nvSpPr>
        <p:spPr>
          <a:xfrm>
            <a:off x="228600" y="1085046"/>
            <a:ext cx="6858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U</a:t>
            </a:r>
            <a:endParaRPr lang="en-US" sz="2800" b="1" dirty="0" smtClean="0"/>
          </a:p>
          <a:p>
            <a:endParaRPr lang="en-US" dirty="0"/>
          </a:p>
        </p:txBody>
      </p:sp>
      <p:sp>
        <p:nvSpPr>
          <p:cNvPr id="11" name="Flowchart: Connector 10"/>
          <p:cNvSpPr/>
          <p:nvPr/>
        </p:nvSpPr>
        <p:spPr>
          <a:xfrm>
            <a:off x="3848100" y="1504265"/>
            <a:ext cx="2476500" cy="2286000"/>
          </a:xfrm>
          <a:prstGeom prst="flowChartConnector">
            <a:avLst/>
          </a:prstGeom>
          <a:solidFill>
            <a:schemeClr val="bg2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2" name="Equal 11"/>
          <p:cNvSpPr/>
          <p:nvPr/>
        </p:nvSpPr>
        <p:spPr>
          <a:xfrm>
            <a:off x="6438900" y="2571065"/>
            <a:ext cx="609600" cy="304800"/>
          </a:xfrm>
          <a:prstGeom prst="mathEqual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Flowchart: Connector 12"/>
          <p:cNvSpPr/>
          <p:nvPr/>
        </p:nvSpPr>
        <p:spPr>
          <a:xfrm>
            <a:off x="7086600" y="1371600"/>
            <a:ext cx="1981200" cy="2418665"/>
          </a:xfrm>
          <a:prstGeom prst="flowChartConnector">
            <a:avLst/>
          </a:prstGeom>
          <a:solidFill>
            <a:schemeClr val="bg2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14" name="Picture 13" descr="H:\image\Clip Art\Animal\johnny_automatic_tropical_fish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608013">
            <a:off x="7141398" y="1553446"/>
            <a:ext cx="1066800" cy="808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14" descr="H:\image\Clip Art\Animal\Machovka_butterfly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1100" y="1504265"/>
            <a:ext cx="762000" cy="1021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15" descr="H:\image\Clip Art\Animal\danko_Friendly_rabbit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2590800"/>
            <a:ext cx="1066799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16" descr="H:\image\Clip Art\Animal\johnny_automatic_duck_decoy_-side_view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1752600"/>
            <a:ext cx="609600" cy="9020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17" descr="H:\image\Clip Art\Animal\zeimusu_Lion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2590800"/>
            <a:ext cx="609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18" descr="H:\image\Clip Art\Animal\johnny_automatic_oyster_catcher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1120" y="2603696"/>
            <a:ext cx="8382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19" descr="H:\image\Clip Art\Animal\johnny_automatic_stork_1.png"/>
          <p:cNvPicPr>
            <a:picLocks noChangeAspect="1" noChangeArrowheads="1"/>
          </p:cNvPicPr>
          <p:nvPr/>
        </p:nvPicPr>
        <p:blipFill>
          <a:blip r:embed="rId8">
            <a:duotone>
              <a:prstClr val="black"/>
              <a:srgbClr val="FF0000">
                <a:tint val="45000"/>
                <a:satMod val="400000"/>
              </a:srgbClr>
            </a:duotone>
          </a:blip>
          <a:srcRect/>
          <a:stretch>
            <a:fillRect/>
          </a:stretch>
        </p:blipFill>
        <p:spPr bwMode="auto">
          <a:xfrm>
            <a:off x="838200" y="1676400"/>
            <a:ext cx="1052423" cy="1524000"/>
          </a:xfrm>
          <a:prstGeom prst="rect">
            <a:avLst/>
          </a:prstGeom>
          <a:noFill/>
        </p:spPr>
      </p:pic>
      <p:pic>
        <p:nvPicPr>
          <p:cNvPr id="21" name="Picture 20" descr="H:\image\Clip Art\Animal\johnny_automatic_stork_1.png"/>
          <p:cNvPicPr>
            <a:picLocks noChangeAspect="1" noChangeArrowheads="1"/>
          </p:cNvPicPr>
          <p:nvPr/>
        </p:nvPicPr>
        <p:blipFill>
          <a:blip r:embed="rId8">
            <a:duotone>
              <a:prstClr val="black"/>
              <a:srgbClr val="FF0000">
                <a:tint val="45000"/>
                <a:satMod val="400000"/>
              </a:srgbClr>
            </a:duotone>
          </a:blip>
          <a:srcRect/>
          <a:stretch>
            <a:fillRect/>
          </a:stretch>
        </p:blipFill>
        <p:spPr bwMode="auto">
          <a:xfrm>
            <a:off x="8001000" y="2133600"/>
            <a:ext cx="1052423" cy="1219200"/>
          </a:xfrm>
          <a:prstGeom prst="rect">
            <a:avLst/>
          </a:prstGeom>
          <a:noFill/>
        </p:spPr>
      </p:pic>
      <p:sp>
        <p:nvSpPr>
          <p:cNvPr id="22" name="TextBox 44"/>
          <p:cNvSpPr txBox="1"/>
          <p:nvPr/>
        </p:nvSpPr>
        <p:spPr>
          <a:xfrm>
            <a:off x="3695700" y="1123265"/>
            <a:ext cx="152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400" dirty="0" smtClean="0"/>
              <a:t>A</a:t>
            </a:r>
            <a:endParaRPr lang="en-US" dirty="0"/>
          </a:p>
        </p:txBody>
      </p:sp>
      <p:pic>
        <p:nvPicPr>
          <p:cNvPr id="23" name="Picture 22" descr="H:\image\Clip Art\Animal\Machovka_butterfly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828800"/>
            <a:ext cx="762000" cy="7168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TextBox 23"/>
          <p:cNvSpPr txBox="1"/>
          <p:nvPr/>
        </p:nvSpPr>
        <p:spPr>
          <a:xfrm>
            <a:off x="7315200" y="914400"/>
            <a:ext cx="838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kern="3100" spc="100" dirty="0" smtClean="0">
                <a:solidFill>
                  <a:srgbClr val="0000CC"/>
                </a:solidFill>
              </a:rPr>
              <a:t>A’</a:t>
            </a:r>
            <a:endParaRPr lang="en-US" sz="4000" dirty="0"/>
          </a:p>
        </p:txBody>
      </p:sp>
      <p:sp>
        <p:nvSpPr>
          <p:cNvPr id="25" name="Rectangle 24"/>
          <p:cNvSpPr/>
          <p:nvPr/>
        </p:nvSpPr>
        <p:spPr>
          <a:xfrm>
            <a:off x="306558" y="4399865"/>
            <a:ext cx="2665242" cy="22098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6" name="Flowchart: Connector 25"/>
          <p:cNvSpPr/>
          <p:nvPr/>
        </p:nvSpPr>
        <p:spPr>
          <a:xfrm>
            <a:off x="3848100" y="4247465"/>
            <a:ext cx="2324100" cy="2286000"/>
          </a:xfrm>
          <a:prstGeom prst="flowChartConnector">
            <a:avLst/>
          </a:prstGeom>
          <a:solidFill>
            <a:schemeClr val="bg2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7" name="Flowchart: Connector 26"/>
          <p:cNvSpPr/>
          <p:nvPr/>
        </p:nvSpPr>
        <p:spPr>
          <a:xfrm>
            <a:off x="6858000" y="4095065"/>
            <a:ext cx="2133600" cy="2362200"/>
          </a:xfrm>
          <a:prstGeom prst="flowChartConnector">
            <a:avLst/>
          </a:prstGeom>
          <a:solidFill>
            <a:schemeClr val="bg2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8" name="Minus 27"/>
          <p:cNvSpPr/>
          <p:nvPr/>
        </p:nvSpPr>
        <p:spPr>
          <a:xfrm rot="10800000" flipV="1">
            <a:off x="2971800" y="5161865"/>
            <a:ext cx="762000" cy="457200"/>
          </a:xfrm>
          <a:prstGeom prst="mathMinus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9" name="Equal 28"/>
          <p:cNvSpPr/>
          <p:nvPr/>
        </p:nvSpPr>
        <p:spPr>
          <a:xfrm>
            <a:off x="6248400" y="5161865"/>
            <a:ext cx="609600" cy="304800"/>
          </a:xfrm>
          <a:prstGeom prst="mathEqual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0" name="TextBox 43"/>
          <p:cNvSpPr txBox="1"/>
          <p:nvPr/>
        </p:nvSpPr>
        <p:spPr>
          <a:xfrm>
            <a:off x="3771900" y="3866465"/>
            <a:ext cx="76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800" dirty="0" smtClean="0"/>
              <a:t>B</a:t>
            </a:r>
            <a:endParaRPr lang="en-US" sz="4800" dirty="0"/>
          </a:p>
        </p:txBody>
      </p:sp>
      <p:sp>
        <p:nvSpPr>
          <p:cNvPr id="31" name="TextBox 45"/>
          <p:cNvSpPr txBox="1"/>
          <p:nvPr/>
        </p:nvSpPr>
        <p:spPr>
          <a:xfrm>
            <a:off x="76200" y="3942665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U</a:t>
            </a:r>
            <a:endParaRPr lang="en-US" sz="2800" b="1" dirty="0" smtClean="0"/>
          </a:p>
        </p:txBody>
      </p:sp>
      <p:pic>
        <p:nvPicPr>
          <p:cNvPr id="32" name="Picture 31" descr="H:\image\Clip Art\Animal\zeimusu_Lion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715000"/>
            <a:ext cx="609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Picture 32" descr="H:\image\Clip Art\Animal\johnny_automatic_stork_1.png"/>
          <p:cNvPicPr>
            <a:picLocks noChangeAspect="1" noChangeArrowheads="1"/>
          </p:cNvPicPr>
          <p:nvPr/>
        </p:nvPicPr>
        <p:blipFill>
          <a:blip r:embed="rId8">
            <a:duotone>
              <a:prstClr val="black"/>
              <a:srgbClr val="FF0000">
                <a:tint val="45000"/>
                <a:satMod val="400000"/>
              </a:srgbClr>
            </a:duotone>
          </a:blip>
          <a:srcRect/>
          <a:stretch>
            <a:fillRect/>
          </a:stretch>
        </p:blipFill>
        <p:spPr bwMode="auto">
          <a:xfrm>
            <a:off x="838200" y="4419600"/>
            <a:ext cx="1052423" cy="1524000"/>
          </a:xfrm>
          <a:prstGeom prst="rect">
            <a:avLst/>
          </a:prstGeom>
          <a:noFill/>
        </p:spPr>
      </p:pic>
      <p:pic>
        <p:nvPicPr>
          <p:cNvPr id="34" name="Picture 33" descr="H:\image\Clip Art\Animal\danko_Friendly_rabbit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5486400"/>
            <a:ext cx="1066799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" name="Picture 34" descr="H:\image\Clip Art\Animal\johnny_automatic_oyster_catcher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5562600"/>
            <a:ext cx="8382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" name="Picture 35" descr="H:\image\Clip Art\Animal\johnny_automatic_tropical_fish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608013">
            <a:off x="15102" y="4681278"/>
            <a:ext cx="1066800" cy="5763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" name="Picture 36" descr="H:\image\Clip Art\Animal\johnny_automatic_duck_decoy_-side_view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4495800"/>
            <a:ext cx="609600" cy="9020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" name="Picture 37" descr="H:\image\Clip Art\Animal\johnny_automatic_tropical_fish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608013">
            <a:off x="4061717" y="4474687"/>
            <a:ext cx="910983" cy="808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" name="Picture 38" descr="H:\image\Clip Art\Animal\Machovka_butterfly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4309403"/>
            <a:ext cx="762000" cy="1021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" name="Picture 39" descr="H:\image\Clip Art\Animal\johnny_automatic_stork_1.png"/>
          <p:cNvPicPr>
            <a:picLocks noChangeAspect="1" noChangeArrowheads="1"/>
          </p:cNvPicPr>
          <p:nvPr/>
        </p:nvPicPr>
        <p:blipFill>
          <a:blip r:embed="rId8">
            <a:duotone>
              <a:prstClr val="black"/>
              <a:srgbClr val="FF0000">
                <a:tint val="45000"/>
                <a:satMod val="400000"/>
              </a:srgbClr>
            </a:duotone>
          </a:blip>
          <a:srcRect/>
          <a:stretch>
            <a:fillRect/>
          </a:stretch>
        </p:blipFill>
        <p:spPr bwMode="auto">
          <a:xfrm>
            <a:off x="4953000" y="4876800"/>
            <a:ext cx="1052423" cy="1123265"/>
          </a:xfrm>
          <a:prstGeom prst="rect">
            <a:avLst/>
          </a:prstGeom>
          <a:noFill/>
        </p:spPr>
      </p:pic>
      <p:pic>
        <p:nvPicPr>
          <p:cNvPr id="41" name="Picture 40" descr="H:\image\Clip Art\Animal\danko_Friendly_rabbit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5257800"/>
            <a:ext cx="9525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" name="Picture 41" descr="H:\image\Clip Art\Animal\johnny_automatic_duck_decoy_-side_view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4419600"/>
            <a:ext cx="609600" cy="9020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" name="Picture 42" descr="H:\image\Clip Art\Animal\zeimusu_Lion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5334000"/>
            <a:ext cx="609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" name="Picture 43" descr="H:\image\Clip Art\Animal\johnny_automatic_oyster_catcher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5486400"/>
            <a:ext cx="8382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" name="Picture 44" descr="H:\image\Clip Art\Animal\Machovka_butterfly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4648200"/>
            <a:ext cx="762000" cy="7168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" name="TextBox 45"/>
          <p:cNvSpPr txBox="1"/>
          <p:nvPr/>
        </p:nvSpPr>
        <p:spPr>
          <a:xfrm>
            <a:off x="6934200" y="3657600"/>
            <a:ext cx="8194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 </a:t>
            </a:r>
            <a:r>
              <a:rPr lang="en-US" sz="3600" b="1" kern="3100" spc="100" dirty="0" smtClean="0">
                <a:solidFill>
                  <a:srgbClr val="0000CC"/>
                </a:solidFill>
              </a:rPr>
              <a:t>B</a:t>
            </a:r>
            <a:r>
              <a:rPr lang="bn-IN" sz="3600" b="1" kern="3100" spc="100" dirty="0" smtClean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kern="3100" spc="100" dirty="0" smtClean="0">
                <a:solidFill>
                  <a:srgbClr val="0000CC"/>
                </a:solidFill>
              </a:rPr>
              <a:t>’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8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4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7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0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3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5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6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9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1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2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7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8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3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4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1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2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9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0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8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5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6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9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1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2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7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8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>
                      <p:stCondLst>
                        <p:cond delay="indefinite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5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7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8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9" fill="hold">
                      <p:stCondLst>
                        <p:cond delay="indefinite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3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4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5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6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7" fill="hold">
                      <p:stCondLst>
                        <p:cond delay="indefinite"/>
                      </p:stCondLst>
                      <p:childTnLst>
                        <p:par>
                          <p:cTn id="278" fill="hold">
                            <p:stCondLst>
                              <p:cond delay="0"/>
                            </p:stCondLst>
                            <p:childTnLst>
                              <p:par>
                                <p:cTn id="27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1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2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3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4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5" fill="hold">
                      <p:stCondLst>
                        <p:cond delay="indefinite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7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7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2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7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2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7" fill="hold">
                      <p:stCondLst>
                        <p:cond delay="indefinite"/>
                      </p:stCondLst>
                      <p:childTnLst>
                        <p:par>
                          <p:cTn id="328" fill="hold">
                            <p:stCondLst>
                              <p:cond delay="0"/>
                            </p:stCondLst>
                            <p:childTnLst>
                              <p:par>
                                <p:cTn id="32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1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2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3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4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9" grpId="0" animBg="1"/>
      <p:bldP spid="10" grpId="0"/>
      <p:bldP spid="11" grpId="0" animBg="1"/>
      <p:bldP spid="12" grpId="0" animBg="1"/>
      <p:bldP spid="13" grpId="0" animBg="1"/>
      <p:bldP spid="22" grpId="0"/>
      <p:bldP spid="24" grpId="0"/>
      <p:bldP spid="25" grpId="0" animBg="1"/>
      <p:bldP spid="26" grpId="0" animBg="1"/>
      <p:bldP spid="27" grpId="0" animBg="1"/>
      <p:bldP spid="28" grpId="0" animBg="1"/>
      <p:bldP spid="29" grpId="0" animBg="1"/>
      <p:bldP spid="30" grpId="0"/>
      <p:bldP spid="31" grpId="0"/>
      <p:bldP spid="4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112542" y="0"/>
            <a:ext cx="8802858" cy="2133600"/>
          </a:xfrm>
          <a:prstGeom prst="horizontalScroll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জোড়ায়</a:t>
            </a:r>
            <a:r>
              <a:rPr lang="en-US" sz="80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80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8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2400" y="2514600"/>
            <a:ext cx="8915400" cy="3733800"/>
          </a:xfrm>
          <a:prstGeom prst="rect">
            <a:avLst/>
          </a:prstGeom>
          <a:solidFill>
            <a:schemeClr val="accent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U={1,2,3,4,5,6}     A={1,3 ,5},   B={2,4,6} </a:t>
            </a:r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হলে</a:t>
            </a:r>
            <a:endParaRPr lang="en-US" sz="36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b="1" kern="3100" spc="100" dirty="0" smtClean="0">
                <a:solidFill>
                  <a:schemeClr val="tx1"/>
                </a:solidFill>
              </a:rPr>
              <a:t>A’</a:t>
            </a:r>
            <a:r>
              <a:rPr lang="bn-IN" sz="3600" b="1" kern="3100" spc="1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bn-IN" sz="3600" b="1" kern="3100" spc="100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sz="3600" b="1" kern="3100" spc="100" dirty="0" smtClean="0">
                <a:solidFill>
                  <a:schemeClr val="tx1"/>
                </a:solidFill>
              </a:rPr>
              <a:t>B</a:t>
            </a:r>
            <a:r>
              <a:rPr lang="bn-IN" sz="3600" b="1" kern="3100" spc="1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kern="3100" spc="100" dirty="0" smtClean="0">
                <a:solidFill>
                  <a:schemeClr val="tx1"/>
                </a:solidFill>
              </a:rPr>
              <a:t>’</a:t>
            </a:r>
            <a:r>
              <a:rPr lang="bn-IN" sz="3600" b="1" kern="3100" spc="100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bn-IN" sz="3600" b="1" kern="3100" spc="100" dirty="0" smtClean="0">
                <a:solidFill>
                  <a:schemeClr val="tx1"/>
                </a:solidFill>
                <a:latin typeface="Times New Roman" pitchFamily="18" charset="0"/>
                <a:cs typeface="NikoshBAN" pitchFamily="2" charset="0"/>
              </a:rPr>
              <a:t>নির্নয় কর।</a:t>
            </a:r>
          </a:p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endParaRPr lang="en-US" sz="3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</TotalTime>
  <Words>670</Words>
  <Application>Microsoft Office PowerPoint</Application>
  <PresentationFormat>On-screen Show (4:3)</PresentationFormat>
  <Paragraphs>128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30" baseType="lpstr">
      <vt:lpstr>Arial</vt:lpstr>
      <vt:lpstr>Bodoni MT Black</vt:lpstr>
      <vt:lpstr>Bodoni MT Condensed</vt:lpstr>
      <vt:lpstr>Calibri</vt:lpstr>
      <vt:lpstr>DokChampa</vt:lpstr>
      <vt:lpstr>NikoshBAN</vt:lpstr>
      <vt:lpstr>PandulipiMJ</vt:lpstr>
      <vt:lpstr>Siyam Rupali</vt:lpstr>
      <vt:lpstr>SutonnyMJ</vt:lpstr>
      <vt:lpstr>Symbol</vt:lpstr>
      <vt:lpstr>Times New Roman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anika anisa</dc:creator>
  <cp:lastModifiedBy>User</cp:lastModifiedBy>
  <cp:revision>121</cp:revision>
  <dcterms:created xsi:type="dcterms:W3CDTF">2006-08-16T00:00:00Z</dcterms:created>
  <dcterms:modified xsi:type="dcterms:W3CDTF">2021-03-31T13:41:18Z</dcterms:modified>
</cp:coreProperties>
</file>