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Lst>
  <p:notesMasterIdLst>
    <p:notesMasterId r:id="rId26"/>
  </p:notesMasterIdLst>
  <p:handoutMasterIdLst>
    <p:handoutMasterId r:id="rId27"/>
  </p:handoutMasterIdLst>
  <p:sldIdLst>
    <p:sldId id="256" r:id="rId5"/>
    <p:sldId id="257" r:id="rId6"/>
    <p:sldId id="259" r:id="rId7"/>
    <p:sldId id="260" r:id="rId8"/>
    <p:sldId id="261" r:id="rId9"/>
    <p:sldId id="262" r:id="rId10"/>
    <p:sldId id="274" r:id="rId11"/>
    <p:sldId id="277" r:id="rId12"/>
    <p:sldId id="270" r:id="rId13"/>
    <p:sldId id="264" r:id="rId14"/>
    <p:sldId id="276" r:id="rId15"/>
    <p:sldId id="265" r:id="rId16"/>
    <p:sldId id="278" r:id="rId17"/>
    <p:sldId id="268" r:id="rId18"/>
    <p:sldId id="275" r:id="rId19"/>
    <p:sldId id="273" r:id="rId20"/>
    <p:sldId id="269" r:id="rId21"/>
    <p:sldId id="271" r:id="rId22"/>
    <p:sldId id="272"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639"/>
    <a:srgbClr val="FFFFFF"/>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showGuides="1">
      <p:cViewPr varScale="1">
        <p:scale>
          <a:sx n="87" d="100"/>
          <a:sy n="87" d="100"/>
        </p:scale>
        <p:origin x="528" y="101"/>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7/9/2021</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1-07-06T06:11:47.0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4855 18368 0</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1-07-06T06:11:47.0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6621 16804 0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7/9/2021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descr="View of a mountain range">
            <a:extLst>
              <a:ext uri="{FF2B5EF4-FFF2-40B4-BE49-F238E27FC236}">
                <a16:creationId xmlns:a16="http://schemas.microsoft.com/office/drawing/2014/main" id="{E81A1A3D-6157-4F06-A559-2A901D8CC689}"/>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3140E306-1A5C-4167-A7E6-A8A212BF7AA6}"/>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14" name="Rectangle 13">
            <a:extLst>
              <a:ext uri="{FF2B5EF4-FFF2-40B4-BE49-F238E27FC236}">
                <a16:creationId xmlns:a16="http://schemas.microsoft.com/office/drawing/2014/main" id="{13E36796-A5C4-4856-B382-B70C067765E0}"/>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73748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0548664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D495E168-DA5E-4888-8D8A-92B118324C14}" type="slidenum">
              <a:rPr lang="en-US" noProof="0" smtClean="0"/>
              <a:pPr/>
              <a:t>‹#›</a:t>
            </a:fld>
            <a:endParaRPr lang="en-US"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5640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85953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198872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33213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54408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7923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152305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25554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7" name="Rectangle 6" descr="View of a lake and mountain range">
            <a:extLst>
              <a:ext uri="{FF2B5EF4-FFF2-40B4-BE49-F238E27FC236}">
                <a16:creationId xmlns:a16="http://schemas.microsoft.com/office/drawing/2014/main" id="{AF6B031D-E8B8-4B66-B6C7-3F38101C6BA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id="{807E9078-7428-4817-8F48-1E4F59EF3158}"/>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9" name="Oval 8">
            <a:extLst>
              <a:ext uri="{FF2B5EF4-FFF2-40B4-BE49-F238E27FC236}">
                <a16:creationId xmlns:a16="http://schemas.microsoft.com/office/drawing/2014/main" id="{44DE88E1-AD5D-4751-9761-CDC97FBE8786}"/>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0" name="Rectangle 9">
            <a:extLst>
              <a:ext uri="{FF2B5EF4-FFF2-40B4-BE49-F238E27FC236}">
                <a16:creationId xmlns:a16="http://schemas.microsoft.com/office/drawing/2014/main" id="{18B0BAD6-DCBB-4FFF-85B0-B547C856829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21002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D495E168-DA5E-4888-8D8A-92B118324C14}" type="slidenum">
              <a:rPr lang="en-US" noProof="0" smtClean="0"/>
              <a:pPr/>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7806F5-F862-4351-88F3-9A2F3755D200}"/>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2" name="Rectangle 11" descr="View of a lake and mountain range">
            <a:extLst>
              <a:ext uri="{FF2B5EF4-FFF2-40B4-BE49-F238E27FC236}">
                <a16:creationId xmlns:a16="http://schemas.microsoft.com/office/drawing/2014/main" id="{061E0B89-290C-4889-BD3A-2EF207E2312B}"/>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2BE0F90F-DCC0-45D4-A2AA-05AA11700CEB}"/>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14" name="Oval 13">
            <a:extLst>
              <a:ext uri="{FF2B5EF4-FFF2-40B4-BE49-F238E27FC236}">
                <a16:creationId xmlns:a16="http://schemas.microsoft.com/office/drawing/2014/main" id="{A36E3DD8-6822-4A6D-8F20-66EEFF06F6D9}"/>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5" name="Rectangle 14">
            <a:extLst>
              <a:ext uri="{FF2B5EF4-FFF2-40B4-BE49-F238E27FC236}">
                <a16:creationId xmlns:a16="http://schemas.microsoft.com/office/drawing/2014/main" id="{F1C5D033-6DE7-4727-8C98-4E1C67A81B89}"/>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45799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8" name="Rectangle 7" descr="View of a lake and mountain range">
            <a:extLst>
              <a:ext uri="{FF2B5EF4-FFF2-40B4-BE49-F238E27FC236}">
                <a16:creationId xmlns:a16="http://schemas.microsoft.com/office/drawing/2014/main" id="{DF58CC27-9A9B-4E9B-9683-70997EEA1FD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9" name="Rectangle 8">
            <a:extLst>
              <a:ext uri="{FF2B5EF4-FFF2-40B4-BE49-F238E27FC236}">
                <a16:creationId xmlns:a16="http://schemas.microsoft.com/office/drawing/2014/main" id="{619CC347-79E1-4A2B-9166-DDCCC64D3B8C}"/>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10" name="Oval 9">
            <a:extLst>
              <a:ext uri="{FF2B5EF4-FFF2-40B4-BE49-F238E27FC236}">
                <a16:creationId xmlns:a16="http://schemas.microsoft.com/office/drawing/2014/main" id="{42DE216B-34A5-40D8-B8FA-EB7390AA436B}"/>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098E9536-F4AE-408B-ACD9-99C69F6B44FB}"/>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3238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1" name="Rectangle 10" descr="View of a lake and mountain range">
            <a:extLst>
              <a:ext uri="{FF2B5EF4-FFF2-40B4-BE49-F238E27FC236}">
                <a16:creationId xmlns:a16="http://schemas.microsoft.com/office/drawing/2014/main" id="{FB9B052B-0CF8-4DF4-8A96-E8B20A5BD08F}"/>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33501642-A151-4CF3-8298-C4195A5131F4}"/>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7C4B5F2C-4AF3-427C-A267-9E3B5DE5C381}"/>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Rectangle 13">
            <a:extLst>
              <a:ext uri="{FF2B5EF4-FFF2-40B4-BE49-F238E27FC236}">
                <a16:creationId xmlns:a16="http://schemas.microsoft.com/office/drawing/2014/main" id="{F6BE7528-FCAC-4F6D-AC14-F77597D0D766}"/>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651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Rectangle 5" descr="Unpaved road lined with trees, mountain side drive">
            <a:extLst>
              <a:ext uri="{FF2B5EF4-FFF2-40B4-BE49-F238E27FC236}">
                <a16:creationId xmlns:a16="http://schemas.microsoft.com/office/drawing/2014/main" id="{D6D93509-DE1A-4198-B0F3-472583FACFE5}"/>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7" name="Rectangle 6">
            <a:extLst>
              <a:ext uri="{FF2B5EF4-FFF2-40B4-BE49-F238E27FC236}">
                <a16:creationId xmlns:a16="http://schemas.microsoft.com/office/drawing/2014/main" id="{EE22B2A4-1C27-4FDB-9C4D-EFB01C7C407A}"/>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3847559C-98EB-4248-8409-45387E738C12}"/>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9" name="Rectangle 8">
            <a:extLst>
              <a:ext uri="{FF2B5EF4-FFF2-40B4-BE49-F238E27FC236}">
                <a16:creationId xmlns:a16="http://schemas.microsoft.com/office/drawing/2014/main" id="{4FC30626-2761-4622-9491-6D4D2EB4FCBF}"/>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56887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5" name="Rectangle 4" descr="Unpaved road lined with trees, mountain side drive">
            <a:extLst>
              <a:ext uri="{FF2B5EF4-FFF2-40B4-BE49-F238E27FC236}">
                <a16:creationId xmlns:a16="http://schemas.microsoft.com/office/drawing/2014/main" id="{BAD99972-A611-4903-9835-9D6BA981D0F4}"/>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31CDDAD-341F-4A7A-ACB3-D3078FD081D4}"/>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7" name="Oval 6">
            <a:extLst>
              <a:ext uri="{FF2B5EF4-FFF2-40B4-BE49-F238E27FC236}">
                <a16:creationId xmlns:a16="http://schemas.microsoft.com/office/drawing/2014/main" id="{A4EEF5FC-82F9-4C7B-826F-D65530172C88}"/>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6619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9" name="Rectangle 8" descr="View of a lake and mountain range">
            <a:extLst>
              <a:ext uri="{FF2B5EF4-FFF2-40B4-BE49-F238E27FC236}">
                <a16:creationId xmlns:a16="http://schemas.microsoft.com/office/drawing/2014/main" id="{34CD1A1F-433E-4352-92AF-C2C5683243CF}"/>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0" name="Rectangle 9">
            <a:extLst>
              <a:ext uri="{FF2B5EF4-FFF2-40B4-BE49-F238E27FC236}">
                <a16:creationId xmlns:a16="http://schemas.microsoft.com/office/drawing/2014/main" id="{5FEED562-F53A-409E-8032-81E5BDA2DCED}"/>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11" name="Oval 10">
            <a:extLst>
              <a:ext uri="{FF2B5EF4-FFF2-40B4-BE49-F238E27FC236}">
                <a16:creationId xmlns:a16="http://schemas.microsoft.com/office/drawing/2014/main" id="{F531EC67-5EE4-45E2-971F-CFAB8C14144F}"/>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E4E1D2DB-51E2-4BE0-9643-06F464B7A898}"/>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404774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D495E168-DA5E-4888-8D8A-92B118324C14}" type="slidenum">
              <a:rPr lang="en-US" noProof="0" smtClean="0"/>
              <a:pPr/>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descr="View of a lake and mountain range">
            <a:extLst>
              <a:ext uri="{FF2B5EF4-FFF2-40B4-BE49-F238E27FC236}">
                <a16:creationId xmlns:a16="http://schemas.microsoft.com/office/drawing/2014/main" id="{B9A6FF25-60BB-4BAF-9CAC-BAC5506F4BD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0" name="Rectangle 9">
            <a:extLst>
              <a:ext uri="{FF2B5EF4-FFF2-40B4-BE49-F238E27FC236}">
                <a16:creationId xmlns:a16="http://schemas.microsoft.com/office/drawing/2014/main" id="{A04E60AA-5A60-4F38-B3EB-E50ADA43ED1F}"/>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11" name="Oval 10">
            <a:extLst>
              <a:ext uri="{FF2B5EF4-FFF2-40B4-BE49-F238E27FC236}">
                <a16:creationId xmlns:a16="http://schemas.microsoft.com/office/drawing/2014/main" id="{5B3D688F-E9B6-4210-B83D-22ABCB42A41A}"/>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1F20CF24-16FE-47ED-BF48-EF4323E28B88}"/>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62024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noProof="0"/>
              <a:t>MM.DD.20XX</a:t>
            </a:r>
            <a:endParaRPr lang="en-US"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95E168-DA5E-4888-8D8A-92B118324C14}" type="slidenum">
              <a:rPr lang="en-US" noProof="0" smtClean="0"/>
              <a:pPr/>
              <a:t>‹#›</a:t>
            </a:fld>
            <a:endParaRPr lang="en-US"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616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4" r:id="rId17"/>
    <p:sldLayoutId id="2147483755" r:id="rId18"/>
    <p:sldLayoutId id="2147483677" r:id="rId19"/>
    <p:sldLayoutId id="2147483678" r:id="rId20"/>
    <p:sldLayoutId id="2147483689" r:id="rId21"/>
    <p:sldLayoutId id="2147483690" r:id="rId22"/>
    <p:sldLayoutId id="2147483691" r:id="rId23"/>
    <p:sldLayoutId id="2147483692" r:id="rId24"/>
    <p:sldLayoutId id="2147483693" r:id="rId25"/>
    <p:sldLayoutId id="2147483694" r:id="rId26"/>
    <p:sldLayoutId id="2147483687" r:id="rId27"/>
    <p:sldLayoutId id="2147483695" r:id="rId28"/>
    <p:sldLayoutId id="2147483688" r:id="rId29"/>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xml"/><Relationship Id="rId1" Type="http://schemas.openxmlformats.org/officeDocument/2006/relationships/slideLayout" Target="../slideLayouts/slideLayout6.xml"/><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bn.wikipedia.org/wiki/%E0%A6%AC%E0%A6%BE%E0%A6%99%E0%A6%BE%E0%A6%B2%E0%A6%BF" TargetMode="External"/><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9D647E-55CE-4075-99F5-623D3700F608}"/>
              </a:ext>
            </a:extLst>
          </p:cNvPr>
          <p:cNvSpPr/>
          <p:nvPr/>
        </p:nvSpPr>
        <p:spPr>
          <a:xfrm>
            <a:off x="0" y="0"/>
            <a:ext cx="12192000" cy="6858000"/>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F0D8D2-D13C-4F78-B142-FB483E04DC88}"/>
              </a:ext>
            </a:extLst>
          </p:cNvPr>
          <p:cNvSpPr txBox="1"/>
          <p:nvPr/>
        </p:nvSpPr>
        <p:spPr>
          <a:xfrm>
            <a:off x="3544340" y="3801184"/>
            <a:ext cx="5510378" cy="1015663"/>
          </a:xfrm>
          <a:prstGeom prst="rect">
            <a:avLst/>
          </a:prstGeom>
          <a:noFill/>
        </p:spPr>
        <p:txBody>
          <a:bodyPr wrap="square" rtlCol="0">
            <a:spAutoFit/>
          </a:bodyPr>
          <a:lstStyle/>
          <a:p>
            <a:r>
              <a:rPr lang="en-US" sz="6000" dirty="0" err="1">
                <a:solidFill>
                  <a:schemeClr val="bg1"/>
                </a:solidFill>
                <a:latin typeface="NikoshBAN" panose="02000000000000000000" pitchFamily="2" charset="0"/>
                <a:cs typeface="NikoshBAN" panose="02000000000000000000" pitchFamily="2" charset="0"/>
              </a:rPr>
              <a:t>শুভেচ্ছা</a:t>
            </a:r>
            <a:r>
              <a:rPr lang="en-US" sz="6000" dirty="0">
                <a:solidFill>
                  <a:schemeClr val="bg1"/>
                </a:solidFill>
                <a:latin typeface="NikoshBAN" panose="02000000000000000000" pitchFamily="2" charset="0"/>
                <a:cs typeface="NikoshBAN" panose="02000000000000000000" pitchFamily="2" charset="0"/>
              </a:rPr>
              <a:t> ও </a:t>
            </a:r>
            <a:r>
              <a:rPr lang="bn-IN" sz="6000" dirty="0">
                <a:solidFill>
                  <a:schemeClr val="bg1"/>
                </a:solidFill>
                <a:latin typeface="NikoshBAN" panose="02000000000000000000" pitchFamily="2" charset="0"/>
                <a:cs typeface="NikoshBAN" panose="02000000000000000000" pitchFamily="2" charset="0"/>
              </a:rPr>
              <a:t>স্বাগতম</a:t>
            </a:r>
            <a:endParaRPr lang="en-US" sz="6000" b="1" dirty="0">
              <a:solidFill>
                <a:schemeClr val="bg1"/>
              </a:solidFill>
              <a:latin typeface="Tw Cen MT" panose="020B0602020104020603"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9D1FE04-E965-4125-95BA-B8289DA8C9B6}"/>
              </a:ext>
            </a:extLst>
          </p:cNvPr>
          <p:cNvSpPr txBox="1"/>
          <p:nvPr/>
        </p:nvSpPr>
        <p:spPr>
          <a:xfrm>
            <a:off x="3547964" y="2050752"/>
            <a:ext cx="4416733" cy="1015663"/>
          </a:xfrm>
          <a:prstGeom prst="rect">
            <a:avLst/>
          </a:prstGeom>
          <a:noFill/>
        </p:spPr>
        <p:txBody>
          <a:bodyPr wrap="square" rtlCol="0">
            <a:spAutoFit/>
          </a:bodyPr>
          <a:lstStyle/>
          <a:p>
            <a:r>
              <a:rPr lang="bn-IN" sz="6000" dirty="0">
                <a:solidFill>
                  <a:schemeClr val="bg1"/>
                </a:solidFill>
                <a:latin typeface="NikoshBAN" panose="02000000000000000000" pitchFamily="2" charset="0"/>
                <a:cs typeface="NikoshBAN" panose="02000000000000000000" pitchFamily="2" charset="0"/>
              </a:rPr>
              <a:t>আজকের</a:t>
            </a:r>
            <a:r>
              <a:rPr lang="en-US" sz="6000" dirty="0">
                <a:solidFill>
                  <a:schemeClr val="bg1"/>
                </a:solidFill>
                <a:latin typeface="NikoshBAN" panose="02000000000000000000" pitchFamily="2" charset="0"/>
                <a:cs typeface="NikoshBAN" panose="02000000000000000000" pitchFamily="2" charset="0"/>
              </a:rPr>
              <a:t> </a:t>
            </a:r>
            <a:r>
              <a:rPr lang="bn-IN" sz="6000" dirty="0">
                <a:solidFill>
                  <a:schemeClr val="bg1"/>
                </a:solidFill>
                <a:latin typeface="NikoshBAN" panose="02000000000000000000" pitchFamily="2" charset="0"/>
                <a:cs typeface="NikoshBAN" panose="02000000000000000000" pitchFamily="2" charset="0"/>
              </a:rPr>
              <a:t>ক্লাসে</a:t>
            </a:r>
            <a:endParaRPr lang="en-US" sz="6000" b="1" dirty="0">
              <a:solidFill>
                <a:schemeClr val="bg1"/>
              </a:solidFill>
              <a:latin typeface="Tw Cen MT" panose="020B0602020104020603"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E42FF5A4-D9BF-4A24-9334-9428B7FDD7AD}"/>
              </a:ext>
            </a:extLst>
          </p:cNvPr>
          <p:cNvGrpSpPr/>
          <p:nvPr/>
        </p:nvGrpSpPr>
        <p:grpSpPr>
          <a:xfrm>
            <a:off x="3683274" y="2910145"/>
            <a:ext cx="2549885" cy="1015663"/>
            <a:chOff x="3612850" y="2950966"/>
            <a:chExt cx="2274996" cy="1015663"/>
          </a:xfrm>
        </p:grpSpPr>
        <p:sp>
          <p:nvSpPr>
            <p:cNvPr id="7" name="Rectangle 6">
              <a:extLst>
                <a:ext uri="{FF2B5EF4-FFF2-40B4-BE49-F238E27FC236}">
                  <a16:creationId xmlns:a16="http://schemas.microsoft.com/office/drawing/2014/main" id="{8F4EED3A-86D0-4F67-B225-42E7500F3506}"/>
                </a:ext>
              </a:extLst>
            </p:cNvPr>
            <p:cNvSpPr/>
            <p:nvPr/>
          </p:nvSpPr>
          <p:spPr>
            <a:xfrm>
              <a:off x="3617239" y="3105671"/>
              <a:ext cx="1912024" cy="739254"/>
            </a:xfrm>
            <a:prstGeom prst="rect">
              <a:avLst/>
            </a:prstGeom>
            <a:solidFill>
              <a:srgbClr val="FC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819692-D75A-46BA-930B-E1001B91675B}"/>
                </a:ext>
              </a:extLst>
            </p:cNvPr>
            <p:cNvSpPr txBox="1"/>
            <p:nvPr/>
          </p:nvSpPr>
          <p:spPr>
            <a:xfrm>
              <a:off x="3612850" y="2950966"/>
              <a:ext cx="2274996" cy="1015663"/>
            </a:xfrm>
            <a:prstGeom prst="rect">
              <a:avLst/>
            </a:prstGeom>
            <a:noFill/>
          </p:spPr>
          <p:txBody>
            <a:bodyPr wrap="square" rtlCol="0">
              <a:spAutoFit/>
            </a:bodyPr>
            <a:lstStyle/>
            <a:p>
              <a:r>
                <a:rPr lang="bn-IN" sz="6000" dirty="0">
                  <a:solidFill>
                    <a:schemeClr val="bg1"/>
                  </a:solidFill>
                  <a:latin typeface="NikoshBAN" panose="02000000000000000000" pitchFamily="2" charset="0"/>
                  <a:cs typeface="NikoshBAN" panose="02000000000000000000" pitchFamily="2" charset="0"/>
                </a:rPr>
                <a:t>সবাইকে</a:t>
              </a:r>
              <a:endParaRPr lang="en-US" sz="6000" b="1" dirty="0">
                <a:solidFill>
                  <a:schemeClr val="bg1"/>
                </a:solidFill>
                <a:latin typeface="Tw Cen MT" panose="020B0602020104020603" pitchFamily="34" charset="0"/>
                <a:ea typeface="Tahoma" panose="020B0604030504040204" pitchFamily="34" charset="0"/>
                <a:cs typeface="Tahoma" panose="020B0604030504040204" pitchFamily="34" charset="0"/>
              </a:endParaRPr>
            </a:p>
          </p:txBody>
        </p:sp>
      </p:grpSp>
      <p:sp>
        <p:nvSpPr>
          <p:cNvPr id="9" name="Rectangle 8">
            <a:extLst>
              <a:ext uri="{FF2B5EF4-FFF2-40B4-BE49-F238E27FC236}">
                <a16:creationId xmlns:a16="http://schemas.microsoft.com/office/drawing/2014/main" id="{541D3267-6B76-4476-87AD-09C497EE7459}"/>
              </a:ext>
            </a:extLst>
          </p:cNvPr>
          <p:cNvSpPr/>
          <p:nvPr/>
        </p:nvSpPr>
        <p:spPr>
          <a:xfrm>
            <a:off x="8700652" y="1776857"/>
            <a:ext cx="3491348" cy="3584850"/>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89A6E2-ADB9-450E-928B-199709E199D4}"/>
              </a:ext>
            </a:extLst>
          </p:cNvPr>
          <p:cNvSpPr/>
          <p:nvPr/>
        </p:nvSpPr>
        <p:spPr>
          <a:xfrm>
            <a:off x="0" y="1776857"/>
            <a:ext cx="3544338" cy="3584850"/>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075422C-3AAC-4DA8-A8B0-5C50A841C539}"/>
              </a:ext>
            </a:extLst>
          </p:cNvPr>
          <p:cNvCxnSpPr>
            <a:cxnSpLocks/>
          </p:cNvCxnSpPr>
          <p:nvPr/>
        </p:nvCxnSpPr>
        <p:spPr>
          <a:xfrm>
            <a:off x="3191459" y="1814555"/>
            <a:ext cx="5875959"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0ABB02-8D27-4306-856A-0C9589079638}"/>
              </a:ext>
            </a:extLst>
          </p:cNvPr>
          <p:cNvCxnSpPr>
            <a:cxnSpLocks/>
          </p:cNvCxnSpPr>
          <p:nvPr/>
        </p:nvCxnSpPr>
        <p:spPr>
          <a:xfrm>
            <a:off x="3194625" y="5034005"/>
            <a:ext cx="5872793"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49901D-EDD7-478C-AF2E-F63184275DA0}"/>
              </a:ext>
            </a:extLst>
          </p:cNvPr>
          <p:cNvCxnSpPr>
            <a:cxnSpLocks/>
          </p:cNvCxnSpPr>
          <p:nvPr/>
        </p:nvCxnSpPr>
        <p:spPr>
          <a:xfrm flipV="1">
            <a:off x="3233839" y="1785186"/>
            <a:ext cx="0" cy="327770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B16E4A-1408-4370-8C28-A9F7177BDC15}"/>
              </a:ext>
            </a:extLst>
          </p:cNvPr>
          <p:cNvCxnSpPr>
            <a:cxnSpLocks/>
          </p:cNvCxnSpPr>
          <p:nvPr/>
        </p:nvCxnSpPr>
        <p:spPr>
          <a:xfrm flipV="1">
            <a:off x="9029318" y="1785186"/>
            <a:ext cx="0" cy="327770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3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50"/>
                                        <p:tgtEl>
                                          <p:spTgt spid="11"/>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50"/>
                                        <p:tgtEl>
                                          <p:spTgt spid="1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50"/>
                                        <p:tgtEl>
                                          <p:spTgt spid="1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250"/>
                                        <p:tgtEl>
                                          <p:spTgt spid="14"/>
                                        </p:tgtEl>
                                      </p:cBhvr>
                                    </p:animEffect>
                                  </p:childTnLst>
                                </p:cTn>
                              </p:par>
                            </p:childTnLst>
                          </p:cTn>
                        </p:par>
                        <p:par>
                          <p:cTn id="20" fill="hold">
                            <p:stCondLst>
                              <p:cond delay="1000"/>
                            </p:stCondLst>
                            <p:childTnLst>
                              <p:par>
                                <p:cTn id="21" presetID="2" presetClass="entr" presetSubtype="8" decel="100000" fill="hold" grpId="0" nodeType="after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50" fill="hold"/>
                                        <p:tgtEl>
                                          <p:spTgt spid="4"/>
                                        </p:tgtEl>
                                        <p:attrNameLst>
                                          <p:attrName>ppt_x</p:attrName>
                                        </p:attrNameLst>
                                      </p:cBhvr>
                                      <p:tavLst>
                                        <p:tav tm="0">
                                          <p:val>
                                            <p:strVal val="0-#ppt_w/2"/>
                                          </p:val>
                                        </p:tav>
                                        <p:tav tm="100000">
                                          <p:val>
                                            <p:strVal val="#ppt_x"/>
                                          </p:val>
                                        </p:tav>
                                      </p:tavLst>
                                    </p:anim>
                                    <p:anim calcmode="lin" valueType="num">
                                      <p:cBhvr additive="base">
                                        <p:cTn id="32" dur="75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xit" presetSubtype="2" fill="hold" nodeType="afterEffect">
                                  <p:stCondLst>
                                    <p:cond delay="500"/>
                                  </p:stCondLst>
                                  <p:childTnLst>
                                    <p:animEffect transition="out" filter="wipe(right)">
                                      <p:cBhvr>
                                        <p:cTn id="35" dur="250"/>
                                        <p:tgtEl>
                                          <p:spTgt spid="11"/>
                                        </p:tgtEl>
                                      </p:cBhvr>
                                    </p:animEffect>
                                    <p:set>
                                      <p:cBhvr>
                                        <p:cTn id="36" dur="1" fill="hold">
                                          <p:stCondLst>
                                            <p:cond delay="249"/>
                                          </p:stCondLst>
                                        </p:cTn>
                                        <p:tgtEl>
                                          <p:spTgt spid="11"/>
                                        </p:tgtEl>
                                        <p:attrNameLst>
                                          <p:attrName>style.visibility</p:attrName>
                                        </p:attrNameLst>
                                      </p:cBhvr>
                                      <p:to>
                                        <p:strVal val="hidden"/>
                                      </p:to>
                                    </p:set>
                                  </p:childTnLst>
                                </p:cTn>
                              </p:par>
                            </p:childTnLst>
                          </p:cTn>
                        </p:par>
                        <p:par>
                          <p:cTn id="37" fill="hold">
                            <p:stCondLst>
                              <p:cond delay="2750"/>
                            </p:stCondLst>
                            <p:childTnLst>
                              <p:par>
                                <p:cTn id="38" presetID="22" presetClass="exit" presetSubtype="1" fill="hold" nodeType="afterEffect">
                                  <p:stCondLst>
                                    <p:cond delay="0"/>
                                  </p:stCondLst>
                                  <p:childTnLst>
                                    <p:animEffect transition="out" filter="wipe(up)">
                                      <p:cBhvr>
                                        <p:cTn id="39" dur="250"/>
                                        <p:tgtEl>
                                          <p:spTgt spid="13"/>
                                        </p:tgtEl>
                                      </p:cBhvr>
                                    </p:animEffect>
                                    <p:set>
                                      <p:cBhvr>
                                        <p:cTn id="40" dur="1" fill="hold">
                                          <p:stCondLst>
                                            <p:cond delay="249"/>
                                          </p:stCondLst>
                                        </p:cTn>
                                        <p:tgtEl>
                                          <p:spTgt spid="13"/>
                                        </p:tgtEl>
                                        <p:attrNameLst>
                                          <p:attrName>style.visibility</p:attrName>
                                        </p:attrNameLst>
                                      </p:cBhvr>
                                      <p:to>
                                        <p:strVal val="hidden"/>
                                      </p:to>
                                    </p:set>
                                  </p:childTnLst>
                                </p:cTn>
                              </p:par>
                            </p:childTnLst>
                          </p:cTn>
                        </p:par>
                        <p:par>
                          <p:cTn id="41" fill="hold">
                            <p:stCondLst>
                              <p:cond delay="3000"/>
                            </p:stCondLst>
                            <p:childTnLst>
                              <p:par>
                                <p:cTn id="42" presetID="22" presetClass="exit" presetSubtype="8" fill="hold" nodeType="afterEffect">
                                  <p:stCondLst>
                                    <p:cond delay="0"/>
                                  </p:stCondLst>
                                  <p:childTnLst>
                                    <p:animEffect transition="out" filter="wipe(left)">
                                      <p:cBhvr>
                                        <p:cTn id="43" dur="250"/>
                                        <p:tgtEl>
                                          <p:spTgt spid="12"/>
                                        </p:tgtEl>
                                      </p:cBhvr>
                                    </p:animEffect>
                                    <p:set>
                                      <p:cBhvr>
                                        <p:cTn id="44" dur="1" fill="hold">
                                          <p:stCondLst>
                                            <p:cond delay="249"/>
                                          </p:stCondLst>
                                        </p:cTn>
                                        <p:tgtEl>
                                          <p:spTgt spid="12"/>
                                        </p:tgtEl>
                                        <p:attrNameLst>
                                          <p:attrName>style.visibility</p:attrName>
                                        </p:attrNameLst>
                                      </p:cBhvr>
                                      <p:to>
                                        <p:strVal val="hidden"/>
                                      </p:to>
                                    </p:set>
                                  </p:childTnLst>
                                </p:cTn>
                              </p:par>
                            </p:childTnLst>
                          </p:cTn>
                        </p:par>
                        <p:par>
                          <p:cTn id="45" fill="hold">
                            <p:stCondLst>
                              <p:cond delay="3250"/>
                            </p:stCondLst>
                            <p:childTnLst>
                              <p:par>
                                <p:cTn id="46" presetID="22" presetClass="exit" presetSubtype="4" fill="hold" nodeType="afterEffect">
                                  <p:stCondLst>
                                    <p:cond delay="0"/>
                                  </p:stCondLst>
                                  <p:childTnLst>
                                    <p:animEffect transition="out" filter="wipe(down)">
                                      <p:cBhvr>
                                        <p:cTn id="47" dur="250"/>
                                        <p:tgtEl>
                                          <p:spTgt spid="14"/>
                                        </p:tgtEl>
                                      </p:cBhvr>
                                    </p:animEffect>
                                    <p:set>
                                      <p:cBhvr>
                                        <p:cTn id="48" dur="1" fill="hold">
                                          <p:stCondLst>
                                            <p:cond delay="249"/>
                                          </p:stCondLst>
                                        </p:cTn>
                                        <p:tgtEl>
                                          <p:spTgt spid="14"/>
                                        </p:tgtEl>
                                        <p:attrNameLst>
                                          <p:attrName>style.visibility</p:attrName>
                                        </p:attrNameLst>
                                      </p:cBhvr>
                                      <p:to>
                                        <p:strVal val="hidden"/>
                                      </p:to>
                                    </p:set>
                                  </p:childTnLst>
                                </p:cTn>
                              </p:par>
                              <p:par>
                                <p:cTn id="49" presetID="2" presetClass="exit" presetSubtype="2" accel="100000" fill="hold" grpId="1" nodeType="withEffect">
                                  <p:stCondLst>
                                    <p:cond delay="0"/>
                                  </p:stCondLst>
                                  <p:childTnLst>
                                    <p:anim calcmode="lin" valueType="num">
                                      <p:cBhvr additive="base">
                                        <p:cTn id="50" dur="750"/>
                                        <p:tgtEl>
                                          <p:spTgt spid="5"/>
                                        </p:tgtEl>
                                        <p:attrNameLst>
                                          <p:attrName>ppt_x</p:attrName>
                                        </p:attrNameLst>
                                      </p:cBhvr>
                                      <p:tavLst>
                                        <p:tav tm="0">
                                          <p:val>
                                            <p:strVal val="ppt_x"/>
                                          </p:val>
                                        </p:tav>
                                        <p:tav tm="100000">
                                          <p:val>
                                            <p:strVal val="1+ppt_w/2"/>
                                          </p:val>
                                        </p:tav>
                                      </p:tavLst>
                                    </p:anim>
                                    <p:anim calcmode="lin" valueType="num">
                                      <p:cBhvr additive="base">
                                        <p:cTn id="51" dur="750"/>
                                        <p:tgtEl>
                                          <p:spTgt spid="5"/>
                                        </p:tgtEl>
                                        <p:attrNameLst>
                                          <p:attrName>ppt_y</p:attrName>
                                        </p:attrNameLst>
                                      </p:cBhvr>
                                      <p:tavLst>
                                        <p:tav tm="0">
                                          <p:val>
                                            <p:strVal val="ppt_y"/>
                                          </p:val>
                                        </p:tav>
                                        <p:tav tm="100000">
                                          <p:val>
                                            <p:strVal val="ppt_y"/>
                                          </p:val>
                                        </p:tav>
                                      </p:tavLst>
                                    </p:anim>
                                    <p:set>
                                      <p:cBhvr>
                                        <p:cTn id="52" dur="1" fill="hold">
                                          <p:stCondLst>
                                            <p:cond delay="749"/>
                                          </p:stCondLst>
                                        </p:cTn>
                                        <p:tgtEl>
                                          <p:spTgt spid="5"/>
                                        </p:tgtEl>
                                        <p:attrNameLst>
                                          <p:attrName>style.visibility</p:attrName>
                                        </p:attrNameLst>
                                      </p:cBhvr>
                                      <p:to>
                                        <p:strVal val="hidden"/>
                                      </p:to>
                                    </p:set>
                                  </p:childTnLst>
                                </p:cTn>
                              </p:par>
                              <p:par>
                                <p:cTn id="53" presetID="2" presetClass="exit" presetSubtype="8" accel="100000" fill="hold" nodeType="withEffect">
                                  <p:stCondLst>
                                    <p:cond delay="0"/>
                                  </p:stCondLst>
                                  <p:childTnLst>
                                    <p:anim calcmode="lin" valueType="num">
                                      <p:cBhvr additive="base">
                                        <p:cTn id="54" dur="750"/>
                                        <p:tgtEl>
                                          <p:spTgt spid="6"/>
                                        </p:tgtEl>
                                        <p:attrNameLst>
                                          <p:attrName>ppt_x</p:attrName>
                                        </p:attrNameLst>
                                      </p:cBhvr>
                                      <p:tavLst>
                                        <p:tav tm="0">
                                          <p:val>
                                            <p:strVal val="ppt_x"/>
                                          </p:val>
                                        </p:tav>
                                        <p:tav tm="100000">
                                          <p:val>
                                            <p:strVal val="0-ppt_w/2"/>
                                          </p:val>
                                        </p:tav>
                                      </p:tavLst>
                                    </p:anim>
                                    <p:anim calcmode="lin" valueType="num">
                                      <p:cBhvr additive="base">
                                        <p:cTn id="55" dur="750"/>
                                        <p:tgtEl>
                                          <p:spTgt spid="6"/>
                                        </p:tgtEl>
                                        <p:attrNameLst>
                                          <p:attrName>ppt_y</p:attrName>
                                        </p:attrNameLst>
                                      </p:cBhvr>
                                      <p:tavLst>
                                        <p:tav tm="0">
                                          <p:val>
                                            <p:strVal val="ppt_y"/>
                                          </p:val>
                                        </p:tav>
                                        <p:tav tm="100000">
                                          <p:val>
                                            <p:strVal val="ppt_y"/>
                                          </p:val>
                                        </p:tav>
                                      </p:tavLst>
                                    </p:anim>
                                    <p:set>
                                      <p:cBhvr>
                                        <p:cTn id="56" dur="1" fill="hold">
                                          <p:stCondLst>
                                            <p:cond delay="749"/>
                                          </p:stCondLst>
                                        </p:cTn>
                                        <p:tgtEl>
                                          <p:spTgt spid="6"/>
                                        </p:tgtEl>
                                        <p:attrNameLst>
                                          <p:attrName>style.visibility</p:attrName>
                                        </p:attrNameLst>
                                      </p:cBhvr>
                                      <p:to>
                                        <p:strVal val="hidden"/>
                                      </p:to>
                                    </p:set>
                                  </p:childTnLst>
                                </p:cTn>
                              </p:par>
                              <p:par>
                                <p:cTn id="57" presetID="2" presetClass="exit" presetSubtype="2" fill="hold" grpId="1" nodeType="withEffect">
                                  <p:stCondLst>
                                    <p:cond delay="0"/>
                                  </p:stCondLst>
                                  <p:childTnLst>
                                    <p:anim calcmode="lin" valueType="num">
                                      <p:cBhvr additive="base">
                                        <p:cTn id="58" dur="750"/>
                                        <p:tgtEl>
                                          <p:spTgt spid="4"/>
                                        </p:tgtEl>
                                        <p:attrNameLst>
                                          <p:attrName>ppt_x</p:attrName>
                                        </p:attrNameLst>
                                      </p:cBhvr>
                                      <p:tavLst>
                                        <p:tav tm="0">
                                          <p:val>
                                            <p:strVal val="ppt_x"/>
                                          </p:val>
                                        </p:tav>
                                        <p:tav tm="100000">
                                          <p:val>
                                            <p:strVal val="1+ppt_w/2"/>
                                          </p:val>
                                        </p:tav>
                                      </p:tavLst>
                                    </p:anim>
                                    <p:anim calcmode="lin" valueType="num">
                                      <p:cBhvr additive="base">
                                        <p:cTn id="59" dur="750"/>
                                        <p:tgtEl>
                                          <p:spTgt spid="4"/>
                                        </p:tgtEl>
                                        <p:attrNameLst>
                                          <p:attrName>ppt_y</p:attrName>
                                        </p:attrNameLst>
                                      </p:cBhvr>
                                      <p:tavLst>
                                        <p:tav tm="0">
                                          <p:val>
                                            <p:strVal val="ppt_y"/>
                                          </p:val>
                                        </p:tav>
                                        <p:tav tm="100000">
                                          <p:val>
                                            <p:strVal val="ppt_y"/>
                                          </p:val>
                                        </p:tav>
                                      </p:tavLst>
                                    </p:anim>
                                    <p:set>
                                      <p:cBhvr>
                                        <p:cTn id="60"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2AE5D2-E339-4952-BC3A-D6D6F53104F0}"/>
              </a:ext>
            </a:extLst>
          </p:cNvPr>
          <p:cNvSpPr/>
          <p:nvPr/>
        </p:nvSpPr>
        <p:spPr>
          <a:xfrm>
            <a:off x="3160861" y="53383"/>
            <a:ext cx="2624867" cy="830997"/>
          </a:xfrm>
          <a:prstGeom prst="rect">
            <a:avLst/>
          </a:prstGeom>
        </p:spPr>
        <p:txBody>
          <a:bodyPr wrap="square">
            <a:spAutoFit/>
          </a:bodyPr>
          <a:lstStyle/>
          <a:p>
            <a:pPr lvl="0" defTabSz="914400">
              <a:defRPr/>
            </a:pPr>
            <a:r>
              <a:rPr lang="en-US" sz="4800" kern="0" dirty="0" err="1">
                <a:latin typeface="NikoshBAN" panose="02000000000000000000" pitchFamily="2" charset="0"/>
                <a:cs typeface="NikoshBAN" panose="02000000000000000000" pitchFamily="2" charset="0"/>
              </a:rPr>
              <a:t>আদর্শ</a:t>
            </a:r>
            <a:r>
              <a:rPr lang="en-US" sz="4800" kern="0" dirty="0">
                <a:latin typeface="NikoshBAN" panose="02000000000000000000" pitchFamily="2" charset="0"/>
                <a:cs typeface="NikoshBAN" panose="02000000000000000000" pitchFamily="2" charset="0"/>
              </a:rPr>
              <a:t> </a:t>
            </a:r>
            <a:r>
              <a:rPr lang="en-US" sz="4800" kern="0" dirty="0" err="1">
                <a:latin typeface="NikoshBAN" panose="02000000000000000000" pitchFamily="2" charset="0"/>
                <a:cs typeface="NikoshBAN" panose="02000000000000000000" pitchFamily="2" charset="0"/>
              </a:rPr>
              <a:t>পাঠ</a:t>
            </a:r>
            <a:endParaRPr lang="en-US" sz="4800" kern="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5621700-F9E6-444B-BC98-835BF624B62D}"/>
              </a:ext>
            </a:extLst>
          </p:cNvPr>
          <p:cNvSpPr txBox="1"/>
          <p:nvPr/>
        </p:nvSpPr>
        <p:spPr>
          <a:xfrm>
            <a:off x="709979" y="1380282"/>
            <a:ext cx="4829175" cy="2062103"/>
          </a:xfrm>
          <a:prstGeom prst="rect">
            <a:avLst/>
          </a:prstGeom>
          <a:noFill/>
        </p:spPr>
        <p:txBody>
          <a:bodyPr wrap="square">
            <a:spAutoFit/>
          </a:bodyPr>
          <a:lstStyle/>
          <a:p>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ত, </a:t>
            </a:r>
            <a:r>
              <a:rPr lang="en-US" sz="3200" dirty="0" err="1">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সতত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ভাবি</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বিরলে</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সতত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স্বপ</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শোনে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মায়া-মন্ত্রধবনি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ক</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p>
        </p:txBody>
      </p:sp>
      <p:pic>
        <p:nvPicPr>
          <p:cNvPr id="2050" name="Picture 2" descr="মাইকেল মধুসূদন দত্ত জীবনচরিত | Michael Madhusudan Dutta Biography">
            <a:extLst>
              <a:ext uri="{FF2B5EF4-FFF2-40B4-BE49-F238E27FC236}">
                <a16:creationId xmlns:a16="http://schemas.microsoft.com/office/drawing/2014/main" id="{3BB21B37-0BF2-489E-8BBB-7FADC2EC2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377" y="703386"/>
            <a:ext cx="4572000" cy="24424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5445d4f99f098.jpg">
            <a:extLst>
              <a:ext uri="{FF2B5EF4-FFF2-40B4-BE49-F238E27FC236}">
                <a16:creationId xmlns:a16="http://schemas.microsoft.com/office/drawing/2014/main" id="{3DDDB2E3-A46C-4CA2-82C0-EA140B1746AF}"/>
              </a:ext>
            </a:extLst>
          </p:cNvPr>
          <p:cNvPicPr>
            <a:picLocks noChangeAspect="1"/>
          </p:cNvPicPr>
          <p:nvPr/>
        </p:nvPicPr>
        <p:blipFill>
          <a:blip r:embed="rId3" cstate="print"/>
          <a:stretch>
            <a:fillRect/>
          </a:stretch>
        </p:blipFill>
        <p:spPr>
          <a:xfrm>
            <a:off x="7406055" y="3938288"/>
            <a:ext cx="4572000" cy="2603190"/>
          </a:xfrm>
          <a:prstGeom prst="rect">
            <a:avLst/>
          </a:prstGeom>
          <a:ln>
            <a:noFill/>
          </a:ln>
          <a:effectLst>
            <a:softEdge rad="112500"/>
          </a:effectLst>
        </p:spPr>
      </p:pic>
      <p:pic>
        <p:nvPicPr>
          <p:cNvPr id="2052" name="Picture 4" descr="Boy dreaming before sleep stock photo. Image of planet - 76802024">
            <a:extLst>
              <a:ext uri="{FF2B5EF4-FFF2-40B4-BE49-F238E27FC236}">
                <a16:creationId xmlns:a16="http://schemas.microsoft.com/office/drawing/2014/main" id="{6B35F87A-910A-42D1-8216-7DD3D25DA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22"/>
          <a:stretch/>
        </p:blipFill>
        <p:spPr bwMode="auto">
          <a:xfrm>
            <a:off x="345830" y="3938287"/>
            <a:ext cx="4572000" cy="2603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ipe(down)">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2AE5D2-E339-4952-BC3A-D6D6F53104F0}"/>
              </a:ext>
            </a:extLst>
          </p:cNvPr>
          <p:cNvSpPr/>
          <p:nvPr/>
        </p:nvSpPr>
        <p:spPr>
          <a:xfrm>
            <a:off x="3160861" y="53383"/>
            <a:ext cx="2624867" cy="830997"/>
          </a:xfrm>
          <a:prstGeom prst="rect">
            <a:avLst/>
          </a:prstGeom>
        </p:spPr>
        <p:txBody>
          <a:bodyPr wrap="square">
            <a:spAutoFit/>
          </a:bodyPr>
          <a:lstStyle/>
          <a:p>
            <a:pPr lvl="0" defTabSz="914400">
              <a:defRPr/>
            </a:pPr>
            <a:r>
              <a:rPr lang="en-US" sz="4800" kern="0" dirty="0" err="1">
                <a:latin typeface="NikoshBAN" panose="02000000000000000000" pitchFamily="2" charset="0"/>
                <a:cs typeface="NikoshBAN" panose="02000000000000000000" pitchFamily="2" charset="0"/>
              </a:rPr>
              <a:t>আদর্শ</a:t>
            </a:r>
            <a:r>
              <a:rPr lang="en-US" sz="4800" kern="0" dirty="0">
                <a:latin typeface="NikoshBAN" panose="02000000000000000000" pitchFamily="2" charset="0"/>
                <a:cs typeface="NikoshBAN" panose="02000000000000000000" pitchFamily="2" charset="0"/>
              </a:rPr>
              <a:t> </a:t>
            </a:r>
            <a:r>
              <a:rPr lang="en-US" sz="4800" kern="0" dirty="0" err="1">
                <a:latin typeface="NikoshBAN" panose="02000000000000000000" pitchFamily="2" charset="0"/>
                <a:cs typeface="NikoshBAN" panose="02000000000000000000" pitchFamily="2" charset="0"/>
              </a:rPr>
              <a:t>পাঠ</a:t>
            </a:r>
            <a:endParaRPr lang="en-US" sz="4800" kern="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5621700-F9E6-444B-BC98-835BF624B62D}"/>
              </a:ext>
            </a:extLst>
          </p:cNvPr>
          <p:cNvSpPr txBox="1"/>
          <p:nvPr/>
        </p:nvSpPr>
        <p:spPr>
          <a:xfrm>
            <a:off x="709979" y="1380282"/>
            <a:ext cx="4829175" cy="2062103"/>
          </a:xfrm>
          <a:prstGeom prst="rect">
            <a:avLst/>
          </a:prstGeom>
          <a:noFill/>
        </p:spPr>
        <p:txBody>
          <a:bodyPr wrap="square">
            <a:spAutoFit/>
          </a:bodyPr>
          <a:lstStyle/>
          <a:p>
            <a:r>
              <a:rPr lang="en-US" sz="3200" dirty="0" err="1">
                <a:latin typeface="NikoshBAN" panose="02000000000000000000" pitchFamily="2" charset="0"/>
                <a:cs typeface="NikoshBAN" panose="02000000000000000000" pitchFamily="2" charset="0"/>
              </a:rPr>
              <a:t>জুড়াই</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ভান্তির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ছলনে</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বহু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err="1">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দলে</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কিন্তু</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স্নেহের</a:t>
            </a:r>
            <a:r>
              <a:rPr lang="en-US" sz="3200" dirty="0">
                <a:latin typeface="NikoshBAN" panose="02000000000000000000" pitchFamily="2" charset="0"/>
                <a:cs typeface="NikoshBAN" panose="02000000000000000000" pitchFamily="2" charset="0"/>
              </a:rPr>
              <a:t> ত</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ষ্ণ</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দুগ্ধ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স্রোতোরূপী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জন্মভূমি-স্তনে</a:t>
            </a:r>
            <a:r>
              <a:rPr lang="en-US" sz="3200" dirty="0">
                <a:latin typeface="NikoshBAN" panose="02000000000000000000" pitchFamily="2" charset="0"/>
                <a:cs typeface="NikoshBAN" panose="02000000000000000000" pitchFamily="2" charset="0"/>
              </a:rPr>
              <a:t>।</a:t>
            </a:r>
          </a:p>
        </p:txBody>
      </p:sp>
      <p:pic>
        <p:nvPicPr>
          <p:cNvPr id="3074" name="Picture 2" descr="Rosenbad and Riksbron, Stockholm, Sweden Stock Photo - Alamy">
            <a:extLst>
              <a:ext uri="{FF2B5EF4-FFF2-40B4-BE49-F238E27FC236}">
                <a16:creationId xmlns:a16="http://schemas.microsoft.com/office/drawing/2014/main" id="{CE20E15F-83CD-41E4-90EC-80D746032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49"/>
          <a:stretch/>
        </p:blipFill>
        <p:spPr bwMode="auto">
          <a:xfrm rot="10800000" flipV="1">
            <a:off x="6898792" y="245250"/>
            <a:ext cx="4829176" cy="2410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চিত্রা নদী - উইকিপিডিয়া">
            <a:extLst>
              <a:ext uri="{FF2B5EF4-FFF2-40B4-BE49-F238E27FC236}">
                <a16:creationId xmlns:a16="http://schemas.microsoft.com/office/drawing/2014/main" id="{9DEC8C9E-58C4-4063-8C02-B09628261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794" y="3812078"/>
            <a:ext cx="4829174" cy="2576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An Indian Hindu woman drinking river water from cupped hands Narbada Shiva  River Festival Madhya Pradesh India Stock Photo - Alamy">
            <a:extLst>
              <a:ext uri="{FF2B5EF4-FFF2-40B4-BE49-F238E27FC236}">
                <a16:creationId xmlns:a16="http://schemas.microsoft.com/office/drawing/2014/main" id="{3E6AB691-CD0C-4114-848E-4F2C084761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762"/>
          <a:stretch/>
        </p:blipFill>
        <p:spPr bwMode="auto">
          <a:xfrm>
            <a:off x="291472" y="3812078"/>
            <a:ext cx="4904782" cy="2576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heel(1)">
                                      <p:cBhvr>
                                        <p:cTn id="18" dur="2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down)">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arn(inVertical)">
                                      <p:cBhvr>
                                        <p:cTn id="2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892B2C-F59C-4B01-A066-60B1557AD61A}"/>
              </a:ext>
            </a:extLst>
          </p:cNvPr>
          <p:cNvSpPr/>
          <p:nvPr/>
        </p:nvSpPr>
        <p:spPr>
          <a:xfrm>
            <a:off x="3160861" y="53383"/>
            <a:ext cx="2624867" cy="830997"/>
          </a:xfrm>
          <a:prstGeom prst="rect">
            <a:avLst/>
          </a:prstGeom>
        </p:spPr>
        <p:txBody>
          <a:bodyPr wrap="square">
            <a:spAutoFit/>
          </a:bodyPr>
          <a:lstStyle/>
          <a:p>
            <a:pPr lvl="0" defTabSz="914400">
              <a:defRPr/>
            </a:pPr>
            <a:r>
              <a:rPr lang="en-US" sz="4800" kern="0" dirty="0" err="1">
                <a:latin typeface="NikoshBAN" panose="02000000000000000000" pitchFamily="2" charset="0"/>
                <a:cs typeface="NikoshBAN" panose="02000000000000000000" pitchFamily="2" charset="0"/>
              </a:rPr>
              <a:t>সরব</a:t>
            </a:r>
            <a:r>
              <a:rPr lang="en-US" sz="4800" kern="0" dirty="0">
                <a:latin typeface="NikoshBAN" panose="02000000000000000000" pitchFamily="2" charset="0"/>
                <a:cs typeface="NikoshBAN" panose="02000000000000000000" pitchFamily="2" charset="0"/>
              </a:rPr>
              <a:t> </a:t>
            </a:r>
            <a:r>
              <a:rPr lang="en-US" sz="4800" kern="0" dirty="0" err="1">
                <a:latin typeface="NikoshBAN" panose="02000000000000000000" pitchFamily="2" charset="0"/>
                <a:cs typeface="NikoshBAN" panose="02000000000000000000" pitchFamily="2" charset="0"/>
              </a:rPr>
              <a:t>পাঠ</a:t>
            </a:r>
            <a:endParaRPr lang="en-US" sz="4800" kern="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A040AAC-7ADD-4FFC-A1EE-F725306E1245}"/>
              </a:ext>
            </a:extLst>
          </p:cNvPr>
          <p:cNvSpPr txBox="1"/>
          <p:nvPr/>
        </p:nvSpPr>
        <p:spPr>
          <a:xfrm>
            <a:off x="604471" y="958171"/>
            <a:ext cx="5084152" cy="3539430"/>
          </a:xfrm>
          <a:prstGeom prst="rect">
            <a:avLst/>
          </a:prstGeom>
          <a:noFill/>
        </p:spPr>
        <p:txBody>
          <a:bodyPr wrap="square">
            <a:spAutoFit/>
          </a:bodyPr>
          <a:lstStyle/>
          <a:p>
            <a:r>
              <a:rPr lang="en-US" sz="3200" dirty="0" err="1">
                <a:latin typeface="NikoshBAN" panose="02000000000000000000" pitchFamily="2" charset="0"/>
                <a:cs typeface="NikoshBAN" panose="02000000000000000000" pitchFamily="2" charset="0"/>
              </a:rPr>
              <a:t>আর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প্রজারূপে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মিন</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বঙ্গজ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স</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রীতে</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প্রবাসে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ভাবে</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লই</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ব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ঙ</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p>
          <a:p>
            <a:endParaRPr lang="en-US" sz="3200" dirty="0">
              <a:latin typeface="NikoshBAN" panose="02000000000000000000" pitchFamily="2" charset="0"/>
              <a:cs typeface="NikoshBAN" panose="02000000000000000000" pitchFamily="2" charset="0"/>
            </a:endParaRPr>
          </a:p>
        </p:txBody>
      </p:sp>
      <p:pic>
        <p:nvPicPr>
          <p:cNvPr id="5" name="Picture 4" descr="k-02">
            <a:extLst>
              <a:ext uri="{FF2B5EF4-FFF2-40B4-BE49-F238E27FC236}">
                <a16:creationId xmlns:a16="http://schemas.microsoft.com/office/drawing/2014/main" id="{DF26C469-5E31-4CDA-9465-B656FFE7B829}"/>
              </a:ext>
            </a:extLst>
          </p:cNvPr>
          <p:cNvPicPr>
            <a:picLocks noChangeAspect="1" noChangeArrowheads="1"/>
          </p:cNvPicPr>
          <p:nvPr/>
        </p:nvPicPr>
        <p:blipFill>
          <a:blip r:embed="rId2"/>
          <a:srcRect/>
          <a:stretch>
            <a:fillRect/>
          </a:stretch>
        </p:blipFill>
        <p:spPr bwMode="auto">
          <a:xfrm>
            <a:off x="8475783" y="986642"/>
            <a:ext cx="3496407" cy="2587869"/>
          </a:xfrm>
          <a:prstGeom prst="rect">
            <a:avLst/>
          </a:prstGeom>
          <a:ln>
            <a:noFill/>
          </a:ln>
          <a:effectLst>
            <a:softEdge rad="112500"/>
          </a:effectLst>
        </p:spPr>
      </p:pic>
      <p:pic>
        <p:nvPicPr>
          <p:cNvPr id="1026" name="Picture 2" descr="পৃথিবীতে সাগর আছে কয়টি | daily nayadiganta">
            <a:extLst>
              <a:ext uri="{FF2B5EF4-FFF2-40B4-BE49-F238E27FC236}">
                <a16:creationId xmlns:a16="http://schemas.microsoft.com/office/drawing/2014/main" id="{99A34486-7F1D-4C9B-94FA-D6BEBA9E0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446" y="4119854"/>
            <a:ext cx="3496407" cy="2587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মনোমুগ্ধকর বাংলাদেশের সেরা কয়েকটি ঝর্ণা | Banglar Shomoy">
            <a:extLst>
              <a:ext uri="{FF2B5EF4-FFF2-40B4-BE49-F238E27FC236}">
                <a16:creationId xmlns:a16="http://schemas.microsoft.com/office/drawing/2014/main" id="{39784E48-B069-48ED-AB4A-2071CB5CD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644" y="4119854"/>
            <a:ext cx="3496408" cy="2587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দিনাজপুরে পুরোদমে শুরু হয়েছে বোরোধান কাটাই মাড়াই। বৈশাখের প্রখর তাপমাত্রা  মাথায় নিয়ে মাঠে ধান মাড়াই করছে নারী শ্রমিকরা। ছবিটি ...">
            <a:extLst>
              <a:ext uri="{FF2B5EF4-FFF2-40B4-BE49-F238E27FC236}">
                <a16:creationId xmlns:a16="http://schemas.microsoft.com/office/drawing/2014/main" id="{E1880505-7A86-4E28-8D6A-463AFAD9A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274" y="4119854"/>
            <a:ext cx="3496409" cy="2587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7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500"/>
                                        <p:tgtEl>
                                          <p:spTgt spid="1026"/>
                                        </p:tgtEl>
                                      </p:cBhvr>
                                    </p:animEffect>
                                  </p:childTnLst>
                                </p:cTn>
                              </p:par>
                              <p:par>
                                <p:cTn id="25" presetID="14" presetClass="entr" presetSubtype="1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arn(inVertical)">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398DFB-40A4-4FE2-AB69-68D8D464B195}"/>
              </a:ext>
            </a:extLst>
          </p:cNvPr>
          <p:cNvGrpSpPr/>
          <p:nvPr/>
        </p:nvGrpSpPr>
        <p:grpSpPr>
          <a:xfrm>
            <a:off x="82794" y="63744"/>
            <a:ext cx="7197238" cy="3636632"/>
            <a:chOff x="2905125" y="3009167"/>
            <a:chExt cx="6381750" cy="2914650"/>
          </a:xfrm>
        </p:grpSpPr>
        <p:sp>
          <p:nvSpPr>
            <p:cNvPr id="7" name="Rectangle 6">
              <a:extLst>
                <a:ext uri="{FF2B5EF4-FFF2-40B4-BE49-F238E27FC236}">
                  <a16:creationId xmlns:a16="http://schemas.microsoft.com/office/drawing/2014/main" id="{74B09827-A282-4C97-ADE1-A1D0A487AFF1}"/>
                </a:ext>
              </a:extLst>
            </p:cNvPr>
            <p:cNvSpPr/>
            <p:nvPr/>
          </p:nvSpPr>
          <p:spPr>
            <a:xfrm>
              <a:off x="3037011" y="3132261"/>
              <a:ext cx="1464652" cy="7275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7DAD278-AE24-4F97-A5B9-A9ED5494F153}"/>
                </a:ext>
              </a:extLst>
            </p:cNvPr>
            <p:cNvPicPr>
              <a:picLocks noChangeAspect="1"/>
            </p:cNvPicPr>
            <p:nvPr/>
          </p:nvPicPr>
          <p:blipFill>
            <a:blip r:embed="rId2"/>
            <a:srcRect/>
            <a:stretch>
              <a:fillRect/>
            </a:stretch>
          </p:blipFill>
          <p:spPr>
            <a:xfrm>
              <a:off x="2905125" y="3009167"/>
              <a:ext cx="6381750" cy="2914650"/>
            </a:xfrm>
            <a:custGeom>
              <a:avLst/>
              <a:gdLst>
                <a:gd name="connsiteX0" fmla="*/ 1095374 w 6381750"/>
                <a:gd name="connsiteY0" fmla="*/ 0 h 2914650"/>
                <a:gd name="connsiteX1" fmla="*/ 6381750 w 6381750"/>
                <a:gd name="connsiteY1" fmla="*/ 0 h 2914650"/>
                <a:gd name="connsiteX2" fmla="*/ 6381750 w 6381750"/>
                <a:gd name="connsiteY2" fmla="*/ 2914650 h 2914650"/>
                <a:gd name="connsiteX3" fmla="*/ 0 w 6381750"/>
                <a:gd name="connsiteY3" fmla="*/ 2914650 h 2914650"/>
                <a:gd name="connsiteX4" fmla="*/ 0 w 6381750"/>
                <a:gd name="connsiteY4" fmla="*/ 316523 h 2914650"/>
                <a:gd name="connsiteX5" fmla="*/ 1095374 w 6381750"/>
                <a:gd name="connsiteY5" fmla="*/ 316523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0" h="2914650">
                  <a:moveTo>
                    <a:pt x="1095374" y="0"/>
                  </a:moveTo>
                  <a:lnTo>
                    <a:pt x="6381750" y="0"/>
                  </a:lnTo>
                  <a:lnTo>
                    <a:pt x="6381750" y="2914650"/>
                  </a:lnTo>
                  <a:lnTo>
                    <a:pt x="0" y="2914650"/>
                  </a:lnTo>
                  <a:lnTo>
                    <a:pt x="0" y="316523"/>
                  </a:lnTo>
                  <a:lnTo>
                    <a:pt x="1095374" y="316523"/>
                  </a:lnTo>
                  <a:close/>
                </a:path>
              </a:pathLst>
            </a:custGeom>
            <a:ln>
              <a:noFill/>
            </a:ln>
            <a:effectLst>
              <a:softEdge rad="112500"/>
            </a:effectLst>
          </p:spPr>
        </p:pic>
      </p:grpSp>
      <p:pic>
        <p:nvPicPr>
          <p:cNvPr id="2050" name="Picture 2" descr="যশোরের সাগরদাঁড়িতে যা যা দেখবেন">
            <a:extLst>
              <a:ext uri="{FF2B5EF4-FFF2-40B4-BE49-F238E27FC236}">
                <a16:creationId xmlns:a16="http://schemas.microsoft.com/office/drawing/2014/main" id="{12708B80-3DE0-46E8-86E5-1A904E325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543" y="127589"/>
            <a:ext cx="3947890" cy="2369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কপোতাক্ষ নদী খনন : জোয়ার ভাটা আজও অচল | Voice of Satkhira">
            <a:extLst>
              <a:ext uri="{FF2B5EF4-FFF2-40B4-BE49-F238E27FC236}">
                <a16:creationId xmlns:a16="http://schemas.microsoft.com/office/drawing/2014/main" id="{B469E705-BA51-4D3D-8D31-60119239C2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69"/>
          <a:stretch/>
        </p:blipFill>
        <p:spPr bwMode="auto">
          <a:xfrm>
            <a:off x="7945544" y="2391508"/>
            <a:ext cx="3947890" cy="2369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পৃথিবীতে ভালোবাসার মানুষ মা - Somoy News">
            <a:extLst>
              <a:ext uri="{FF2B5EF4-FFF2-40B4-BE49-F238E27FC236}">
                <a16:creationId xmlns:a16="http://schemas.microsoft.com/office/drawing/2014/main" id="{10917600-CC1E-4F8F-AC00-3FD0635D3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2055" y="4360986"/>
            <a:ext cx="3947890" cy="2369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ফ্রান্সের মানুষ টাকা খরচ করার মতো জায়গা খুঁজে পায় না!">
            <a:extLst>
              <a:ext uri="{FF2B5EF4-FFF2-40B4-BE49-F238E27FC236}">
                <a16:creationId xmlns:a16="http://schemas.microsoft.com/office/drawing/2014/main" id="{DA3CBF34-4209-4C75-B30B-046B1F302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955" y="4360986"/>
            <a:ext cx="3947891" cy="2369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randombar(horizontal)">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arn(inVertical)">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wipe(down)">
                                      <p:cBhvr>
                                        <p:cTn id="29" dur="580">
                                          <p:stCondLst>
                                            <p:cond delay="0"/>
                                          </p:stCondLst>
                                        </p:cTn>
                                        <p:tgtEl>
                                          <p:spTgt spid="2056"/>
                                        </p:tgtEl>
                                      </p:cBhvr>
                                    </p:animEffect>
                                    <p:anim calcmode="lin" valueType="num">
                                      <p:cBhvr>
                                        <p:cTn id="30"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35" dur="26">
                                          <p:stCondLst>
                                            <p:cond delay="650"/>
                                          </p:stCondLst>
                                        </p:cTn>
                                        <p:tgtEl>
                                          <p:spTgt spid="2056"/>
                                        </p:tgtEl>
                                      </p:cBhvr>
                                      <p:to x="100000" y="60000"/>
                                    </p:animScale>
                                    <p:animScale>
                                      <p:cBhvr>
                                        <p:cTn id="36" dur="166" decel="50000">
                                          <p:stCondLst>
                                            <p:cond delay="676"/>
                                          </p:stCondLst>
                                        </p:cTn>
                                        <p:tgtEl>
                                          <p:spTgt spid="2056"/>
                                        </p:tgtEl>
                                      </p:cBhvr>
                                      <p:to x="100000" y="100000"/>
                                    </p:animScale>
                                    <p:animScale>
                                      <p:cBhvr>
                                        <p:cTn id="37" dur="26">
                                          <p:stCondLst>
                                            <p:cond delay="1312"/>
                                          </p:stCondLst>
                                        </p:cTn>
                                        <p:tgtEl>
                                          <p:spTgt spid="2056"/>
                                        </p:tgtEl>
                                      </p:cBhvr>
                                      <p:to x="100000" y="80000"/>
                                    </p:animScale>
                                    <p:animScale>
                                      <p:cBhvr>
                                        <p:cTn id="38" dur="166" decel="50000">
                                          <p:stCondLst>
                                            <p:cond delay="1338"/>
                                          </p:stCondLst>
                                        </p:cTn>
                                        <p:tgtEl>
                                          <p:spTgt spid="2056"/>
                                        </p:tgtEl>
                                      </p:cBhvr>
                                      <p:to x="100000" y="100000"/>
                                    </p:animScale>
                                    <p:animScale>
                                      <p:cBhvr>
                                        <p:cTn id="39" dur="26">
                                          <p:stCondLst>
                                            <p:cond delay="1642"/>
                                          </p:stCondLst>
                                        </p:cTn>
                                        <p:tgtEl>
                                          <p:spTgt spid="2056"/>
                                        </p:tgtEl>
                                      </p:cBhvr>
                                      <p:to x="100000" y="90000"/>
                                    </p:animScale>
                                    <p:animScale>
                                      <p:cBhvr>
                                        <p:cTn id="40" dur="166" decel="50000">
                                          <p:stCondLst>
                                            <p:cond delay="1668"/>
                                          </p:stCondLst>
                                        </p:cTn>
                                        <p:tgtEl>
                                          <p:spTgt spid="2056"/>
                                        </p:tgtEl>
                                      </p:cBhvr>
                                      <p:to x="100000" y="100000"/>
                                    </p:animScale>
                                    <p:animScale>
                                      <p:cBhvr>
                                        <p:cTn id="41" dur="26">
                                          <p:stCondLst>
                                            <p:cond delay="1808"/>
                                          </p:stCondLst>
                                        </p:cTn>
                                        <p:tgtEl>
                                          <p:spTgt spid="2056"/>
                                        </p:tgtEl>
                                      </p:cBhvr>
                                      <p:to x="100000" y="95000"/>
                                    </p:animScale>
                                    <p:animScale>
                                      <p:cBhvr>
                                        <p:cTn id="42"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5D2DF-1FDE-4841-800A-40A66C745418}"/>
              </a:ext>
            </a:extLst>
          </p:cNvPr>
          <p:cNvSpPr/>
          <p:nvPr/>
        </p:nvSpPr>
        <p:spPr>
          <a:xfrm>
            <a:off x="6294678" y="18522"/>
            <a:ext cx="1510078" cy="707886"/>
          </a:xfrm>
          <a:prstGeom prst="rect">
            <a:avLst/>
          </a:prstGeom>
        </p:spPr>
        <p:txBody>
          <a:bodyPr wrap="square">
            <a:spAutoFit/>
          </a:bodyPr>
          <a:lstStyle/>
          <a:p>
            <a:pPr lvl="0" defTabSz="914400">
              <a:defRPr/>
            </a:pPr>
            <a:r>
              <a:rPr lang="en-US" sz="4000" kern="0" dirty="0" err="1">
                <a:latin typeface="NikoshBAN" panose="02000000000000000000" pitchFamily="2" charset="0"/>
                <a:cs typeface="NikoshBAN" panose="02000000000000000000" pitchFamily="2" charset="0"/>
              </a:rPr>
              <a:t>শব্দার্থ</a:t>
            </a:r>
            <a:endParaRPr lang="en-US" sz="4000" kern="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1B90AD3-E48C-41B7-B30C-749BD98C498A}"/>
              </a:ext>
            </a:extLst>
          </p:cNvPr>
          <p:cNvSpPr txBox="1">
            <a:spLocks noChangeArrowheads="1"/>
          </p:cNvSpPr>
          <p:nvPr/>
        </p:nvSpPr>
        <p:spPr bwMode="auto">
          <a:xfrm>
            <a:off x="823546" y="680236"/>
            <a:ext cx="2057400" cy="1161633"/>
          </a:xfrm>
          <a:prstGeom prst="rightArrow">
            <a:avLst/>
          </a:prstGeom>
          <a:solidFill>
            <a:schemeClr val="accent1"/>
          </a:solidFill>
          <a:ln w="38100">
            <a:solidFill>
              <a:srgbClr val="FF6600"/>
            </a:solidFill>
            <a:miter lim="800000"/>
            <a:headEnd/>
            <a:tailEnd/>
          </a:ln>
        </p:spPr>
        <p:txBody>
          <a:bodyPr wrap="square">
            <a:spAutoFit/>
          </a:bodyPr>
          <a:lstStyle/>
          <a:p>
            <a:pPr algn="ctr"/>
            <a:r>
              <a:rPr lang="en-US" sz="3200" dirty="0" err="1">
                <a:solidFill>
                  <a:schemeClr val="bg1"/>
                </a:solidFill>
                <a:latin typeface="NikoshBAN" pitchFamily="2" charset="0"/>
                <a:cs typeface="NikoshBAN" pitchFamily="2" charset="0"/>
              </a:rPr>
              <a:t>মিনতি</a:t>
            </a:r>
            <a:endParaRPr lang="en-US" sz="3200" dirty="0">
              <a:solidFill>
                <a:schemeClr val="bg1"/>
              </a:solidFill>
              <a:latin typeface="NikoshBAN" pitchFamily="2" charset="0"/>
              <a:cs typeface="NikoshBAN" pitchFamily="2" charset="0"/>
            </a:endParaRPr>
          </a:p>
        </p:txBody>
      </p:sp>
      <p:sp>
        <p:nvSpPr>
          <p:cNvPr id="6" name="TextBox 7">
            <a:extLst>
              <a:ext uri="{FF2B5EF4-FFF2-40B4-BE49-F238E27FC236}">
                <a16:creationId xmlns:a16="http://schemas.microsoft.com/office/drawing/2014/main" id="{EF070E82-E10A-4C54-8837-F69AD93364B6}"/>
              </a:ext>
            </a:extLst>
          </p:cNvPr>
          <p:cNvSpPr txBox="1">
            <a:spLocks noChangeArrowheads="1"/>
          </p:cNvSpPr>
          <p:nvPr/>
        </p:nvSpPr>
        <p:spPr bwMode="auto">
          <a:xfrm>
            <a:off x="9311054" y="741375"/>
            <a:ext cx="2195144" cy="1039356"/>
          </a:xfrm>
          <a:prstGeom prst="leftArrow">
            <a:avLst/>
          </a:prstGeom>
          <a:solidFill>
            <a:schemeClr val="accent1"/>
          </a:solidFill>
          <a:ln w="38100">
            <a:solidFill>
              <a:srgbClr val="0000FF"/>
            </a:solidFill>
            <a:miter lim="800000"/>
            <a:headEnd/>
            <a:tailEnd/>
          </a:ln>
        </p:spPr>
        <p:txBody>
          <a:bodyPr wrap="square">
            <a:spAutoFit/>
          </a:bodyPr>
          <a:lstStyle/>
          <a:p>
            <a:pPr algn="ctr"/>
            <a:r>
              <a:rPr lang="en-US" sz="2800" dirty="0" err="1">
                <a:solidFill>
                  <a:schemeClr val="bg1"/>
                </a:solidFill>
                <a:latin typeface="NikoshBAN" pitchFamily="2" charset="0"/>
                <a:cs typeface="NikoshBAN" pitchFamily="2" charset="0"/>
              </a:rPr>
              <a:t>প্রার্থনা</a:t>
            </a:r>
            <a:endParaRPr lang="en-US" sz="2800" dirty="0">
              <a:solidFill>
                <a:schemeClr val="bg1"/>
              </a:solidFill>
              <a:latin typeface="NikoshBAN" pitchFamily="2" charset="0"/>
              <a:cs typeface="NikoshBAN" pitchFamily="2" charset="0"/>
            </a:endParaRPr>
          </a:p>
        </p:txBody>
      </p:sp>
      <p:sp>
        <p:nvSpPr>
          <p:cNvPr id="7" name="Right Arrow 29">
            <a:extLst>
              <a:ext uri="{FF2B5EF4-FFF2-40B4-BE49-F238E27FC236}">
                <a16:creationId xmlns:a16="http://schemas.microsoft.com/office/drawing/2014/main" id="{D680765E-1CC6-46D7-A27F-FE32D4512C4B}"/>
              </a:ext>
            </a:extLst>
          </p:cNvPr>
          <p:cNvSpPr>
            <a:spLocks noChangeArrowheads="1"/>
          </p:cNvSpPr>
          <p:nvPr/>
        </p:nvSpPr>
        <p:spPr bwMode="auto">
          <a:xfrm>
            <a:off x="838200" y="2124288"/>
            <a:ext cx="1940186" cy="1283910"/>
          </a:xfrm>
          <a:prstGeom prst="rightArrow">
            <a:avLst>
              <a:gd name="adj1" fmla="val 55478"/>
              <a:gd name="adj2" fmla="val 50000"/>
            </a:avLst>
          </a:prstGeom>
          <a:solidFill>
            <a:schemeClr val="accent1"/>
          </a:solidFill>
          <a:ln w="38100">
            <a:solidFill>
              <a:srgbClr val="FF6600"/>
            </a:solidFill>
            <a:miter lim="800000"/>
            <a:headEnd/>
            <a:tailEnd/>
          </a:ln>
        </p:spPr>
        <p:txBody>
          <a:bodyPr wrap="square">
            <a:spAutoFit/>
          </a:bodyPr>
          <a:lstStyle/>
          <a:p>
            <a:pPr algn="ctr"/>
            <a:r>
              <a:rPr lang="bn-BD" sz="3600" dirty="0">
                <a:solidFill>
                  <a:schemeClr val="bg1"/>
                </a:solidFill>
                <a:latin typeface="NikoshBAN" pitchFamily="2" charset="0"/>
              </a:rPr>
              <a:t> </a:t>
            </a:r>
            <a:r>
              <a:rPr lang="en-US" sz="2800" dirty="0" err="1">
                <a:solidFill>
                  <a:schemeClr val="bg1"/>
                </a:solidFill>
                <a:latin typeface="NikoshBAN" pitchFamily="2" charset="0"/>
                <a:cs typeface="NikoshBAN" pitchFamily="2" charset="0"/>
              </a:rPr>
              <a:t>নিশা</a:t>
            </a:r>
            <a:endParaRPr lang="en-US" sz="2800" dirty="0">
              <a:solidFill>
                <a:schemeClr val="bg1"/>
              </a:solidFill>
              <a:latin typeface="NikoshBAN" pitchFamily="2" charset="0"/>
              <a:cs typeface="NikoshBAN" pitchFamily="2" charset="0"/>
            </a:endParaRPr>
          </a:p>
        </p:txBody>
      </p:sp>
      <p:sp>
        <p:nvSpPr>
          <p:cNvPr id="8" name="Left Arrow 30">
            <a:extLst>
              <a:ext uri="{FF2B5EF4-FFF2-40B4-BE49-F238E27FC236}">
                <a16:creationId xmlns:a16="http://schemas.microsoft.com/office/drawing/2014/main" id="{25E766BC-B8C2-4F50-B481-C297F2B52833}"/>
              </a:ext>
            </a:extLst>
          </p:cNvPr>
          <p:cNvSpPr>
            <a:spLocks noChangeArrowheads="1"/>
          </p:cNvSpPr>
          <p:nvPr/>
        </p:nvSpPr>
        <p:spPr bwMode="auto">
          <a:xfrm>
            <a:off x="9311054" y="2184243"/>
            <a:ext cx="2195145" cy="1039356"/>
          </a:xfrm>
          <a:prstGeom prst="leftArrow">
            <a:avLst/>
          </a:prstGeom>
          <a:solidFill>
            <a:schemeClr val="accent1"/>
          </a:solidFill>
          <a:ln w="38100">
            <a:solidFill>
              <a:srgbClr val="0000FF"/>
            </a:solidFill>
            <a:miter lim="800000"/>
            <a:headEnd/>
            <a:tailEnd/>
          </a:ln>
        </p:spPr>
        <p:txBody>
          <a:bodyPr wrap="square">
            <a:spAutoFit/>
          </a:bodyPr>
          <a:lstStyle/>
          <a:p>
            <a:pPr algn="ctr" fontAlgn="auto">
              <a:spcBef>
                <a:spcPts val="0"/>
              </a:spcBef>
              <a:spcAft>
                <a:spcPts val="0"/>
              </a:spcAft>
              <a:defRPr/>
            </a:pPr>
            <a:r>
              <a:rPr lang="en-US" sz="2800" b="1" dirty="0" err="1">
                <a:ln w="13462">
                  <a:noFill/>
                  <a:prstDash val="solid"/>
                </a:ln>
                <a:solidFill>
                  <a:schemeClr val="bg1"/>
                </a:solidFill>
                <a:effectLst>
                  <a:outerShdw dist="38100" dir="2700000" algn="bl" rotWithShape="0">
                    <a:schemeClr val="accent5"/>
                  </a:outerShdw>
                </a:effectLst>
                <a:latin typeface="NikoshBAN" pitchFamily="2" charset="0"/>
                <a:cs typeface="NikoshBAN" pitchFamily="2" charset="0"/>
              </a:rPr>
              <a:t>রাত্রি</a:t>
            </a:r>
            <a:endParaRPr lang="en-US" sz="2800" b="1" dirty="0">
              <a:ln w="13462">
                <a:noFill/>
                <a:prstDash val="solid"/>
              </a:ln>
              <a:solidFill>
                <a:schemeClr val="bg1"/>
              </a:solidFill>
              <a:effectLst>
                <a:outerShdw dist="38100" dir="2700000" algn="bl" rotWithShape="0">
                  <a:schemeClr val="accent5"/>
                </a:outerShdw>
              </a:effectLst>
              <a:latin typeface="NikoshBAN" pitchFamily="2" charset="0"/>
              <a:cs typeface="NikoshBAN" pitchFamily="2" charset="0"/>
            </a:endParaRPr>
          </a:p>
        </p:txBody>
      </p:sp>
      <p:sp>
        <p:nvSpPr>
          <p:cNvPr id="9" name="TextBox 8">
            <a:extLst>
              <a:ext uri="{FF2B5EF4-FFF2-40B4-BE49-F238E27FC236}">
                <a16:creationId xmlns:a16="http://schemas.microsoft.com/office/drawing/2014/main" id="{410985D8-C40A-4527-ADCC-E74A7765722C}"/>
              </a:ext>
            </a:extLst>
          </p:cNvPr>
          <p:cNvSpPr txBox="1">
            <a:spLocks noChangeArrowheads="1"/>
          </p:cNvSpPr>
          <p:nvPr/>
        </p:nvSpPr>
        <p:spPr bwMode="auto">
          <a:xfrm>
            <a:off x="9108920" y="3767254"/>
            <a:ext cx="2801872" cy="1161633"/>
          </a:xfrm>
          <a:prstGeom prst="leftArrow">
            <a:avLst/>
          </a:prstGeom>
          <a:solidFill>
            <a:schemeClr val="accent1"/>
          </a:solidFill>
          <a:ln w="38100">
            <a:solidFill>
              <a:srgbClr val="0000FF"/>
            </a:solidFill>
            <a:miter lim="800000"/>
            <a:headEnd/>
            <a:tailEnd/>
          </a:ln>
        </p:spPr>
        <p:txBody>
          <a:bodyPr wrap="square">
            <a:spAutoFit/>
          </a:bodyPr>
          <a:lstStyle/>
          <a:p>
            <a:pPr algn="ctr"/>
            <a:r>
              <a:rPr lang="bn-BD" sz="3200" dirty="0">
                <a:solidFill>
                  <a:schemeClr val="bg1"/>
                </a:solidFill>
                <a:latin typeface="NikoshBAN" pitchFamily="2" charset="0"/>
                <a:cs typeface="NikoshBAN" pitchFamily="2" charset="0"/>
              </a:rPr>
              <a:t>একান্ত </a:t>
            </a:r>
            <a:r>
              <a:rPr lang="en-US" sz="3200" dirty="0" err="1">
                <a:solidFill>
                  <a:schemeClr val="bg1"/>
                </a:solidFill>
                <a:latin typeface="NikoshBAN" pitchFamily="2" charset="0"/>
                <a:cs typeface="NikoshBAN" pitchFamily="2" charset="0"/>
              </a:rPr>
              <a:t>নিরিবিলিতে</a:t>
            </a:r>
            <a:endParaRPr lang="en-US" sz="3200" dirty="0">
              <a:solidFill>
                <a:schemeClr val="bg1"/>
              </a:solidFill>
              <a:latin typeface="NikoshBAN" pitchFamily="2" charset="0"/>
              <a:cs typeface="NikoshBAN" pitchFamily="2" charset="0"/>
            </a:endParaRPr>
          </a:p>
        </p:txBody>
      </p:sp>
      <p:sp>
        <p:nvSpPr>
          <p:cNvPr id="10" name="TextBox 8">
            <a:extLst>
              <a:ext uri="{FF2B5EF4-FFF2-40B4-BE49-F238E27FC236}">
                <a16:creationId xmlns:a16="http://schemas.microsoft.com/office/drawing/2014/main" id="{3435D7E8-36BE-4323-8A09-CDF26FA543EF}"/>
              </a:ext>
            </a:extLst>
          </p:cNvPr>
          <p:cNvSpPr txBox="1">
            <a:spLocks noChangeArrowheads="1"/>
          </p:cNvSpPr>
          <p:nvPr/>
        </p:nvSpPr>
        <p:spPr bwMode="auto">
          <a:xfrm>
            <a:off x="762000" y="3977461"/>
            <a:ext cx="1905000" cy="1161633"/>
          </a:xfrm>
          <a:prstGeom prst="rightArrow">
            <a:avLst/>
          </a:prstGeom>
          <a:solidFill>
            <a:schemeClr val="accent1"/>
          </a:solidFill>
          <a:ln w="38100">
            <a:solidFill>
              <a:srgbClr val="FF6600"/>
            </a:solidFill>
            <a:miter lim="800000"/>
            <a:headEnd/>
            <a:tailEnd/>
          </a:ln>
        </p:spPr>
        <p:txBody>
          <a:bodyPr>
            <a:spAutoFit/>
          </a:bodyPr>
          <a:lstStyle/>
          <a:p>
            <a:pPr algn="ctr"/>
            <a:r>
              <a:rPr lang="en-US" sz="3200" dirty="0" err="1">
                <a:solidFill>
                  <a:schemeClr val="bg1"/>
                </a:solidFill>
                <a:latin typeface="NikoshBAN" pitchFamily="2" charset="0"/>
                <a:cs typeface="NikoshBAN" pitchFamily="2" charset="0"/>
              </a:rPr>
              <a:t>বিরলে</a:t>
            </a:r>
            <a:endParaRPr lang="en-US" sz="3200" dirty="0">
              <a:solidFill>
                <a:schemeClr val="bg1"/>
              </a:solidFill>
              <a:latin typeface="NikoshBAN" pitchFamily="2" charset="0"/>
              <a:cs typeface="NikoshBAN" pitchFamily="2" charset="0"/>
            </a:endParaRPr>
          </a:p>
        </p:txBody>
      </p:sp>
      <p:sp>
        <p:nvSpPr>
          <p:cNvPr id="11" name="TextBox 11">
            <a:extLst>
              <a:ext uri="{FF2B5EF4-FFF2-40B4-BE49-F238E27FC236}">
                <a16:creationId xmlns:a16="http://schemas.microsoft.com/office/drawing/2014/main" id="{34902F0B-123B-4A28-B84E-15A02C789246}"/>
              </a:ext>
            </a:extLst>
          </p:cNvPr>
          <p:cNvSpPr txBox="1">
            <a:spLocks noChangeArrowheads="1"/>
          </p:cNvSpPr>
          <p:nvPr/>
        </p:nvSpPr>
        <p:spPr bwMode="auto">
          <a:xfrm>
            <a:off x="9443056" y="5410200"/>
            <a:ext cx="2133600" cy="1161633"/>
          </a:xfrm>
          <a:prstGeom prst="leftArrow">
            <a:avLst/>
          </a:prstGeom>
          <a:solidFill>
            <a:schemeClr val="accent1"/>
          </a:solidFill>
          <a:ln w="38100">
            <a:solidFill>
              <a:srgbClr val="0000FF"/>
            </a:solidFill>
            <a:miter lim="800000"/>
            <a:headEnd/>
            <a:tailEnd/>
          </a:ln>
        </p:spPr>
        <p:txBody>
          <a:bodyPr wrap="square">
            <a:spAutoFit/>
          </a:bodyPr>
          <a:lstStyle/>
          <a:p>
            <a:pPr algn="ctr"/>
            <a:r>
              <a:rPr lang="en-US" sz="3200" b="1" dirty="0" err="1">
                <a:solidFill>
                  <a:schemeClr val="bg1"/>
                </a:solidFill>
                <a:latin typeface="NikoshBAN" pitchFamily="2" charset="0"/>
                <a:cs typeface="NikoshBAN" pitchFamily="2" charset="0"/>
              </a:rPr>
              <a:t>পানি</a:t>
            </a:r>
            <a:endParaRPr lang="en-US" sz="3200" b="1" dirty="0">
              <a:solidFill>
                <a:schemeClr val="bg1"/>
              </a:solidFill>
              <a:latin typeface="NikoshBAN" pitchFamily="2" charset="0"/>
              <a:cs typeface="NikoshBAN" pitchFamily="2" charset="0"/>
            </a:endParaRPr>
          </a:p>
        </p:txBody>
      </p:sp>
      <p:sp>
        <p:nvSpPr>
          <p:cNvPr id="12" name="TextBox 8">
            <a:extLst>
              <a:ext uri="{FF2B5EF4-FFF2-40B4-BE49-F238E27FC236}">
                <a16:creationId xmlns:a16="http://schemas.microsoft.com/office/drawing/2014/main" id="{B6D8BA2B-08D9-43F2-9963-2F9DF359AE2F}"/>
              </a:ext>
            </a:extLst>
          </p:cNvPr>
          <p:cNvSpPr txBox="1">
            <a:spLocks noChangeArrowheads="1"/>
          </p:cNvSpPr>
          <p:nvPr/>
        </p:nvSpPr>
        <p:spPr bwMode="auto">
          <a:xfrm>
            <a:off x="838200" y="5410200"/>
            <a:ext cx="2209800" cy="1161633"/>
          </a:xfrm>
          <a:prstGeom prst="rightArrow">
            <a:avLst/>
          </a:prstGeom>
          <a:solidFill>
            <a:schemeClr val="accent1"/>
          </a:solidFill>
          <a:ln w="38100">
            <a:solidFill>
              <a:srgbClr val="FF6600"/>
            </a:solidFill>
            <a:miter lim="800000"/>
            <a:headEnd/>
            <a:tailEnd/>
          </a:ln>
        </p:spPr>
        <p:txBody>
          <a:bodyPr>
            <a:spAutoFit/>
          </a:bodyPr>
          <a:lstStyle/>
          <a:p>
            <a:pPr algn="ctr"/>
            <a:r>
              <a:rPr lang="en-US" sz="3200" dirty="0" err="1">
                <a:solidFill>
                  <a:schemeClr val="bg1"/>
                </a:solidFill>
                <a:latin typeface="NikoshBAN" pitchFamily="2" charset="0"/>
                <a:cs typeface="NikoshBAN" pitchFamily="2" charset="0"/>
              </a:rPr>
              <a:t>বারি</a:t>
            </a:r>
            <a:endParaRPr lang="en-US" sz="3200" dirty="0">
              <a:solidFill>
                <a:schemeClr val="bg1"/>
              </a:solidFill>
              <a:latin typeface="NikoshBAN" pitchFamily="2" charset="0"/>
              <a:cs typeface="NikoshBAN" pitchFamily="2" charset="0"/>
            </a:endParaRPr>
          </a:p>
        </p:txBody>
      </p:sp>
      <p:pic>
        <p:nvPicPr>
          <p:cNvPr id="1026" name="Picture 2" descr="রহমতের শেষ দিনে যে দোয়া পড়তে হয়">
            <a:extLst>
              <a:ext uri="{FF2B5EF4-FFF2-40B4-BE49-F238E27FC236}">
                <a16:creationId xmlns:a16="http://schemas.microsoft.com/office/drawing/2014/main" id="{798B70D0-E36D-4DBE-A4C8-C803784B1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118" y="686696"/>
            <a:ext cx="2133599" cy="103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চাঁদের ছবি | রাতের আকাশের চাঁদের ছবি HD Download - BanglaFeeds.info">
            <a:extLst>
              <a:ext uri="{FF2B5EF4-FFF2-40B4-BE49-F238E27FC236}">
                <a16:creationId xmlns:a16="http://schemas.microsoft.com/office/drawing/2014/main" id="{4504FC22-4FC2-4204-BD7E-82495E625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56" y="2051624"/>
            <a:ext cx="2133599" cy="1356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Simple Ways to Practice Solitude Daily | by Dekera Greene Rodriguez, Esq. |  Medium">
            <a:extLst>
              <a:ext uri="{FF2B5EF4-FFF2-40B4-BE49-F238E27FC236}">
                <a16:creationId xmlns:a16="http://schemas.microsoft.com/office/drawing/2014/main" id="{FA6D9592-CB84-4628-ADC2-94107CE6B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728" y="3828392"/>
            <a:ext cx="2133599" cy="103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পানি নিয়ে যা কিছু অজানা">
            <a:extLst>
              <a:ext uri="{FF2B5EF4-FFF2-40B4-BE49-F238E27FC236}">
                <a16:creationId xmlns:a16="http://schemas.microsoft.com/office/drawing/2014/main" id="{E00B489A-5CFA-4AE2-B693-4D466EA90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729" y="5410200"/>
            <a:ext cx="2133600" cy="103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16" presetClass="entr" presetSubtype="21"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arn(inVertical)">
                                      <p:cBhvr>
                                        <p:cTn id="37" dur="500"/>
                                        <p:tgtEl>
                                          <p:spTgt spid="1030"/>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16" presetClass="entr" presetSubtype="21" fill="hold" nodeType="with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barn(inVertical)">
                                      <p:cBhvr>
                                        <p:cTn id="48" dur="500"/>
                                        <p:tgtEl>
                                          <p:spTgt spid="1032"/>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5D2DF-1FDE-4841-800A-40A66C745418}"/>
              </a:ext>
            </a:extLst>
          </p:cNvPr>
          <p:cNvSpPr/>
          <p:nvPr/>
        </p:nvSpPr>
        <p:spPr>
          <a:xfrm>
            <a:off x="5272702" y="2697594"/>
            <a:ext cx="1510078" cy="707886"/>
          </a:xfrm>
          <a:prstGeom prst="rect">
            <a:avLst/>
          </a:prstGeom>
        </p:spPr>
        <p:txBody>
          <a:bodyPr wrap="square">
            <a:spAutoFit/>
          </a:bodyPr>
          <a:lstStyle/>
          <a:p>
            <a:pPr lvl="0" defTabSz="914400">
              <a:defRPr/>
            </a:pPr>
            <a:r>
              <a:rPr lang="en-US" sz="4000" kern="0" dirty="0" err="1">
                <a:latin typeface="NikoshBAN" panose="02000000000000000000" pitchFamily="2" charset="0"/>
                <a:cs typeface="NikoshBAN" panose="02000000000000000000" pitchFamily="2" charset="0"/>
              </a:rPr>
              <a:t>শব্দার্থ</a:t>
            </a:r>
            <a:endParaRPr lang="en-US" sz="4000" kern="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1B90AD3-E48C-41B7-B30C-749BD98C498A}"/>
              </a:ext>
            </a:extLst>
          </p:cNvPr>
          <p:cNvSpPr txBox="1">
            <a:spLocks noChangeArrowheads="1"/>
          </p:cNvSpPr>
          <p:nvPr/>
        </p:nvSpPr>
        <p:spPr bwMode="auto">
          <a:xfrm>
            <a:off x="1192306" y="659440"/>
            <a:ext cx="2209800" cy="1161633"/>
          </a:xfrm>
          <a:prstGeom prst="rightArrow">
            <a:avLst/>
          </a:prstGeom>
          <a:solidFill>
            <a:schemeClr val="accent1"/>
          </a:solidFill>
          <a:ln w="38100">
            <a:solidFill>
              <a:srgbClr val="FF6600"/>
            </a:solidFill>
            <a:miter lim="800000"/>
            <a:headEnd/>
            <a:tailEnd/>
          </a:ln>
        </p:spPr>
        <p:txBody>
          <a:bodyPr wrap="square">
            <a:spAutoFit/>
          </a:bodyPr>
          <a:lstStyle/>
          <a:p>
            <a:pPr algn="ctr"/>
            <a:r>
              <a:rPr lang="en-US" sz="3200" dirty="0" err="1">
                <a:latin typeface="NikoshBAN" panose="02000000000000000000" pitchFamily="2" charset="0"/>
                <a:cs typeface="NikoshBAN" panose="02000000000000000000" pitchFamily="2" charset="0"/>
              </a:rPr>
              <a:t>সতত</a:t>
            </a:r>
            <a:endParaRPr lang="en-US" sz="3200" dirty="0">
              <a:latin typeface="NikoshBAN" panose="02000000000000000000" pitchFamily="2" charset="0"/>
              <a:cs typeface="NikoshBAN" panose="02000000000000000000" pitchFamily="2" charset="0"/>
            </a:endParaRPr>
          </a:p>
        </p:txBody>
      </p:sp>
      <p:sp>
        <p:nvSpPr>
          <p:cNvPr id="7" name="Right Arrow 29">
            <a:extLst>
              <a:ext uri="{FF2B5EF4-FFF2-40B4-BE49-F238E27FC236}">
                <a16:creationId xmlns:a16="http://schemas.microsoft.com/office/drawing/2014/main" id="{D680765E-1CC6-46D7-A27F-FE32D4512C4B}"/>
              </a:ext>
            </a:extLst>
          </p:cNvPr>
          <p:cNvSpPr>
            <a:spLocks noChangeArrowheads="1"/>
          </p:cNvSpPr>
          <p:nvPr/>
        </p:nvSpPr>
        <p:spPr bwMode="auto">
          <a:xfrm>
            <a:off x="1192306" y="2246585"/>
            <a:ext cx="2209801" cy="1158895"/>
          </a:xfrm>
          <a:prstGeom prst="rightArrow">
            <a:avLst>
              <a:gd name="adj1" fmla="val 55478"/>
              <a:gd name="adj2" fmla="val 50000"/>
            </a:avLst>
          </a:prstGeom>
          <a:solidFill>
            <a:schemeClr val="accent1"/>
          </a:solidFill>
          <a:ln w="38100">
            <a:solidFill>
              <a:srgbClr val="FF6600"/>
            </a:solidFill>
            <a:miter lim="800000"/>
            <a:headEnd/>
            <a:tailEnd/>
          </a:ln>
        </p:spPr>
        <p:txBody>
          <a:bodyPr wrap="square">
            <a:spAutoFit/>
          </a:bodyPr>
          <a:lstStyle/>
          <a:p>
            <a:pPr algn="ctr"/>
            <a:r>
              <a:rPr lang="bn-BD" sz="3600" dirty="0">
                <a:solidFill>
                  <a:schemeClr val="bg1"/>
                </a:solidFill>
                <a:latin typeface="NikoshBAN" pitchFamily="2" charset="0"/>
              </a:rPr>
              <a:t> </a:t>
            </a:r>
            <a:r>
              <a:rPr lang="en-US" sz="2800" dirty="0" err="1">
                <a:latin typeface="NikoshBAN" panose="02000000000000000000" pitchFamily="2" charset="0"/>
                <a:cs typeface="NikoshBAN" panose="02000000000000000000" pitchFamily="2" charset="0"/>
              </a:rPr>
              <a:t>ভ্রান্তি</a:t>
            </a:r>
            <a:endParaRPr lang="en-US" sz="2800" dirty="0">
              <a:latin typeface="NikoshBAN" panose="02000000000000000000" pitchFamily="2" charset="0"/>
              <a:cs typeface="NikoshBAN" panose="02000000000000000000" pitchFamily="2" charset="0"/>
            </a:endParaRPr>
          </a:p>
        </p:txBody>
      </p:sp>
      <p:sp>
        <p:nvSpPr>
          <p:cNvPr id="10" name="TextBox 8">
            <a:extLst>
              <a:ext uri="{FF2B5EF4-FFF2-40B4-BE49-F238E27FC236}">
                <a16:creationId xmlns:a16="http://schemas.microsoft.com/office/drawing/2014/main" id="{3435D7E8-36BE-4323-8A09-CDF26FA543EF}"/>
              </a:ext>
            </a:extLst>
          </p:cNvPr>
          <p:cNvSpPr txBox="1">
            <a:spLocks noChangeArrowheads="1"/>
          </p:cNvSpPr>
          <p:nvPr/>
        </p:nvSpPr>
        <p:spPr bwMode="auto">
          <a:xfrm>
            <a:off x="1192306" y="3825793"/>
            <a:ext cx="1905000" cy="1161633"/>
          </a:xfrm>
          <a:prstGeom prst="rightArrow">
            <a:avLst/>
          </a:prstGeom>
          <a:solidFill>
            <a:schemeClr val="accent1"/>
          </a:solidFill>
          <a:ln w="38100">
            <a:solidFill>
              <a:srgbClr val="FF6600"/>
            </a:solidFill>
            <a:miter lim="800000"/>
            <a:headEnd/>
            <a:tailEnd/>
          </a:ln>
        </p:spPr>
        <p:txBody>
          <a:bodyPr>
            <a:spAutoFit/>
          </a:bodyPr>
          <a:lstStyle/>
          <a:p>
            <a:pPr algn="ctr"/>
            <a:r>
              <a:rPr lang="en-US" sz="3200" dirty="0" err="1">
                <a:latin typeface="NikoshBAN" panose="02000000000000000000" pitchFamily="2" charset="0"/>
                <a:cs typeface="NikoshBAN" panose="02000000000000000000" pitchFamily="2" charset="0"/>
              </a:rPr>
              <a:t>স্রোত</a:t>
            </a:r>
            <a:endParaRPr lang="en-US" sz="3200" dirty="0">
              <a:latin typeface="NikoshBAN" panose="02000000000000000000" pitchFamily="2" charset="0"/>
              <a:cs typeface="NikoshBAN" panose="02000000000000000000" pitchFamily="2" charset="0"/>
            </a:endParaRPr>
          </a:p>
        </p:txBody>
      </p:sp>
      <p:sp>
        <p:nvSpPr>
          <p:cNvPr id="12" name="TextBox 8">
            <a:extLst>
              <a:ext uri="{FF2B5EF4-FFF2-40B4-BE49-F238E27FC236}">
                <a16:creationId xmlns:a16="http://schemas.microsoft.com/office/drawing/2014/main" id="{B6D8BA2B-08D9-43F2-9963-2F9DF359AE2F}"/>
              </a:ext>
            </a:extLst>
          </p:cNvPr>
          <p:cNvSpPr txBox="1">
            <a:spLocks noChangeArrowheads="1"/>
          </p:cNvSpPr>
          <p:nvPr/>
        </p:nvSpPr>
        <p:spPr bwMode="auto">
          <a:xfrm>
            <a:off x="1192306" y="5400796"/>
            <a:ext cx="2209800" cy="1161633"/>
          </a:xfrm>
          <a:prstGeom prst="rightArrow">
            <a:avLst/>
          </a:prstGeom>
          <a:solidFill>
            <a:schemeClr val="accent1"/>
          </a:solidFill>
          <a:ln w="38100">
            <a:solidFill>
              <a:srgbClr val="FF6600"/>
            </a:solidFill>
            <a:miter lim="800000"/>
            <a:headEnd/>
            <a:tailEnd/>
          </a:ln>
        </p:spPr>
        <p:txBody>
          <a:bodyPr>
            <a:spAutoFit/>
          </a:bodyPr>
          <a:lstStyle/>
          <a:p>
            <a:pPr algn="ctr"/>
            <a:r>
              <a:rPr lang="en-US" sz="3200" dirty="0" err="1">
                <a:latin typeface="NikoshBAN" panose="02000000000000000000" pitchFamily="2" charset="0"/>
                <a:cs typeface="NikoshBAN" panose="02000000000000000000" pitchFamily="2" charset="0"/>
              </a:rPr>
              <a:t>মজি</a:t>
            </a:r>
            <a:endParaRPr lang="en-US" sz="3200" dirty="0">
              <a:solidFill>
                <a:schemeClr val="bg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7CF24278-01FA-4E06-B1A2-4925391C367A}"/>
              </a:ext>
            </a:extLst>
          </p:cNvPr>
          <p:cNvSpPr/>
          <p:nvPr/>
        </p:nvSpPr>
        <p:spPr>
          <a:xfrm>
            <a:off x="8314764" y="806204"/>
            <a:ext cx="2308412" cy="700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সর্ব</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endParaRPr lang="en-US" sz="3200" dirty="0">
              <a:solidFill>
                <a:schemeClr val="bg1"/>
              </a:solidFill>
              <a:latin typeface="NikoshBAN" pitchFamily="2" charset="0"/>
              <a:cs typeface="NikoshBAN" pitchFamily="2" charset="0"/>
            </a:endParaRPr>
          </a:p>
        </p:txBody>
      </p:sp>
      <p:sp>
        <p:nvSpPr>
          <p:cNvPr id="17" name="Rectangle: Rounded Corners 16">
            <a:extLst>
              <a:ext uri="{FF2B5EF4-FFF2-40B4-BE49-F238E27FC236}">
                <a16:creationId xmlns:a16="http://schemas.microsoft.com/office/drawing/2014/main" id="{18CCC9E1-09D9-4ECF-A95E-73E9194F2EEC}"/>
              </a:ext>
            </a:extLst>
          </p:cNvPr>
          <p:cNvSpPr/>
          <p:nvPr/>
        </p:nvSpPr>
        <p:spPr>
          <a:xfrm>
            <a:off x="8312715" y="2495671"/>
            <a:ext cx="2209801" cy="700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dirty="0" err="1">
                <a:latin typeface="NikoshBAN" panose="02000000000000000000" pitchFamily="2" charset="0"/>
                <a:cs typeface="NikoshBAN" panose="02000000000000000000" pitchFamily="2" charset="0"/>
              </a:rPr>
              <a:t>ভুল</a:t>
            </a:r>
            <a:endParaRPr lang="en-US" sz="3200" b="1" dirty="0">
              <a:ln w="13462">
                <a:noFill/>
                <a:prstDash val="solid"/>
              </a:ln>
              <a:solidFill>
                <a:schemeClr val="bg1"/>
              </a:solidFill>
              <a:effectLst>
                <a:outerShdw dist="38100" dir="2700000" algn="bl" rotWithShape="0">
                  <a:schemeClr val="accent5"/>
                </a:outerShdw>
              </a:effectLst>
              <a:latin typeface="NikoshBAN" pitchFamily="2" charset="0"/>
              <a:cs typeface="NikoshBAN" pitchFamily="2" charset="0"/>
            </a:endParaRPr>
          </a:p>
        </p:txBody>
      </p:sp>
      <p:sp>
        <p:nvSpPr>
          <p:cNvPr id="19" name="Rectangle: Rounded Corners 18">
            <a:extLst>
              <a:ext uri="{FF2B5EF4-FFF2-40B4-BE49-F238E27FC236}">
                <a16:creationId xmlns:a16="http://schemas.microsoft.com/office/drawing/2014/main" id="{66057EB1-0E47-44AE-8B35-D43DFF2F251F}"/>
              </a:ext>
            </a:extLst>
          </p:cNvPr>
          <p:cNvSpPr/>
          <p:nvPr/>
        </p:nvSpPr>
        <p:spPr>
          <a:xfrm>
            <a:off x="8362021" y="4031969"/>
            <a:ext cx="2261154" cy="700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প্রবাহ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a:t>
            </a:r>
            <a:endParaRPr lang="en-US" sz="3200" dirty="0">
              <a:solidFill>
                <a:schemeClr val="bg1"/>
              </a:solidFill>
              <a:latin typeface="NikoshBAN" pitchFamily="2" charset="0"/>
              <a:cs typeface="NikoshBAN" pitchFamily="2" charset="0"/>
            </a:endParaRPr>
          </a:p>
        </p:txBody>
      </p:sp>
      <p:sp>
        <p:nvSpPr>
          <p:cNvPr id="20" name="Rectangle: Rounded Corners 19">
            <a:extLst>
              <a:ext uri="{FF2B5EF4-FFF2-40B4-BE49-F238E27FC236}">
                <a16:creationId xmlns:a16="http://schemas.microsoft.com/office/drawing/2014/main" id="{CC82609A-BB74-4E0D-B418-0B6246516152}"/>
              </a:ext>
            </a:extLst>
          </p:cNvPr>
          <p:cNvSpPr/>
          <p:nvPr/>
        </p:nvSpPr>
        <p:spPr>
          <a:xfrm>
            <a:off x="8312715" y="5568267"/>
            <a:ext cx="2308412" cy="700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আনন্দিত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হই</a:t>
            </a:r>
            <a:endParaRPr lang="en-US" sz="32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7255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10" grpId="0" animBg="1"/>
      <p:bldP spid="12" grpId="0" animBg="1"/>
      <p:bldP spid="3" grpId="0" animBg="1"/>
      <p:bldP spid="17"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4385D3-9063-4AD4-BF33-C2B12CB8E94A}"/>
              </a:ext>
            </a:extLst>
          </p:cNvPr>
          <p:cNvSpPr txBox="1"/>
          <p:nvPr/>
        </p:nvSpPr>
        <p:spPr>
          <a:xfrm>
            <a:off x="228600" y="1204546"/>
            <a:ext cx="11878408" cy="4031873"/>
          </a:xfrm>
          <a:prstGeom prst="rect">
            <a:avLst/>
          </a:prstGeom>
          <a:noFill/>
        </p:spPr>
        <p:txBody>
          <a:bodyPr wrap="square">
            <a:spAutoFit/>
          </a:bodyPr>
          <a:lstStyle/>
          <a:p>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কপোতাক্ষ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কবিতাটি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চতুর্দশপদী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কবিতাবলি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নেওয়া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হয়েছে</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ইংরেজীতে</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ধরনের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সনেটের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কবিতায়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স্মৃতিকাতরতার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অত্যুজ্জ্বল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দেশপ্রেম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প্রকাশিত</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৫। </a:t>
            </a:r>
            <a:r>
              <a:rPr lang="en-US" sz="3200" dirty="0" err="1">
                <a:latin typeface="NikoshBAN" panose="02000000000000000000" pitchFamily="2" charset="0"/>
                <a:cs typeface="NikoshBAN" panose="02000000000000000000" pitchFamily="2" charset="0"/>
              </a:rPr>
              <a:t>জন্মভূমির</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মাতৃস্নেহডোরে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বেধেছে</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কিছুতেই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পারছেন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৬। </a:t>
            </a:r>
            <a:r>
              <a:rPr lang="en-US" sz="3200" dirty="0" err="1">
                <a:latin typeface="NikoshBAN" panose="02000000000000000000" pitchFamily="2" charset="0"/>
                <a:cs typeface="NikoshBAN" panose="02000000000000000000" pitchFamily="2" charset="0"/>
              </a:rPr>
              <a:t>কবিতায়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বঙ্গবাসীর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স্মৃতিকাতরতা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ধরেছেন</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৭। </a:t>
            </a:r>
            <a:r>
              <a:rPr lang="en-US" sz="3200" dirty="0" err="1">
                <a:latin typeface="NikoshBAN" panose="02000000000000000000" pitchFamily="2" charset="0"/>
                <a:cs typeface="NikoshBAN" panose="02000000000000000000" pitchFamily="2" charset="0"/>
              </a:rPr>
              <a:t>কবিতায়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বাল্যকালের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রোমন্থন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করেছেন</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৮। </a:t>
            </a:r>
            <a:r>
              <a:rPr lang="en-US" sz="3200" dirty="0" err="1">
                <a:latin typeface="NikoshBAN" panose="02000000000000000000" pitchFamily="2" charset="0"/>
                <a:cs typeface="NikoshBAN" panose="02000000000000000000" pitchFamily="2" charset="0"/>
              </a:rPr>
              <a:t>কবিতায়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কপোতাক্ষ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সাগরকে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বোঝানো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হয়েছে</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3024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E66E5-B2A7-4867-B204-D2AE55C7FDF0}"/>
              </a:ext>
            </a:extLst>
          </p:cNvPr>
          <p:cNvSpPr txBox="1"/>
          <p:nvPr/>
        </p:nvSpPr>
        <p:spPr>
          <a:xfrm>
            <a:off x="3609195" y="-4682"/>
            <a:ext cx="4557251" cy="1323439"/>
          </a:xfrm>
          <a:prstGeom prst="rect">
            <a:avLst/>
          </a:prstGeom>
          <a:noFill/>
        </p:spPr>
        <p:txBody>
          <a:bodyPr wrap="square" rtlCol="0">
            <a:spAutoFit/>
          </a:bodyPr>
          <a:lstStyle/>
          <a:p>
            <a:pPr algn="ctr"/>
            <a:r>
              <a:rPr lang="bn-IN"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 </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F530E61-E276-4495-9CAC-F7A6D95E38E0}"/>
              </a:ext>
            </a:extLst>
          </p:cNvPr>
          <p:cNvSpPr txBox="1"/>
          <p:nvPr/>
        </p:nvSpPr>
        <p:spPr>
          <a:xfrm>
            <a:off x="2318605" y="2828835"/>
            <a:ext cx="7554790" cy="1200329"/>
          </a:xfrm>
          <a:prstGeom prst="rect">
            <a:avLst/>
          </a:prstGeom>
          <a:noFill/>
        </p:spPr>
        <p:txBody>
          <a:bodyPr wrap="square">
            <a:spAutoFit/>
          </a:bodyPr>
          <a:lstStyle/>
          <a:p>
            <a:pPr algn="ctr"/>
            <a:r>
              <a:rPr lang="bn-BD" sz="3600" dirty="0">
                <a:latin typeface="NikoshBAN" panose="02000000000000000000" pitchFamily="2" charset="0"/>
                <a:cs typeface="NikoshBAN" panose="02000000000000000000" pitchFamily="2" charset="0"/>
              </a:rPr>
              <a:t>‘আর কি হবে দেখা’ কবির এরুপ মনে হওয়ার কারণ কী? ব্যাখ্যা কর</a:t>
            </a:r>
            <a:r>
              <a:rPr lang="en-US" sz="3600" dirty="0">
                <a:latin typeface="NikoshBAN" panose="02000000000000000000" pitchFamily="2" charset="0"/>
                <a:cs typeface="NikoshBAN" panose="02000000000000000000" pitchFamily="2" charset="0"/>
              </a:rPr>
              <a:t>।</a:t>
            </a:r>
            <a:endParaRPr lang="en-US" sz="3600" dirty="0"/>
          </a:p>
        </p:txBody>
      </p:sp>
    </p:spTree>
    <p:extLst>
      <p:ext uri="{BB962C8B-B14F-4D97-AF65-F5344CB8AC3E}">
        <p14:creationId xmlns:p14="http://schemas.microsoft.com/office/powerpoint/2010/main" val="17044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9D356B-296D-4664-9455-C80C4A1DC5F1}"/>
              </a:ext>
            </a:extLst>
          </p:cNvPr>
          <p:cNvSpPr/>
          <p:nvPr/>
        </p:nvSpPr>
        <p:spPr>
          <a:xfrm>
            <a:off x="1454888" y="783898"/>
            <a:ext cx="9154447" cy="6595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১।</a:t>
            </a:r>
            <a:r>
              <a:rPr lang="bn-BD"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মেঘনাদ-বধ</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কাব্য</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কোন</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ধরণের</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রচনা</a:t>
            </a:r>
            <a:r>
              <a:rPr lang="en-US" sz="3200" dirty="0">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a:t>
            </a:r>
            <a:endParaRPr lang="en-US" sz="3200" dirty="0">
              <a:solidFill>
                <a:sysClr val="windowText" lastClr="000000"/>
              </a:solidFill>
            </a:endParaRPr>
          </a:p>
        </p:txBody>
      </p:sp>
      <p:sp>
        <p:nvSpPr>
          <p:cNvPr id="3" name="Rectangle: Rounded Corners 2">
            <a:extLst>
              <a:ext uri="{FF2B5EF4-FFF2-40B4-BE49-F238E27FC236}">
                <a16:creationId xmlns:a16="http://schemas.microsoft.com/office/drawing/2014/main" id="{BA03F281-FF4C-4AF9-8595-125141DF9028}"/>
              </a:ext>
            </a:extLst>
          </p:cNvPr>
          <p:cNvSpPr/>
          <p:nvPr/>
        </p:nvSpPr>
        <p:spPr>
          <a:xfrm>
            <a:off x="1454887" y="1559781"/>
            <a:ext cx="4402567" cy="65956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কাব্য</a:t>
            </a:r>
            <a:endParaRPr lang="en-US" sz="2800" dirty="0">
              <a:solidFill>
                <a:sysClr val="windowText" lastClr="000000"/>
              </a:solidFill>
            </a:endParaRPr>
          </a:p>
        </p:txBody>
      </p:sp>
      <p:sp>
        <p:nvSpPr>
          <p:cNvPr id="4" name="Rectangle: Rounded Corners 3">
            <a:extLst>
              <a:ext uri="{FF2B5EF4-FFF2-40B4-BE49-F238E27FC236}">
                <a16:creationId xmlns:a16="http://schemas.microsoft.com/office/drawing/2014/main" id="{864F2F88-9764-4E87-9736-761E54CCC336}"/>
              </a:ext>
            </a:extLst>
          </p:cNvPr>
          <p:cNvSpPr/>
          <p:nvPr/>
        </p:nvSpPr>
        <p:spPr>
          <a:xfrm>
            <a:off x="6206769" y="1525210"/>
            <a:ext cx="4417599" cy="74793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কাব্য</a:t>
            </a:r>
            <a:endPar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Rounded Corners 4">
            <a:extLst>
              <a:ext uri="{FF2B5EF4-FFF2-40B4-BE49-F238E27FC236}">
                <a16:creationId xmlns:a16="http://schemas.microsoft.com/office/drawing/2014/main" id="{50C4B85A-0F66-4CA9-B169-610B63029A61}"/>
              </a:ext>
            </a:extLst>
          </p:cNvPr>
          <p:cNvSpPr/>
          <p:nvPr/>
        </p:nvSpPr>
        <p:spPr>
          <a:xfrm>
            <a:off x="1486296" y="2365014"/>
            <a:ext cx="4402568" cy="65956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মহাকাব্য</a:t>
            </a:r>
            <a:endParaRPr lang="en-US" sz="2400" dirty="0"/>
          </a:p>
        </p:txBody>
      </p:sp>
      <p:sp>
        <p:nvSpPr>
          <p:cNvPr id="6" name="Rectangle: Rounded Corners 5">
            <a:extLst>
              <a:ext uri="{FF2B5EF4-FFF2-40B4-BE49-F238E27FC236}">
                <a16:creationId xmlns:a16="http://schemas.microsoft.com/office/drawing/2014/main" id="{BA037A05-9F18-4221-AB83-1992F9DAFBB0}"/>
              </a:ext>
            </a:extLst>
          </p:cNvPr>
          <p:cNvSpPr/>
          <p:nvPr/>
        </p:nvSpPr>
        <p:spPr>
          <a:xfrm>
            <a:off x="6206772" y="2371057"/>
            <a:ext cx="4402564" cy="6595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ysClr val="windowText" lastClr="000000"/>
                </a:solidFill>
                <a:effectLst>
                  <a:outerShdw blurRad="38100" dist="38100" dir="2700000" algn="tl">
                    <a:srgbClr val="000000">
                      <a:alpha val="43137"/>
                    </a:srgbClr>
                  </a:outerShdw>
                </a:effectLst>
                <a:latin typeface="NikoshBAN" pitchFamily="2" charset="0"/>
                <a:ea typeface="Calibri"/>
                <a:cs typeface="NikoshBAN" pitchFamily="2" charset="0"/>
              </a:rPr>
              <a:t>গল্পগ্রন্থ</a:t>
            </a:r>
            <a:endParaRPr lang="en-US" sz="2800" dirty="0">
              <a:solidFill>
                <a:sysClr val="windowText" lastClr="000000"/>
              </a:solidFill>
            </a:endParaRPr>
          </a:p>
        </p:txBody>
      </p:sp>
      <p:sp>
        <p:nvSpPr>
          <p:cNvPr id="7" name="Rectangle: Rounded Corners 6">
            <a:extLst>
              <a:ext uri="{FF2B5EF4-FFF2-40B4-BE49-F238E27FC236}">
                <a16:creationId xmlns:a16="http://schemas.microsoft.com/office/drawing/2014/main" id="{95910766-EA80-41F9-A2B0-275BC8BFDB79}"/>
              </a:ext>
            </a:extLst>
          </p:cNvPr>
          <p:cNvSpPr/>
          <p:nvPr/>
        </p:nvSpPr>
        <p:spPr>
          <a:xfrm>
            <a:off x="3687580" y="0"/>
            <a:ext cx="3867463" cy="7021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4892C4B5-C102-41E0-B042-D1DB68C71FDA}"/>
              </a:ext>
            </a:extLst>
          </p:cNvPr>
          <p:cNvSpPr/>
          <p:nvPr/>
        </p:nvSpPr>
        <p:spPr>
          <a:xfrm>
            <a:off x="1454887" y="3246260"/>
            <a:ext cx="9154447" cy="9848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২। </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সতত</a:t>
            </a:r>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a:t>
            </a:r>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ভাবি</a:t>
            </a:r>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 </a:t>
            </a:r>
            <a:r>
              <a:rPr lang="en-US" sz="2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বিরলে</a:t>
            </a:r>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28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a:t>
            </a:r>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কথা</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ভাবতেন</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3200" dirty="0">
              <a:solidFill>
                <a:schemeClr val="tx1"/>
              </a:solidFill>
              <a:effectLst>
                <a:outerShdw blurRad="38100" dist="38100" dir="2700000" algn="tl">
                  <a:srgbClr val="000000">
                    <a:alpha val="43137"/>
                  </a:srgbClr>
                </a:outerShdw>
              </a:effectLst>
            </a:endParaRPr>
          </a:p>
        </p:txBody>
      </p:sp>
      <p:sp>
        <p:nvSpPr>
          <p:cNvPr id="9" name="Rectangle: Rounded Corners 8">
            <a:extLst>
              <a:ext uri="{FF2B5EF4-FFF2-40B4-BE49-F238E27FC236}">
                <a16:creationId xmlns:a16="http://schemas.microsoft.com/office/drawing/2014/main" id="{E91096E5-A1A0-47DE-A2F5-8B1923FD44A3}"/>
              </a:ext>
            </a:extLst>
          </p:cNvPr>
          <p:cNvSpPr/>
          <p:nvPr/>
        </p:nvSpPr>
        <p:spPr>
          <a:xfrm>
            <a:off x="1498906" y="4523691"/>
            <a:ext cx="4358548" cy="98894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মাতৃভূমি</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10" name="Rectangle: Rounded Corners 9">
            <a:extLst>
              <a:ext uri="{FF2B5EF4-FFF2-40B4-BE49-F238E27FC236}">
                <a16:creationId xmlns:a16="http://schemas.microsoft.com/office/drawing/2014/main" id="{8304D78B-B87D-4DFA-89DF-9D2DB0A6CB7D}"/>
              </a:ext>
            </a:extLst>
          </p:cNvPr>
          <p:cNvSpPr/>
          <p:nvPr/>
        </p:nvSpPr>
        <p:spPr>
          <a:xfrm>
            <a:off x="6206771" y="4523691"/>
            <a:ext cx="4402563" cy="9593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সাগড়দাড়ি</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p>
        </p:txBody>
      </p:sp>
      <p:sp>
        <p:nvSpPr>
          <p:cNvPr id="11" name="Rectangle: Rounded Corners 10">
            <a:extLst>
              <a:ext uri="{FF2B5EF4-FFF2-40B4-BE49-F238E27FC236}">
                <a16:creationId xmlns:a16="http://schemas.microsoft.com/office/drawing/2014/main" id="{B7063CBB-2604-4AC4-B0D8-68B6FB6AC666}"/>
              </a:ext>
            </a:extLst>
          </p:cNvPr>
          <p:cNvSpPr/>
          <p:nvPr/>
        </p:nvSpPr>
        <p:spPr>
          <a:xfrm>
            <a:off x="1454887" y="5738758"/>
            <a:ext cx="4402567" cy="1017059"/>
          </a:xfrm>
          <a:prstGeom prst="roundRect">
            <a:avLst>
              <a:gd name="adj" fmla="val 89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কপোতাক্ষ</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নদ</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12" name="Rectangle: Rounded Corners 11">
            <a:extLst>
              <a:ext uri="{FF2B5EF4-FFF2-40B4-BE49-F238E27FC236}">
                <a16:creationId xmlns:a16="http://schemas.microsoft.com/office/drawing/2014/main" id="{8A3BFC37-27FC-462D-B9E7-7558BED84DA4}"/>
              </a:ext>
            </a:extLst>
          </p:cNvPr>
          <p:cNvSpPr/>
          <p:nvPr/>
        </p:nvSpPr>
        <p:spPr>
          <a:xfrm>
            <a:off x="6206771" y="5711531"/>
            <a:ext cx="4402563" cy="1017059"/>
          </a:xfrm>
          <a:prstGeom prst="roundRect">
            <a:avLst>
              <a:gd name="adj" fmla="val 81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বঙ্গজ</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জন</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13" name="TextBox 12">
            <a:extLst>
              <a:ext uri="{FF2B5EF4-FFF2-40B4-BE49-F238E27FC236}">
                <a16:creationId xmlns:a16="http://schemas.microsoft.com/office/drawing/2014/main" id="{38AEBE1E-E4B3-4214-ACD3-D8F67D8BB618}"/>
              </a:ext>
            </a:extLst>
          </p:cNvPr>
          <p:cNvSpPr txBox="1"/>
          <p:nvPr/>
        </p:nvSpPr>
        <p:spPr>
          <a:xfrm>
            <a:off x="5095350" y="2251677"/>
            <a:ext cx="681597" cy="923330"/>
          </a:xfrm>
          <a:prstGeom prst="rect">
            <a:avLst/>
          </a:prstGeom>
          <a:noFill/>
        </p:spPr>
        <p:txBody>
          <a:bodyPr wrap="none" rtlCol="0">
            <a:spAutoFit/>
          </a:bodyPr>
          <a:lstStyle/>
          <a:p>
            <a:r>
              <a:rPr lang="en-US" sz="5400" b="1" dirty="0">
                <a:solidFill>
                  <a:schemeClr val="bg1"/>
                </a:solidFill>
              </a:rPr>
              <a:t>√</a:t>
            </a:r>
          </a:p>
        </p:txBody>
      </p:sp>
      <p:sp>
        <p:nvSpPr>
          <p:cNvPr id="14" name="TextBox 13">
            <a:extLst>
              <a:ext uri="{FF2B5EF4-FFF2-40B4-BE49-F238E27FC236}">
                <a16:creationId xmlns:a16="http://schemas.microsoft.com/office/drawing/2014/main" id="{ABA65993-3DC9-4338-8861-8DB04D12D0EC}"/>
              </a:ext>
            </a:extLst>
          </p:cNvPr>
          <p:cNvSpPr txBox="1"/>
          <p:nvPr/>
        </p:nvSpPr>
        <p:spPr>
          <a:xfrm>
            <a:off x="9933512" y="1211129"/>
            <a:ext cx="726481" cy="1323439"/>
          </a:xfrm>
          <a:prstGeom prst="rect">
            <a:avLst/>
          </a:prstGeom>
          <a:noFill/>
        </p:spPr>
        <p:txBody>
          <a:bodyPr wrap="none" rtlCol="0">
            <a:spAutoFit/>
          </a:bodyPr>
          <a:lstStyle/>
          <a:p>
            <a:r>
              <a:rPr lang="en-US" sz="8000" b="1" dirty="0">
                <a:solidFill>
                  <a:srgbClr val="FF0000"/>
                </a:solidFill>
              </a:rPr>
              <a:t>×</a:t>
            </a:r>
          </a:p>
        </p:txBody>
      </p:sp>
      <p:sp>
        <p:nvSpPr>
          <p:cNvPr id="15" name="TextBox 14">
            <a:extLst>
              <a:ext uri="{FF2B5EF4-FFF2-40B4-BE49-F238E27FC236}">
                <a16:creationId xmlns:a16="http://schemas.microsoft.com/office/drawing/2014/main" id="{7C78F2DD-C879-4DFB-B516-5E3815460ACA}"/>
              </a:ext>
            </a:extLst>
          </p:cNvPr>
          <p:cNvSpPr txBox="1"/>
          <p:nvPr/>
        </p:nvSpPr>
        <p:spPr>
          <a:xfrm>
            <a:off x="9924166" y="1977084"/>
            <a:ext cx="690857" cy="1323439"/>
          </a:xfrm>
          <a:prstGeom prst="rect">
            <a:avLst/>
          </a:prstGeom>
          <a:noFill/>
        </p:spPr>
        <p:txBody>
          <a:bodyPr wrap="square" rtlCol="0">
            <a:spAutoFit/>
          </a:bodyPr>
          <a:lstStyle/>
          <a:p>
            <a:r>
              <a:rPr lang="en-US" sz="8000" b="1" dirty="0">
                <a:solidFill>
                  <a:srgbClr val="FF0000"/>
                </a:solidFill>
              </a:rPr>
              <a:t>×</a:t>
            </a:r>
          </a:p>
        </p:txBody>
      </p:sp>
      <p:sp>
        <p:nvSpPr>
          <p:cNvPr id="16" name="TextBox 15">
            <a:extLst>
              <a:ext uri="{FF2B5EF4-FFF2-40B4-BE49-F238E27FC236}">
                <a16:creationId xmlns:a16="http://schemas.microsoft.com/office/drawing/2014/main" id="{D2794D9E-7D0F-4149-8E70-B1207FC1CDA4}"/>
              </a:ext>
            </a:extLst>
          </p:cNvPr>
          <p:cNvSpPr txBox="1"/>
          <p:nvPr/>
        </p:nvSpPr>
        <p:spPr>
          <a:xfrm>
            <a:off x="9969136" y="4236730"/>
            <a:ext cx="726481" cy="1323439"/>
          </a:xfrm>
          <a:prstGeom prst="rect">
            <a:avLst/>
          </a:prstGeom>
          <a:noFill/>
        </p:spPr>
        <p:txBody>
          <a:bodyPr wrap="none" rtlCol="0">
            <a:spAutoFit/>
          </a:bodyPr>
          <a:lstStyle/>
          <a:p>
            <a:r>
              <a:rPr lang="en-US" sz="8000" b="1" dirty="0">
                <a:solidFill>
                  <a:srgbClr val="FF0000"/>
                </a:solidFill>
              </a:rPr>
              <a:t>×</a:t>
            </a:r>
          </a:p>
        </p:txBody>
      </p:sp>
      <p:sp>
        <p:nvSpPr>
          <p:cNvPr id="17" name="TextBox 16">
            <a:extLst>
              <a:ext uri="{FF2B5EF4-FFF2-40B4-BE49-F238E27FC236}">
                <a16:creationId xmlns:a16="http://schemas.microsoft.com/office/drawing/2014/main" id="{9C872489-2F42-4686-8631-5BD4C9CB2EF5}"/>
              </a:ext>
            </a:extLst>
          </p:cNvPr>
          <p:cNvSpPr txBox="1"/>
          <p:nvPr/>
        </p:nvSpPr>
        <p:spPr>
          <a:xfrm>
            <a:off x="9953467" y="5503059"/>
            <a:ext cx="726481" cy="1323439"/>
          </a:xfrm>
          <a:prstGeom prst="rect">
            <a:avLst/>
          </a:prstGeom>
          <a:noFill/>
        </p:spPr>
        <p:txBody>
          <a:bodyPr wrap="none" rtlCol="0">
            <a:spAutoFit/>
          </a:bodyPr>
          <a:lstStyle/>
          <a:p>
            <a:r>
              <a:rPr lang="en-US" sz="8000" b="1" dirty="0">
                <a:solidFill>
                  <a:srgbClr val="FF0000"/>
                </a:solidFill>
              </a:rPr>
              <a:t>×</a:t>
            </a:r>
          </a:p>
        </p:txBody>
      </p:sp>
      <p:sp>
        <p:nvSpPr>
          <p:cNvPr id="18" name="TextBox 17">
            <a:extLst>
              <a:ext uri="{FF2B5EF4-FFF2-40B4-BE49-F238E27FC236}">
                <a16:creationId xmlns:a16="http://schemas.microsoft.com/office/drawing/2014/main" id="{8CCDB911-D050-4253-955C-E43A06F6A8DC}"/>
              </a:ext>
            </a:extLst>
          </p:cNvPr>
          <p:cNvSpPr txBox="1"/>
          <p:nvPr/>
        </p:nvSpPr>
        <p:spPr>
          <a:xfrm>
            <a:off x="5201583" y="4309253"/>
            <a:ext cx="726481" cy="1323439"/>
          </a:xfrm>
          <a:prstGeom prst="rect">
            <a:avLst/>
          </a:prstGeom>
          <a:noFill/>
        </p:spPr>
        <p:txBody>
          <a:bodyPr wrap="none" rtlCol="0">
            <a:spAutoFit/>
          </a:bodyPr>
          <a:lstStyle/>
          <a:p>
            <a:r>
              <a:rPr lang="en-US" sz="8000" b="1" dirty="0">
                <a:solidFill>
                  <a:srgbClr val="FF0000"/>
                </a:solidFill>
              </a:rPr>
              <a:t>×</a:t>
            </a:r>
          </a:p>
        </p:txBody>
      </p:sp>
      <p:sp>
        <p:nvSpPr>
          <p:cNvPr id="19" name="TextBox 18">
            <a:extLst>
              <a:ext uri="{FF2B5EF4-FFF2-40B4-BE49-F238E27FC236}">
                <a16:creationId xmlns:a16="http://schemas.microsoft.com/office/drawing/2014/main" id="{9B5C160F-1961-4CA0-B49D-7FB23EE36D91}"/>
              </a:ext>
            </a:extLst>
          </p:cNvPr>
          <p:cNvSpPr txBox="1"/>
          <p:nvPr/>
        </p:nvSpPr>
        <p:spPr>
          <a:xfrm>
            <a:off x="5095350" y="1169040"/>
            <a:ext cx="726481" cy="1323439"/>
          </a:xfrm>
          <a:prstGeom prst="rect">
            <a:avLst/>
          </a:prstGeom>
          <a:noFill/>
        </p:spPr>
        <p:txBody>
          <a:bodyPr wrap="none" rtlCol="0">
            <a:spAutoFit/>
          </a:bodyPr>
          <a:lstStyle/>
          <a:p>
            <a:r>
              <a:rPr lang="en-US" sz="8000" b="1" dirty="0">
                <a:solidFill>
                  <a:srgbClr val="FF0000"/>
                </a:solidFill>
              </a:rPr>
              <a:t>×</a:t>
            </a:r>
          </a:p>
        </p:txBody>
      </p:sp>
      <p:sp>
        <p:nvSpPr>
          <p:cNvPr id="20" name="TextBox 19">
            <a:extLst>
              <a:ext uri="{FF2B5EF4-FFF2-40B4-BE49-F238E27FC236}">
                <a16:creationId xmlns:a16="http://schemas.microsoft.com/office/drawing/2014/main" id="{4C5F3976-65A8-48B9-8A37-B222EE653B2D}"/>
              </a:ext>
            </a:extLst>
          </p:cNvPr>
          <p:cNvSpPr txBox="1"/>
          <p:nvPr/>
        </p:nvSpPr>
        <p:spPr>
          <a:xfrm>
            <a:off x="5209521" y="5711531"/>
            <a:ext cx="681597" cy="923330"/>
          </a:xfrm>
          <a:prstGeom prst="rect">
            <a:avLst/>
          </a:prstGeom>
          <a:noFill/>
        </p:spPr>
        <p:txBody>
          <a:bodyPr wrap="none" rtlCol="0">
            <a:spAutoFit/>
          </a:bodyPr>
          <a:lstStyle/>
          <a:p>
            <a:r>
              <a:rPr lang="en-US" sz="5400" b="1" dirty="0">
                <a:solidFill>
                  <a:schemeClr val="bg1"/>
                </a:solidFill>
              </a:rPr>
              <a:t>√</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C4066094-DDC3-4D95-A5F9-D9DFFA363FCD}"/>
                  </a:ext>
                </a:extLst>
              </p14:cNvPr>
              <p14:cNvContentPartPr/>
              <p14:nvPr/>
            </p14:nvContentPartPr>
            <p14:xfrm>
              <a:off x="1747800" y="6876249"/>
              <a:ext cx="360" cy="360"/>
            </p14:xfrm>
          </p:contentPart>
        </mc:Choice>
        <mc:Fallback xmlns="">
          <p:pic>
            <p:nvPicPr>
              <p:cNvPr id="21" name="Ink 20">
                <a:extLst>
                  <a:ext uri="{FF2B5EF4-FFF2-40B4-BE49-F238E27FC236}">
                    <a16:creationId xmlns:a16="http://schemas.microsoft.com/office/drawing/2014/main" id="{C4066094-DDC3-4D95-A5F9-D9DFFA363FCD}"/>
                  </a:ext>
                </a:extLst>
              </p:cNvPr>
              <p:cNvPicPr/>
              <p:nvPr/>
            </p:nvPicPr>
            <p:blipFill>
              <a:blip r:embed="rId3"/>
              <a:stretch>
                <a:fillRect/>
              </a:stretch>
            </p:blipFill>
            <p:spPr>
              <a:xfrm>
                <a:off x="1731960" y="6812889"/>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E83977D3-179D-42D2-AB37-82D074F194E7}"/>
                  </a:ext>
                </a:extLst>
              </p14:cNvPr>
              <p14:cNvContentPartPr/>
              <p14:nvPr/>
            </p14:nvContentPartPr>
            <p14:xfrm>
              <a:off x="2383560" y="6313209"/>
              <a:ext cx="360" cy="360"/>
            </p14:xfrm>
          </p:contentPart>
        </mc:Choice>
        <mc:Fallback xmlns="">
          <p:pic>
            <p:nvPicPr>
              <p:cNvPr id="22" name="Ink 21">
                <a:extLst>
                  <a:ext uri="{FF2B5EF4-FFF2-40B4-BE49-F238E27FC236}">
                    <a16:creationId xmlns:a16="http://schemas.microsoft.com/office/drawing/2014/main" id="{E83977D3-179D-42D2-AB37-82D074F194E7}"/>
                  </a:ext>
                </a:extLst>
              </p:cNvPr>
              <p:cNvPicPr/>
              <p:nvPr/>
            </p:nvPicPr>
            <p:blipFill>
              <a:blip r:embed="rId3"/>
              <a:stretch>
                <a:fillRect/>
              </a:stretch>
            </p:blipFill>
            <p:spPr>
              <a:xfrm>
                <a:off x="2367720" y="6249849"/>
                <a:ext cx="31680" cy="127080"/>
              </a:xfrm>
              <a:prstGeom prst="rect">
                <a:avLst/>
              </a:prstGeom>
            </p:spPr>
          </p:pic>
        </mc:Fallback>
      </mc:AlternateContent>
    </p:spTree>
    <p:extLst>
      <p:ext uri="{BB962C8B-B14F-4D97-AF65-F5344CB8AC3E}">
        <p14:creationId xmlns:p14="http://schemas.microsoft.com/office/powerpoint/2010/main" val="3618483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385F0DC-99BD-44CD-A789-C734E5556792}"/>
              </a:ext>
            </a:extLst>
          </p:cNvPr>
          <p:cNvSpPr/>
          <p:nvPr/>
        </p:nvSpPr>
        <p:spPr>
          <a:xfrm>
            <a:off x="2034295" y="3126294"/>
            <a:ext cx="8714201" cy="6970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৪</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কবি</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কপোতাক্ষ</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নদের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কাছে</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মিনতি</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জানিয়েছেন</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bn-IN"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endParaRPr lang="en-US" sz="3200" dirty="0">
              <a:solidFill>
                <a:sysClr val="windowText" lastClr="000000"/>
              </a:solidFill>
            </a:endParaRPr>
          </a:p>
        </p:txBody>
      </p:sp>
      <p:sp>
        <p:nvSpPr>
          <p:cNvPr id="3" name="Rectangle: Rounded Corners 2">
            <a:extLst>
              <a:ext uri="{FF2B5EF4-FFF2-40B4-BE49-F238E27FC236}">
                <a16:creationId xmlns:a16="http://schemas.microsoft.com/office/drawing/2014/main" id="{7E783A8F-6AC6-454D-996A-C14D2BC863A2}"/>
              </a:ext>
            </a:extLst>
          </p:cNvPr>
          <p:cNvSpPr/>
          <p:nvPr/>
        </p:nvSpPr>
        <p:spPr>
          <a:xfrm>
            <a:off x="2097714" y="5505113"/>
            <a:ext cx="3372787" cy="5130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ও ii </a:t>
            </a:r>
            <a:endParaRPr lang="en-US" dirty="0">
              <a:solidFill>
                <a:sysClr val="windowText" lastClr="000000"/>
              </a:solidFill>
            </a:endParaRPr>
          </a:p>
        </p:txBody>
      </p:sp>
      <p:sp>
        <p:nvSpPr>
          <p:cNvPr id="4" name="Rectangle: Rounded Corners 3">
            <a:extLst>
              <a:ext uri="{FF2B5EF4-FFF2-40B4-BE49-F238E27FC236}">
                <a16:creationId xmlns:a16="http://schemas.microsoft.com/office/drawing/2014/main" id="{F66DE58A-0ACB-4286-927A-8E6B9B504526}"/>
              </a:ext>
            </a:extLst>
          </p:cNvPr>
          <p:cNvSpPr/>
          <p:nvPr/>
        </p:nvSpPr>
        <p:spPr>
          <a:xfrm>
            <a:off x="6697999" y="5505113"/>
            <a:ext cx="3372787" cy="5130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a:t>
            </a:r>
            <a:r>
              <a:rPr lang="bn-IN"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ও iii </a:t>
            </a:r>
          </a:p>
        </p:txBody>
      </p:sp>
      <p:sp>
        <p:nvSpPr>
          <p:cNvPr id="5" name="Rectangle: Rounded Corners 4">
            <a:extLst>
              <a:ext uri="{FF2B5EF4-FFF2-40B4-BE49-F238E27FC236}">
                <a16:creationId xmlns:a16="http://schemas.microsoft.com/office/drawing/2014/main" id="{BFA63573-2AE7-4661-B040-7AE9E8C45A89}"/>
              </a:ext>
            </a:extLst>
          </p:cNvPr>
          <p:cNvSpPr/>
          <p:nvPr/>
        </p:nvSpPr>
        <p:spPr>
          <a:xfrm>
            <a:off x="2097715" y="6148637"/>
            <a:ext cx="3372786" cy="513011"/>
          </a:xfrm>
          <a:prstGeom prst="roundRect">
            <a:avLst>
              <a:gd name="adj" fmla="val 89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ii ও iii</a:t>
            </a:r>
            <a:endParaRPr lang="en-US" dirty="0">
              <a:solidFill>
                <a:sysClr val="windowText" lastClr="000000"/>
              </a:solidFill>
            </a:endParaRPr>
          </a:p>
        </p:txBody>
      </p:sp>
      <p:sp>
        <p:nvSpPr>
          <p:cNvPr id="6" name="Rectangle: Rounded Corners 5">
            <a:extLst>
              <a:ext uri="{FF2B5EF4-FFF2-40B4-BE49-F238E27FC236}">
                <a16:creationId xmlns:a16="http://schemas.microsoft.com/office/drawing/2014/main" id="{835C5F5B-CC55-4D4F-AF13-1FF8BCC0B096}"/>
              </a:ext>
            </a:extLst>
          </p:cNvPr>
          <p:cNvSpPr/>
          <p:nvPr/>
        </p:nvSpPr>
        <p:spPr>
          <a:xfrm>
            <a:off x="6697999" y="6174400"/>
            <a:ext cx="3372786" cy="513012"/>
          </a:xfrm>
          <a:prstGeom prst="roundRect">
            <a:avLst>
              <a:gd name="adj" fmla="val 81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ii ও iii </a:t>
            </a:r>
            <a:endParaRPr lang="en-US" dirty="0">
              <a:solidFill>
                <a:sysClr val="windowText" lastClr="000000"/>
              </a:solidFill>
            </a:endParaRPr>
          </a:p>
        </p:txBody>
      </p:sp>
      <p:sp>
        <p:nvSpPr>
          <p:cNvPr id="7" name="Rectangle: Rounded Corners 6">
            <a:extLst>
              <a:ext uri="{FF2B5EF4-FFF2-40B4-BE49-F238E27FC236}">
                <a16:creationId xmlns:a16="http://schemas.microsoft.com/office/drawing/2014/main" id="{E701B43B-4F11-48EA-AF62-3E11770E4253}"/>
              </a:ext>
            </a:extLst>
          </p:cNvPr>
          <p:cNvSpPr/>
          <p:nvPr/>
        </p:nvSpPr>
        <p:spPr>
          <a:xfrm>
            <a:off x="2097712" y="184034"/>
            <a:ext cx="8650783" cy="11406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৩।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কপোতাক্ষ</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নদ</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কবিতায়</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কবি</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মায়ের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দুধের</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সাথে</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তুলনা</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করেছেন</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কোনটিকে</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en-US" sz="40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8" name="Rectangle: Rounded Corners 7">
            <a:extLst>
              <a:ext uri="{FF2B5EF4-FFF2-40B4-BE49-F238E27FC236}">
                <a16:creationId xmlns:a16="http://schemas.microsoft.com/office/drawing/2014/main" id="{4AD87514-9704-4584-8ADD-1C99E35948EB}"/>
              </a:ext>
            </a:extLst>
          </p:cNvPr>
          <p:cNvSpPr/>
          <p:nvPr/>
        </p:nvSpPr>
        <p:spPr>
          <a:xfrm>
            <a:off x="2097714" y="1502088"/>
            <a:ext cx="3979887" cy="6196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গঙ্গার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জলকে</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9" name="Rectangle: Rounded Corners 8">
            <a:extLst>
              <a:ext uri="{FF2B5EF4-FFF2-40B4-BE49-F238E27FC236}">
                <a16:creationId xmlns:a16="http://schemas.microsoft.com/office/drawing/2014/main" id="{E7AE852A-1AB9-460A-8F8F-EBADA638AE93}"/>
              </a:ext>
            </a:extLst>
          </p:cNvPr>
          <p:cNvSpPr/>
          <p:nvPr/>
        </p:nvSpPr>
        <p:spPr>
          <a:xfrm>
            <a:off x="6684704" y="1466099"/>
            <a:ext cx="4063791" cy="6970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(খ)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কবির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অশ্রুকে</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p>
        </p:txBody>
      </p:sp>
      <p:sp>
        <p:nvSpPr>
          <p:cNvPr id="10" name="Rectangle: Rounded Corners 9">
            <a:extLst>
              <a:ext uri="{FF2B5EF4-FFF2-40B4-BE49-F238E27FC236}">
                <a16:creationId xmlns:a16="http://schemas.microsoft.com/office/drawing/2014/main" id="{D8BB319D-050A-41E7-8A8C-50FE6B6F692D}"/>
              </a:ext>
            </a:extLst>
          </p:cNvPr>
          <p:cNvSpPr/>
          <p:nvPr/>
        </p:nvSpPr>
        <p:spPr>
          <a:xfrm>
            <a:off x="2097714" y="2345109"/>
            <a:ext cx="3979887" cy="619647"/>
          </a:xfrm>
          <a:prstGeom prst="roundRect">
            <a:avLst>
              <a:gd name="adj" fmla="val 89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স্বদেশের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প্রেমরসকে</a:t>
            </a:r>
            <a:endParaRPr lang="en-US" dirty="0">
              <a:solidFill>
                <a:sysClr val="windowText" lastClr="000000"/>
              </a:solidFill>
            </a:endParaRPr>
          </a:p>
        </p:txBody>
      </p:sp>
      <p:sp>
        <p:nvSpPr>
          <p:cNvPr id="11" name="Rectangle: Rounded Corners 10">
            <a:extLst>
              <a:ext uri="{FF2B5EF4-FFF2-40B4-BE49-F238E27FC236}">
                <a16:creationId xmlns:a16="http://schemas.microsoft.com/office/drawing/2014/main" id="{31FD4E9A-780B-45F8-89D2-249B8190900F}"/>
              </a:ext>
            </a:extLst>
          </p:cNvPr>
          <p:cNvSpPr/>
          <p:nvPr/>
        </p:nvSpPr>
        <p:spPr>
          <a:xfrm>
            <a:off x="6684704" y="2385162"/>
            <a:ext cx="4057699" cy="579594"/>
          </a:xfrm>
          <a:prstGeom prst="roundRect">
            <a:avLst>
              <a:gd name="adj" fmla="val 81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(ঘ)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কপোতাক্ষের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জলকে</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ndParaRPr>
          </a:p>
        </p:txBody>
      </p:sp>
      <p:sp>
        <p:nvSpPr>
          <p:cNvPr id="12" name="TextBox 11">
            <a:extLst>
              <a:ext uri="{FF2B5EF4-FFF2-40B4-BE49-F238E27FC236}">
                <a16:creationId xmlns:a16="http://schemas.microsoft.com/office/drawing/2014/main" id="{DA627928-D2D2-4FF5-A681-9FACDCA389FB}"/>
              </a:ext>
            </a:extLst>
          </p:cNvPr>
          <p:cNvSpPr txBox="1"/>
          <p:nvPr/>
        </p:nvSpPr>
        <p:spPr>
          <a:xfrm>
            <a:off x="5444505" y="1087643"/>
            <a:ext cx="726481" cy="1323439"/>
          </a:xfrm>
          <a:prstGeom prst="rect">
            <a:avLst/>
          </a:prstGeom>
          <a:noFill/>
        </p:spPr>
        <p:txBody>
          <a:bodyPr wrap="none" rtlCol="0">
            <a:spAutoFit/>
          </a:bodyPr>
          <a:lstStyle/>
          <a:p>
            <a:r>
              <a:rPr lang="en-US" sz="8000" b="1" dirty="0">
                <a:solidFill>
                  <a:srgbClr val="FF0000"/>
                </a:solidFill>
              </a:rPr>
              <a:t>×</a:t>
            </a:r>
          </a:p>
        </p:txBody>
      </p:sp>
      <p:sp>
        <p:nvSpPr>
          <p:cNvPr id="13" name="TextBox 12">
            <a:extLst>
              <a:ext uri="{FF2B5EF4-FFF2-40B4-BE49-F238E27FC236}">
                <a16:creationId xmlns:a16="http://schemas.microsoft.com/office/drawing/2014/main" id="{7C779924-921F-4A0F-B55F-F06637869012}"/>
              </a:ext>
            </a:extLst>
          </p:cNvPr>
          <p:cNvSpPr txBox="1"/>
          <p:nvPr/>
        </p:nvSpPr>
        <p:spPr>
          <a:xfrm>
            <a:off x="10100562" y="1061848"/>
            <a:ext cx="875320" cy="1323439"/>
          </a:xfrm>
          <a:prstGeom prst="rect">
            <a:avLst/>
          </a:prstGeom>
          <a:noFill/>
        </p:spPr>
        <p:txBody>
          <a:bodyPr wrap="square" rtlCol="0">
            <a:spAutoFit/>
          </a:bodyPr>
          <a:lstStyle/>
          <a:p>
            <a:r>
              <a:rPr lang="en-US" sz="8000" b="1" dirty="0">
                <a:solidFill>
                  <a:srgbClr val="FF0000"/>
                </a:solidFill>
              </a:rPr>
              <a:t>×</a:t>
            </a:r>
          </a:p>
        </p:txBody>
      </p:sp>
      <p:sp>
        <p:nvSpPr>
          <p:cNvPr id="14" name="TextBox 13">
            <a:extLst>
              <a:ext uri="{FF2B5EF4-FFF2-40B4-BE49-F238E27FC236}">
                <a16:creationId xmlns:a16="http://schemas.microsoft.com/office/drawing/2014/main" id="{C4CC0281-EADA-4EB3-9870-5C840A5906E4}"/>
              </a:ext>
            </a:extLst>
          </p:cNvPr>
          <p:cNvSpPr txBox="1"/>
          <p:nvPr/>
        </p:nvSpPr>
        <p:spPr>
          <a:xfrm>
            <a:off x="5428003" y="1917403"/>
            <a:ext cx="726481" cy="1323439"/>
          </a:xfrm>
          <a:prstGeom prst="rect">
            <a:avLst/>
          </a:prstGeom>
          <a:noFill/>
        </p:spPr>
        <p:txBody>
          <a:bodyPr wrap="none" rtlCol="0">
            <a:spAutoFit/>
          </a:bodyPr>
          <a:lstStyle/>
          <a:p>
            <a:r>
              <a:rPr lang="en-US" sz="8000" b="1" dirty="0">
                <a:solidFill>
                  <a:srgbClr val="FF0000"/>
                </a:solidFill>
              </a:rPr>
              <a:t>×</a:t>
            </a:r>
          </a:p>
        </p:txBody>
      </p:sp>
      <p:sp>
        <p:nvSpPr>
          <p:cNvPr id="15" name="TextBox 14">
            <a:extLst>
              <a:ext uri="{FF2B5EF4-FFF2-40B4-BE49-F238E27FC236}">
                <a16:creationId xmlns:a16="http://schemas.microsoft.com/office/drawing/2014/main" id="{63400ABE-93E9-4C72-A379-D4C836B4FCC8}"/>
              </a:ext>
            </a:extLst>
          </p:cNvPr>
          <p:cNvSpPr txBox="1"/>
          <p:nvPr/>
        </p:nvSpPr>
        <p:spPr>
          <a:xfrm>
            <a:off x="10085965" y="2245028"/>
            <a:ext cx="681597" cy="923330"/>
          </a:xfrm>
          <a:prstGeom prst="rect">
            <a:avLst/>
          </a:prstGeom>
          <a:noFill/>
        </p:spPr>
        <p:txBody>
          <a:bodyPr wrap="none" rtlCol="0">
            <a:spAutoFit/>
          </a:bodyPr>
          <a:lstStyle/>
          <a:p>
            <a:r>
              <a:rPr lang="en-US" sz="5400" b="1" dirty="0">
                <a:solidFill>
                  <a:schemeClr val="bg1"/>
                </a:solidFill>
              </a:rPr>
              <a:t>√</a:t>
            </a:r>
          </a:p>
        </p:txBody>
      </p:sp>
      <p:sp>
        <p:nvSpPr>
          <p:cNvPr id="16" name="TextBox 15">
            <a:extLst>
              <a:ext uri="{FF2B5EF4-FFF2-40B4-BE49-F238E27FC236}">
                <a16:creationId xmlns:a16="http://schemas.microsoft.com/office/drawing/2014/main" id="{7292C940-074F-4E3C-903F-AF1A81170EA2}"/>
              </a:ext>
            </a:extLst>
          </p:cNvPr>
          <p:cNvSpPr txBox="1"/>
          <p:nvPr/>
        </p:nvSpPr>
        <p:spPr>
          <a:xfrm>
            <a:off x="4925368" y="5416414"/>
            <a:ext cx="647934" cy="707886"/>
          </a:xfrm>
          <a:prstGeom prst="rect">
            <a:avLst/>
          </a:prstGeom>
          <a:noFill/>
        </p:spPr>
        <p:txBody>
          <a:bodyPr wrap="square" rtlCol="0">
            <a:spAutoFit/>
          </a:bodyPr>
          <a:lstStyle/>
          <a:p>
            <a:r>
              <a:rPr lang="en-US" sz="4000" b="1" dirty="0">
                <a:solidFill>
                  <a:schemeClr val="bg1"/>
                </a:solidFill>
              </a:rPr>
              <a:t>√</a:t>
            </a:r>
          </a:p>
        </p:txBody>
      </p:sp>
      <p:sp>
        <p:nvSpPr>
          <p:cNvPr id="17" name="TextBox 16">
            <a:extLst>
              <a:ext uri="{FF2B5EF4-FFF2-40B4-BE49-F238E27FC236}">
                <a16:creationId xmlns:a16="http://schemas.microsoft.com/office/drawing/2014/main" id="{6201DB5F-94B3-4B8D-9BDE-6D4F18AF9EE4}"/>
              </a:ext>
            </a:extLst>
          </p:cNvPr>
          <p:cNvSpPr txBox="1"/>
          <p:nvPr/>
        </p:nvSpPr>
        <p:spPr>
          <a:xfrm>
            <a:off x="9507640" y="5184801"/>
            <a:ext cx="590226" cy="1015663"/>
          </a:xfrm>
          <a:prstGeom prst="rect">
            <a:avLst/>
          </a:prstGeom>
          <a:noFill/>
        </p:spPr>
        <p:txBody>
          <a:bodyPr wrap="none" rtlCol="0">
            <a:spAutoFit/>
          </a:bodyPr>
          <a:lstStyle/>
          <a:p>
            <a:r>
              <a:rPr lang="en-US" sz="6000" b="1" dirty="0">
                <a:solidFill>
                  <a:srgbClr val="FF0000"/>
                </a:solidFill>
              </a:rPr>
              <a:t>×</a:t>
            </a:r>
          </a:p>
        </p:txBody>
      </p:sp>
      <p:sp>
        <p:nvSpPr>
          <p:cNvPr id="18" name="TextBox 17">
            <a:extLst>
              <a:ext uri="{FF2B5EF4-FFF2-40B4-BE49-F238E27FC236}">
                <a16:creationId xmlns:a16="http://schemas.microsoft.com/office/drawing/2014/main" id="{906342AC-D032-4764-86FE-62330084DEE8}"/>
              </a:ext>
            </a:extLst>
          </p:cNvPr>
          <p:cNvSpPr txBox="1"/>
          <p:nvPr/>
        </p:nvSpPr>
        <p:spPr>
          <a:xfrm>
            <a:off x="4954222" y="5842337"/>
            <a:ext cx="590226" cy="1015663"/>
          </a:xfrm>
          <a:prstGeom prst="rect">
            <a:avLst/>
          </a:prstGeom>
          <a:noFill/>
        </p:spPr>
        <p:txBody>
          <a:bodyPr wrap="none" rtlCol="0">
            <a:spAutoFit/>
          </a:bodyPr>
          <a:lstStyle/>
          <a:p>
            <a:r>
              <a:rPr lang="en-US" sz="6000" b="1" dirty="0">
                <a:solidFill>
                  <a:srgbClr val="FF0000"/>
                </a:solidFill>
              </a:rPr>
              <a:t>×</a:t>
            </a:r>
          </a:p>
        </p:txBody>
      </p:sp>
      <p:sp>
        <p:nvSpPr>
          <p:cNvPr id="19" name="Rectangle: Rounded Corners 18">
            <a:extLst>
              <a:ext uri="{FF2B5EF4-FFF2-40B4-BE49-F238E27FC236}">
                <a16:creationId xmlns:a16="http://schemas.microsoft.com/office/drawing/2014/main" id="{6C8B2B90-9B23-4632-8C54-F2B7F5E0EC99}"/>
              </a:ext>
            </a:extLst>
          </p:cNvPr>
          <p:cNvSpPr/>
          <p:nvPr/>
        </p:nvSpPr>
        <p:spPr>
          <a:xfrm>
            <a:off x="2034294" y="3930291"/>
            <a:ext cx="4098355" cy="5130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তাকে</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বন্ধুর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স্মরণ</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করতে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ysClr val="windowText" lastClr="000000"/>
              </a:solidFill>
            </a:endParaRPr>
          </a:p>
        </p:txBody>
      </p:sp>
      <p:sp>
        <p:nvSpPr>
          <p:cNvPr id="20" name="Rectangle: Rounded Corners 19">
            <a:extLst>
              <a:ext uri="{FF2B5EF4-FFF2-40B4-BE49-F238E27FC236}">
                <a16:creationId xmlns:a16="http://schemas.microsoft.com/office/drawing/2014/main" id="{1A4D5FA9-9DC1-4B69-BD8C-1A4C85D43B86}"/>
              </a:ext>
            </a:extLst>
          </p:cNvPr>
          <p:cNvSpPr/>
          <p:nvPr/>
        </p:nvSpPr>
        <p:spPr>
          <a:xfrm>
            <a:off x="6650141" y="3899571"/>
            <a:ext cx="4098355" cy="94228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(ii)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বঙ্গবাসীদের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কাছে</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তার</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কাতরতা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পৌছে</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দিতে</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sz="2800" dirty="0">
              <a:solidFill>
                <a:sysClr val="windowText" lastClr="000000"/>
              </a:solidFill>
            </a:endParaRPr>
          </a:p>
        </p:txBody>
      </p:sp>
      <p:sp>
        <p:nvSpPr>
          <p:cNvPr id="21" name="Rectangle: Rounded Corners 20">
            <a:extLst>
              <a:ext uri="{FF2B5EF4-FFF2-40B4-BE49-F238E27FC236}">
                <a16:creationId xmlns:a16="http://schemas.microsoft.com/office/drawing/2014/main" id="{5193FF89-34D0-4EC0-8D49-5D88FB561301}"/>
              </a:ext>
            </a:extLst>
          </p:cNvPr>
          <p:cNvSpPr/>
          <p:nvPr/>
        </p:nvSpPr>
        <p:spPr>
          <a:xfrm>
            <a:off x="2034294" y="4509885"/>
            <a:ext cx="4065893" cy="5130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(iii)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বঙ্গদেশকে</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অবজ্ঞা</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a:t>
            </a:r>
            <a:r>
              <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করতে</a:t>
            </a:r>
            <a:endParaRPr lang="en-US" sz="2800" dirty="0">
              <a:solidFill>
                <a:sysClr val="windowText" lastClr="000000"/>
              </a:solidFill>
            </a:endParaRPr>
          </a:p>
        </p:txBody>
      </p:sp>
      <p:sp>
        <p:nvSpPr>
          <p:cNvPr id="22" name="TextBox 21">
            <a:extLst>
              <a:ext uri="{FF2B5EF4-FFF2-40B4-BE49-F238E27FC236}">
                <a16:creationId xmlns:a16="http://schemas.microsoft.com/office/drawing/2014/main" id="{5DCB21E6-A8C9-480D-9BCB-4C943111088E}"/>
              </a:ext>
            </a:extLst>
          </p:cNvPr>
          <p:cNvSpPr txBox="1"/>
          <p:nvPr/>
        </p:nvSpPr>
        <p:spPr>
          <a:xfrm>
            <a:off x="2034294" y="4998127"/>
            <a:ext cx="8150674"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নিচের কোনটি সঠিক? </a:t>
            </a:r>
            <a:endParaRPr lang="en-US" sz="3200"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D532C213-0629-44AF-AE0A-524DCD81FD2A}"/>
              </a:ext>
            </a:extLst>
          </p:cNvPr>
          <p:cNvSpPr txBox="1"/>
          <p:nvPr/>
        </p:nvSpPr>
        <p:spPr>
          <a:xfrm>
            <a:off x="9485335" y="5842337"/>
            <a:ext cx="590226" cy="1015663"/>
          </a:xfrm>
          <a:prstGeom prst="rect">
            <a:avLst/>
          </a:prstGeom>
          <a:noFill/>
        </p:spPr>
        <p:txBody>
          <a:bodyPr wrap="none" rtlCol="0">
            <a:spAutoFit/>
          </a:bodyPr>
          <a:lstStyle/>
          <a:p>
            <a:r>
              <a:rPr lang="en-US" sz="6000" b="1" dirty="0">
                <a:solidFill>
                  <a:srgbClr val="FF0000"/>
                </a:solidFill>
              </a:rPr>
              <a:t>×</a:t>
            </a:r>
          </a:p>
        </p:txBody>
      </p:sp>
    </p:spTree>
    <p:extLst>
      <p:ext uri="{BB962C8B-B14F-4D97-AF65-F5344CB8AC3E}">
        <p14:creationId xmlns:p14="http://schemas.microsoft.com/office/powerpoint/2010/main" val="1517761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2" grpId="0"/>
      <p:bldP spid="13" grpId="0"/>
      <p:bldP spid="14" grpId="0"/>
      <p:bldP spid="15" grpId="0"/>
      <p:bldP spid="16" grpId="0"/>
      <p:bldP spid="17" grpId="0"/>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06705E-8BF7-489F-B4B8-E9B597E1008D}"/>
              </a:ext>
            </a:extLst>
          </p:cNvPr>
          <p:cNvSpPr txBox="1"/>
          <p:nvPr/>
        </p:nvSpPr>
        <p:spPr>
          <a:xfrm>
            <a:off x="2964741" y="-11762"/>
            <a:ext cx="7036231" cy="1107996"/>
          </a:xfrm>
          <a:prstGeom prst="rect">
            <a:avLst/>
          </a:prstGeom>
          <a:noFill/>
        </p:spPr>
        <p:txBody>
          <a:bodyPr wrap="square" rtlCol="0">
            <a:spAutoFit/>
          </a:bodyPr>
          <a:lstStyle/>
          <a:p>
            <a:pPr algn="ctr"/>
            <a:r>
              <a:rPr lang="en-US" sz="6600" dirty="0" err="1">
                <a:latin typeface="NikoshBAN" panose="02000000000000000000" pitchFamily="2" charset="0"/>
                <a:cs typeface="NikoshBAN" panose="02000000000000000000" pitchFamily="2" charset="0"/>
              </a:rPr>
              <a:t>পরিচিতি</a:t>
            </a:r>
            <a:r>
              <a:rPr lang="en-US" dirty="0">
                <a:latin typeface="NikoshBAN" panose="02000000000000000000" pitchFamily="2" charset="0"/>
                <a:cs typeface="NikoshBAN" panose="02000000000000000000" pitchFamily="2" charset="0"/>
              </a:rPr>
              <a:t> </a:t>
            </a:r>
          </a:p>
        </p:txBody>
      </p:sp>
      <p:sp>
        <p:nvSpPr>
          <p:cNvPr id="5" name="Arrow: Down 4">
            <a:extLst>
              <a:ext uri="{FF2B5EF4-FFF2-40B4-BE49-F238E27FC236}">
                <a16:creationId xmlns:a16="http://schemas.microsoft.com/office/drawing/2014/main" id="{87C3DC12-8D69-4D23-980E-667CAA7986D9}"/>
              </a:ext>
            </a:extLst>
          </p:cNvPr>
          <p:cNvSpPr/>
          <p:nvPr/>
        </p:nvSpPr>
        <p:spPr>
          <a:xfrm rot="5400000">
            <a:off x="5219070" y="208415"/>
            <a:ext cx="728421" cy="1799163"/>
          </a:xfrm>
          <a:prstGeom prst="downArrow">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6F7B883-DDBE-4EE9-B35C-6165F179E826}"/>
              </a:ext>
            </a:extLst>
          </p:cNvPr>
          <p:cNvSpPr/>
          <p:nvPr/>
        </p:nvSpPr>
        <p:spPr>
          <a:xfrm rot="16200000">
            <a:off x="7018231" y="208415"/>
            <a:ext cx="728421" cy="1799163"/>
          </a:xfrm>
          <a:prstGeom prst="downArrow">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7E752F6-B244-4956-BB44-36B7E41D7493}"/>
              </a:ext>
            </a:extLst>
          </p:cNvPr>
          <p:cNvSpPr txBox="1"/>
          <p:nvPr/>
        </p:nvSpPr>
        <p:spPr>
          <a:xfrm>
            <a:off x="-68090" y="4145665"/>
            <a:ext cx="5975528" cy="2369880"/>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হোসনেয়ারা খাতুন </a:t>
            </a:r>
          </a:p>
          <a:p>
            <a:pPr algn="ctr"/>
            <a:r>
              <a:rPr lang="bn-IN" sz="2800" dirty="0">
                <a:latin typeface="NikoshBAN" panose="02000000000000000000" pitchFamily="2" charset="0"/>
                <a:cs typeface="NikoshBAN" panose="02000000000000000000" pitchFamily="2" charset="0"/>
              </a:rPr>
              <a:t>সহকারী </a:t>
            </a:r>
            <a:r>
              <a:rPr lang="en-US" sz="2800" dirty="0" err="1">
                <a:latin typeface="NikoshBAN" panose="02000000000000000000" pitchFamily="2" charset="0"/>
                <a:cs typeface="NikoshBAN" panose="02000000000000000000" pitchFamily="2" charset="0"/>
              </a:rPr>
              <a:t>প্রধান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শিক্ষক </a:t>
            </a:r>
          </a:p>
          <a:p>
            <a:pPr algn="ctr"/>
            <a:r>
              <a:rPr lang="en-US" sz="2800" dirty="0" err="1">
                <a:latin typeface="NikoshBAN" panose="02000000000000000000" pitchFamily="2" charset="0"/>
                <a:cs typeface="NikoshBAN" panose="02000000000000000000" pitchFamily="2" charset="0"/>
              </a:rPr>
              <a:t>কাড়াপাড়া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মাধ্যমিক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বালিকা</a:t>
            </a:r>
            <a:r>
              <a:rPr lang="bn-IN" sz="2800" dirty="0">
                <a:latin typeface="NikoshBAN" panose="02000000000000000000" pitchFamily="2" charset="0"/>
                <a:cs typeface="NikoshBAN" panose="02000000000000000000" pitchFamily="2" charset="0"/>
              </a:rPr>
              <a:t> বিদ্যালয় </a:t>
            </a:r>
          </a:p>
          <a:p>
            <a:pPr algn="ctr"/>
            <a:r>
              <a:rPr lang="bn-IN" sz="2800" dirty="0">
                <a:latin typeface="NikoshBAN" panose="02000000000000000000" pitchFamily="2" charset="0"/>
                <a:cs typeface="NikoshBAN" panose="02000000000000000000" pitchFamily="2" charset="0"/>
              </a:rPr>
              <a:t>মোবা</a:t>
            </a:r>
            <a:r>
              <a:rPr lang="en-US" sz="2800" dirty="0">
                <a:latin typeface="NikoshBAN" panose="02000000000000000000" pitchFamily="2" charset="0"/>
                <a:cs typeface="NikoshBAN" panose="02000000000000000000" pitchFamily="2" charset="0"/>
              </a:rPr>
              <a:t>ই</a:t>
            </a:r>
            <a:r>
              <a:rPr lang="bn-IN" sz="2800" dirty="0">
                <a:latin typeface="NikoshBAN" panose="02000000000000000000" pitchFamily="2" charset="0"/>
                <a:cs typeface="NikoshBAN" panose="02000000000000000000" pitchFamily="2" charset="0"/>
              </a:rPr>
              <a:t>ল নংঃ ০১৭২৫৬৬৬৩৯৪ </a:t>
            </a:r>
          </a:p>
          <a:p>
            <a:pPr algn="ctr"/>
            <a:r>
              <a:rPr lang="en-US" sz="2800" dirty="0">
                <a:latin typeface="Times New Roman" panose="02020603050405020304" pitchFamily="18" charset="0"/>
                <a:cs typeface="Times New Roman" panose="02020603050405020304" pitchFamily="18" charset="0"/>
              </a:rPr>
              <a:t>E-mail: hosnearakhatun4@gmail.com</a:t>
            </a:r>
          </a:p>
        </p:txBody>
      </p:sp>
      <p:sp>
        <p:nvSpPr>
          <p:cNvPr id="8" name="Isosceles Triangle 7">
            <a:extLst>
              <a:ext uri="{FF2B5EF4-FFF2-40B4-BE49-F238E27FC236}">
                <a16:creationId xmlns:a16="http://schemas.microsoft.com/office/drawing/2014/main" id="{808F85C5-5C80-4FF0-990C-DA69E80607C7}"/>
              </a:ext>
            </a:extLst>
          </p:cNvPr>
          <p:cNvSpPr/>
          <p:nvPr/>
        </p:nvSpPr>
        <p:spPr>
          <a:xfrm>
            <a:off x="6167727" y="1534199"/>
            <a:ext cx="630265" cy="728421"/>
          </a:xfrm>
          <a:prstGeom prst="triangle">
            <a:avLst/>
          </a:prstGeom>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2548B4B-6810-4AB3-B44A-B5396D200E19}"/>
              </a:ext>
            </a:extLst>
          </p:cNvPr>
          <p:cNvSpPr/>
          <p:nvPr/>
        </p:nvSpPr>
        <p:spPr>
          <a:xfrm rot="10800000">
            <a:off x="6167726" y="5626016"/>
            <a:ext cx="630265" cy="728421"/>
          </a:xfrm>
          <a:prstGeom prst="triangle">
            <a:avLst/>
          </a:prstGeom>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AF88721-90BD-47D2-8283-30D498B872F5}"/>
              </a:ext>
            </a:extLst>
          </p:cNvPr>
          <p:cNvCxnSpPr/>
          <p:nvPr/>
        </p:nvCxnSpPr>
        <p:spPr>
          <a:xfrm>
            <a:off x="6167727" y="2371106"/>
            <a:ext cx="0" cy="3161788"/>
          </a:xfrm>
          <a:prstGeom prst="line">
            <a:avLst/>
          </a:prstGeom>
          <a:ln w="76200">
            <a:solidFill>
              <a:srgbClr val="7030A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A1128D49-E3C4-4E9C-88BB-DEE1153AC9D7}"/>
              </a:ext>
            </a:extLst>
          </p:cNvPr>
          <p:cNvCxnSpPr/>
          <p:nvPr/>
        </p:nvCxnSpPr>
        <p:spPr>
          <a:xfrm>
            <a:off x="6766993" y="2355608"/>
            <a:ext cx="0" cy="3161788"/>
          </a:xfrm>
          <a:prstGeom prst="line">
            <a:avLst/>
          </a:prstGeom>
          <a:ln w="76200">
            <a:solidFill>
              <a:srgbClr val="7030A0"/>
            </a:solidFill>
          </a:ln>
        </p:spPr>
        <p:style>
          <a:lnRef idx="3">
            <a:schemeClr val="dk1"/>
          </a:lnRef>
          <a:fillRef idx="0">
            <a:schemeClr val="dk1"/>
          </a:fillRef>
          <a:effectRef idx="2">
            <a:schemeClr val="dk1"/>
          </a:effectRef>
          <a:fontRef idx="minor">
            <a:schemeClr val="tx1"/>
          </a:fontRef>
        </p:style>
      </p:cxnSp>
      <p:sp>
        <p:nvSpPr>
          <p:cNvPr id="12" name="Lightning Bolt 11">
            <a:extLst>
              <a:ext uri="{FF2B5EF4-FFF2-40B4-BE49-F238E27FC236}">
                <a16:creationId xmlns:a16="http://schemas.microsoft.com/office/drawing/2014/main" id="{F738B7EE-8397-48D6-BAE4-B778EC5C8560}"/>
              </a:ext>
            </a:extLst>
          </p:cNvPr>
          <p:cNvSpPr/>
          <p:nvPr/>
        </p:nvSpPr>
        <p:spPr>
          <a:xfrm>
            <a:off x="6325293" y="2355608"/>
            <a:ext cx="315129" cy="1057894"/>
          </a:xfrm>
          <a:prstGeom prst="lightningBolt">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Lightning Bolt 12">
            <a:extLst>
              <a:ext uri="{FF2B5EF4-FFF2-40B4-BE49-F238E27FC236}">
                <a16:creationId xmlns:a16="http://schemas.microsoft.com/office/drawing/2014/main" id="{12028DCF-6599-4905-8608-A48FF5366090}"/>
              </a:ext>
            </a:extLst>
          </p:cNvPr>
          <p:cNvSpPr/>
          <p:nvPr/>
        </p:nvSpPr>
        <p:spPr>
          <a:xfrm>
            <a:off x="6294299" y="3459864"/>
            <a:ext cx="315129" cy="1057894"/>
          </a:xfrm>
          <a:prstGeom prst="lightningBolt">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Lightning Bolt 13">
            <a:extLst>
              <a:ext uri="{FF2B5EF4-FFF2-40B4-BE49-F238E27FC236}">
                <a16:creationId xmlns:a16="http://schemas.microsoft.com/office/drawing/2014/main" id="{0BD1B2C0-5EE4-4D5B-A4CE-17F562112F74}"/>
              </a:ext>
            </a:extLst>
          </p:cNvPr>
          <p:cNvSpPr/>
          <p:nvPr/>
        </p:nvSpPr>
        <p:spPr>
          <a:xfrm>
            <a:off x="6294299" y="4502393"/>
            <a:ext cx="315129" cy="1057894"/>
          </a:xfrm>
          <a:prstGeom prst="lightningBolt">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A63253-BD5A-4FB4-8AEE-BC4C387AE50A}"/>
              </a:ext>
            </a:extLst>
          </p:cNvPr>
          <p:cNvSpPr txBox="1"/>
          <p:nvPr/>
        </p:nvSpPr>
        <p:spPr>
          <a:xfrm>
            <a:off x="7369827" y="4145665"/>
            <a:ext cx="4861302" cy="2554545"/>
          </a:xfrm>
          <a:prstGeom prst="rect">
            <a:avLst/>
          </a:prstGeom>
          <a:noFill/>
        </p:spPr>
        <p:txBody>
          <a:bodyPr wrap="square" rtlCol="0">
            <a:spAutoFit/>
          </a:bodyPr>
          <a:lstStyle/>
          <a:p>
            <a:pPr algn="ctr"/>
            <a:r>
              <a:rPr lang="en-US" sz="3200" dirty="0" err="1">
                <a:latin typeface="NikoshBAN" pitchFamily="2" charset="0"/>
                <a:cs typeface="NikoshBAN" pitchFamily="2" charset="0"/>
              </a:rPr>
              <a:t>শ্রেণি</a:t>
            </a:r>
            <a:r>
              <a:rPr lang="en-US" sz="3200" dirty="0">
                <a:latin typeface="NikoshBAN" pitchFamily="2" charset="0"/>
                <a:cs typeface="NikoshBAN" pitchFamily="2" charset="0"/>
              </a:rPr>
              <a:t>: ৯ম</a:t>
            </a:r>
          </a:p>
          <a:p>
            <a:pPr algn="ctr"/>
            <a:r>
              <a:rPr lang="en-US" sz="3200" dirty="0" err="1">
                <a:latin typeface="NikoshBAN" pitchFamily="2" charset="0"/>
                <a:cs typeface="NikoshBAN" pitchFamily="2" charset="0"/>
              </a:rPr>
              <a:t>বিষয়</a:t>
            </a:r>
            <a:r>
              <a:rPr lang="en-US" sz="3200" dirty="0">
                <a:latin typeface="NikoshBAN" pitchFamily="2" charset="0"/>
                <a:cs typeface="NikoshBAN" pitchFamily="2" charset="0"/>
              </a:rPr>
              <a:t>: </a:t>
            </a:r>
            <a:r>
              <a:rPr lang="bn-BD" sz="3200" dirty="0">
                <a:latin typeface="NikoshBAN" pitchFamily="2" charset="0"/>
                <a:cs typeface="NikoshBAN" pitchFamily="2" charset="0"/>
              </a:rPr>
              <a:t>বাংলা সাহিত্য</a:t>
            </a:r>
            <a:endParaRPr lang="en-US" sz="3200" dirty="0">
              <a:latin typeface="NikoshBAN" pitchFamily="2" charset="0"/>
              <a:cs typeface="NikoshBAN" pitchFamily="2" charset="0"/>
            </a:endParaRPr>
          </a:p>
          <a:p>
            <a:pPr algn="ctr"/>
            <a:r>
              <a:rPr lang="en-US" sz="3200" dirty="0" err="1">
                <a:latin typeface="NikoshBAN" pitchFamily="2" charset="0"/>
                <a:cs typeface="NikoshBAN" pitchFamily="2" charset="0"/>
              </a:rPr>
              <a:t>সময়</a:t>
            </a:r>
            <a:r>
              <a:rPr lang="en-US" sz="3200" dirty="0">
                <a:latin typeface="NikoshBAN" pitchFamily="2" charset="0"/>
                <a:cs typeface="NikoshBAN" pitchFamily="2" charset="0"/>
              </a:rPr>
              <a:t>: 50 </a:t>
            </a:r>
            <a:r>
              <a:rPr lang="en-US" sz="3200" dirty="0" err="1">
                <a:latin typeface="NikoshBAN" pitchFamily="2" charset="0"/>
                <a:cs typeface="NikoshBAN" pitchFamily="2" charset="0"/>
              </a:rPr>
              <a:t>মিনিট</a:t>
            </a:r>
            <a:endParaRPr lang="en-US" sz="3200" dirty="0">
              <a:latin typeface="NikoshBAN" pitchFamily="2" charset="0"/>
              <a:cs typeface="NikoshBAN" pitchFamily="2" charset="0"/>
            </a:endParaRPr>
          </a:p>
          <a:p>
            <a:pPr algn="ctr"/>
            <a:r>
              <a:rPr lang="en-US" sz="3200" dirty="0" err="1">
                <a:latin typeface="NikoshBAN" pitchFamily="2" charset="0"/>
                <a:cs typeface="NikoshBAN" pitchFamily="2" charset="0"/>
              </a:rPr>
              <a:t>তারিখ</a:t>
            </a:r>
            <a:r>
              <a:rPr lang="en-US" sz="3200">
                <a:latin typeface="NikoshBAN" pitchFamily="2" charset="0"/>
                <a:cs typeface="NikoshBAN" pitchFamily="2" charset="0"/>
              </a:rPr>
              <a:t>: 04/০7/২০২১   </a:t>
            </a:r>
            <a:endParaRPr lang="en-US" sz="3200" dirty="0">
              <a:latin typeface="NikoshBAN" pitchFamily="2" charset="0"/>
              <a:cs typeface="NikoshBAN" pitchFamily="2" charset="0"/>
            </a:endParaRPr>
          </a:p>
          <a:p>
            <a:pPr algn="ctr"/>
            <a:endParaRPr lang="bn-IN" sz="3200" b="1" dirty="0">
              <a:solidFill>
                <a:srgbClr val="C00000"/>
              </a:solidFill>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44CC7DB1-D625-4129-87AD-EA895BDF18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3284" y="1233217"/>
            <a:ext cx="2554935" cy="2755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74C8CE29-FE3B-499E-A451-E7E0630CD1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8688207" y="1180908"/>
            <a:ext cx="2224542" cy="2755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438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style.rotation</p:attrName>
                                        </p:attrNameLst>
                                      </p:cBhvr>
                                      <p:tavLst>
                                        <p:tav tm="0">
                                          <p:val>
                                            <p:fltVal val="720"/>
                                          </p:val>
                                        </p:tav>
                                        <p:tav tm="100000">
                                          <p:val>
                                            <p:fltVal val="0"/>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style.rotation</p:attrName>
                                        </p:attrNameLst>
                                      </p:cBhvr>
                                      <p:tavLst>
                                        <p:tav tm="0">
                                          <p:val>
                                            <p:fltVal val="720"/>
                                          </p:val>
                                        </p:tav>
                                        <p:tav tm="100000">
                                          <p:val>
                                            <p:fltVal val="0"/>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 calcmode="lin" valueType="num">
                                      <p:cBhvr>
                                        <p:cTn id="40" dur="2000" fill="hold"/>
                                        <p:tgtEl>
                                          <p:spTgt spid="11"/>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style.rotation</p:attrName>
                                        </p:attrNameLst>
                                      </p:cBhvr>
                                      <p:tavLst>
                                        <p:tav tm="0">
                                          <p:val>
                                            <p:fltVal val="720"/>
                                          </p:val>
                                        </p:tav>
                                        <p:tav tm="100000">
                                          <p:val>
                                            <p:fltVal val="0"/>
                                          </p:val>
                                        </p:tav>
                                      </p:tavLst>
                                    </p:anim>
                                    <p:anim calcmode="lin" valueType="num">
                                      <p:cBhvr>
                                        <p:cTn id="45" dur="2000" fill="hold"/>
                                        <p:tgtEl>
                                          <p:spTgt spid="12"/>
                                        </p:tgtEl>
                                        <p:attrNameLst>
                                          <p:attrName>ppt_h</p:attrName>
                                        </p:attrNameLst>
                                      </p:cBhvr>
                                      <p:tavLst>
                                        <p:tav tm="0">
                                          <p:val>
                                            <p:fltVal val="0"/>
                                          </p:val>
                                        </p:tav>
                                        <p:tav tm="100000">
                                          <p:val>
                                            <p:strVal val="#ppt_h"/>
                                          </p:val>
                                        </p:tav>
                                      </p:tavLst>
                                    </p:anim>
                                    <p:anim calcmode="lin" valueType="num">
                                      <p:cBhvr>
                                        <p:cTn id="46" dur="2000" fill="hold"/>
                                        <p:tgtEl>
                                          <p:spTgt spid="12"/>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anim calcmode="lin" valueType="num">
                                      <p:cBhvr>
                                        <p:cTn id="50" dur="2000" fill="hold"/>
                                        <p:tgtEl>
                                          <p:spTgt spid="13"/>
                                        </p:tgtEl>
                                        <p:attrNameLst>
                                          <p:attrName>style.rotation</p:attrName>
                                        </p:attrNameLst>
                                      </p:cBhvr>
                                      <p:tavLst>
                                        <p:tav tm="0">
                                          <p:val>
                                            <p:fltVal val="720"/>
                                          </p:val>
                                        </p:tav>
                                        <p:tav tm="100000">
                                          <p:val>
                                            <p:fltVal val="0"/>
                                          </p:val>
                                        </p:tav>
                                      </p:tavLst>
                                    </p:anim>
                                    <p:anim calcmode="lin" valueType="num">
                                      <p:cBhvr>
                                        <p:cTn id="51" dur="2000" fill="hold"/>
                                        <p:tgtEl>
                                          <p:spTgt spid="13"/>
                                        </p:tgtEl>
                                        <p:attrNameLst>
                                          <p:attrName>ppt_h</p:attrName>
                                        </p:attrNameLst>
                                      </p:cBhvr>
                                      <p:tavLst>
                                        <p:tav tm="0">
                                          <p:val>
                                            <p:fltVal val="0"/>
                                          </p:val>
                                        </p:tav>
                                        <p:tav tm="100000">
                                          <p:val>
                                            <p:strVal val="#ppt_h"/>
                                          </p:val>
                                        </p:tav>
                                      </p:tavLst>
                                    </p:anim>
                                    <p:anim calcmode="lin" valueType="num">
                                      <p:cBhvr>
                                        <p:cTn id="52" dur="2000" fill="hold"/>
                                        <p:tgtEl>
                                          <p:spTgt spid="13"/>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style.rotation</p:attrName>
                                        </p:attrNameLst>
                                      </p:cBhvr>
                                      <p:tavLst>
                                        <p:tav tm="0">
                                          <p:val>
                                            <p:fltVal val="720"/>
                                          </p:val>
                                        </p:tav>
                                        <p:tav tm="100000">
                                          <p:val>
                                            <p:fltVal val="0"/>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 calcmode="lin" valueType="num">
                                      <p:cBhvr>
                                        <p:cTn id="58" dur="2000" fill="hold"/>
                                        <p:tgtEl>
                                          <p:spTgt spid="14"/>
                                        </p:tgtEl>
                                        <p:attrNameLst>
                                          <p:attrName>ppt_w</p:attrName>
                                        </p:attrNameLst>
                                      </p:cBhvr>
                                      <p:tavLst>
                                        <p:tav tm="0">
                                          <p:val>
                                            <p:fltVal val="0"/>
                                          </p:val>
                                        </p:tav>
                                        <p:tav tm="100000">
                                          <p:val>
                                            <p:strVal val="#ppt_w"/>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2" grpId="0" animBg="1"/>
      <p:bldP spid="13" grpId="0" animBg="1"/>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472238-9AA2-4A2E-93A1-AC97F34B15AF}"/>
              </a:ext>
            </a:extLst>
          </p:cNvPr>
          <p:cNvSpPr txBox="1"/>
          <p:nvPr/>
        </p:nvSpPr>
        <p:spPr>
          <a:xfrm>
            <a:off x="3609195" y="-4682"/>
            <a:ext cx="4557251" cy="1323439"/>
          </a:xfrm>
          <a:prstGeom prst="rect">
            <a:avLst/>
          </a:prstGeom>
          <a:noFill/>
        </p:spPr>
        <p:txBody>
          <a:bodyPr wrap="square" rtlCol="0">
            <a:spAutoFit/>
          </a:bodyPr>
          <a:lstStyle/>
          <a:p>
            <a:pPr algn="ctr"/>
            <a:r>
              <a:rPr lang="en-US" sz="8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bn-IN"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 </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A65A836-8DDC-45ED-80B9-F6A52B64103A}"/>
              </a:ext>
            </a:extLst>
          </p:cNvPr>
          <p:cNvSpPr txBox="1"/>
          <p:nvPr/>
        </p:nvSpPr>
        <p:spPr>
          <a:xfrm>
            <a:off x="1408322" y="2828835"/>
            <a:ext cx="8958995" cy="1200329"/>
          </a:xfrm>
          <a:prstGeom prst="rect">
            <a:avLst/>
          </a:prstGeom>
          <a:noFill/>
        </p:spPr>
        <p:txBody>
          <a:bodyPr wrap="square">
            <a:spAutoFit/>
          </a:bodyPr>
          <a:lstStyle/>
          <a:p>
            <a:pPr algn="ctr"/>
            <a:r>
              <a:rPr lang="en-US" sz="3600" dirty="0" err="1">
                <a:latin typeface="NikoshBAN" panose="02000000000000000000" pitchFamily="2" charset="0"/>
                <a:cs typeface="NikoshBAN" panose="02000000000000000000" pitchFamily="2" charset="0"/>
              </a:rPr>
              <a:t>কবিতাটিতে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ব্যাক্তিগত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উপলব্ধির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থাকলেও</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দেশপ্রেমই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অপজীব্য</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উক্তিটি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32787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99DAEB-CFB2-4207-A81F-F09C203688D7}"/>
              </a:ext>
            </a:extLst>
          </p:cNvPr>
          <p:cNvSpPr/>
          <p:nvPr/>
        </p:nvSpPr>
        <p:spPr>
          <a:xfrm>
            <a:off x="0" y="0"/>
            <a:ext cx="12192000" cy="6858000"/>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B22EFF-18E5-4C26-9390-305F22E9E4DA}"/>
              </a:ext>
            </a:extLst>
          </p:cNvPr>
          <p:cNvSpPr/>
          <p:nvPr/>
        </p:nvSpPr>
        <p:spPr>
          <a:xfrm>
            <a:off x="4682731" y="4112231"/>
            <a:ext cx="7509270" cy="1057959"/>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645290-F96E-46C8-A050-47451C626BB7}"/>
              </a:ext>
            </a:extLst>
          </p:cNvPr>
          <p:cNvSpPr/>
          <p:nvPr/>
        </p:nvSpPr>
        <p:spPr>
          <a:xfrm>
            <a:off x="1431235" y="2684826"/>
            <a:ext cx="7527235" cy="1107996"/>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6A8526D-BC81-4C69-BAE4-A8E9DE619A23}"/>
              </a:ext>
            </a:extLst>
          </p:cNvPr>
          <p:cNvSpPr txBox="1"/>
          <p:nvPr/>
        </p:nvSpPr>
        <p:spPr>
          <a:xfrm>
            <a:off x="821636" y="1559325"/>
            <a:ext cx="10455965" cy="2646878"/>
          </a:xfrm>
          <a:prstGeom prst="rect">
            <a:avLst/>
          </a:prstGeom>
          <a:noFill/>
        </p:spPr>
        <p:txBody>
          <a:bodyPr wrap="square" rtlCol="0">
            <a:spAutoFit/>
          </a:bodyPr>
          <a:lstStyle/>
          <a:p>
            <a:pPr algn="ctr"/>
            <a:r>
              <a:rPr lang="en-US" sz="16600" b="1" dirty="0" err="1">
                <a:solidFill>
                  <a:schemeClr val="bg1"/>
                </a:solidFill>
                <a:latin typeface="NikoshBAN" panose="02000000000000000000" pitchFamily="2" charset="0"/>
                <a:cs typeface="NikoshBAN" panose="02000000000000000000" pitchFamily="2" charset="0"/>
              </a:rPr>
              <a:t>ধন্যবাদ</a:t>
            </a:r>
            <a:endParaRPr lang="en-US" sz="16600" b="1" dirty="0">
              <a:solidFill>
                <a:schemeClr val="bg1"/>
              </a:solidFill>
              <a:latin typeface="NikoshBAN" panose="02000000000000000000" pitchFamily="2" charset="0"/>
              <a:cs typeface="NikoshBAN" panose="02000000000000000000" pitchFamily="2" charset="0"/>
            </a:endParaRPr>
          </a:p>
        </p:txBody>
      </p:sp>
      <p:sp>
        <p:nvSpPr>
          <p:cNvPr id="24" name="Rectangle 23">
            <a:extLst>
              <a:ext uri="{FF2B5EF4-FFF2-40B4-BE49-F238E27FC236}">
                <a16:creationId xmlns:a16="http://schemas.microsoft.com/office/drawing/2014/main" id="{9AF09254-EAF5-4BA0-86BA-9650311A4561}"/>
              </a:ext>
            </a:extLst>
          </p:cNvPr>
          <p:cNvSpPr/>
          <p:nvPr/>
        </p:nvSpPr>
        <p:spPr>
          <a:xfrm>
            <a:off x="4408452" y="4952962"/>
            <a:ext cx="7527235" cy="1905037"/>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09EACB-134E-45DA-A186-F223E26BCE23}"/>
              </a:ext>
            </a:extLst>
          </p:cNvPr>
          <p:cNvSpPr/>
          <p:nvPr/>
        </p:nvSpPr>
        <p:spPr>
          <a:xfrm>
            <a:off x="-13250" y="3988976"/>
            <a:ext cx="3292196" cy="1309700"/>
          </a:xfrm>
          <a:prstGeom prst="rect">
            <a:avLst/>
          </a:prstGeom>
          <a:solidFill>
            <a:srgbClr val="201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3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xit" presetSubtype="8" accel="100000" fill="hold" grpId="1" nodeType="afterEffect">
                                  <p:stCondLst>
                                    <p:cond delay="0"/>
                                  </p:stCondLst>
                                  <p:childTnLst>
                                    <p:anim calcmode="lin" valueType="num">
                                      <p:cBhvr additive="base">
                                        <p:cTn id="11" dur="750"/>
                                        <p:tgtEl>
                                          <p:spTgt spid="23"/>
                                        </p:tgtEl>
                                        <p:attrNameLst>
                                          <p:attrName>ppt_x</p:attrName>
                                        </p:attrNameLst>
                                      </p:cBhvr>
                                      <p:tavLst>
                                        <p:tav tm="0">
                                          <p:val>
                                            <p:strVal val="ppt_x"/>
                                          </p:val>
                                        </p:tav>
                                        <p:tav tm="100000">
                                          <p:val>
                                            <p:strVal val="0-ppt_w/2"/>
                                          </p:val>
                                        </p:tav>
                                      </p:tavLst>
                                    </p:anim>
                                    <p:anim calcmode="lin" valueType="num">
                                      <p:cBhvr additive="base">
                                        <p:cTn id="12" dur="750"/>
                                        <p:tgtEl>
                                          <p:spTgt spid="23"/>
                                        </p:tgtEl>
                                        <p:attrNameLst>
                                          <p:attrName>ppt_y</p:attrName>
                                        </p:attrNameLst>
                                      </p:cBhvr>
                                      <p:tavLst>
                                        <p:tav tm="0">
                                          <p:val>
                                            <p:strVal val="ppt_y"/>
                                          </p:val>
                                        </p:tav>
                                        <p:tav tm="100000">
                                          <p:val>
                                            <p:strVal val="ppt_y"/>
                                          </p:val>
                                        </p:tav>
                                      </p:tavLst>
                                    </p:anim>
                                    <p:set>
                                      <p:cBhvr>
                                        <p:cTn id="13" dur="1" fill="hold">
                                          <p:stCondLst>
                                            <p:cond delay="74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কপোতক্ষ নদ - সরুলিয়া ইউনিয়ন">
            <a:extLst>
              <a:ext uri="{FF2B5EF4-FFF2-40B4-BE49-F238E27FC236}">
                <a16:creationId xmlns:a16="http://schemas.microsoft.com/office/drawing/2014/main" id="{3BC722C3-2F97-427F-86B6-E661E6DFF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1" y="1943100"/>
            <a:ext cx="5972909" cy="4669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কবিতা - কপোতাক্ষ নদ - মাইকেল মধুসূদন দত্ত সতত, হে নদ তুমি... | Facebook">
            <a:extLst>
              <a:ext uri="{FF2B5EF4-FFF2-40B4-BE49-F238E27FC236}">
                <a16:creationId xmlns:a16="http://schemas.microsoft.com/office/drawing/2014/main" id="{A8821CB8-B916-49D3-B6FE-057FE56C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4" y="1943101"/>
            <a:ext cx="5648326" cy="4669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E55769-61FE-4A3F-A6AE-A4A5B72FA9D4}"/>
              </a:ext>
            </a:extLst>
          </p:cNvPr>
          <p:cNvSpPr txBox="1"/>
          <p:nvPr/>
        </p:nvSpPr>
        <p:spPr>
          <a:xfrm>
            <a:off x="723899" y="410309"/>
            <a:ext cx="11258550" cy="830997"/>
          </a:xfrm>
          <a:prstGeom prst="rect">
            <a:avLst/>
          </a:prstGeom>
          <a:noFill/>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ন</a:t>
            </a:r>
            <a:r>
              <a:rPr lang="en-US" sz="4800" b="1" dirty="0">
                <a:solidFill>
                  <a:schemeClr val="bg1"/>
                </a:solidFill>
                <a:latin typeface="NikoshBAN" panose="02000000000000000000" pitchFamily="2" charset="0"/>
                <a:cs typeface="NikoshBAN" panose="02000000000000000000" pitchFamily="2" charset="0"/>
              </a:rPr>
              <a:t>ি</a:t>
            </a:r>
            <a:r>
              <a:rPr lang="bn-IN" sz="4800" b="1" dirty="0">
                <a:solidFill>
                  <a:schemeClr val="bg1"/>
                </a:solidFill>
                <a:latin typeface="NikoshBAN" panose="02000000000000000000" pitchFamily="2" charset="0"/>
                <a:cs typeface="NikoshBAN" panose="02000000000000000000" pitchFamily="2" charset="0"/>
              </a:rPr>
              <a:t>চ</a:t>
            </a:r>
            <a:r>
              <a:rPr lang="en-US" sz="4800" b="1" dirty="0">
                <a:solidFill>
                  <a:schemeClr val="bg1"/>
                </a:solidFill>
                <a:latin typeface="NikoshBAN" panose="02000000000000000000" pitchFamily="2" charset="0"/>
                <a:cs typeface="NikoshBAN" panose="02000000000000000000" pitchFamily="2" charset="0"/>
              </a:rPr>
              <a:t>ে</a:t>
            </a:r>
            <a:r>
              <a:rPr lang="bn-IN" sz="4800" b="1" dirty="0">
                <a:solidFill>
                  <a:schemeClr val="bg1"/>
                </a:solidFill>
                <a:latin typeface="NikoshBAN" panose="02000000000000000000" pitchFamily="2" charset="0"/>
                <a:cs typeface="NikoshBAN" panose="02000000000000000000" pitchFamily="2" charset="0"/>
              </a:rPr>
              <a:t>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ছবিগুলো</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দেখ</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এবং</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বল</a:t>
            </a:r>
            <a:r>
              <a:rPr lang="en-US" sz="4800" b="1"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365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randombar(horizont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B95F9-09D8-4A55-AF23-92667BFEB21B}"/>
              </a:ext>
            </a:extLst>
          </p:cNvPr>
          <p:cNvSpPr txBox="1"/>
          <p:nvPr/>
        </p:nvSpPr>
        <p:spPr>
          <a:xfrm>
            <a:off x="3247885" y="230115"/>
            <a:ext cx="6097464" cy="923330"/>
          </a:xfrm>
          <a:prstGeom prst="rect">
            <a:avLst/>
          </a:prstGeom>
          <a:noFill/>
        </p:spPr>
        <p:txBody>
          <a:bodyPr wrap="square">
            <a:spAutoFit/>
          </a:bodyPr>
          <a:lstStyle/>
          <a:p>
            <a:pPr algn="ctr"/>
            <a:r>
              <a:rPr lang="en-US" sz="5400" dirty="0" err="1">
                <a:latin typeface="NikoshBAN" panose="02000000000000000000" pitchFamily="2" charset="0"/>
                <a:cs typeface="NikoshBAN" panose="02000000000000000000" pitchFamily="2" charset="0"/>
              </a:rPr>
              <a:t>আজকের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পাঠের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a:t>
            </a:r>
            <a:r>
              <a:rPr lang="bn-IN" sz="5400" dirty="0">
                <a:latin typeface="NikoshBAN" panose="02000000000000000000" pitchFamily="2" charset="0"/>
                <a:cs typeface="NikoshBAN" panose="02000000000000000000" pitchFamily="2" charset="0"/>
              </a:rPr>
              <a:t>ষ</a:t>
            </a:r>
            <a:r>
              <a:rPr lang="en-US" sz="5400" dirty="0">
                <a:latin typeface="NikoshBAN" panose="02000000000000000000" pitchFamily="2" charset="0"/>
                <a:cs typeface="NikoshBAN" panose="02000000000000000000" pitchFamily="2" charset="0"/>
              </a:rPr>
              <a:t>য়</a:t>
            </a:r>
          </a:p>
        </p:txBody>
      </p:sp>
      <p:grpSp>
        <p:nvGrpSpPr>
          <p:cNvPr id="16" name="Group 15">
            <a:extLst>
              <a:ext uri="{FF2B5EF4-FFF2-40B4-BE49-F238E27FC236}">
                <a16:creationId xmlns:a16="http://schemas.microsoft.com/office/drawing/2014/main" id="{30694A6B-60C4-4E2F-83B8-9849AFBF905D}"/>
              </a:ext>
            </a:extLst>
          </p:cNvPr>
          <p:cNvGrpSpPr/>
          <p:nvPr/>
        </p:nvGrpSpPr>
        <p:grpSpPr>
          <a:xfrm>
            <a:off x="2044505" y="2039815"/>
            <a:ext cx="7957037" cy="4818185"/>
            <a:chOff x="4372785" y="2768411"/>
            <a:chExt cx="6333315" cy="4089589"/>
          </a:xfrm>
        </p:grpSpPr>
        <p:pic>
          <p:nvPicPr>
            <p:cNvPr id="13" name="Picture 8" descr="কপোতাক্ষ নদ - গল্প বলি | Golpo Boli">
              <a:extLst>
                <a:ext uri="{FF2B5EF4-FFF2-40B4-BE49-F238E27FC236}">
                  <a16:creationId xmlns:a16="http://schemas.microsoft.com/office/drawing/2014/main" id="{3CEA8B4B-902E-4E0A-91B5-17A55187659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70" t="22234" r="770" b="5385"/>
            <a:stretch/>
          </p:blipFill>
          <p:spPr bwMode="auto">
            <a:xfrm>
              <a:off x="4372785" y="2768411"/>
              <a:ext cx="6333315" cy="2030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কপোতাক্ষ নদ | daily nayadiganta">
              <a:extLst>
                <a:ext uri="{FF2B5EF4-FFF2-40B4-BE49-F238E27FC236}">
                  <a16:creationId xmlns:a16="http://schemas.microsoft.com/office/drawing/2014/main" id="{56A8C764-4B51-41DC-9B68-F67455258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077" y="4586240"/>
              <a:ext cx="6285023" cy="2271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C51C019-421B-4BEB-9DF4-56A922827BCF}"/>
                </a:ext>
              </a:extLst>
            </p:cNvPr>
            <p:cNvSpPr txBox="1"/>
            <p:nvPr/>
          </p:nvSpPr>
          <p:spPr>
            <a:xfrm>
              <a:off x="5556007" y="3266977"/>
              <a:ext cx="3221514" cy="550989"/>
            </a:xfrm>
            <a:prstGeom prst="rect">
              <a:avLst/>
            </a:prstGeom>
            <a:noFill/>
          </p:spPr>
          <p:txBody>
            <a:bodyPr wrap="square" rtlCol="0">
              <a:spAutoFit/>
            </a:bodyPr>
            <a:lstStyle/>
            <a:p>
              <a:pPr algn="ctr"/>
              <a:r>
                <a:rPr lang="en-US" sz="4400" dirty="0" err="1">
                  <a:latin typeface="NikoshBAN" panose="02000000000000000000" pitchFamily="2" charset="0"/>
                  <a:cs typeface="NikoshBAN" panose="02000000000000000000" pitchFamily="2" charset="0"/>
                </a:rPr>
                <a:t>কপোতাক্ষ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নদ</a:t>
              </a:r>
              <a:r>
                <a:rPr lang="en-US" sz="4400" dirty="0">
                  <a:latin typeface="NikoshBAN" panose="02000000000000000000" pitchFamily="2" charset="0"/>
                  <a:cs typeface="NikoshBAN" panose="02000000000000000000" pitchFamily="2" charset="0"/>
                </a:rPr>
                <a:t> </a:t>
              </a:r>
            </a:p>
          </p:txBody>
        </p:sp>
        <p:sp>
          <p:nvSpPr>
            <p:cNvPr id="20" name="TextBox 19">
              <a:extLst>
                <a:ext uri="{FF2B5EF4-FFF2-40B4-BE49-F238E27FC236}">
                  <a16:creationId xmlns:a16="http://schemas.microsoft.com/office/drawing/2014/main" id="{4DC68131-3AF9-4293-A172-C0B87EDEB375}"/>
                </a:ext>
              </a:extLst>
            </p:cNvPr>
            <p:cNvSpPr txBox="1"/>
            <p:nvPr/>
          </p:nvSpPr>
          <p:spPr>
            <a:xfrm>
              <a:off x="4708320" y="4979450"/>
              <a:ext cx="5451230" cy="769441"/>
            </a:xfrm>
            <a:prstGeom prst="rect">
              <a:avLst/>
            </a:prstGeom>
            <a:noFill/>
          </p:spPr>
          <p:txBody>
            <a:bodyPr wrap="square">
              <a:spAutoFit/>
            </a:bodyPr>
            <a:lstStyle/>
            <a:p>
              <a:pPr algn="ctr"/>
              <a:r>
                <a:rPr lang="bn-BD" sz="4400" dirty="0">
                  <a:latin typeface="NikoshBAN" panose="02000000000000000000" pitchFamily="2" charset="0"/>
                  <a:cs typeface="NikoshBAN" panose="02000000000000000000" pitchFamily="2" charset="0"/>
                </a:rPr>
                <a:t>মাইকেল মধু</a:t>
              </a:r>
              <a:r>
                <a:rPr lang="en-US" sz="4400" dirty="0" err="1">
                  <a:latin typeface="NikoshBAN" panose="02000000000000000000" pitchFamily="2" charset="0"/>
                  <a:cs typeface="NikoshBAN" panose="02000000000000000000" pitchFamily="2" charset="0"/>
                </a:rPr>
                <a:t>সূ</a:t>
              </a:r>
              <a:r>
                <a:rPr lang="bn-BD" sz="4400" dirty="0">
                  <a:latin typeface="NikoshBAN" panose="02000000000000000000" pitchFamily="2" charset="0"/>
                  <a:cs typeface="NikoshBAN" panose="02000000000000000000" pitchFamily="2" charset="0"/>
                </a:rPr>
                <a:t>দন </a:t>
              </a:r>
              <a:r>
                <a:rPr lang="en-US" sz="4400" dirty="0" err="1">
                  <a:latin typeface="NikoshBAN" panose="02000000000000000000" pitchFamily="2" charset="0"/>
                  <a:cs typeface="NikoshBAN" panose="02000000000000000000" pitchFamily="2" charset="0"/>
                </a:rPr>
                <a:t>দত্ত</a:t>
              </a:r>
              <a:r>
                <a:rPr lang="en-US" sz="4400" dirty="0">
                  <a:latin typeface="NikoshBAN" panose="02000000000000000000" pitchFamily="2" charset="0"/>
                  <a:cs typeface="NikoshBAN" panose="02000000000000000000" pitchFamily="2" charset="0"/>
                </a:rPr>
                <a:t> </a:t>
              </a:r>
              <a:endParaRPr lang="en-GB" sz="4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87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16DE1E-7331-448F-9A91-1480D212B0C4}"/>
              </a:ext>
            </a:extLst>
          </p:cNvPr>
          <p:cNvSpPr txBox="1"/>
          <p:nvPr/>
        </p:nvSpPr>
        <p:spPr>
          <a:xfrm>
            <a:off x="4048579" y="348006"/>
            <a:ext cx="4209143" cy="1015663"/>
          </a:xfrm>
          <a:prstGeom prst="rect">
            <a:avLst/>
          </a:prstGeom>
          <a:noFill/>
        </p:spPr>
        <p:txBody>
          <a:bodyPr wrap="square" rtlCol="0">
            <a:spAutoFit/>
          </a:bodyPr>
          <a:lstStyle/>
          <a:p>
            <a:pPr algn="ctr"/>
            <a:r>
              <a:rPr lang="en-US" sz="6000" dirty="0" err="1">
                <a:latin typeface="NikoshBAN" panose="02000000000000000000" pitchFamily="2" charset="0"/>
                <a:cs typeface="NikoshBAN" panose="02000000000000000000" pitchFamily="2" charset="0"/>
              </a:rPr>
              <a:t>শি</a:t>
            </a:r>
            <a:r>
              <a:rPr lang="bn-IN" sz="6000" dirty="0">
                <a:latin typeface="NikoshBAN" panose="02000000000000000000" pitchFamily="2" charset="0"/>
                <a:cs typeface="NikoshBAN" panose="02000000000000000000" pitchFamily="2" charset="0"/>
              </a:rPr>
              <a:t>খ</a:t>
            </a:r>
            <a:r>
              <a:rPr lang="en-US" sz="6000" dirty="0">
                <a:latin typeface="NikoshBAN" panose="02000000000000000000" pitchFamily="2" charset="0"/>
                <a:cs typeface="NikoshBAN" panose="02000000000000000000" pitchFamily="2" charset="0"/>
              </a:rPr>
              <a:t>ন</a:t>
            </a:r>
            <a:r>
              <a:rPr lang="bn-IN" sz="6000" dirty="0">
                <a:latin typeface="NikoshBAN" panose="02000000000000000000" pitchFamily="2" charset="0"/>
                <a:cs typeface="NikoshBAN" panose="02000000000000000000" pitchFamily="2" charset="0"/>
              </a:rPr>
              <a:t>ফ</a:t>
            </a:r>
            <a:r>
              <a:rPr lang="en-US" sz="6000" dirty="0">
                <a:latin typeface="NikoshBAN" panose="02000000000000000000" pitchFamily="2" charset="0"/>
                <a:cs typeface="NikoshBAN" panose="02000000000000000000" pitchFamily="2" charset="0"/>
              </a:rPr>
              <a:t>ল</a:t>
            </a:r>
          </a:p>
        </p:txBody>
      </p:sp>
      <p:sp>
        <p:nvSpPr>
          <p:cNvPr id="3" name="TextBox 2">
            <a:extLst>
              <a:ext uri="{FF2B5EF4-FFF2-40B4-BE49-F238E27FC236}">
                <a16:creationId xmlns:a16="http://schemas.microsoft.com/office/drawing/2014/main" id="{0DC14528-3BF5-4354-B6D4-1D431A6F6CE2}"/>
              </a:ext>
            </a:extLst>
          </p:cNvPr>
          <p:cNvSpPr txBox="1"/>
          <p:nvPr/>
        </p:nvSpPr>
        <p:spPr>
          <a:xfrm>
            <a:off x="1269615" y="1581055"/>
            <a:ext cx="5958545"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লেখক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B733A869-F276-4C9B-BD07-674F03011B87}"/>
              </a:ext>
            </a:extLst>
          </p:cNvPr>
          <p:cNvSpPr txBox="1"/>
          <p:nvPr/>
        </p:nvSpPr>
        <p:spPr>
          <a:xfrm>
            <a:off x="1190485" y="5092115"/>
            <a:ext cx="5958545"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কবিতাটির মূলভাব বর্ণনা করতে পারবে । </a:t>
            </a:r>
            <a:endParaRPr lang="en-GB"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7046B23-52C5-483B-9320-0DB8DCDBD194}"/>
              </a:ext>
            </a:extLst>
          </p:cNvPr>
          <p:cNvSpPr txBox="1"/>
          <p:nvPr/>
        </p:nvSpPr>
        <p:spPr>
          <a:xfrm>
            <a:off x="1269615" y="2561573"/>
            <a:ext cx="10791517"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জন্মভূমির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স্নেহকাতরতার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স্বরুপ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endParaRPr lang="en-GB" sz="3600" dirty="0">
              <a:latin typeface="NikoshBAN" panose="02000000000000000000" pitchFamily="2" charset="0"/>
              <a:cs typeface="NikoshBAN" panose="02000000000000000000" pitchFamily="2" charset="0"/>
            </a:endParaRPr>
          </a:p>
        </p:txBody>
      </p:sp>
      <p:pic>
        <p:nvPicPr>
          <p:cNvPr id="6" name="Graphic 5" descr="Map compass">
            <a:extLst>
              <a:ext uri="{FF2B5EF4-FFF2-40B4-BE49-F238E27FC236}">
                <a16:creationId xmlns:a16="http://schemas.microsoft.com/office/drawing/2014/main" id="{4BA99353-9B4C-40BA-B290-A244F511E7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513" y="1679331"/>
            <a:ext cx="457199" cy="457199"/>
          </a:xfrm>
          <a:prstGeom prst="rect">
            <a:avLst/>
          </a:prstGeom>
        </p:spPr>
      </p:pic>
      <p:pic>
        <p:nvPicPr>
          <p:cNvPr id="7" name="Graphic 6" descr="Map compass">
            <a:extLst>
              <a:ext uri="{FF2B5EF4-FFF2-40B4-BE49-F238E27FC236}">
                <a16:creationId xmlns:a16="http://schemas.microsoft.com/office/drawing/2014/main" id="{00D914E7-A9C3-4F09-BE45-63456ACB1D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512" y="2656138"/>
            <a:ext cx="457199" cy="457199"/>
          </a:xfrm>
          <a:prstGeom prst="rect">
            <a:avLst/>
          </a:prstGeom>
        </p:spPr>
      </p:pic>
      <p:pic>
        <p:nvPicPr>
          <p:cNvPr id="8" name="Graphic 7" descr="Map compass">
            <a:extLst>
              <a:ext uri="{FF2B5EF4-FFF2-40B4-BE49-F238E27FC236}">
                <a16:creationId xmlns:a16="http://schemas.microsoft.com/office/drawing/2014/main" id="{EC3F8F13-1A63-43EC-BE65-18288C24AD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512" y="5178669"/>
            <a:ext cx="457199" cy="457199"/>
          </a:xfrm>
          <a:prstGeom prst="rect">
            <a:avLst/>
          </a:prstGeom>
        </p:spPr>
      </p:pic>
      <p:sp>
        <p:nvSpPr>
          <p:cNvPr id="9" name="TextBox 8">
            <a:extLst>
              <a:ext uri="{FF2B5EF4-FFF2-40B4-BE49-F238E27FC236}">
                <a16:creationId xmlns:a16="http://schemas.microsoft.com/office/drawing/2014/main" id="{2BAD380A-62DD-4E01-B5E6-B5B16AF8B960}"/>
              </a:ext>
            </a:extLst>
          </p:cNvPr>
          <p:cNvSpPr txBox="1"/>
          <p:nvPr/>
        </p:nvSpPr>
        <p:spPr>
          <a:xfrm>
            <a:off x="1269615" y="3780580"/>
            <a:ext cx="10791517"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প্রবাস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অনুরাগের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স্বরুপ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endParaRPr lang="en-GB" sz="3600" dirty="0">
              <a:latin typeface="NikoshBAN" panose="02000000000000000000" pitchFamily="2" charset="0"/>
              <a:cs typeface="NikoshBAN" panose="02000000000000000000" pitchFamily="2" charset="0"/>
            </a:endParaRPr>
          </a:p>
        </p:txBody>
      </p:sp>
      <p:pic>
        <p:nvPicPr>
          <p:cNvPr id="10" name="Graphic 9" descr="Map compass">
            <a:extLst>
              <a:ext uri="{FF2B5EF4-FFF2-40B4-BE49-F238E27FC236}">
                <a16:creationId xmlns:a16="http://schemas.microsoft.com/office/drawing/2014/main" id="{64F86916-8B08-4AED-876B-C73D98DDF5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512" y="3875145"/>
            <a:ext cx="457199" cy="457199"/>
          </a:xfrm>
          <a:prstGeom prst="rect">
            <a:avLst/>
          </a:prstGeom>
        </p:spPr>
      </p:pic>
    </p:spTree>
    <p:extLst>
      <p:ext uri="{BB962C8B-B14F-4D97-AF65-F5344CB8AC3E}">
        <p14:creationId xmlns:p14="http://schemas.microsoft.com/office/powerpoint/2010/main" val="61217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0F1A30-6F7F-484F-82E7-48589B4004BB}"/>
              </a:ext>
            </a:extLst>
          </p:cNvPr>
          <p:cNvSpPr/>
          <p:nvPr/>
        </p:nvSpPr>
        <p:spPr>
          <a:xfrm>
            <a:off x="328928" y="184071"/>
            <a:ext cx="3163932" cy="769441"/>
          </a:xfrm>
          <a:prstGeom prst="rect">
            <a:avLst/>
          </a:prstGeom>
        </p:spPr>
        <p:txBody>
          <a:bodyPr wrap="square">
            <a:spAutoFit/>
          </a:bodyPr>
          <a:lstStyle/>
          <a:p>
            <a:pPr algn="ctr" defTabSz="586405">
              <a:defRPr/>
            </a:pPr>
            <a:r>
              <a:rPr lang="en-US" sz="4400" dirty="0" err="1">
                <a:latin typeface="NikoshBAN" panose="02000000000000000000" pitchFamily="2" charset="0"/>
                <a:ea typeface="Calibri" panose="020F0502020204030204" pitchFamily="34" charset="0"/>
                <a:cs typeface="NikoshBAN" panose="02000000000000000000" pitchFamily="2" charset="0"/>
              </a:rPr>
              <a:t>লেখক</a:t>
            </a:r>
            <a:r>
              <a:rPr lang="en-US" sz="4400" dirty="0">
                <a:latin typeface="NikoshBAN" panose="02000000000000000000" pitchFamily="2" charset="0"/>
                <a:ea typeface="Calibri" panose="020F0502020204030204" pitchFamily="34" charset="0"/>
                <a:cs typeface="NikoshBAN" panose="02000000000000000000" pitchFamily="2" charset="0"/>
              </a:rPr>
              <a:t> </a:t>
            </a:r>
            <a:r>
              <a:rPr lang="en-US" sz="4400" dirty="0" err="1">
                <a:latin typeface="NikoshBAN" panose="02000000000000000000" pitchFamily="2" charset="0"/>
                <a:ea typeface="Calibri" panose="020F0502020204030204" pitchFamily="34"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p:txBody>
      </p:sp>
      <p:pic>
        <p:nvPicPr>
          <p:cNvPr id="3074" name="Picture 2" descr="মাইকেল মধুসূদন দত্ত | খেয়াল খুশি">
            <a:extLst>
              <a:ext uri="{FF2B5EF4-FFF2-40B4-BE49-F238E27FC236}">
                <a16:creationId xmlns:a16="http://schemas.microsoft.com/office/drawing/2014/main" id="{5661640C-E624-4B6A-97EC-76D09DEDD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88" y="1688122"/>
            <a:ext cx="3233371" cy="39565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946CB8-21AF-4AF3-B0D1-EBC3B208418B}"/>
              </a:ext>
            </a:extLst>
          </p:cNvPr>
          <p:cNvSpPr/>
          <p:nvPr/>
        </p:nvSpPr>
        <p:spPr>
          <a:xfrm>
            <a:off x="4114800" y="303394"/>
            <a:ext cx="7992207" cy="6093976"/>
          </a:xfrm>
          <a:prstGeom prst="rect">
            <a:avLst/>
          </a:prstGeom>
        </p:spPr>
        <p:txBody>
          <a:bodyPr wrap="square">
            <a:spAutoFit/>
          </a:bodyPr>
          <a:lstStyle/>
          <a:p>
            <a:r>
              <a:rPr lang="en-US" sz="2400" dirty="0">
                <a:solidFill>
                  <a:schemeClr val="tx1"/>
                </a:solidFill>
                <a:latin typeface="NikoshBAN" panose="02000000000000000000" pitchFamily="2" charset="0"/>
                <a:cs typeface="NikoshBAN" panose="02000000000000000000" pitchFamily="2" charset="0"/>
              </a:rPr>
              <a:t> ১. </a:t>
            </a:r>
            <a:r>
              <a:rPr lang="bn-IN" sz="2400" dirty="0">
                <a:solidFill>
                  <a:schemeClr val="tx1"/>
                </a:solidFill>
                <a:latin typeface="NikoshBAN" panose="02000000000000000000" pitchFamily="2" charset="0"/>
                <a:cs typeface="NikoshBAN" panose="02000000000000000000" pitchFamily="2" charset="0"/>
              </a:rPr>
              <a:t>জন্ম</a:t>
            </a:r>
            <a:r>
              <a:rPr lang="en-US" sz="2400" dirty="0">
                <a:latin typeface="NikoshBAN" panose="02000000000000000000" pitchFamily="2" charset="0"/>
                <a:cs typeface="NikoshBAN" panose="02000000000000000000" pitchFamily="2" charset="0"/>
              </a:rPr>
              <a:t>ঃ</a:t>
            </a:r>
            <a:r>
              <a:rPr lang="bn-IN" sz="2400" dirty="0">
                <a:solidFill>
                  <a:schemeClr val="tx1"/>
                </a:solidFill>
                <a:latin typeface="NikoshBAN" panose="02000000000000000000" pitchFamily="2" charset="0"/>
                <a:cs typeface="NikoshBAN" panose="02000000000000000000" pitchFamily="2" charset="0"/>
              </a:rPr>
              <a:t> </a:t>
            </a:r>
            <a:r>
              <a:rPr lang="en-US" sz="2400" dirty="0">
                <a:latin typeface="NikoshBAN" pitchFamily="2" charset="0"/>
                <a:cs typeface="NikoshBAN" pitchFamily="2" charset="0"/>
              </a:rPr>
              <a:t>১৮২৪ </a:t>
            </a:r>
            <a:r>
              <a:rPr lang="en-US" sz="2400" dirty="0" err="1">
                <a:latin typeface="NikoshBAN" pitchFamily="2" charset="0"/>
                <a:cs typeface="NikoshBAN" pitchFamily="2" charset="0"/>
              </a:rPr>
              <a:t>খ্রীঃ</a:t>
            </a:r>
            <a:r>
              <a:rPr lang="en-US" sz="2400" dirty="0">
                <a:latin typeface="NikoshBAN" pitchFamily="2" charset="0"/>
                <a:cs typeface="NikoshBAN" pitchFamily="2" charset="0"/>
              </a:rPr>
              <a:t> ২৫শে </a:t>
            </a:r>
            <a:r>
              <a:rPr lang="en-US" sz="2400" dirty="0" err="1">
                <a:latin typeface="NikoshBAN" pitchFamily="2" charset="0"/>
                <a:cs typeface="NikoshBAN" pitchFamily="2" charset="0"/>
              </a:rPr>
              <a:t>জানুয়ারি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যশোর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জেলার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সাগরদাঁড়ি</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গ্রামে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জন্মগ্রহণ</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করেন</a:t>
            </a:r>
            <a:r>
              <a:rPr lang="en-US" sz="2400" dirty="0">
                <a:latin typeface="NikoshBAN" pitchFamily="2" charset="0"/>
                <a:cs typeface="NikoshBAN" pitchFamily="2" charset="0"/>
              </a:rPr>
              <a:t>। </a:t>
            </a:r>
          </a:p>
          <a:p>
            <a:endParaRPr lang="en-US" sz="12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২. </a:t>
            </a:r>
            <a:r>
              <a:rPr lang="en-US" sz="2400" dirty="0" err="1">
                <a:latin typeface="NikoshBAN" panose="02000000000000000000" pitchFamily="2" charset="0"/>
                <a:cs typeface="NikoshBAN" panose="02000000000000000000" pitchFamily="2" charset="0"/>
              </a:rPr>
              <a:t>কাব্যগ্রন্থঃ</a:t>
            </a:r>
            <a:r>
              <a:rPr lang="bn-BD" sz="2400" dirty="0">
                <a:latin typeface="NikoshBAN" panose="02000000000000000000" pitchFamily="2" charset="0"/>
                <a:cs typeface="NikoshBAN" panose="02000000000000000000" pitchFamily="2" charset="0"/>
              </a:rPr>
              <a:t> তিলোত্তমাসম্ভব কাব্য,</a:t>
            </a:r>
            <a:r>
              <a:rPr lang="en-US" sz="2400" dirty="0" err="1">
                <a:latin typeface="NikoshBAN" panose="02000000000000000000" pitchFamily="2" charset="0"/>
                <a:cs typeface="NikoshBAN" panose="02000000000000000000" pitchFamily="2" charset="0"/>
              </a:rPr>
              <a:t>বীরাঙ</a:t>
            </a:r>
            <a:r>
              <a:rPr lang="bn-BD" sz="2400" dirty="0">
                <a:latin typeface="NikoshBAN" panose="02000000000000000000" pitchFamily="2" charset="0"/>
                <a:cs typeface="NikoshBAN" panose="02000000000000000000" pitchFamily="2" charset="0"/>
              </a:rPr>
              <a:t>না কাব্য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ব্রজাঙ্গনা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কাব্য</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ও চ</a:t>
            </a:r>
            <a:r>
              <a:rPr lang="en-US" sz="2400" dirty="0" err="1">
                <a:latin typeface="NikoshBAN" panose="02000000000000000000" pitchFamily="2" charset="0"/>
                <a:cs typeface="NikoshBAN" panose="02000000000000000000" pitchFamily="2" charset="0"/>
              </a:rPr>
              <a:t>তুর্দশ</a:t>
            </a:r>
            <a:r>
              <a:rPr lang="bn-BD" sz="2400" dirty="0">
                <a:latin typeface="NikoshBAN" panose="02000000000000000000" pitchFamily="2" charset="0"/>
                <a:cs typeface="NikoshBAN" panose="02000000000000000000" pitchFamily="2" charset="0"/>
              </a:rPr>
              <a:t>পদী</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পদ্মাবতী</a:t>
            </a:r>
            <a:endParaRPr lang="en-US" sz="2400" dirty="0">
              <a:latin typeface="NikoshBAN" panose="02000000000000000000" pitchFamily="2" charset="0"/>
              <a:cs typeface="NikoshBAN" panose="02000000000000000000" pitchFamily="2" charset="0"/>
            </a:endParaRPr>
          </a:p>
          <a:p>
            <a:endParaRPr lang="en-US" sz="14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৩. </a:t>
            </a:r>
            <a:r>
              <a:rPr lang="as-IN" sz="2400" dirty="0">
                <a:latin typeface="NikoshBAN" panose="02000000000000000000" pitchFamily="2" charset="0"/>
                <a:cs typeface="NikoshBAN" panose="02000000000000000000" pitchFamily="2" charset="0"/>
              </a:rPr>
              <a:t>অমর</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মেঘনাদ</a:t>
            </a:r>
            <a:r>
              <a:rPr lang="en-US"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বধ কাব্য</a:t>
            </a:r>
            <a:endParaRPr lang="en-US" sz="2400" dirty="0">
              <a:latin typeface="NikoshBAN" panose="02000000000000000000" pitchFamily="2" charset="0"/>
              <a:cs typeface="NikoshBAN" panose="02000000000000000000" pitchFamily="2" charset="0"/>
            </a:endParaRPr>
          </a:p>
          <a:p>
            <a:endParaRPr lang="en-US" sz="16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৪. </a:t>
            </a:r>
            <a:r>
              <a:rPr lang="en-US" sz="2400" dirty="0" err="1">
                <a:latin typeface="NikoshBAN" panose="02000000000000000000" pitchFamily="2" charset="0"/>
                <a:cs typeface="NikoshBAN" panose="02000000000000000000" pitchFamily="2" charset="0"/>
              </a:rPr>
              <a:t>নাটকঃ</a:t>
            </a:r>
            <a:r>
              <a:rPr lang="en-US" sz="2400" dirty="0">
                <a:latin typeface="NikoshBAN" panose="02000000000000000000" pitchFamily="2" charset="0"/>
                <a:cs typeface="NikoshBAN" panose="02000000000000000000" pitchFamily="2" charset="0"/>
              </a:rPr>
              <a:t> ক</a:t>
            </a:r>
            <a:r>
              <a:rPr lang="as-IN" sz="2400" dirty="0">
                <a:latin typeface="NikoshBAN" panose="02000000000000000000" pitchFamily="2" charset="0"/>
                <a:cs typeface="NikoshBAN" panose="02000000000000000000" pitchFamily="2" charset="0"/>
              </a:rPr>
              <a:t>ৃ</a:t>
            </a:r>
            <a:r>
              <a:rPr lang="en-US" sz="2400" dirty="0" err="1">
                <a:latin typeface="NikoshBAN" panose="02000000000000000000" pitchFamily="2" charset="0"/>
                <a:cs typeface="NikoshBAN" panose="02000000000000000000" pitchFamily="2" charset="0"/>
              </a:rPr>
              <a:t>ষ্ণকুমারী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শর্মি</a:t>
            </a:r>
            <a:r>
              <a:rPr lang="as-IN" sz="2400" dirty="0">
                <a:latin typeface="NikoshBAN" panose="02000000000000000000" pitchFamily="2" charset="0"/>
                <a:cs typeface="NikoshBAN" panose="02000000000000000000" pitchFamily="2" charset="0"/>
              </a:rPr>
              <a:t>ষ</a:t>
            </a:r>
            <a:r>
              <a:rPr lang="en-US" sz="2400" dirty="0" err="1">
                <a:latin typeface="NikoshBAN" panose="02000000000000000000" pitchFamily="2" charset="0"/>
                <a:cs typeface="NikoshBAN" panose="02000000000000000000" pitchFamily="2" charset="0"/>
              </a:rPr>
              <a:t>্ঠা</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পদ্মাবতী</a:t>
            </a:r>
            <a:r>
              <a:rPr lang="en-US" sz="2400" dirty="0">
                <a:latin typeface="NikoshBAN" panose="02000000000000000000" pitchFamily="2" charset="0"/>
                <a:cs typeface="NikoshBAN" panose="02000000000000000000" pitchFamily="2" charset="0"/>
              </a:rPr>
              <a:t> </a:t>
            </a:r>
          </a:p>
          <a:p>
            <a:endParaRPr lang="en-US" sz="16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৫. </a:t>
            </a:r>
            <a:r>
              <a:rPr lang="as-IN" sz="2400" dirty="0">
                <a:latin typeface="NikoshBAN" panose="02000000000000000000" pitchFamily="2" charset="0"/>
                <a:cs typeface="NikoshBAN" panose="02000000000000000000" pitchFamily="2" charset="0"/>
              </a:rPr>
              <a:t>প্রহসন</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একেই কি বলে সভ্যতা </a:t>
            </a:r>
            <a:r>
              <a:rPr lang="en-US" sz="2400" dirty="0">
                <a:latin typeface="NikoshBAN" panose="02000000000000000000" pitchFamily="2" charset="0"/>
                <a:cs typeface="NikoshBAN" panose="02000000000000000000" pitchFamily="2" charset="0"/>
              </a:rPr>
              <a:t>ও</a:t>
            </a:r>
            <a:r>
              <a:rPr lang="bn-BD" sz="2400" dirty="0">
                <a:latin typeface="NikoshBAN" panose="02000000000000000000" pitchFamily="2" charset="0"/>
                <a:cs typeface="NikoshBAN" panose="02000000000000000000" pitchFamily="2" charset="0"/>
              </a:rPr>
              <a:t> বুড় সালিকের ঘাড়ে রোঁ</a:t>
            </a:r>
            <a:r>
              <a:rPr lang="en-US"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৬. </a:t>
            </a:r>
            <a:r>
              <a:rPr lang="en-US" sz="2400" dirty="0" err="1">
                <a:latin typeface="NikoshBAN" panose="02000000000000000000" pitchFamily="2" charset="0"/>
                <a:cs typeface="NikoshBAN" panose="02000000000000000000" pitchFamily="2" charset="0"/>
              </a:rPr>
              <a:t>খ্রিস্টধর্মে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দীক্ষিতঃ</a:t>
            </a:r>
            <a:r>
              <a:rPr lang="en-US" sz="2400" dirty="0">
                <a:latin typeface="NikoshBAN" panose="02000000000000000000" pitchFamily="2" charset="0"/>
                <a:cs typeface="NikoshBAN" panose="02000000000000000000" pitchFamily="2" charset="0"/>
              </a:rPr>
              <a:t> ১৮৪২ </a:t>
            </a:r>
            <a:r>
              <a:rPr lang="en-US" sz="2400" dirty="0" err="1">
                <a:latin typeface="NikoshBAN" panose="02000000000000000000" pitchFamily="2" charset="0"/>
                <a:cs typeface="NikoshBAN" panose="02000000000000000000" pitchFamily="2" charset="0"/>
              </a:rPr>
              <a:t>খ্রিস্টাব্দে</a:t>
            </a:r>
            <a:endParaRPr lang="en-US" sz="2400"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r>
              <a:rPr lang="en-US" sz="2400" b="0" i="0" dirty="0">
                <a:effectLst/>
                <a:latin typeface="NikoshBAN" panose="02000000000000000000" pitchFamily="2" charset="0"/>
                <a:cs typeface="NikoshBAN" panose="02000000000000000000" pitchFamily="2" charset="0"/>
              </a:rPr>
              <a:t>৭. </a:t>
            </a:r>
            <a:r>
              <a:rPr lang="as-IN" sz="2400" b="0" i="0" dirty="0">
                <a:effectLst/>
                <a:latin typeface="NikoshBAN" panose="02000000000000000000" pitchFamily="2" charset="0"/>
                <a:cs typeface="NikoshBAN" panose="02000000000000000000" pitchFamily="2" charset="0"/>
              </a:rPr>
              <a:t>মাইকেল মধুসূদন বাংলা ভা</a:t>
            </a:r>
            <a:r>
              <a:rPr lang="en-US" sz="2400" dirty="0" err="1">
                <a:latin typeface="NikoshBAN" panose="02000000000000000000" pitchFamily="2" charset="0"/>
                <a:cs typeface="NikoshBAN" panose="02000000000000000000" pitchFamily="2" charset="0"/>
              </a:rPr>
              <a:t>ষায়</a:t>
            </a:r>
            <a:r>
              <a:rPr lang="as-IN" sz="2400" b="0" i="0" dirty="0">
                <a:effectLst/>
                <a:latin typeface="NikoshBAN" panose="02000000000000000000" pitchFamily="2" charset="0"/>
                <a:cs typeface="NikoshBAN" panose="02000000000000000000" pitchFamily="2" charset="0"/>
              </a:rPr>
              <a:t> </a:t>
            </a:r>
            <a:r>
              <a:rPr lang="en-US" sz="2400" b="0" i="0" strike="noStrike" dirty="0" err="1">
                <a:effectLst/>
                <a:latin typeface="NikoshBAN" panose="02000000000000000000" pitchFamily="2" charset="0"/>
                <a:cs typeface="NikoshBAN" panose="02000000000000000000" pitchFamily="2" charset="0"/>
              </a:rPr>
              <a:t>সনেট</a:t>
            </a:r>
            <a:r>
              <a:rPr lang="en-US" sz="2400" b="0" i="0" strike="noStrike" dirty="0">
                <a:effectLst/>
                <a:latin typeface="NikoshBAN" panose="02000000000000000000" pitchFamily="2" charset="0"/>
                <a:cs typeface="NikoshBAN" panose="02000000000000000000" pitchFamily="2" charset="0"/>
              </a:rPr>
              <a:t> </a:t>
            </a:r>
            <a:r>
              <a:rPr lang="as-IN" sz="2400" b="0" i="0" dirty="0">
                <a:effectLst/>
                <a:latin typeface="NikoshBAN" panose="02000000000000000000" pitchFamily="2" charset="0"/>
                <a:cs typeface="NikoshBAN" panose="02000000000000000000" pitchFamily="2" charset="0"/>
              </a:rPr>
              <a:t>ও </a:t>
            </a:r>
            <a:r>
              <a:rPr lang="en-US" sz="2400" b="0" i="0" strike="noStrike" dirty="0" err="1">
                <a:effectLst/>
                <a:latin typeface="NikoshBAN" panose="02000000000000000000" pitchFamily="2" charset="0"/>
                <a:cs typeface="NikoshBAN" panose="02000000000000000000" pitchFamily="2" charset="0"/>
              </a:rPr>
              <a:t>অমিত্রাক্ষর</a:t>
            </a:r>
            <a:r>
              <a:rPr lang="en-US" sz="2400" b="0" i="0" strike="noStrike" dirty="0">
                <a:effectLst/>
                <a:latin typeface="NikoshBAN" panose="02000000000000000000" pitchFamily="2" charset="0"/>
                <a:cs typeface="NikoshBAN" panose="02000000000000000000" pitchFamily="2" charset="0"/>
              </a:rPr>
              <a:t> </a:t>
            </a:r>
            <a:r>
              <a:rPr lang="en-US" sz="2400" b="0" i="0" strike="noStrike" dirty="0" err="1">
                <a:effectLst/>
                <a:latin typeface="NikoshBAN" panose="02000000000000000000" pitchFamily="2" charset="0"/>
                <a:cs typeface="NikoshBAN" panose="02000000000000000000" pitchFamily="2" charset="0"/>
              </a:rPr>
              <a:t>ছন্দের</a:t>
            </a:r>
            <a:r>
              <a:rPr lang="en-US" sz="2400" b="0" i="0" strike="noStrike" dirty="0">
                <a:effectLst/>
                <a:latin typeface="NikoshBAN" panose="02000000000000000000" pitchFamily="2" charset="0"/>
                <a:cs typeface="NikoshBAN" panose="02000000000000000000" pitchFamily="2" charset="0"/>
              </a:rPr>
              <a:t> </a:t>
            </a:r>
            <a:r>
              <a:rPr lang="as-IN" sz="2400" b="0" i="0" dirty="0">
                <a:effectLst/>
                <a:latin typeface="NikoshBAN" panose="02000000000000000000" pitchFamily="2" charset="0"/>
                <a:cs typeface="NikoshBAN" panose="02000000000000000000" pitchFamily="2" charset="0"/>
              </a:rPr>
              <a:t>প্রবর্তক </a:t>
            </a:r>
            <a:endParaRPr lang="en-US" sz="2400" b="0" i="0" dirty="0">
              <a:effectLst/>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pPr algn="just"/>
            <a:r>
              <a:rPr lang="en-US" sz="2400" dirty="0">
                <a:latin typeface="NikoshBAN" panose="02000000000000000000" pitchFamily="2" charset="0"/>
                <a:cs typeface="NikoshBAN" panose="02000000000000000000" pitchFamily="2" charset="0"/>
              </a:rPr>
              <a:t>৮. </a:t>
            </a:r>
            <a:r>
              <a:rPr lang="en-US" sz="2400" dirty="0" err="1">
                <a:latin typeface="NikoshBAN" panose="02000000000000000000" pitchFamily="2" charset="0"/>
                <a:cs typeface="NikoshBAN" panose="02000000000000000000" pitchFamily="2" charset="0"/>
              </a:rPr>
              <a:t>পেশাঃ</a:t>
            </a:r>
            <a:r>
              <a:rPr lang="en-US" sz="2400" dirty="0">
                <a:latin typeface="NikoshBAN" panose="02000000000000000000" pitchFamily="2" charset="0"/>
                <a:cs typeface="NikoshBAN" panose="02000000000000000000" pitchFamily="2" charset="0"/>
              </a:rPr>
              <a:t> </a:t>
            </a:r>
            <a:r>
              <a:rPr lang="as-IN" sz="2400" b="0" i="0" dirty="0">
                <a:effectLst/>
                <a:latin typeface="NikoshBAN" panose="02000000000000000000" pitchFamily="2" charset="0"/>
                <a:cs typeface="NikoshBAN" panose="02000000000000000000" pitchFamily="2" charset="0"/>
              </a:rPr>
              <a:t>ঊনবিংশ শতাব্দীর অন্যতম শ্রেষ্ঠ </a:t>
            </a:r>
            <a:r>
              <a:rPr lang="as-IN" sz="2400" b="0" i="0" u="none" strike="noStrike" dirty="0">
                <a:effectLst/>
                <a:latin typeface="NikoshBAN" panose="02000000000000000000" pitchFamily="2" charset="0"/>
                <a:cs typeface="NikoshBAN" panose="02000000000000000000" pitchFamily="2" charset="0"/>
                <a:hlinkClick r:id="rId3">
                  <a:extLst>
                    <a:ext uri="{A12FA001-AC4F-418D-AE19-62706E023703}">
                      <ahyp:hlinkClr xmlns:ahyp="http://schemas.microsoft.com/office/drawing/2018/hyperlinkcolor" val="tx"/>
                    </a:ext>
                  </a:extLst>
                </a:hlinkClick>
              </a:rPr>
              <a:t>বাঙালি</a:t>
            </a:r>
            <a:r>
              <a:rPr lang="as-IN" sz="2400" b="0" i="0" dirty="0">
                <a:effectLst/>
                <a:latin typeface="NikoshBAN" panose="02000000000000000000" pitchFamily="2" charset="0"/>
                <a:cs typeface="NikoshBAN" panose="02000000000000000000" pitchFamily="2" charset="0"/>
              </a:rPr>
              <a:t> কবি ও নাট্যকার এবং প্রহসন রচয়িতা</a:t>
            </a:r>
            <a:endParaRPr lang="en-US" sz="2400" b="0" i="0" dirty="0">
              <a:effectLst/>
              <a:latin typeface="NikoshBAN" panose="02000000000000000000" pitchFamily="2" charset="0"/>
              <a:cs typeface="NikoshBAN" panose="02000000000000000000" pitchFamily="2" charset="0"/>
            </a:endParaRPr>
          </a:p>
          <a:p>
            <a:pPr algn="just"/>
            <a:endParaRPr lang="en-US" sz="14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৯. </a:t>
            </a:r>
            <a:r>
              <a:rPr lang="bn-IN" sz="2400" dirty="0">
                <a:latin typeface="NikoshBAN" panose="02000000000000000000" pitchFamily="2" charset="0"/>
                <a:cs typeface="NikoshBAN" panose="02000000000000000000" pitchFamily="2" charset="0"/>
              </a:rPr>
              <a:t>মৃ</a:t>
            </a:r>
            <a:r>
              <a:rPr lang="en-US" sz="2400" dirty="0" err="1">
                <a:latin typeface="NikoshBAN" panose="02000000000000000000" pitchFamily="2" charset="0"/>
                <a:cs typeface="NikoshBAN" panose="02000000000000000000" pitchFamily="2" charset="0"/>
              </a:rPr>
              <a:t>ত্যুঃ</a:t>
            </a:r>
            <a:r>
              <a:rPr lang="en-US" sz="2400" dirty="0">
                <a:latin typeface="NikoshBAN" panose="02000000000000000000" pitchFamily="2" charset="0"/>
                <a:cs typeface="NikoshBAN" panose="02000000000000000000" pitchFamily="2" charset="0"/>
              </a:rPr>
              <a:t>  ১৮৭৩খ্রি: ২৯জুন </a:t>
            </a:r>
            <a:r>
              <a:rPr lang="en-US" sz="2400" dirty="0" err="1">
                <a:latin typeface="NikoshBAN" panose="02000000000000000000" pitchFamily="2" charset="0"/>
                <a:cs typeface="NikoshBAN" panose="02000000000000000000" pitchFamily="2" charset="0"/>
              </a:rPr>
              <a:t>মৃত্যুবরণ</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29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496AA0-8647-45CC-A564-E721F0F46130}"/>
              </a:ext>
            </a:extLst>
          </p:cNvPr>
          <p:cNvSpPr txBox="1"/>
          <p:nvPr/>
        </p:nvSpPr>
        <p:spPr>
          <a:xfrm>
            <a:off x="2505075" y="171450"/>
            <a:ext cx="7181850" cy="1446550"/>
          </a:xfrm>
          <a:prstGeom prst="rect">
            <a:avLst/>
          </a:prstGeom>
          <a:noFill/>
        </p:spPr>
        <p:txBody>
          <a:bodyPr wrap="square" rtlCol="0">
            <a:spAutoFit/>
          </a:bodyPr>
          <a:lstStyle/>
          <a:p>
            <a:pPr algn="ctr"/>
            <a:r>
              <a:rPr lang="en-US" sz="8800" dirty="0" err="1">
                <a:latin typeface="NikoshBAN" panose="02000000000000000000" pitchFamily="2" charset="0"/>
                <a:cs typeface="NikoshBAN" panose="02000000000000000000" pitchFamily="2" charset="0"/>
              </a:rPr>
              <a:t>একক</a:t>
            </a:r>
            <a:r>
              <a:rPr lang="en-US" sz="8800" dirty="0">
                <a:latin typeface="NikoshBAN" panose="02000000000000000000" pitchFamily="2" charset="0"/>
                <a:cs typeface="NikoshBAN" panose="02000000000000000000" pitchFamily="2" charset="0"/>
              </a:rPr>
              <a:t> </a:t>
            </a:r>
            <a:r>
              <a:rPr lang="en-US" sz="8800" dirty="0" err="1">
                <a:latin typeface="NikoshBAN" panose="02000000000000000000" pitchFamily="2" charset="0"/>
                <a:cs typeface="NikoshBAN" panose="02000000000000000000" pitchFamily="2" charset="0"/>
              </a:rPr>
              <a:t>কাজ</a:t>
            </a:r>
            <a:r>
              <a:rPr lang="en-US" sz="8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0DB0B52F-61CD-435D-9BD9-4382D2CB638C}"/>
              </a:ext>
            </a:extLst>
          </p:cNvPr>
          <p:cNvSpPr txBox="1"/>
          <p:nvPr/>
        </p:nvSpPr>
        <p:spPr>
          <a:xfrm>
            <a:off x="1239714" y="2145296"/>
            <a:ext cx="8985739" cy="830997"/>
          </a:xfrm>
          <a:prstGeom prst="rect">
            <a:avLst/>
          </a:prstGeom>
          <a:noFill/>
        </p:spPr>
        <p:txBody>
          <a:bodyPr wrap="square">
            <a:spAutoFit/>
          </a:bodyPr>
          <a:lstStyle/>
          <a:p>
            <a:r>
              <a:rPr lang="en-US" sz="4800" dirty="0">
                <a:latin typeface="NikoshBAN" pitchFamily="2" charset="0"/>
                <a:cs typeface="NikoshBAN" pitchFamily="2" charset="0"/>
              </a:rPr>
              <a:t>১। </a:t>
            </a:r>
            <a:r>
              <a:rPr lang="en-US" sz="4800" dirty="0" err="1">
                <a:latin typeface="NikoshBAN" pitchFamily="2" charset="0"/>
                <a:cs typeface="NikoshBAN" pitchFamily="2" charset="0"/>
              </a:rPr>
              <a:t>কপোতাক্ষ</a:t>
            </a:r>
            <a:r>
              <a:rPr lang="en-US" sz="4800" dirty="0">
                <a:latin typeface="NikoshBAN" pitchFamily="2" charset="0"/>
                <a:cs typeface="NikoshBAN" pitchFamily="2" charset="0"/>
              </a:rPr>
              <a:t> </a:t>
            </a:r>
            <a:r>
              <a:rPr lang="en-US" sz="4800" dirty="0" err="1">
                <a:latin typeface="NikoshBAN" pitchFamily="2" charset="0"/>
                <a:cs typeface="NikoshBAN" pitchFamily="2" charset="0"/>
              </a:rPr>
              <a:t>নদ</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জাতীয়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কবিতা</a:t>
            </a:r>
            <a:r>
              <a:rPr lang="en-US" sz="4800" dirty="0">
                <a:latin typeface="NikoshBAN" pitchFamily="2" charset="0"/>
                <a:cs typeface="NikoshBAN" pitchFamily="2" charset="0"/>
              </a:rPr>
              <a:t> ?</a:t>
            </a:r>
          </a:p>
        </p:txBody>
      </p:sp>
      <p:sp>
        <p:nvSpPr>
          <p:cNvPr id="5" name="TextBox 4">
            <a:extLst>
              <a:ext uri="{FF2B5EF4-FFF2-40B4-BE49-F238E27FC236}">
                <a16:creationId xmlns:a16="http://schemas.microsoft.com/office/drawing/2014/main" id="{1C4CB195-424D-4119-B924-5C4641BB680C}"/>
              </a:ext>
            </a:extLst>
          </p:cNvPr>
          <p:cNvSpPr txBox="1"/>
          <p:nvPr/>
        </p:nvSpPr>
        <p:spPr>
          <a:xfrm>
            <a:off x="1239713" y="3508103"/>
            <a:ext cx="8985739" cy="830997"/>
          </a:xfrm>
          <a:prstGeom prst="rect">
            <a:avLst/>
          </a:prstGeom>
          <a:noFill/>
        </p:spPr>
        <p:txBody>
          <a:bodyPr wrap="square">
            <a:spAutoFit/>
          </a:bodyPr>
          <a:lstStyle/>
          <a:p>
            <a:r>
              <a:rPr lang="en-US" sz="4800" dirty="0">
                <a:latin typeface="NikoshBAN" panose="02000000000000000000" pitchFamily="2" charset="0"/>
                <a:cs typeface="NikoshBAN" panose="02000000000000000000" pitchFamily="2" charset="0"/>
              </a:rPr>
              <a:t>২। </a:t>
            </a:r>
            <a:r>
              <a:rPr lang="en-US" sz="4800" dirty="0" err="1">
                <a:latin typeface="NikoshBAN" panose="02000000000000000000" pitchFamily="2" charset="0"/>
                <a:cs typeface="NikoshBAN" panose="02000000000000000000" pitchFamily="2" charset="0"/>
              </a:rPr>
              <a:t>কবির</a:t>
            </a:r>
            <a:r>
              <a:rPr lang="en-US" sz="4800" dirty="0">
                <a:latin typeface="NikoshBAN" panose="02000000000000000000" pitchFamily="2" charset="0"/>
                <a:cs typeface="NikoshBAN" panose="02000000000000000000" pitchFamily="2" charset="0"/>
              </a:rPr>
              <a:t> ৩টি </a:t>
            </a:r>
            <a:r>
              <a:rPr lang="en-US" sz="4800" dirty="0" err="1">
                <a:latin typeface="NikoshBAN" panose="02000000000000000000" pitchFamily="2" charset="0"/>
                <a:cs typeface="NikoshBAN" panose="02000000000000000000" pitchFamily="2" charset="0"/>
              </a:rPr>
              <a:t>কাব্য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গ্রন্থের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a:t>
            </a:r>
            <a:r>
              <a:rPr lang="as-IN" sz="4800" dirty="0">
                <a:latin typeface="NikoshBAN" panose="02000000000000000000" pitchFamily="2" charset="0"/>
                <a:cs typeface="NikoshBAN" panose="02000000000000000000" pitchFamily="2" charset="0"/>
              </a:rPr>
              <a:t>খ</a:t>
            </a:r>
            <a:r>
              <a:rPr lang="en-US" sz="4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649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A1314F-68AE-4B2D-A2D5-DA1F7A2668EF}"/>
              </a:ext>
            </a:extLst>
          </p:cNvPr>
          <p:cNvSpPr txBox="1"/>
          <p:nvPr/>
        </p:nvSpPr>
        <p:spPr>
          <a:xfrm>
            <a:off x="123092" y="1905506"/>
            <a:ext cx="11945815" cy="3046988"/>
          </a:xfrm>
          <a:prstGeom prst="rect">
            <a:avLst/>
          </a:prstGeom>
          <a:noFill/>
        </p:spPr>
        <p:txBody>
          <a:bodyPr wrap="square">
            <a:spAutoFit/>
          </a:bodyPr>
          <a:lstStyle/>
          <a:p>
            <a:r>
              <a:rPr lang="as-IN" sz="4800" b="0" i="0" dirty="0">
                <a:solidFill>
                  <a:srgbClr val="282829"/>
                </a:solidFill>
                <a:effectLst/>
                <a:latin typeface="NikoshBAN" panose="02000000000000000000" pitchFamily="2" charset="0"/>
                <a:ea typeface="Nirmala UI" panose="020B0502040204020203" pitchFamily="34" charset="0"/>
                <a:cs typeface="NikoshBAN" panose="02000000000000000000" pitchFamily="2" charset="0"/>
              </a:rPr>
              <a:t>"অমিত্রাক্ষর" ছন্দ হচ্ছে, যেখানে কবিতার পংক্তির সাথে পংক্তির শেষাক্ষর বা উচ্চারণগত ধ্বনির বিন্যাসের সাদৃশ্যতা থাকবেনা, বা মিত্রতা থাকবে না। প্রতিটি পংক্তি স্বাধীনভাবে বর্ণিত হলেও, সমগ্র পংক্তি মিলে, একটি সামগ্রিক ভাব প্রকাশ হবে।</a:t>
            </a:r>
            <a:endParaRPr lang="en-US" sz="4800" dirty="0">
              <a:latin typeface="NikoshBAN" panose="02000000000000000000" pitchFamily="2" charset="0"/>
              <a:ea typeface="Nirmala UI" panose="020B0502040204020203" pitchFamily="34" charset="0"/>
              <a:cs typeface="NikoshBAN" panose="02000000000000000000" pitchFamily="2" charset="0"/>
            </a:endParaRPr>
          </a:p>
        </p:txBody>
      </p:sp>
      <p:sp>
        <p:nvSpPr>
          <p:cNvPr id="9" name="TextBox 8">
            <a:extLst>
              <a:ext uri="{FF2B5EF4-FFF2-40B4-BE49-F238E27FC236}">
                <a16:creationId xmlns:a16="http://schemas.microsoft.com/office/drawing/2014/main" id="{1F929A29-781A-4D43-82AA-C7216B14D6A8}"/>
              </a:ext>
            </a:extLst>
          </p:cNvPr>
          <p:cNvSpPr txBox="1"/>
          <p:nvPr/>
        </p:nvSpPr>
        <p:spPr>
          <a:xfrm>
            <a:off x="4759568" y="123092"/>
            <a:ext cx="2672862" cy="1015663"/>
          </a:xfrm>
          <a:prstGeom prst="rect">
            <a:avLst/>
          </a:prstGeom>
          <a:noFill/>
        </p:spPr>
        <p:txBody>
          <a:bodyPr wrap="square">
            <a:spAutoFit/>
          </a:bodyPr>
          <a:lstStyle/>
          <a:p>
            <a:r>
              <a:rPr lang="as-IN" sz="6000" b="0" i="0" dirty="0">
                <a:solidFill>
                  <a:srgbClr val="282829"/>
                </a:solidFill>
                <a:effectLst/>
                <a:latin typeface="NikoshBAN" panose="02000000000000000000" pitchFamily="2" charset="0"/>
                <a:ea typeface="Nirmala UI" panose="020B0502040204020203" pitchFamily="34" charset="0"/>
                <a:cs typeface="NikoshBAN" panose="02000000000000000000" pitchFamily="2" charset="0"/>
              </a:rPr>
              <a:t>অমিত্রাক্ষর</a:t>
            </a:r>
            <a:endParaRPr lang="en-US" sz="6000" dirty="0"/>
          </a:p>
        </p:txBody>
      </p:sp>
    </p:spTree>
    <p:extLst>
      <p:ext uri="{BB962C8B-B14F-4D97-AF65-F5344CB8AC3E}">
        <p14:creationId xmlns:p14="http://schemas.microsoft.com/office/powerpoint/2010/main" val="128995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B9F106-22AA-4362-BD15-2BA54D23F3B0}"/>
              </a:ext>
            </a:extLst>
          </p:cNvPr>
          <p:cNvSpPr txBox="1"/>
          <p:nvPr/>
        </p:nvSpPr>
        <p:spPr>
          <a:xfrm>
            <a:off x="4393955" y="256314"/>
            <a:ext cx="3651006" cy="707886"/>
          </a:xfrm>
          <a:prstGeom prst="rect">
            <a:avLst/>
          </a:prstGeom>
          <a:noFill/>
        </p:spPr>
        <p:txBody>
          <a:bodyPr wrap="square">
            <a:spAutoFit/>
          </a:bodyPr>
          <a:lstStyle/>
          <a:p>
            <a:r>
              <a:rPr lang="en-US" sz="4000" dirty="0" err="1">
                <a:latin typeface="NikoshBAN" panose="02000000000000000000" pitchFamily="2" charset="0"/>
                <a:cs typeface="NikoshBAN" panose="02000000000000000000" pitchFamily="2" charset="0"/>
              </a:rPr>
              <a:t>চতুর্দশপদী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কবিতা</a:t>
            </a:r>
            <a:endParaRPr lang="en-US" sz="4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A6667580-6040-42F7-90AC-EA7097EA3F6F}"/>
              </a:ext>
            </a:extLst>
          </p:cNvPr>
          <p:cNvSpPr txBox="1"/>
          <p:nvPr/>
        </p:nvSpPr>
        <p:spPr>
          <a:xfrm>
            <a:off x="473319" y="1116431"/>
            <a:ext cx="11245362" cy="5016758"/>
          </a:xfrm>
          <a:prstGeom prst="rect">
            <a:avLst/>
          </a:prstGeom>
          <a:noFill/>
        </p:spPr>
        <p:txBody>
          <a:bodyPr wrap="square">
            <a:spAutoFit/>
          </a:bodyPr>
          <a:lstStyle/>
          <a:p>
            <a:pPr>
              <a:buFont typeface="Tw Cen MT" panose="020B0602020104020603" pitchFamily="34" charset="0"/>
              <a:buNone/>
            </a:pPr>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ইংরেজিতে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SONNET,বাংলায়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চতুর্দশপদী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কবিতা।চৌদ্দ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সমন্বিত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ভাবসংহত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সুনির্দিষ্ট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as-IN" sz="3200" b="0" i="0" dirty="0">
                <a:solidFill>
                  <a:srgbClr val="202122"/>
                </a:solidFill>
                <a:effectLst/>
                <a:latin typeface="NikoshBAN" panose="02000000000000000000" pitchFamily="2" charset="0"/>
                <a:cs typeface="NikoshBAN" panose="02000000000000000000" pitchFamily="2" charset="0"/>
              </a:rPr>
              <a:t>প্রতিটি চরণে সাধারণভাবে মোট ১৪টি করে অক্ষর থাকবে।</a:t>
            </a:r>
            <a:endParaRPr lang="en-US" sz="3200" dirty="0">
              <a:latin typeface="NikoshBAN" panose="02000000000000000000" pitchFamily="2" charset="0"/>
              <a:cs typeface="NikoshBAN" panose="02000000000000000000" pitchFamily="2" charset="0"/>
            </a:endParaRPr>
          </a:p>
          <a:p>
            <a:pPr>
              <a:buFont typeface="Tw Cen MT" panose="020B0602020104020603" pitchFamily="34" charset="0"/>
              <a:buNone/>
            </a:pPr>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কবিতার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স্তবক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অষ্টক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p>
          <a:p>
            <a:pPr>
              <a:buFont typeface="Tw Cen MT" panose="020B0602020104020603" pitchFamily="34" charset="0"/>
              <a:buNone/>
            </a:pPr>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পরের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স্তবক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ষষ্টক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p>
          <a:p>
            <a:pPr>
              <a:buFont typeface="Tw Cen MT" panose="020B0602020104020603" pitchFamily="34" charset="0"/>
              <a:buNone/>
            </a:pPr>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অষ্টক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প্রবর্তনা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ষষ্টকে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পরিণতি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a:t>
            </a:r>
          </a:p>
          <a:p>
            <a:pPr>
              <a:buFont typeface="Tw Cen MT" panose="020B0602020104020603" pitchFamily="34" charset="0"/>
              <a:buNone/>
            </a:pPr>
            <a:r>
              <a:rPr lang="en-US" sz="3200" dirty="0">
                <a:latin typeface="NikoshBAN" panose="02000000000000000000" pitchFamily="2" charset="0"/>
                <a:cs typeface="NikoshBAN" panose="02000000000000000000" pitchFamily="2" charset="0"/>
              </a:rPr>
              <a:t>৫. এ </a:t>
            </a:r>
            <a:r>
              <a:rPr lang="en-US" sz="3200" dirty="0" err="1">
                <a:latin typeface="NikoshBAN" panose="02000000000000000000" pitchFamily="2" charset="0"/>
                <a:cs typeface="NikoshBAN" panose="02000000000000000000" pitchFamily="2" charset="0"/>
              </a:rPr>
              <a:t>ধরণের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কবিতায়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অন্ত্যমিল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কখখক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কখখক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ঘঙচ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ঘঙচ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অথবা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কখখগ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কখখগ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ঘঙঘঙ</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চচ</a:t>
            </a:r>
            <a:r>
              <a:rPr lang="en-US" sz="3200" dirty="0">
                <a:latin typeface="NikoshBAN" panose="02000000000000000000" pitchFamily="2" charset="0"/>
                <a:cs typeface="NikoshBAN" panose="02000000000000000000" pitchFamily="2" charset="0"/>
              </a:rPr>
              <a:t>। </a:t>
            </a:r>
          </a:p>
          <a:p>
            <a:r>
              <a:rPr lang="en-US" sz="3200" dirty="0">
                <a:latin typeface="NikoshBAN" panose="02000000000000000000" pitchFamily="2" charset="0"/>
                <a:cs typeface="NikoshBAN" panose="02000000000000000000" pitchFamily="2" charset="0"/>
              </a:rPr>
              <a:t>৬. </a:t>
            </a:r>
            <a:r>
              <a:rPr lang="en-US" sz="3200" dirty="0" err="1">
                <a:latin typeface="NikoshBAN" panose="02000000000000000000" pitchFamily="2" charset="0"/>
                <a:cs typeface="NikoshBAN" panose="02000000000000000000" pitchFamily="2" charset="0"/>
              </a:rPr>
              <a:t>কপোতাক্ষ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মিলবিন্যাসঃ</a:t>
            </a:r>
            <a:r>
              <a:rPr lang="en-US" sz="3200" dirty="0">
                <a:latin typeface="NikoshBAN" panose="02000000000000000000" pitchFamily="2" charset="0"/>
                <a:cs typeface="NikoshBAN" panose="02000000000000000000" pitchFamily="2" charset="0"/>
              </a:rPr>
              <a:t> ক খ ক খ ক খ </a:t>
            </a:r>
            <a:r>
              <a:rPr lang="en-US" sz="3200" dirty="0" err="1">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 ক,  গ ঘ গ ঘ গ ঘ ।</a:t>
            </a:r>
          </a:p>
          <a:p>
            <a:pPr>
              <a:buFont typeface="Tw Cen MT" panose="020B0602020104020603" pitchFamily="34" charset="0"/>
              <a:buNone/>
            </a:pP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61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Integral</Template>
  <TotalTime>565</TotalTime>
  <Words>892</Words>
  <Application>Microsoft Office PowerPoint</Application>
  <PresentationFormat>Widescreen</PresentationFormat>
  <Paragraphs>141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NikoshBAN</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Hosneara Khatun</dc:creator>
  <cp:lastModifiedBy>Hosneara Khatun</cp:lastModifiedBy>
  <cp:revision>64</cp:revision>
  <dcterms:created xsi:type="dcterms:W3CDTF">2021-07-06T05:14:26Z</dcterms:created>
  <dcterms:modified xsi:type="dcterms:W3CDTF">2021-07-09T14:18:07Z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