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8" r:id="rId2"/>
    <p:sldId id="269" r:id="rId3"/>
    <p:sldId id="270" r:id="rId4"/>
    <p:sldId id="271" r:id="rId5"/>
    <p:sldId id="261" r:id="rId6"/>
    <p:sldId id="272" r:id="rId7"/>
    <p:sldId id="264" r:id="rId8"/>
    <p:sldId id="273" r:id="rId9"/>
    <p:sldId id="265" r:id="rId10"/>
    <p:sldId id="266" r:id="rId11"/>
    <p:sldId id="267" r:id="rId12"/>
    <p:sldId id="262" r:id="rId13"/>
    <p:sldId id="26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715DC-BB0E-4078-A7F5-186073A151D2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217EB-7D02-4078-8140-4B4298C5B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73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31B22-9AC9-418C-AFDD-A02FDBC53E5C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C46B-CECD-4D9A-A6AD-FD52F994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4767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5C46B-CECD-4D9A-A6AD-FD52F994E5F7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647563C5-FDDE-445C-A6D5-ED9EE7C3E515}" type="datetime2">
              <a:rPr lang="en-US" smtClean="0"/>
              <a:t>Saturday, July 10, 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4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EDC349D-82F9-44D6-80F9-C8FF807DAA18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399-7AD5-4E8C-B8F5-D8CC0CC2F158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AC9F-930B-415D-BA16-E7E0B8FAC517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968071-A519-4DE0-9872-43327B67B423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E05F6-3236-45E8-9F71-9992661A786F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F944C8C-4AC9-40EC-BD9B-03345D440D03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E542644B-7BA5-48F9-98AE-56CE125D3DB6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C582C-A351-486C-B86A-9707A1AC9F8B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4989BDA-BCD0-4D60-A221-29879C013718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4053CE27-6CBC-46FC-9769-533EF745C171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435A11F1-D4A4-4F56-9B2E-C91582D35BB0}" type="datetime2">
              <a:rPr lang="en-US" smtClean="0"/>
              <a:t>Saturday, July 10,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dmshahed83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228600" y="65532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9104"/>
            <a:ext cx="9144000" cy="498029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1649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754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191250" y="65659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Folded Corner 2"/>
          <p:cNvSpPr/>
          <p:nvPr/>
        </p:nvSpPr>
        <p:spPr>
          <a:xfrm>
            <a:off x="0" y="0"/>
            <a:ext cx="9144000" cy="6858000"/>
          </a:xfrm>
          <a:prstGeom prst="foldedCorner">
            <a:avLst>
              <a:gd name="adj" fmla="val 4515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হিসাবের ডেবিট ও ক্রেডিট উদ্বৃত্তগুলো যথাক্রমে রেওয়ামিলের </a:t>
            </a:r>
            <a:r>
              <a:rPr lang="bn-BD" sz="60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ডেবিট ও </a:t>
            </a:r>
            <a:r>
              <a:rPr lang="bn-BD" sz="6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ক্রেডিট দিকে লেখা হয়েছে কি না। </a:t>
            </a:r>
            <a:endParaRPr lang="en-US" sz="60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0" y="0"/>
            <a:ext cx="9144000" cy="6858000"/>
          </a:xfrm>
          <a:prstGeom prst="foldedCorner">
            <a:avLst>
              <a:gd name="adj" fmla="val 455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জাবেদা হতে লেনদেনগুলো খতিয়ানের সংশ্লিষ্ট হিসাবে সঠিকভাবে তোলা হয়েছে কি না।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lded Corner 4"/>
          <p:cNvSpPr/>
          <p:nvPr/>
        </p:nvSpPr>
        <p:spPr>
          <a:xfrm>
            <a:off x="0" y="0"/>
            <a:ext cx="9144000" cy="6858000"/>
          </a:xfrm>
          <a:prstGeom prst="foldedCorner">
            <a:avLst>
              <a:gd name="adj" fmla="val 4191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খতিয়ানের যে কোন হিসাবের উদ্বৃত্ত রেওয়ামিলে ভুল অঙ্কে ভুল ঘরে তোলা হয়েছে কি না পরীক্ষা করে দেখতে হবে। 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4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770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z="1400" smtClean="0">
                <a:blipFill>
                  <a:blip r:embed="rId2"/>
                  <a:tile tx="0" ty="0" sx="100000" sy="100000" flip="none" algn="tl"/>
                </a:blipFill>
              </a:rPr>
              <a:t>Saturday, July 10, 2021</a:t>
            </a:fld>
            <a:endParaRPr lang="en-US" sz="14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রেওয়ামিলের ডেবিট ও ক্রেডিট পার্থক্য রাশিটাকে দুই দ্বারা ভাগ করলে যদি কোন উদ্বৃত্ত থাকে তা সঠিক ঘরে আছে কিনা। 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পূর্ববর্তী বছরের সম্পদ, দায় ও মালিকানা স্বত্ব হিসাবের জেরসমূহ চলতি বছরে খতিয়ানে সঠিকভাবে তোলা হয়েছে কিনা তা মিলিয়ে দেখতে হবে। </a:t>
            </a:r>
            <a:endParaRPr 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00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003507"/>
              </p:ext>
            </p:extLst>
          </p:nvPr>
        </p:nvGraphicFramePr>
        <p:xfrm>
          <a:off x="152400" y="1447803"/>
          <a:ext cx="8915400" cy="4954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32"/>
                <a:gridCol w="4195482"/>
                <a:gridCol w="824113"/>
                <a:gridCol w="1573306"/>
                <a:gridCol w="1423467"/>
              </a:tblGrid>
              <a:tr h="77556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ক্রঃনং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খ.পৃ.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প্রারম্ভিক মজুদ পণ্য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৩৪,০০০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১,০০,০০০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দেনাদার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১৬,০০০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জমার উদ্বৃত্ত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৪৫,০০০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আন্তঃফেরত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জাহাজ ভাড়া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প্রদেয় বিল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6200" y="6416675"/>
            <a:ext cx="2133600" cy="3651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fld id="{AC7595D6-0163-40D9-920F-313257A829AC}" type="datetime2">
              <a:rPr lang="en-US" sz="1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Saturday, July 10, 2021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531239"/>
              </p:ext>
            </p:extLst>
          </p:nvPr>
        </p:nvGraphicFramePr>
        <p:xfrm>
          <a:off x="152400" y="1447800"/>
          <a:ext cx="8915400" cy="531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32"/>
                <a:gridCol w="4195482"/>
                <a:gridCol w="824113"/>
                <a:gridCol w="1573306"/>
                <a:gridCol w="1423467"/>
              </a:tblGrid>
              <a:tr h="7755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খ.পৃ.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প্রারম্ভিক মজুদ পণ্য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৩৪,০০০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১,০০,০০০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১২,০০০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৪০,০০০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দেনাদার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১৬,০০০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জমার উদ্বৃত্ত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৪৫,০০০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আন্তঃফেরত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জাহাজ ভাড়া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প্রদেয় বিল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২০,০০ক্রঃনং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Bevel 4"/>
          <p:cNvSpPr/>
          <p:nvPr/>
        </p:nvSpPr>
        <p:spPr>
          <a:xfrm>
            <a:off x="762000" y="152400"/>
            <a:ext cx="7620000" cy="76200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অশুদ্ধ রেওয়ামিল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762000" y="152400"/>
            <a:ext cx="7620000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শুদ্ধ রেওয়ামিল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99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3084"/>
              </p:ext>
            </p:extLst>
          </p:nvPr>
        </p:nvGraphicFramePr>
        <p:xfrm>
          <a:off x="152400" y="990600"/>
          <a:ext cx="8915400" cy="541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32"/>
                <a:gridCol w="4195482"/>
                <a:gridCol w="824113"/>
                <a:gridCol w="1573306"/>
                <a:gridCol w="1423467"/>
              </a:tblGrid>
              <a:tr h="77556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ক্রঃনং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খ.পৃ.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গৃহীত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ঋণ</a:t>
                      </a:r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১৩,০০০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দালানকোঠা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৫৫,০০০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বরাদ্দকৃত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বাট্টা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৬৭,০০০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১,৪০,০০০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বহিঃফেরত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মনিহারি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কুঋণ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সন্দেহজনক দেনা সঞ্চিতি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৮০০০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u="sng" dirty="0" smtClean="0">
                          <a:latin typeface="NikoshBAN" pitchFamily="2" charset="0"/>
                          <a:cs typeface="NikoshBAN" pitchFamily="2" charset="0"/>
                        </a:rPr>
                        <a:t>২,৯৪,০০০</a:t>
                      </a:r>
                      <a:endParaRPr lang="en-US" sz="2400" b="1" u="sng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u="sng" dirty="0" smtClean="0">
                          <a:latin typeface="NikoshBAN" pitchFamily="2" charset="0"/>
                          <a:cs typeface="NikoshBAN" pitchFamily="2" charset="0"/>
                        </a:rPr>
                        <a:t>২,৯৪,০০০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ate Placeholder 5"/>
          <p:cNvSpPr txBox="1">
            <a:spLocks/>
          </p:cNvSpPr>
          <p:nvPr/>
        </p:nvSpPr>
        <p:spPr>
          <a:xfrm>
            <a:off x="76200" y="650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7595D6-0163-40D9-920F-313257A829AC}" type="datetime2">
              <a:rPr lang="en-US" sz="1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pPr/>
              <a:t>Saturday, July 10, 2021</a:t>
            </a:fld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553200" y="63246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001000" y="63246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17157"/>
              </p:ext>
            </p:extLst>
          </p:nvPr>
        </p:nvGraphicFramePr>
        <p:xfrm>
          <a:off x="76200" y="990600"/>
          <a:ext cx="8915400" cy="541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032"/>
                <a:gridCol w="4195482"/>
                <a:gridCol w="824113"/>
                <a:gridCol w="1573306"/>
                <a:gridCol w="1423467"/>
              </a:tblGrid>
              <a:tr h="77556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ক্রঃনং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খ.পৃ.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গৃহীত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ঋণ</a:t>
                      </a:r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১৩,০০০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দালানকোঠা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৫৫,০০০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বরাদ্দকৃত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বাট্টা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১০,০০০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৬৭,০০০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বিক্রয়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bn-BD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১,৪০,০০০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বহিঃফেরত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৬,০০০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মনিহারি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৫,০০০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কুঋণ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৯,০০০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সন্দেহজনক দেনা সঞ্চিতি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৮০০০</a:t>
                      </a:r>
                      <a:endParaRPr lang="en-US" sz="2400" b="1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64341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u="sng" dirty="0" smtClean="0">
                          <a:latin typeface="NikoshBAN" pitchFamily="2" charset="0"/>
                          <a:cs typeface="NikoshBAN" pitchFamily="2" charset="0"/>
                        </a:rPr>
                        <a:t>২,৯৪,০০০</a:t>
                      </a:r>
                      <a:endParaRPr lang="en-US" sz="2400" b="1" u="sng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400" b="1" u="sng" dirty="0" smtClean="0">
                          <a:latin typeface="NikoshBAN" pitchFamily="2" charset="0"/>
                          <a:cs typeface="NikoshBAN" pitchFamily="2" charset="0"/>
                        </a:rPr>
                        <a:t>২,৯৪,০০০</a:t>
                      </a:r>
                      <a:r>
                        <a:rPr lang="bn-BD" sz="24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Bevel 9"/>
          <p:cNvSpPr/>
          <p:nvPr/>
        </p:nvSpPr>
        <p:spPr>
          <a:xfrm>
            <a:off x="762000" y="152400"/>
            <a:ext cx="7620000" cy="762000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অশুদ্ধ রেওয়ামিল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Bevel 10"/>
          <p:cNvSpPr/>
          <p:nvPr/>
        </p:nvSpPr>
        <p:spPr>
          <a:xfrm>
            <a:off x="762000" y="152400"/>
            <a:ext cx="7620000" cy="762000"/>
          </a:xfrm>
          <a:prstGeom prst="bevel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শুদ্ধ রেওয়ামিল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77000" y="63246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24800" y="6324600"/>
            <a:ext cx="990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8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76" y="65659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2028885"/>
            <a:ext cx="929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মাহবুবা ট্রেডার্সের ২০১৭ সালের ৩১শে ডিসেম্বরের অশুদ্ধভাবে প্রস্তুতকৃত রেওয়ামিলটি শুদ্ধভাবে তৈরি কর।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6781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2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50349" y="-1150351"/>
            <a:ext cx="6858001" cy="915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/>
          </a:p>
        </p:txBody>
      </p:sp>
      <p:pic>
        <p:nvPicPr>
          <p:cNvPr id="3" name="Picture 2" descr="G:\ \flower_files\images_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447" y="0"/>
            <a:ext cx="9167447" cy="6842434"/>
          </a:xfrm>
          <a:prstGeom prst="rect">
            <a:avLst/>
          </a:prstGeom>
          <a:noFill/>
        </p:spPr>
      </p:pic>
      <p:sp>
        <p:nvSpPr>
          <p:cNvPr id="4" name="Flowchart: Punched Tape 3"/>
          <p:cNvSpPr/>
          <p:nvPr/>
        </p:nvSpPr>
        <p:spPr>
          <a:xfrm>
            <a:off x="-152400" y="533400"/>
            <a:ext cx="9144000" cy="6400800"/>
          </a:xfrm>
          <a:prstGeom prst="flowChartPunchedTape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59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3482686"/>
            <a:ext cx="9144000" cy="2918114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দ্বীন মোহাম্মদ </a:t>
            </a:r>
          </a:p>
          <a:p>
            <a:pPr algn="ctr">
              <a:buNone/>
            </a:pP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সহকারি শিক্ষক(ব্যবসায় শিক্ষা)</a:t>
            </a:r>
          </a:p>
          <a:p>
            <a:pPr algn="ctr">
              <a:buNone/>
            </a:pP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ঘোষ্পা সি এফ ইউ সি উচ্চ বিদ্যালয় </a:t>
            </a:r>
          </a:p>
          <a:p>
            <a:pPr algn="ctr">
              <a:buNone/>
            </a:pP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শিলমুড়ী, বরুড়া, কুমিল্লা </a:t>
            </a:r>
          </a:p>
          <a:p>
            <a:pPr algn="ctr">
              <a:buNone/>
            </a:pP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মোবাইল নাম্বারঃ ০১৯১৪৬৮৪১৮৩ </a:t>
            </a:r>
          </a:p>
          <a:p>
            <a:pPr algn="ctr">
              <a:buNone/>
            </a:pPr>
            <a:r>
              <a:rPr lang="bn-BD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ই-মেইলঃ </a:t>
            </a:r>
            <a:r>
              <a:rPr lang="en-US" sz="1100" b="1" dirty="0" smtClean="0">
                <a:ln/>
                <a:solidFill>
                  <a:schemeClr val="accent3"/>
                </a:solidFill>
                <a:cs typeface="NikoshBAN" pitchFamily="2" charset="0"/>
                <a:hlinkClick r:id="rId2"/>
              </a:rPr>
              <a:t>dmshahed83@gmail.com</a:t>
            </a:r>
            <a:r>
              <a:rPr lang="en-US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371600" y="0"/>
            <a:ext cx="6172200" cy="3733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066800"/>
            <a:ext cx="5638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bn-IN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বিষয়ঃ হিসাববিজ্ঞান </a:t>
            </a:r>
          </a:p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নবম </a:t>
            </a:r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60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সময়ঃ ৩৫ মিনিট </a:t>
            </a:r>
            <a:r>
              <a:rPr lang="bn-BD" sz="60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659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Flowchart: Predefined Process 2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রেওয়ামিলটি লক্ষ্য কর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34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94936"/>
              </p:ext>
            </p:extLst>
          </p:nvPr>
        </p:nvGraphicFramePr>
        <p:xfrm>
          <a:off x="0" y="0"/>
          <a:ext cx="9067801" cy="662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528"/>
                <a:gridCol w="5502680"/>
                <a:gridCol w="465017"/>
                <a:gridCol w="1085035"/>
                <a:gridCol w="1162541"/>
              </a:tblGrid>
              <a:tr h="90523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ক্রমিক নং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হিসাবের নাম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খ.পৃ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.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ডেবিট টাকা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r>
                        <a:rPr lang="bn-BD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টাকা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724170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১২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১৩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১৬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</a:p>
                    <a:p>
                      <a:pPr marL="0" indent="0" algn="ctr">
                        <a:buFont typeface="+mj-lt"/>
                        <a:buNone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প্রারম্ভিক মজুদ পণ্য 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ক্রয়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বেতন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পাওনাদার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দেনাদার</a:t>
                      </a:r>
                    </a:p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ব্যাংক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জমার উদ্বৃত্ত 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আন্তঃফেরত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জাহাজ ভাড়া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প্রদেয় বিল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গৃহীত ঋণ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দালানকোঠা 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বরাদ্দকৃত বাট্টা 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মূলধন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বিক্রয় 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বহিঃফেরত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মনিহারি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কুঋণ</a:t>
                      </a:r>
                    </a:p>
                    <a:p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সন্দেহজনক দেনা সঞ্চিতি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৫০,০০০</a:t>
                      </a:r>
                    </a:p>
                    <a:p>
                      <a:pPr algn="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১৫,০০০</a:t>
                      </a: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৯০,০০০ </a:t>
                      </a: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১,০০০ </a:t>
                      </a: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৫০০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২০,০০০</a:t>
                      </a:r>
                    </a:p>
                    <a:p>
                      <a:pPr algn="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৫,০০০</a:t>
                      </a:r>
                    </a:p>
                    <a:p>
                      <a:pPr algn="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৩,০০০ </a:t>
                      </a: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২,০০০</a:t>
                      </a: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১,৫০০</a:t>
                      </a: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৬,০০০</a:t>
                      </a:r>
                    </a:p>
                    <a:p>
                      <a:pPr algn="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৮০,০০০</a:t>
                      </a:r>
                    </a:p>
                    <a:p>
                      <a:pPr algn="r"/>
                      <a:endParaRPr lang="bn-BD" sz="20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২,০০,০০০</a:t>
                      </a:r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১,৮৫,০০০</a:t>
                      </a:r>
                    </a:p>
                    <a:p>
                      <a:pPr algn="r"/>
                      <a:endParaRPr lang="bn-BD" sz="2000" baseline="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১,০০০</a:t>
                      </a:r>
                    </a:p>
                    <a:p>
                      <a:pPr algn="r"/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৩০০</a:t>
                      </a:r>
                    </a:p>
                    <a:p>
                      <a:pPr algn="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0" y="6553200"/>
            <a:ext cx="3181350" cy="292100"/>
          </a:xfrm>
        </p:spPr>
        <p:txBody>
          <a:bodyPr/>
          <a:lstStyle/>
          <a:p>
            <a:fld id="{78B39FAA-42BE-4A90-A07E-B0E10F6A025B}" type="datetime2">
              <a:rPr lang="en-US" smtClean="0"/>
              <a:t>Saturday, July 10,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3941872">
            <a:off x="-1031527" y="5354521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z="2000" smtClean="0">
                <a:solidFill>
                  <a:srgbClr val="00FF00"/>
                </a:solidFill>
              </a:rPr>
              <a:t>Saturday, July 10, 2021</a:t>
            </a:fld>
            <a:endParaRPr lang="en-US" sz="2000" dirty="0">
              <a:solidFill>
                <a:srgbClr val="00FF00"/>
              </a:solidFill>
            </a:endParaRPr>
          </a:p>
        </p:txBody>
      </p:sp>
      <p:sp>
        <p:nvSpPr>
          <p:cNvPr id="3" name="Flowchart: Display 2"/>
          <p:cNvSpPr/>
          <p:nvPr/>
        </p:nvSpPr>
        <p:spPr>
          <a:xfrm>
            <a:off x="0" y="0"/>
            <a:ext cx="9144000" cy="6858000"/>
          </a:xfrm>
          <a:prstGeom prst="flowChartDisplay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রেওয়ামিলের প্রতিটি হিসাব কী শুদ্ধভাবে বসেছে?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6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62650" y="6531264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Flowchart: Punched Tape 2"/>
          <p:cNvSpPr/>
          <p:nvPr/>
        </p:nvSpPr>
        <p:spPr>
          <a:xfrm>
            <a:off x="0" y="0"/>
            <a:ext cx="9144000" cy="6858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u="sng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অশুদ্ধ রেওয়ামিল শুদ্ধ করার উপায় </a:t>
            </a:r>
            <a:endParaRPr lang="en-US" sz="6600" b="1" u="sng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531264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381000"/>
            <a:ext cx="6477000" cy="1323439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2256472"/>
            <a:ext cx="601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pPr lvl="1"/>
            <a:r>
              <a:rPr lang="bn-BD" sz="2800" dirty="0" smtClean="0"/>
              <a:t>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284126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/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অশুদ্ধ রেওয়ামিল শুদ্ধ করার নিয়ম ব্যাখ্যা  করতে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3250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4400" dirty="0">
                <a:latin typeface="NikoshBAN" pitchFamily="2" charset="0"/>
                <a:cs typeface="NikoshBAN" pitchFamily="2" charset="0"/>
              </a:rPr>
              <a:t>অশুদ্ধ রেওয়ামিল শুদ্ধ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 পারবে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3600" y="6565900"/>
            <a:ext cx="3181350" cy="292100"/>
          </a:xfrm>
        </p:spPr>
        <p:txBody>
          <a:bodyPr/>
          <a:lstStyle/>
          <a:p>
            <a:fld id="{5CF13783-7FEF-4D10-88CC-26E8AE46EF52}" type="datetime2">
              <a:rPr lang="en-US" smtClean="0"/>
              <a:t>Saturday, July 10, 2021</a:t>
            </a:fld>
            <a:endParaRPr lang="en-US" dirty="0"/>
          </a:p>
        </p:txBody>
      </p:sp>
      <p:sp>
        <p:nvSpPr>
          <p:cNvPr id="3" name="Left-Right Arrow 2"/>
          <p:cNvSpPr/>
          <p:nvPr/>
        </p:nvSpPr>
        <p:spPr>
          <a:xfrm>
            <a:off x="0" y="685800"/>
            <a:ext cx="9144000" cy="5486400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রেওয়ামিলের ডেবিট ও ক্রেডিট পার্শ্বের যোগফল সমান আছে কি না।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"/>
            <a:ext cx="9144000" cy="609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খতিয়ানের প্রতিটি হিসাবের জের রেওয়ামিলে তোলা হয়েছে কি না। </a:t>
            </a:r>
            <a:endParaRPr lang="en-US" sz="48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4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329</TotalTime>
  <Words>472</Words>
  <Application>Microsoft Office PowerPoint</Application>
  <PresentationFormat>On-screen Show (4:3)</PresentationFormat>
  <Paragraphs>264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27</cp:revision>
  <dcterms:created xsi:type="dcterms:W3CDTF">2006-08-16T00:00:00Z</dcterms:created>
  <dcterms:modified xsi:type="dcterms:W3CDTF">2021-07-10T16:22:22Z</dcterms:modified>
</cp:coreProperties>
</file>