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eb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5" r:id="rId3"/>
    <p:sldId id="273" r:id="rId4"/>
    <p:sldId id="272" r:id="rId5"/>
    <p:sldId id="271" r:id="rId6"/>
    <p:sldId id="270" r:id="rId7"/>
    <p:sldId id="268" r:id="rId8"/>
    <p:sldId id="266" r:id="rId9"/>
    <p:sldId id="264" r:id="rId10"/>
    <p:sldId id="263" r:id="rId11"/>
    <p:sldId id="284" r:id="rId12"/>
    <p:sldId id="274" r:id="rId13"/>
    <p:sldId id="262" r:id="rId14"/>
    <p:sldId id="259" r:id="rId15"/>
    <p:sldId id="282" r:id="rId16"/>
    <p:sldId id="281" r:id="rId17"/>
    <p:sldId id="278" r:id="rId18"/>
    <p:sldId id="283" r:id="rId19"/>
    <p:sldId id="258" r:id="rId20"/>
    <p:sldId id="279" r:id="rId21"/>
    <p:sldId id="261" r:id="rId22"/>
    <p:sldId id="277" r:id="rId23"/>
    <p:sldId id="267" r:id="rId24"/>
    <p:sldId id="276" r:id="rId25"/>
    <p:sldId id="26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EL" initials="D" lastIdx="2" clrIdx="0">
    <p:extLst>
      <p:ext uri="{19B8F6BF-5375-455C-9EA6-DF929625EA0E}">
        <p15:presenceInfo xmlns:p15="http://schemas.microsoft.com/office/powerpoint/2012/main" userId="DO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EC1CC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2" d="100"/>
          <a:sy n="72" d="100"/>
        </p:scale>
        <p:origin x="61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7B6BC-7393-4ADF-A5CE-7A6641E3C0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4F539A-12AC-4136-B51C-54623EFCC1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39BB9A-3375-4192-B08A-92A48B4F7777}"/>
              </a:ext>
            </a:extLst>
          </p:cNvPr>
          <p:cNvSpPr>
            <a:spLocks noGrp="1"/>
          </p:cNvSpPr>
          <p:nvPr>
            <p:ph type="dt" sz="half" idx="10"/>
          </p:nvPr>
        </p:nvSpPr>
        <p:spPr/>
        <p:txBody>
          <a:bodyPr/>
          <a:lstStyle/>
          <a:p>
            <a:fld id="{16A8B5BB-5D07-4186-8BD0-D8BE02DCCEBC}" type="datetimeFigureOut">
              <a:rPr lang="en-US" smtClean="0"/>
              <a:t>7/11/2021</a:t>
            </a:fld>
            <a:endParaRPr lang="en-US"/>
          </a:p>
        </p:txBody>
      </p:sp>
      <p:sp>
        <p:nvSpPr>
          <p:cNvPr id="5" name="Footer Placeholder 4">
            <a:extLst>
              <a:ext uri="{FF2B5EF4-FFF2-40B4-BE49-F238E27FC236}">
                <a16:creationId xmlns:a16="http://schemas.microsoft.com/office/drawing/2014/main" id="{E32EBCB3-42DD-40C1-B402-0C0E682623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00C5FC-81E7-4EDF-ACCC-3C8C7973386A}"/>
              </a:ext>
            </a:extLst>
          </p:cNvPr>
          <p:cNvSpPr>
            <a:spLocks noGrp="1"/>
          </p:cNvSpPr>
          <p:nvPr>
            <p:ph type="sldNum" sz="quarter" idx="12"/>
          </p:nvPr>
        </p:nvSpPr>
        <p:spPr/>
        <p:txBody>
          <a:bodyPr/>
          <a:lstStyle/>
          <a:p>
            <a:fld id="{34FDEDC5-8E80-4DDC-8A55-B3621F22A779}" type="slidenum">
              <a:rPr lang="en-US" smtClean="0"/>
              <a:t>‹#›</a:t>
            </a:fld>
            <a:endParaRPr lang="en-US"/>
          </a:p>
        </p:txBody>
      </p:sp>
    </p:spTree>
    <p:extLst>
      <p:ext uri="{BB962C8B-B14F-4D97-AF65-F5344CB8AC3E}">
        <p14:creationId xmlns:p14="http://schemas.microsoft.com/office/powerpoint/2010/main" val="3917718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01EB2-D7FA-4804-83B9-E48E8B7D64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60FDBC-8670-4861-BBC9-DD21F0D8DF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3D0AEF-D34F-4240-85CC-1D595462F543}"/>
              </a:ext>
            </a:extLst>
          </p:cNvPr>
          <p:cNvSpPr>
            <a:spLocks noGrp="1"/>
          </p:cNvSpPr>
          <p:nvPr>
            <p:ph type="dt" sz="half" idx="10"/>
          </p:nvPr>
        </p:nvSpPr>
        <p:spPr/>
        <p:txBody>
          <a:bodyPr/>
          <a:lstStyle/>
          <a:p>
            <a:fld id="{16A8B5BB-5D07-4186-8BD0-D8BE02DCCEBC}" type="datetimeFigureOut">
              <a:rPr lang="en-US" smtClean="0"/>
              <a:t>7/11/2021</a:t>
            </a:fld>
            <a:endParaRPr lang="en-US"/>
          </a:p>
        </p:txBody>
      </p:sp>
      <p:sp>
        <p:nvSpPr>
          <p:cNvPr id="5" name="Footer Placeholder 4">
            <a:extLst>
              <a:ext uri="{FF2B5EF4-FFF2-40B4-BE49-F238E27FC236}">
                <a16:creationId xmlns:a16="http://schemas.microsoft.com/office/drawing/2014/main" id="{B4E8F90D-1086-465E-B015-5EDF0C200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61FB68-4EDB-4258-AAC4-3443B62C1A46}"/>
              </a:ext>
            </a:extLst>
          </p:cNvPr>
          <p:cNvSpPr>
            <a:spLocks noGrp="1"/>
          </p:cNvSpPr>
          <p:nvPr>
            <p:ph type="sldNum" sz="quarter" idx="12"/>
          </p:nvPr>
        </p:nvSpPr>
        <p:spPr/>
        <p:txBody>
          <a:bodyPr/>
          <a:lstStyle/>
          <a:p>
            <a:fld id="{34FDEDC5-8E80-4DDC-8A55-B3621F22A779}" type="slidenum">
              <a:rPr lang="en-US" smtClean="0"/>
              <a:t>‹#›</a:t>
            </a:fld>
            <a:endParaRPr lang="en-US"/>
          </a:p>
        </p:txBody>
      </p:sp>
    </p:spTree>
    <p:extLst>
      <p:ext uri="{BB962C8B-B14F-4D97-AF65-F5344CB8AC3E}">
        <p14:creationId xmlns:p14="http://schemas.microsoft.com/office/powerpoint/2010/main" val="3349477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1BC7C3-AF0D-4859-A29D-34FE59B0FA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852048-5C8B-410E-927F-41B39AD514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788B7-B471-4246-B639-99C197110B6C}"/>
              </a:ext>
            </a:extLst>
          </p:cNvPr>
          <p:cNvSpPr>
            <a:spLocks noGrp="1"/>
          </p:cNvSpPr>
          <p:nvPr>
            <p:ph type="dt" sz="half" idx="10"/>
          </p:nvPr>
        </p:nvSpPr>
        <p:spPr/>
        <p:txBody>
          <a:bodyPr/>
          <a:lstStyle/>
          <a:p>
            <a:fld id="{16A8B5BB-5D07-4186-8BD0-D8BE02DCCEBC}" type="datetimeFigureOut">
              <a:rPr lang="en-US" smtClean="0"/>
              <a:t>7/11/2021</a:t>
            </a:fld>
            <a:endParaRPr lang="en-US"/>
          </a:p>
        </p:txBody>
      </p:sp>
      <p:sp>
        <p:nvSpPr>
          <p:cNvPr id="5" name="Footer Placeholder 4">
            <a:extLst>
              <a:ext uri="{FF2B5EF4-FFF2-40B4-BE49-F238E27FC236}">
                <a16:creationId xmlns:a16="http://schemas.microsoft.com/office/drawing/2014/main" id="{F453C366-8861-4890-B152-F236759EDE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12400-D0CF-49BE-B1C9-AF7BD1B003A5}"/>
              </a:ext>
            </a:extLst>
          </p:cNvPr>
          <p:cNvSpPr>
            <a:spLocks noGrp="1"/>
          </p:cNvSpPr>
          <p:nvPr>
            <p:ph type="sldNum" sz="quarter" idx="12"/>
          </p:nvPr>
        </p:nvSpPr>
        <p:spPr/>
        <p:txBody>
          <a:bodyPr/>
          <a:lstStyle/>
          <a:p>
            <a:fld id="{34FDEDC5-8E80-4DDC-8A55-B3621F22A779}" type="slidenum">
              <a:rPr lang="en-US" smtClean="0"/>
              <a:t>‹#›</a:t>
            </a:fld>
            <a:endParaRPr lang="en-US"/>
          </a:p>
        </p:txBody>
      </p:sp>
    </p:spTree>
    <p:extLst>
      <p:ext uri="{BB962C8B-B14F-4D97-AF65-F5344CB8AC3E}">
        <p14:creationId xmlns:p14="http://schemas.microsoft.com/office/powerpoint/2010/main" val="980082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6D88-A788-48F7-AB4B-FE0EE51C9D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181A0E-0C36-4590-BE5D-09CF4474F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8C7622-D45F-4CB6-95D0-93927EB1EBAA}"/>
              </a:ext>
            </a:extLst>
          </p:cNvPr>
          <p:cNvSpPr>
            <a:spLocks noGrp="1"/>
          </p:cNvSpPr>
          <p:nvPr>
            <p:ph type="dt" sz="half" idx="10"/>
          </p:nvPr>
        </p:nvSpPr>
        <p:spPr/>
        <p:txBody>
          <a:bodyPr/>
          <a:lstStyle/>
          <a:p>
            <a:fld id="{16A8B5BB-5D07-4186-8BD0-D8BE02DCCEBC}" type="datetimeFigureOut">
              <a:rPr lang="en-US" smtClean="0"/>
              <a:t>7/11/2021</a:t>
            </a:fld>
            <a:endParaRPr lang="en-US"/>
          </a:p>
        </p:txBody>
      </p:sp>
      <p:sp>
        <p:nvSpPr>
          <p:cNvPr id="5" name="Footer Placeholder 4">
            <a:extLst>
              <a:ext uri="{FF2B5EF4-FFF2-40B4-BE49-F238E27FC236}">
                <a16:creationId xmlns:a16="http://schemas.microsoft.com/office/drawing/2014/main" id="{788A8D68-3B4D-431C-9E25-F17F717F7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947DB5-206A-41F4-8264-4F64CF880A98}"/>
              </a:ext>
            </a:extLst>
          </p:cNvPr>
          <p:cNvSpPr>
            <a:spLocks noGrp="1"/>
          </p:cNvSpPr>
          <p:nvPr>
            <p:ph type="sldNum" sz="quarter" idx="12"/>
          </p:nvPr>
        </p:nvSpPr>
        <p:spPr/>
        <p:txBody>
          <a:bodyPr/>
          <a:lstStyle/>
          <a:p>
            <a:fld id="{34FDEDC5-8E80-4DDC-8A55-B3621F22A779}" type="slidenum">
              <a:rPr lang="en-US" smtClean="0"/>
              <a:t>‹#›</a:t>
            </a:fld>
            <a:endParaRPr lang="en-US"/>
          </a:p>
        </p:txBody>
      </p:sp>
    </p:spTree>
    <p:extLst>
      <p:ext uri="{BB962C8B-B14F-4D97-AF65-F5344CB8AC3E}">
        <p14:creationId xmlns:p14="http://schemas.microsoft.com/office/powerpoint/2010/main" val="1711232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D3CA3-9960-4E9A-ACD3-75F9068B39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124608-6416-4A4A-B523-6BF0EA5578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1D4AAB-8ACB-4AB3-BCFE-EC210C50E0F1}"/>
              </a:ext>
            </a:extLst>
          </p:cNvPr>
          <p:cNvSpPr>
            <a:spLocks noGrp="1"/>
          </p:cNvSpPr>
          <p:nvPr>
            <p:ph type="dt" sz="half" idx="10"/>
          </p:nvPr>
        </p:nvSpPr>
        <p:spPr/>
        <p:txBody>
          <a:bodyPr/>
          <a:lstStyle/>
          <a:p>
            <a:fld id="{16A8B5BB-5D07-4186-8BD0-D8BE02DCCEBC}" type="datetimeFigureOut">
              <a:rPr lang="en-US" smtClean="0"/>
              <a:t>7/11/2021</a:t>
            </a:fld>
            <a:endParaRPr lang="en-US"/>
          </a:p>
        </p:txBody>
      </p:sp>
      <p:sp>
        <p:nvSpPr>
          <p:cNvPr id="5" name="Footer Placeholder 4">
            <a:extLst>
              <a:ext uri="{FF2B5EF4-FFF2-40B4-BE49-F238E27FC236}">
                <a16:creationId xmlns:a16="http://schemas.microsoft.com/office/drawing/2014/main" id="{83EE9006-14E5-4391-A2A2-DE038C299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6781B-25F6-4382-911D-30CFE2CB4A09}"/>
              </a:ext>
            </a:extLst>
          </p:cNvPr>
          <p:cNvSpPr>
            <a:spLocks noGrp="1"/>
          </p:cNvSpPr>
          <p:nvPr>
            <p:ph type="sldNum" sz="quarter" idx="12"/>
          </p:nvPr>
        </p:nvSpPr>
        <p:spPr/>
        <p:txBody>
          <a:bodyPr/>
          <a:lstStyle/>
          <a:p>
            <a:fld id="{34FDEDC5-8E80-4DDC-8A55-B3621F22A779}" type="slidenum">
              <a:rPr lang="en-US" smtClean="0"/>
              <a:t>‹#›</a:t>
            </a:fld>
            <a:endParaRPr lang="en-US"/>
          </a:p>
        </p:txBody>
      </p:sp>
    </p:spTree>
    <p:extLst>
      <p:ext uri="{BB962C8B-B14F-4D97-AF65-F5344CB8AC3E}">
        <p14:creationId xmlns:p14="http://schemas.microsoft.com/office/powerpoint/2010/main" val="47257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FF790-56AD-47F6-9958-51F17933D4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DD210-E752-42C2-872B-5D3E3FF1F2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4A7D7-00C3-444F-9776-E0DD92C658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C4FDEF-2E78-4685-92BF-02970F78F5E3}"/>
              </a:ext>
            </a:extLst>
          </p:cNvPr>
          <p:cNvSpPr>
            <a:spLocks noGrp="1"/>
          </p:cNvSpPr>
          <p:nvPr>
            <p:ph type="dt" sz="half" idx="10"/>
          </p:nvPr>
        </p:nvSpPr>
        <p:spPr/>
        <p:txBody>
          <a:bodyPr/>
          <a:lstStyle/>
          <a:p>
            <a:fld id="{16A8B5BB-5D07-4186-8BD0-D8BE02DCCEBC}" type="datetimeFigureOut">
              <a:rPr lang="en-US" smtClean="0"/>
              <a:t>7/11/2021</a:t>
            </a:fld>
            <a:endParaRPr lang="en-US"/>
          </a:p>
        </p:txBody>
      </p:sp>
      <p:sp>
        <p:nvSpPr>
          <p:cNvPr id="6" name="Footer Placeholder 5">
            <a:extLst>
              <a:ext uri="{FF2B5EF4-FFF2-40B4-BE49-F238E27FC236}">
                <a16:creationId xmlns:a16="http://schemas.microsoft.com/office/drawing/2014/main" id="{5A427E36-6DB9-48F6-BAC2-68321562DB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E3B0DD-EB31-43F6-830A-A56B978C6082}"/>
              </a:ext>
            </a:extLst>
          </p:cNvPr>
          <p:cNvSpPr>
            <a:spLocks noGrp="1"/>
          </p:cNvSpPr>
          <p:nvPr>
            <p:ph type="sldNum" sz="quarter" idx="12"/>
          </p:nvPr>
        </p:nvSpPr>
        <p:spPr/>
        <p:txBody>
          <a:bodyPr/>
          <a:lstStyle/>
          <a:p>
            <a:fld id="{34FDEDC5-8E80-4DDC-8A55-B3621F22A779}" type="slidenum">
              <a:rPr lang="en-US" smtClean="0"/>
              <a:t>‹#›</a:t>
            </a:fld>
            <a:endParaRPr lang="en-US"/>
          </a:p>
        </p:txBody>
      </p:sp>
    </p:spTree>
    <p:extLst>
      <p:ext uri="{BB962C8B-B14F-4D97-AF65-F5344CB8AC3E}">
        <p14:creationId xmlns:p14="http://schemas.microsoft.com/office/powerpoint/2010/main" val="1357040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73C6B-014B-4A4F-88E2-182F00C465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CAA5F3-DE0F-4E6F-8E55-0A0D0C6CFC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7D98C3-5E9E-47AE-90E1-654FB7245F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B9BD9D-DE05-4221-9171-80BF6BF88D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CA5C9D-DB9A-4AFF-8FEB-A25FB2DA68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79B962-39AE-48FE-8168-563BA61757A7}"/>
              </a:ext>
            </a:extLst>
          </p:cNvPr>
          <p:cNvSpPr>
            <a:spLocks noGrp="1"/>
          </p:cNvSpPr>
          <p:nvPr>
            <p:ph type="dt" sz="half" idx="10"/>
          </p:nvPr>
        </p:nvSpPr>
        <p:spPr/>
        <p:txBody>
          <a:bodyPr/>
          <a:lstStyle/>
          <a:p>
            <a:fld id="{16A8B5BB-5D07-4186-8BD0-D8BE02DCCEBC}" type="datetimeFigureOut">
              <a:rPr lang="en-US" smtClean="0"/>
              <a:t>7/11/2021</a:t>
            </a:fld>
            <a:endParaRPr lang="en-US"/>
          </a:p>
        </p:txBody>
      </p:sp>
      <p:sp>
        <p:nvSpPr>
          <p:cNvPr id="8" name="Footer Placeholder 7">
            <a:extLst>
              <a:ext uri="{FF2B5EF4-FFF2-40B4-BE49-F238E27FC236}">
                <a16:creationId xmlns:a16="http://schemas.microsoft.com/office/drawing/2014/main" id="{D5D0AA8C-855E-42D4-BB4A-99A2D9C706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8F796E-2523-481A-A8B3-3D14C5095728}"/>
              </a:ext>
            </a:extLst>
          </p:cNvPr>
          <p:cNvSpPr>
            <a:spLocks noGrp="1"/>
          </p:cNvSpPr>
          <p:nvPr>
            <p:ph type="sldNum" sz="quarter" idx="12"/>
          </p:nvPr>
        </p:nvSpPr>
        <p:spPr/>
        <p:txBody>
          <a:bodyPr/>
          <a:lstStyle/>
          <a:p>
            <a:fld id="{34FDEDC5-8E80-4DDC-8A55-B3621F22A779}" type="slidenum">
              <a:rPr lang="en-US" smtClean="0"/>
              <a:t>‹#›</a:t>
            </a:fld>
            <a:endParaRPr lang="en-US"/>
          </a:p>
        </p:txBody>
      </p:sp>
    </p:spTree>
    <p:extLst>
      <p:ext uri="{BB962C8B-B14F-4D97-AF65-F5344CB8AC3E}">
        <p14:creationId xmlns:p14="http://schemas.microsoft.com/office/powerpoint/2010/main" val="1913489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2FB28-8907-4EEB-910A-86D57A97B7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698E9C-18E9-420B-8E11-60996CC935C2}"/>
              </a:ext>
            </a:extLst>
          </p:cNvPr>
          <p:cNvSpPr>
            <a:spLocks noGrp="1"/>
          </p:cNvSpPr>
          <p:nvPr>
            <p:ph type="dt" sz="half" idx="10"/>
          </p:nvPr>
        </p:nvSpPr>
        <p:spPr/>
        <p:txBody>
          <a:bodyPr/>
          <a:lstStyle/>
          <a:p>
            <a:fld id="{16A8B5BB-5D07-4186-8BD0-D8BE02DCCEBC}" type="datetimeFigureOut">
              <a:rPr lang="en-US" smtClean="0"/>
              <a:t>7/11/2021</a:t>
            </a:fld>
            <a:endParaRPr lang="en-US"/>
          </a:p>
        </p:txBody>
      </p:sp>
      <p:sp>
        <p:nvSpPr>
          <p:cNvPr id="4" name="Footer Placeholder 3">
            <a:extLst>
              <a:ext uri="{FF2B5EF4-FFF2-40B4-BE49-F238E27FC236}">
                <a16:creationId xmlns:a16="http://schemas.microsoft.com/office/drawing/2014/main" id="{56810B15-A7FC-43E9-9743-E6730B7D45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271698-7C4D-4754-B314-FB35A9DBB23A}"/>
              </a:ext>
            </a:extLst>
          </p:cNvPr>
          <p:cNvSpPr>
            <a:spLocks noGrp="1"/>
          </p:cNvSpPr>
          <p:nvPr>
            <p:ph type="sldNum" sz="quarter" idx="12"/>
          </p:nvPr>
        </p:nvSpPr>
        <p:spPr/>
        <p:txBody>
          <a:bodyPr/>
          <a:lstStyle/>
          <a:p>
            <a:fld id="{34FDEDC5-8E80-4DDC-8A55-B3621F22A779}" type="slidenum">
              <a:rPr lang="en-US" smtClean="0"/>
              <a:t>‹#›</a:t>
            </a:fld>
            <a:endParaRPr lang="en-US"/>
          </a:p>
        </p:txBody>
      </p:sp>
    </p:spTree>
    <p:extLst>
      <p:ext uri="{BB962C8B-B14F-4D97-AF65-F5344CB8AC3E}">
        <p14:creationId xmlns:p14="http://schemas.microsoft.com/office/powerpoint/2010/main" val="2522204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9188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7D0C0-1A5C-4160-9BAC-8B96E62316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09BEE3-2874-4313-B7E2-B4ED243985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421891-FAAB-494B-BCDB-88178EDE82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31431E-1F6E-4D06-A35C-2F628EC85FB6}"/>
              </a:ext>
            </a:extLst>
          </p:cNvPr>
          <p:cNvSpPr>
            <a:spLocks noGrp="1"/>
          </p:cNvSpPr>
          <p:nvPr>
            <p:ph type="dt" sz="half" idx="10"/>
          </p:nvPr>
        </p:nvSpPr>
        <p:spPr/>
        <p:txBody>
          <a:bodyPr/>
          <a:lstStyle/>
          <a:p>
            <a:fld id="{16A8B5BB-5D07-4186-8BD0-D8BE02DCCEBC}" type="datetimeFigureOut">
              <a:rPr lang="en-US" smtClean="0"/>
              <a:t>7/11/2021</a:t>
            </a:fld>
            <a:endParaRPr lang="en-US"/>
          </a:p>
        </p:txBody>
      </p:sp>
      <p:sp>
        <p:nvSpPr>
          <p:cNvPr id="6" name="Footer Placeholder 5">
            <a:extLst>
              <a:ext uri="{FF2B5EF4-FFF2-40B4-BE49-F238E27FC236}">
                <a16:creationId xmlns:a16="http://schemas.microsoft.com/office/drawing/2014/main" id="{7B206AEF-A3E5-4567-9FA1-485BAC13F4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F8B08C-B570-468F-81E1-0181741E2D87}"/>
              </a:ext>
            </a:extLst>
          </p:cNvPr>
          <p:cNvSpPr>
            <a:spLocks noGrp="1"/>
          </p:cNvSpPr>
          <p:nvPr>
            <p:ph type="sldNum" sz="quarter" idx="12"/>
          </p:nvPr>
        </p:nvSpPr>
        <p:spPr/>
        <p:txBody>
          <a:bodyPr/>
          <a:lstStyle/>
          <a:p>
            <a:fld id="{34FDEDC5-8E80-4DDC-8A55-B3621F22A779}" type="slidenum">
              <a:rPr lang="en-US" smtClean="0"/>
              <a:t>‹#›</a:t>
            </a:fld>
            <a:endParaRPr lang="en-US"/>
          </a:p>
        </p:txBody>
      </p:sp>
    </p:spTree>
    <p:extLst>
      <p:ext uri="{BB962C8B-B14F-4D97-AF65-F5344CB8AC3E}">
        <p14:creationId xmlns:p14="http://schemas.microsoft.com/office/powerpoint/2010/main" val="332888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E8769-0471-49C0-9BE4-830AF5FFDE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0D51AE-37A7-40DB-8FBE-28AD873E81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806075-CA09-4A22-81A2-C61A3116D3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3700F5-E964-44F4-88FC-E6AC66807DF2}"/>
              </a:ext>
            </a:extLst>
          </p:cNvPr>
          <p:cNvSpPr>
            <a:spLocks noGrp="1"/>
          </p:cNvSpPr>
          <p:nvPr>
            <p:ph type="dt" sz="half" idx="10"/>
          </p:nvPr>
        </p:nvSpPr>
        <p:spPr/>
        <p:txBody>
          <a:bodyPr/>
          <a:lstStyle/>
          <a:p>
            <a:fld id="{16A8B5BB-5D07-4186-8BD0-D8BE02DCCEBC}" type="datetimeFigureOut">
              <a:rPr lang="en-US" smtClean="0"/>
              <a:t>7/11/2021</a:t>
            </a:fld>
            <a:endParaRPr lang="en-US"/>
          </a:p>
        </p:txBody>
      </p:sp>
      <p:sp>
        <p:nvSpPr>
          <p:cNvPr id="6" name="Footer Placeholder 5">
            <a:extLst>
              <a:ext uri="{FF2B5EF4-FFF2-40B4-BE49-F238E27FC236}">
                <a16:creationId xmlns:a16="http://schemas.microsoft.com/office/drawing/2014/main" id="{7269F041-2A7F-4E84-A8C1-066ADC6E12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0A1CF2-BF53-407F-AF49-A138A7D96B46}"/>
              </a:ext>
            </a:extLst>
          </p:cNvPr>
          <p:cNvSpPr>
            <a:spLocks noGrp="1"/>
          </p:cNvSpPr>
          <p:nvPr>
            <p:ph type="sldNum" sz="quarter" idx="12"/>
          </p:nvPr>
        </p:nvSpPr>
        <p:spPr/>
        <p:txBody>
          <a:bodyPr/>
          <a:lstStyle/>
          <a:p>
            <a:fld id="{34FDEDC5-8E80-4DDC-8A55-B3621F22A779}" type="slidenum">
              <a:rPr lang="en-US" smtClean="0"/>
              <a:t>‹#›</a:t>
            </a:fld>
            <a:endParaRPr lang="en-US"/>
          </a:p>
        </p:txBody>
      </p:sp>
    </p:spTree>
    <p:extLst>
      <p:ext uri="{BB962C8B-B14F-4D97-AF65-F5344CB8AC3E}">
        <p14:creationId xmlns:p14="http://schemas.microsoft.com/office/powerpoint/2010/main" val="319380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64A016-6AE6-4386-A8F1-2AED5F3B39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BC13D1-B747-4C14-8B8B-BC8A80A822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AE76EB-58BD-4918-860B-5CAEDBA4F0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8B5BB-5D07-4186-8BD0-D8BE02DCCEBC}" type="datetimeFigureOut">
              <a:rPr lang="en-US" smtClean="0"/>
              <a:t>7/11/2021</a:t>
            </a:fld>
            <a:endParaRPr lang="en-US"/>
          </a:p>
        </p:txBody>
      </p:sp>
      <p:sp>
        <p:nvSpPr>
          <p:cNvPr id="5" name="Footer Placeholder 4">
            <a:extLst>
              <a:ext uri="{FF2B5EF4-FFF2-40B4-BE49-F238E27FC236}">
                <a16:creationId xmlns:a16="http://schemas.microsoft.com/office/drawing/2014/main" id="{2312E93E-0407-4201-BF4F-A6B7388688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C9FFFF-0C8E-4C62-80C2-023FF839A6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DEDC5-8E80-4DDC-8A55-B3621F22A779}" type="slidenum">
              <a:rPr lang="en-US" smtClean="0"/>
              <a:t>‹#›</a:t>
            </a:fld>
            <a:endParaRPr lang="en-US"/>
          </a:p>
        </p:txBody>
      </p:sp>
    </p:spTree>
    <p:extLst>
      <p:ext uri="{BB962C8B-B14F-4D97-AF65-F5344CB8AC3E}">
        <p14:creationId xmlns:p14="http://schemas.microsoft.com/office/powerpoint/2010/main" val="714206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web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1473D975-2768-4714-B450-A9C53C91BB24}"/>
              </a:ext>
            </a:extLst>
          </p:cNvPr>
          <p:cNvSpPr/>
          <p:nvPr/>
        </p:nvSpPr>
        <p:spPr>
          <a:xfrm>
            <a:off x="0" y="0"/>
            <a:ext cx="12192000" cy="6858000"/>
          </a:xfrm>
          <a:prstGeom prst="frame">
            <a:avLst>
              <a:gd name="adj1" fmla="val 3776"/>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00247E8A-0332-4DA1-9A9E-F3B1C97311E3}"/>
              </a:ext>
            </a:extLst>
          </p:cNvPr>
          <p:cNvSpPr/>
          <p:nvPr/>
        </p:nvSpPr>
        <p:spPr>
          <a:xfrm>
            <a:off x="389467" y="355599"/>
            <a:ext cx="11413066" cy="6129867"/>
          </a:xfrm>
          <a:prstGeom prst="frame">
            <a:avLst>
              <a:gd name="adj1" fmla="val 8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DF861020-49C5-4ACE-ADE8-7D3908F0E119}"/>
              </a:ext>
            </a:extLst>
          </p:cNvPr>
          <p:cNvSpPr txBox="1"/>
          <p:nvPr/>
        </p:nvSpPr>
        <p:spPr>
          <a:xfrm>
            <a:off x="5350934" y="6502400"/>
            <a:ext cx="2178756" cy="372533"/>
          </a:xfrm>
          <a:prstGeom prst="rect">
            <a:avLst/>
          </a:prstGeom>
          <a:noFill/>
        </p:spPr>
        <p:txBody>
          <a:bodyPr wrap="square" rtlCol="0">
            <a:spAutoFit/>
          </a:bodyPr>
          <a:lstStyle/>
          <a:p>
            <a:r>
              <a:rPr lang="en-US" b="1" dirty="0" err="1">
                <a:solidFill>
                  <a:srgbClr val="FFFF00"/>
                </a:solidFill>
              </a:rPr>
              <a:t>Nelufa</a:t>
            </a:r>
            <a:r>
              <a:rPr lang="en-US" b="1" dirty="0">
                <a:solidFill>
                  <a:srgbClr val="FFFF00"/>
                </a:solidFill>
              </a:rPr>
              <a:t> </a:t>
            </a:r>
            <a:r>
              <a:rPr lang="en-US" b="1" dirty="0" err="1">
                <a:solidFill>
                  <a:srgbClr val="FFFF00"/>
                </a:solidFill>
              </a:rPr>
              <a:t>Afrose</a:t>
            </a:r>
            <a:r>
              <a:rPr lang="en-US" b="1" dirty="0">
                <a:solidFill>
                  <a:srgbClr val="FFFF00"/>
                </a:solidFill>
              </a:rPr>
              <a:t> </a:t>
            </a:r>
            <a:r>
              <a:rPr lang="en-US" b="1" dirty="0" err="1">
                <a:solidFill>
                  <a:srgbClr val="FFFF00"/>
                </a:solidFill>
              </a:rPr>
              <a:t>Bithi</a:t>
            </a:r>
            <a:endParaRPr lang="en-US" b="1" dirty="0">
              <a:solidFill>
                <a:srgbClr val="FFFF00"/>
              </a:solidFill>
            </a:endParaRPr>
          </a:p>
        </p:txBody>
      </p:sp>
      <p:pic>
        <p:nvPicPr>
          <p:cNvPr id="4" name="Picture 3">
            <a:extLst>
              <a:ext uri="{FF2B5EF4-FFF2-40B4-BE49-F238E27FC236}">
                <a16:creationId xmlns:a16="http://schemas.microsoft.com/office/drawing/2014/main" id="{CD90DCF6-1C15-4215-B8FB-903AE08E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5823" y="2791487"/>
            <a:ext cx="4467578" cy="2468297"/>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DD3EEC27-89C0-4AB4-9D4B-6715A1245F3B}"/>
              </a:ext>
            </a:extLst>
          </p:cNvPr>
          <p:cNvSpPr txBox="1"/>
          <p:nvPr/>
        </p:nvSpPr>
        <p:spPr>
          <a:xfrm>
            <a:off x="2828396" y="664627"/>
            <a:ext cx="6372225" cy="1754326"/>
          </a:xfrm>
          <a:prstGeom prst="rect">
            <a:avLst/>
          </a:prstGeom>
          <a:noFill/>
        </p:spPr>
        <p:txBody>
          <a:bodyPr wrap="square" rtlCol="0">
            <a:spAutoFit/>
          </a:bodyPr>
          <a:lstStyle/>
          <a:p>
            <a:pPr algn="ctr"/>
            <a:r>
              <a:rPr lang="en-US" sz="5400" b="1" dirty="0">
                <a:effectLst>
                  <a:glow rad="139700">
                    <a:schemeClr val="accent4">
                      <a:lumMod val="60000"/>
                      <a:lumOff val="40000"/>
                      <a:alpha val="32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Welcome To Multimedia Class</a:t>
            </a:r>
          </a:p>
        </p:txBody>
      </p:sp>
    </p:spTree>
    <p:extLst>
      <p:ext uri="{BB962C8B-B14F-4D97-AF65-F5344CB8AC3E}">
        <p14:creationId xmlns:p14="http://schemas.microsoft.com/office/powerpoint/2010/main" val="239216689"/>
      </p:ext>
    </p:extLst>
  </p:cSld>
  <p:clrMapOvr>
    <a:masterClrMapping/>
  </p:clrMapOvr>
  <mc:AlternateContent xmlns:mc="http://schemas.openxmlformats.org/markup-compatibility/2006">
    <mc:Choice xmlns:p14="http://schemas.microsoft.com/office/powerpoint/2010/main" Requires="p14">
      <p:transition p14:dur="250">
        <p14:window dir="vert"/>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1473D975-2768-4714-B450-A9C53C91BB24}"/>
              </a:ext>
            </a:extLst>
          </p:cNvPr>
          <p:cNvSpPr/>
          <p:nvPr/>
        </p:nvSpPr>
        <p:spPr>
          <a:xfrm>
            <a:off x="0" y="0"/>
            <a:ext cx="12192000" cy="6858000"/>
          </a:xfrm>
          <a:prstGeom prst="frame">
            <a:avLst>
              <a:gd name="adj1" fmla="val 3776"/>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00247E8A-0332-4DA1-9A9E-F3B1C97311E3}"/>
              </a:ext>
            </a:extLst>
          </p:cNvPr>
          <p:cNvSpPr/>
          <p:nvPr/>
        </p:nvSpPr>
        <p:spPr>
          <a:xfrm>
            <a:off x="383823" y="372533"/>
            <a:ext cx="11413066" cy="6129867"/>
          </a:xfrm>
          <a:prstGeom prst="frame">
            <a:avLst>
              <a:gd name="adj1" fmla="val 8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DF861020-49C5-4ACE-ADE8-7D3908F0E119}"/>
              </a:ext>
            </a:extLst>
          </p:cNvPr>
          <p:cNvSpPr txBox="1"/>
          <p:nvPr/>
        </p:nvSpPr>
        <p:spPr>
          <a:xfrm>
            <a:off x="4470401" y="6502400"/>
            <a:ext cx="2178756" cy="372533"/>
          </a:xfrm>
          <a:prstGeom prst="rect">
            <a:avLst/>
          </a:prstGeom>
          <a:noFill/>
        </p:spPr>
        <p:txBody>
          <a:bodyPr wrap="square" rtlCol="0">
            <a:spAutoFit/>
          </a:bodyPr>
          <a:lstStyle/>
          <a:p>
            <a:r>
              <a:rPr lang="en-US" b="1" dirty="0" err="1">
                <a:solidFill>
                  <a:srgbClr val="FFFF00"/>
                </a:solidFill>
              </a:rPr>
              <a:t>Nelufa</a:t>
            </a:r>
            <a:r>
              <a:rPr lang="en-US" b="1" dirty="0">
                <a:solidFill>
                  <a:srgbClr val="FFFF00"/>
                </a:solidFill>
              </a:rPr>
              <a:t> </a:t>
            </a:r>
            <a:r>
              <a:rPr lang="en-US" b="1" dirty="0" err="1">
                <a:solidFill>
                  <a:srgbClr val="FFFF00"/>
                </a:solidFill>
              </a:rPr>
              <a:t>Afrose</a:t>
            </a:r>
            <a:r>
              <a:rPr lang="en-US" b="1" dirty="0">
                <a:solidFill>
                  <a:srgbClr val="FFFF00"/>
                </a:solidFill>
              </a:rPr>
              <a:t> </a:t>
            </a:r>
            <a:r>
              <a:rPr lang="en-US" b="1" dirty="0" err="1">
                <a:solidFill>
                  <a:srgbClr val="FFFF00"/>
                </a:solidFill>
              </a:rPr>
              <a:t>Bithi</a:t>
            </a:r>
            <a:endParaRPr lang="en-US" b="1" dirty="0">
              <a:solidFill>
                <a:srgbClr val="FFFF00"/>
              </a:solidFill>
            </a:endParaRPr>
          </a:p>
        </p:txBody>
      </p:sp>
      <p:sp>
        <p:nvSpPr>
          <p:cNvPr id="9" name="TextBox 8">
            <a:extLst>
              <a:ext uri="{FF2B5EF4-FFF2-40B4-BE49-F238E27FC236}">
                <a16:creationId xmlns:a16="http://schemas.microsoft.com/office/drawing/2014/main" id="{46D77188-73BB-4F4A-B618-35BD739FBA9C}"/>
              </a:ext>
            </a:extLst>
          </p:cNvPr>
          <p:cNvSpPr txBox="1"/>
          <p:nvPr/>
        </p:nvSpPr>
        <p:spPr>
          <a:xfrm>
            <a:off x="5185941" y="1951875"/>
            <a:ext cx="6101644" cy="2062103"/>
          </a:xfrm>
          <a:prstGeom prst="rect">
            <a:avLst/>
          </a:prstGeom>
          <a:noFill/>
          <a:ln>
            <a:solidFill>
              <a:schemeClr val="accent2">
                <a:lumMod val="75000"/>
              </a:schemeClr>
            </a:solidFill>
          </a:ln>
        </p:spPr>
        <p:txBody>
          <a:bodyPr wrap="square">
            <a:spAutoFit/>
          </a:bodyPr>
          <a:lstStyle/>
          <a:p>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Times New Roman" panose="02020603050405020304" pitchFamily="18" charset="0"/>
              </a:rPr>
              <a:t>Tereshkova began school in 1945 at the age of eight, but left school in 1953 and continued her education through distance learning</a:t>
            </a: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Roman"/>
                <a:ea typeface="Times New Roman" panose="02020603050405020304" pitchFamily="18" charset="0"/>
                <a:cs typeface="Times-Roman"/>
              </a:rPr>
              <a:t>. </a:t>
            </a:r>
            <a:endParaRPr lang="en-US" sz="3200" dirty="0">
              <a:effectLst>
                <a:outerShdw blurRad="38100" dist="38100" dir="2700000" algn="tl">
                  <a:srgbClr val="000000">
                    <a:alpha val="43137"/>
                  </a:srgbClr>
                </a:outerShdw>
              </a:effectLst>
            </a:endParaRPr>
          </a:p>
        </p:txBody>
      </p:sp>
      <p:sp>
        <p:nvSpPr>
          <p:cNvPr id="11" name="Oval 10">
            <a:extLst>
              <a:ext uri="{FF2B5EF4-FFF2-40B4-BE49-F238E27FC236}">
                <a16:creationId xmlns:a16="http://schemas.microsoft.com/office/drawing/2014/main" id="{6EE8791A-1C8E-422E-AD21-74EB7067D7DB}"/>
              </a:ext>
            </a:extLst>
          </p:cNvPr>
          <p:cNvSpPr/>
          <p:nvPr/>
        </p:nvSpPr>
        <p:spPr>
          <a:xfrm>
            <a:off x="383823" y="372533"/>
            <a:ext cx="1047412" cy="5521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Text</a:t>
            </a:r>
          </a:p>
        </p:txBody>
      </p:sp>
      <p:pic>
        <p:nvPicPr>
          <p:cNvPr id="6" name="Picture 5">
            <a:extLst>
              <a:ext uri="{FF2B5EF4-FFF2-40B4-BE49-F238E27FC236}">
                <a16:creationId xmlns:a16="http://schemas.microsoft.com/office/drawing/2014/main" id="{F924A262-7628-4A47-AD38-10042740BE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529" y="1214119"/>
            <a:ext cx="3707342" cy="20621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80F4F31E-2BAB-4148-BC67-B6B6F48AD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529" y="3844140"/>
            <a:ext cx="3707342" cy="20621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9E431086-AA7F-48BD-BEC1-4637553FAFED}"/>
              </a:ext>
            </a:extLst>
          </p:cNvPr>
          <p:cNvSpPr txBox="1"/>
          <p:nvPr/>
        </p:nvSpPr>
        <p:spPr>
          <a:xfrm>
            <a:off x="1049867" y="3276222"/>
            <a:ext cx="3707342"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Tereshkova’s School.</a:t>
            </a:r>
          </a:p>
        </p:txBody>
      </p:sp>
    </p:spTree>
    <p:extLst>
      <p:ext uri="{BB962C8B-B14F-4D97-AF65-F5344CB8AC3E}">
        <p14:creationId xmlns:p14="http://schemas.microsoft.com/office/powerpoint/2010/main" val="334106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5"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anim calcmode="lin" valueType="num">
                                      <p:cBhvr>
                                        <p:cTn id="13" dur="2000" fill="hold"/>
                                        <p:tgtEl>
                                          <p:spTgt spid="14"/>
                                        </p:tgtEl>
                                        <p:attrNameLst>
                                          <p:attrName>ppt_w</p:attrName>
                                        </p:attrNameLst>
                                      </p:cBhvr>
                                      <p:tavLst>
                                        <p:tav tm="0" fmla="#ppt_w*sin(2.5*pi*$)">
                                          <p:val>
                                            <p:fltVal val="0"/>
                                          </p:val>
                                        </p:tav>
                                        <p:tav tm="100000">
                                          <p:val>
                                            <p:fltVal val="1"/>
                                          </p:val>
                                        </p:tav>
                                      </p:tavLst>
                                    </p:anim>
                                    <p:anim calcmode="lin" valueType="num">
                                      <p:cBhvr>
                                        <p:cTn id="14" dur="2000" fill="hold"/>
                                        <p:tgtEl>
                                          <p:spTgt spid="14"/>
                                        </p:tgtEl>
                                        <p:attrNameLst>
                                          <p:attrName>ppt_h</p:attrName>
                                        </p:attrNameLst>
                                      </p:cBhvr>
                                      <p:tavLst>
                                        <p:tav tm="0">
                                          <p:val>
                                            <p:strVal val="#ppt_h"/>
                                          </p:val>
                                        </p:tav>
                                        <p:tav tm="100000">
                                          <p:val>
                                            <p:strVal val="#ppt_h"/>
                                          </p:val>
                                        </p:tav>
                                      </p:tavLst>
                                    </p:anim>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1473D975-2768-4714-B450-A9C53C91BB24}"/>
              </a:ext>
            </a:extLst>
          </p:cNvPr>
          <p:cNvSpPr/>
          <p:nvPr/>
        </p:nvSpPr>
        <p:spPr>
          <a:xfrm>
            <a:off x="0" y="0"/>
            <a:ext cx="12192000" cy="6858000"/>
          </a:xfrm>
          <a:prstGeom prst="frame">
            <a:avLst>
              <a:gd name="adj1" fmla="val 3776"/>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00247E8A-0332-4DA1-9A9E-F3B1C97311E3}"/>
              </a:ext>
            </a:extLst>
          </p:cNvPr>
          <p:cNvSpPr/>
          <p:nvPr/>
        </p:nvSpPr>
        <p:spPr>
          <a:xfrm>
            <a:off x="383823" y="372533"/>
            <a:ext cx="11413066" cy="6129867"/>
          </a:xfrm>
          <a:prstGeom prst="frame">
            <a:avLst>
              <a:gd name="adj1" fmla="val 8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DF861020-49C5-4ACE-ADE8-7D3908F0E119}"/>
              </a:ext>
            </a:extLst>
          </p:cNvPr>
          <p:cNvSpPr txBox="1"/>
          <p:nvPr/>
        </p:nvSpPr>
        <p:spPr>
          <a:xfrm>
            <a:off x="4470401" y="6502400"/>
            <a:ext cx="2178756" cy="372533"/>
          </a:xfrm>
          <a:prstGeom prst="rect">
            <a:avLst/>
          </a:prstGeom>
          <a:noFill/>
        </p:spPr>
        <p:txBody>
          <a:bodyPr wrap="square" rtlCol="0">
            <a:spAutoFit/>
          </a:bodyPr>
          <a:lstStyle/>
          <a:p>
            <a:r>
              <a:rPr lang="en-US" b="1" dirty="0" err="1">
                <a:solidFill>
                  <a:srgbClr val="FFFF00"/>
                </a:solidFill>
              </a:rPr>
              <a:t>Nelufa</a:t>
            </a:r>
            <a:r>
              <a:rPr lang="en-US" b="1" dirty="0">
                <a:solidFill>
                  <a:srgbClr val="FFFF00"/>
                </a:solidFill>
              </a:rPr>
              <a:t> </a:t>
            </a:r>
            <a:r>
              <a:rPr lang="en-US" b="1" dirty="0" err="1">
                <a:solidFill>
                  <a:srgbClr val="FFFF00"/>
                </a:solidFill>
              </a:rPr>
              <a:t>Afrose</a:t>
            </a:r>
            <a:r>
              <a:rPr lang="en-US" b="1" dirty="0">
                <a:solidFill>
                  <a:srgbClr val="FFFF00"/>
                </a:solidFill>
              </a:rPr>
              <a:t> </a:t>
            </a:r>
            <a:r>
              <a:rPr lang="en-US" b="1" dirty="0" err="1">
                <a:solidFill>
                  <a:srgbClr val="FFFF00"/>
                </a:solidFill>
              </a:rPr>
              <a:t>Bithi</a:t>
            </a:r>
            <a:endParaRPr lang="en-US" b="1" dirty="0">
              <a:solidFill>
                <a:srgbClr val="FFFF00"/>
              </a:solidFill>
            </a:endParaRPr>
          </a:p>
        </p:txBody>
      </p:sp>
      <p:sp>
        <p:nvSpPr>
          <p:cNvPr id="12" name="TextBox 11">
            <a:extLst>
              <a:ext uri="{FF2B5EF4-FFF2-40B4-BE49-F238E27FC236}">
                <a16:creationId xmlns:a16="http://schemas.microsoft.com/office/drawing/2014/main" id="{6D7DABA3-6672-410B-9040-5654D6446ABF}"/>
              </a:ext>
            </a:extLst>
          </p:cNvPr>
          <p:cNvSpPr txBox="1"/>
          <p:nvPr/>
        </p:nvSpPr>
        <p:spPr>
          <a:xfrm>
            <a:off x="7076399" y="661863"/>
            <a:ext cx="4568165" cy="3025700"/>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Times New Roman" panose="02020603050405020304" pitchFamily="18" charset="0"/>
              </a:rPr>
              <a:t>She became interested in parachuting from, a young age, and trained in skydiving at the local Aeroclub, making her first jump at age 22 on 21 May 1959.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B83F7D4-E3D0-49EF-9309-40C57D8C21D9}"/>
              </a:ext>
            </a:extLst>
          </p:cNvPr>
          <p:cNvSpPr txBox="1"/>
          <p:nvPr/>
        </p:nvSpPr>
        <p:spPr>
          <a:xfrm>
            <a:off x="470821" y="4161184"/>
            <a:ext cx="6950667" cy="2062103"/>
          </a:xfrm>
          <a:prstGeom prst="rect">
            <a:avLst/>
          </a:prstGeom>
          <a:noFill/>
        </p:spPr>
        <p:txBody>
          <a:bodyPr wrap="square">
            <a:spAutoFit/>
          </a:bodyPr>
          <a:lstStyle/>
          <a:p>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that time she was employed as a textile worker in a local factory. It was her expertise in skydiving that led to her selection as a cosmonaut.</a:t>
            </a:r>
          </a:p>
        </p:txBody>
      </p:sp>
      <p:pic>
        <p:nvPicPr>
          <p:cNvPr id="14" name="Picture 13">
            <a:extLst>
              <a:ext uri="{FF2B5EF4-FFF2-40B4-BE49-F238E27FC236}">
                <a16:creationId xmlns:a16="http://schemas.microsoft.com/office/drawing/2014/main" id="{00638B26-06BE-4458-B51A-67F364AAD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821" y="461508"/>
            <a:ext cx="3215791" cy="2552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A08BA6C3-BD45-4F09-BBE0-E03139566E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0428" y="3706934"/>
            <a:ext cx="4070751" cy="2219244"/>
          </a:xfrm>
          <a:prstGeom prst="rect">
            <a:avLst/>
          </a:prstGeom>
        </p:spPr>
      </p:pic>
      <p:pic>
        <p:nvPicPr>
          <p:cNvPr id="22" name="Picture 21">
            <a:extLst>
              <a:ext uri="{FF2B5EF4-FFF2-40B4-BE49-F238E27FC236}">
                <a16:creationId xmlns:a16="http://schemas.microsoft.com/office/drawing/2014/main" id="{6922647F-14C1-4F83-B90F-C3CC04A0A6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3374" y="461508"/>
            <a:ext cx="2907677" cy="2552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TextBox 22">
            <a:extLst>
              <a:ext uri="{FF2B5EF4-FFF2-40B4-BE49-F238E27FC236}">
                <a16:creationId xmlns:a16="http://schemas.microsoft.com/office/drawing/2014/main" id="{36B07516-E50D-492F-B78C-ACDEB71B0D2E}"/>
              </a:ext>
            </a:extLst>
          </p:cNvPr>
          <p:cNvSpPr txBox="1"/>
          <p:nvPr/>
        </p:nvSpPr>
        <p:spPr>
          <a:xfrm>
            <a:off x="1177532" y="3062523"/>
            <a:ext cx="3938070" cy="461665"/>
          </a:xfrm>
          <a:prstGeom prst="rect">
            <a:avLst/>
          </a:prstGeom>
          <a:noFill/>
        </p:spPr>
        <p:txBody>
          <a:bodyPr wrap="square" rtlCol="0">
            <a:spAutoFit/>
          </a:bodyPr>
          <a:lstStyle/>
          <a:p>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Tereshkova at local Aeroclub</a:t>
            </a:r>
          </a:p>
        </p:txBody>
      </p:sp>
      <p:sp>
        <p:nvSpPr>
          <p:cNvPr id="24" name="TextBox 23">
            <a:extLst>
              <a:ext uri="{FF2B5EF4-FFF2-40B4-BE49-F238E27FC236}">
                <a16:creationId xmlns:a16="http://schemas.microsoft.com/office/drawing/2014/main" id="{C6213564-5BBF-413F-9D8E-16F48FFED003}"/>
              </a:ext>
            </a:extLst>
          </p:cNvPr>
          <p:cNvSpPr txBox="1"/>
          <p:nvPr/>
        </p:nvSpPr>
        <p:spPr>
          <a:xfrm>
            <a:off x="7354965" y="5903923"/>
            <a:ext cx="5059017"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Textile plant where Tereshkova worked</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1384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53" presetClass="entr" presetSubtype="16"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par>
                                <p:cTn id="34" presetID="45"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2000"/>
                                        <p:tgtEl>
                                          <p:spTgt spid="24"/>
                                        </p:tgtEl>
                                      </p:cBhvr>
                                    </p:animEffect>
                                    <p:anim calcmode="lin" valueType="num">
                                      <p:cBhvr>
                                        <p:cTn id="37" dur="2000" fill="hold"/>
                                        <p:tgtEl>
                                          <p:spTgt spid="24"/>
                                        </p:tgtEl>
                                        <p:attrNameLst>
                                          <p:attrName>ppt_w</p:attrName>
                                        </p:attrNameLst>
                                      </p:cBhvr>
                                      <p:tavLst>
                                        <p:tav tm="0" fmla="#ppt_w*sin(2.5*pi*$)">
                                          <p:val>
                                            <p:fltVal val="0"/>
                                          </p:val>
                                        </p:tav>
                                        <p:tav tm="100000">
                                          <p:val>
                                            <p:fltVal val="1"/>
                                          </p:val>
                                        </p:tav>
                                      </p:tavLst>
                                    </p:anim>
                                    <p:anim calcmode="lin" valueType="num">
                                      <p:cBhvr>
                                        <p:cTn id="38" dur="2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1473D975-2768-4714-B450-A9C53C91BB24}"/>
              </a:ext>
            </a:extLst>
          </p:cNvPr>
          <p:cNvSpPr/>
          <p:nvPr/>
        </p:nvSpPr>
        <p:spPr>
          <a:xfrm>
            <a:off x="0" y="0"/>
            <a:ext cx="12192000" cy="6858000"/>
          </a:xfrm>
          <a:prstGeom prst="frame">
            <a:avLst>
              <a:gd name="adj1" fmla="val 3776"/>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00247E8A-0332-4DA1-9A9E-F3B1C97311E3}"/>
              </a:ext>
            </a:extLst>
          </p:cNvPr>
          <p:cNvSpPr/>
          <p:nvPr/>
        </p:nvSpPr>
        <p:spPr>
          <a:xfrm>
            <a:off x="383823" y="372533"/>
            <a:ext cx="11413066" cy="6129867"/>
          </a:xfrm>
          <a:prstGeom prst="frame">
            <a:avLst>
              <a:gd name="adj1" fmla="val 8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DF861020-49C5-4ACE-ADE8-7D3908F0E119}"/>
              </a:ext>
            </a:extLst>
          </p:cNvPr>
          <p:cNvSpPr txBox="1"/>
          <p:nvPr/>
        </p:nvSpPr>
        <p:spPr>
          <a:xfrm>
            <a:off x="5655734" y="6530623"/>
            <a:ext cx="2178756" cy="372533"/>
          </a:xfrm>
          <a:prstGeom prst="rect">
            <a:avLst/>
          </a:prstGeom>
          <a:noFill/>
        </p:spPr>
        <p:txBody>
          <a:bodyPr wrap="square" rtlCol="0">
            <a:spAutoFit/>
          </a:bodyPr>
          <a:lstStyle/>
          <a:p>
            <a:r>
              <a:rPr lang="en-US" b="1" dirty="0" err="1">
                <a:solidFill>
                  <a:srgbClr val="FFFF00"/>
                </a:solidFill>
              </a:rPr>
              <a:t>Nelufa</a:t>
            </a:r>
            <a:r>
              <a:rPr lang="en-US" b="1" dirty="0">
                <a:solidFill>
                  <a:srgbClr val="FFFF00"/>
                </a:solidFill>
              </a:rPr>
              <a:t> </a:t>
            </a:r>
            <a:r>
              <a:rPr lang="en-US" b="1" dirty="0" err="1">
                <a:solidFill>
                  <a:srgbClr val="FFFF00"/>
                </a:solidFill>
              </a:rPr>
              <a:t>Afrose</a:t>
            </a:r>
            <a:r>
              <a:rPr lang="en-US" b="1" dirty="0">
                <a:solidFill>
                  <a:srgbClr val="FFFF00"/>
                </a:solidFill>
              </a:rPr>
              <a:t> </a:t>
            </a:r>
            <a:r>
              <a:rPr lang="en-US" b="1" dirty="0" err="1">
                <a:solidFill>
                  <a:srgbClr val="FFFF00"/>
                </a:solidFill>
              </a:rPr>
              <a:t>Bithi</a:t>
            </a:r>
            <a:endParaRPr lang="en-US" b="1" dirty="0">
              <a:solidFill>
                <a:srgbClr val="FFFF00"/>
              </a:solidFill>
            </a:endParaRPr>
          </a:p>
        </p:txBody>
      </p:sp>
      <p:sp>
        <p:nvSpPr>
          <p:cNvPr id="6" name="TextBox 5">
            <a:extLst>
              <a:ext uri="{FF2B5EF4-FFF2-40B4-BE49-F238E27FC236}">
                <a16:creationId xmlns:a16="http://schemas.microsoft.com/office/drawing/2014/main" id="{E3235145-B348-4178-8AF0-498BAB6868D3}"/>
              </a:ext>
            </a:extLst>
          </p:cNvPr>
          <p:cNvSpPr txBox="1"/>
          <p:nvPr/>
        </p:nvSpPr>
        <p:spPr>
          <a:xfrm>
            <a:off x="511529" y="3885569"/>
            <a:ext cx="7158859"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Times New Roman" panose="02020603050405020304" pitchFamily="18" charset="0"/>
              </a:rPr>
              <a:t>On 16 February 1962, "</a:t>
            </a:r>
            <a:r>
              <a:rPr kumimoji="0" lang="en-US" sz="3200" b="0"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Times New Roman" panose="02020603050405020304" pitchFamily="18" charset="0"/>
              </a:rPr>
              <a:t>proletaria</a:t>
            </a: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Times New Roman" panose="02020603050405020304" pitchFamily="18" charset="0"/>
              </a:rPr>
              <a:t>" Valentina Tereshkova was selected for this project from among more than four hundred applicants. </a:t>
            </a:r>
            <a:endPar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75C147A-4DFD-425D-A207-1032D153E621}"/>
              </a:ext>
            </a:extLst>
          </p:cNvPr>
          <p:cNvSpPr txBox="1"/>
          <p:nvPr/>
        </p:nvSpPr>
        <p:spPr>
          <a:xfrm>
            <a:off x="4255060" y="565922"/>
            <a:ext cx="7425411" cy="2062103"/>
          </a:xfrm>
          <a:prstGeom prst="rect">
            <a:avLst/>
          </a:prstGeom>
          <a:noFill/>
        </p:spPr>
        <p:txBody>
          <a:bodyPr wrap="square">
            <a:spAutoFit/>
          </a:bodyPr>
          <a:lstStyle/>
          <a:p>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Times New Roman" panose="02020603050405020304" pitchFamily="18" charset="0"/>
              </a:rPr>
              <a:t>After the flight of Yuri Gagarin (the first human being to travel to outer space in 1961), the Soviet Union decided to send a woman in space</a:t>
            </a:r>
            <a:r>
              <a:rPr kumimoji="0" lang="en-US" sz="3200" b="0" i="0" u="none" strike="noStrike" kern="1200" cap="none" spc="0" normalizeH="0" baseline="0" noProof="0" dirty="0">
                <a:ln>
                  <a:noFill/>
                </a:ln>
                <a:solidFill>
                  <a:srgbClr val="000000"/>
                </a:solidFill>
                <a:effectLst/>
                <a:uLnTx/>
                <a:uFillTx/>
                <a:latin typeface="Times-Roman"/>
                <a:ea typeface="Times New Roman" panose="02020603050405020304" pitchFamily="18" charset="0"/>
                <a:cs typeface="Times-Roman"/>
              </a:rPr>
              <a:t>. </a:t>
            </a:r>
            <a:endParaRPr lang="en-US" sz="3200" dirty="0"/>
          </a:p>
        </p:txBody>
      </p:sp>
      <p:pic>
        <p:nvPicPr>
          <p:cNvPr id="3" name="Picture 2">
            <a:extLst>
              <a:ext uri="{FF2B5EF4-FFF2-40B4-BE49-F238E27FC236}">
                <a16:creationId xmlns:a16="http://schemas.microsoft.com/office/drawing/2014/main" id="{63036A8E-4794-48E7-B219-CE19089FC996}"/>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8440560" y="3365859"/>
            <a:ext cx="3239911" cy="2581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485E0955-0CE3-4C3A-89E8-D5ACF01438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781" y="869115"/>
            <a:ext cx="3239911" cy="2581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496AF1F1-4144-4B84-9DF9-B03CD1EBF93E}"/>
              </a:ext>
            </a:extLst>
          </p:cNvPr>
          <p:cNvSpPr txBox="1"/>
          <p:nvPr/>
        </p:nvSpPr>
        <p:spPr>
          <a:xfrm>
            <a:off x="504780" y="3421021"/>
            <a:ext cx="3239911"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Yuri Gagarin &amp; Tereshkova</a:t>
            </a:r>
          </a:p>
        </p:txBody>
      </p:sp>
      <p:sp>
        <p:nvSpPr>
          <p:cNvPr id="4" name="TextBox 3">
            <a:extLst>
              <a:ext uri="{FF2B5EF4-FFF2-40B4-BE49-F238E27FC236}">
                <a16:creationId xmlns:a16="http://schemas.microsoft.com/office/drawing/2014/main" id="{3BB490C2-406F-499D-941C-7AC30018D792}"/>
              </a:ext>
            </a:extLst>
          </p:cNvPr>
          <p:cNvSpPr txBox="1"/>
          <p:nvPr/>
        </p:nvSpPr>
        <p:spPr>
          <a:xfrm>
            <a:off x="8871046" y="5924813"/>
            <a:ext cx="2593283"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Tereshkova selected</a:t>
            </a:r>
            <a:r>
              <a:rPr lang="en-US" dirty="0"/>
              <a:t>.</a:t>
            </a:r>
          </a:p>
        </p:txBody>
      </p:sp>
      <p:sp>
        <p:nvSpPr>
          <p:cNvPr id="11" name="Oval 10">
            <a:extLst>
              <a:ext uri="{FF2B5EF4-FFF2-40B4-BE49-F238E27FC236}">
                <a16:creationId xmlns:a16="http://schemas.microsoft.com/office/drawing/2014/main" id="{E576D2B3-4BC8-4227-8571-5C07612CF0D2}"/>
              </a:ext>
            </a:extLst>
          </p:cNvPr>
          <p:cNvSpPr/>
          <p:nvPr/>
        </p:nvSpPr>
        <p:spPr>
          <a:xfrm>
            <a:off x="383823" y="372533"/>
            <a:ext cx="1047412" cy="5521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Text</a:t>
            </a:r>
          </a:p>
        </p:txBody>
      </p:sp>
    </p:spTree>
    <p:extLst>
      <p:ext uri="{BB962C8B-B14F-4D97-AF65-F5344CB8AC3E}">
        <p14:creationId xmlns:p14="http://schemas.microsoft.com/office/powerpoint/2010/main" val="250786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55"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0.70"/>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1473D975-2768-4714-B450-A9C53C91BB24}"/>
              </a:ext>
            </a:extLst>
          </p:cNvPr>
          <p:cNvSpPr/>
          <p:nvPr/>
        </p:nvSpPr>
        <p:spPr>
          <a:xfrm>
            <a:off x="0" y="0"/>
            <a:ext cx="12192000" cy="6858000"/>
          </a:xfrm>
          <a:prstGeom prst="frame">
            <a:avLst>
              <a:gd name="adj1" fmla="val 3776"/>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00247E8A-0332-4DA1-9A9E-F3B1C97311E3}"/>
              </a:ext>
            </a:extLst>
          </p:cNvPr>
          <p:cNvSpPr/>
          <p:nvPr/>
        </p:nvSpPr>
        <p:spPr>
          <a:xfrm>
            <a:off x="383823" y="372533"/>
            <a:ext cx="11413066" cy="6129867"/>
          </a:xfrm>
          <a:prstGeom prst="frame">
            <a:avLst>
              <a:gd name="adj1" fmla="val 8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DF861020-49C5-4ACE-ADE8-7D3908F0E119}"/>
              </a:ext>
            </a:extLst>
          </p:cNvPr>
          <p:cNvSpPr txBox="1"/>
          <p:nvPr/>
        </p:nvSpPr>
        <p:spPr>
          <a:xfrm>
            <a:off x="4470401" y="6502400"/>
            <a:ext cx="2178756" cy="372533"/>
          </a:xfrm>
          <a:prstGeom prst="rect">
            <a:avLst/>
          </a:prstGeom>
          <a:noFill/>
        </p:spPr>
        <p:txBody>
          <a:bodyPr wrap="square" rtlCol="0">
            <a:spAutoFit/>
          </a:bodyPr>
          <a:lstStyle/>
          <a:p>
            <a:r>
              <a:rPr lang="en-US" b="1" dirty="0" err="1">
                <a:solidFill>
                  <a:srgbClr val="FFFF00"/>
                </a:solidFill>
              </a:rPr>
              <a:t>Nelufa</a:t>
            </a:r>
            <a:r>
              <a:rPr lang="en-US" b="1" dirty="0">
                <a:solidFill>
                  <a:srgbClr val="FFFF00"/>
                </a:solidFill>
              </a:rPr>
              <a:t> </a:t>
            </a:r>
            <a:r>
              <a:rPr lang="en-US" b="1" dirty="0" err="1">
                <a:solidFill>
                  <a:srgbClr val="FFFF00"/>
                </a:solidFill>
              </a:rPr>
              <a:t>Afrose</a:t>
            </a:r>
            <a:r>
              <a:rPr lang="en-US" b="1" dirty="0">
                <a:solidFill>
                  <a:srgbClr val="FFFF00"/>
                </a:solidFill>
              </a:rPr>
              <a:t> </a:t>
            </a:r>
            <a:r>
              <a:rPr lang="en-US" b="1" dirty="0" err="1">
                <a:solidFill>
                  <a:srgbClr val="FFFF00"/>
                </a:solidFill>
              </a:rPr>
              <a:t>Bithi</a:t>
            </a:r>
            <a:endParaRPr lang="en-US" b="1" dirty="0">
              <a:solidFill>
                <a:srgbClr val="FFFF00"/>
              </a:solidFill>
            </a:endParaRPr>
          </a:p>
        </p:txBody>
      </p:sp>
      <p:sp>
        <p:nvSpPr>
          <p:cNvPr id="9" name="TextBox 8">
            <a:extLst>
              <a:ext uri="{FF2B5EF4-FFF2-40B4-BE49-F238E27FC236}">
                <a16:creationId xmlns:a16="http://schemas.microsoft.com/office/drawing/2014/main" id="{3933402D-38A0-4ECE-A498-A8636AAB6D89}"/>
              </a:ext>
            </a:extLst>
          </p:cNvPr>
          <p:cNvSpPr txBox="1"/>
          <p:nvPr/>
        </p:nvSpPr>
        <p:spPr>
          <a:xfrm>
            <a:off x="4485726" y="397015"/>
            <a:ext cx="7093852" cy="3046988"/>
          </a:xfrm>
          <a:prstGeom prst="rect">
            <a:avLst/>
          </a:prstGeom>
          <a:noFill/>
        </p:spPr>
        <p:txBody>
          <a:bodyPr wrap="square">
            <a:spAutoFit/>
          </a:bodyPr>
          <a:lstStyle/>
          <a:p>
            <a:r>
              <a:rPr kumimoji="0" lang="en-US" sz="3200" b="0" i="0" u="none" strike="noStrike" kern="1200" cap="none" spc="0" normalizeH="0" baseline="0" noProof="0" dirty="0">
                <a:ln>
                  <a:noFill/>
                </a:ln>
                <a:solidFill>
                  <a:srgbClr val="000000"/>
                </a:solidFill>
                <a:effectLst/>
                <a:uLnTx/>
                <a:uFillTx/>
                <a:latin typeface="Times-Roman"/>
                <a:ea typeface="Times New Roman" panose="02020603050405020304" pitchFamily="18" charset="0"/>
                <a:cs typeface="Times-Roman"/>
              </a:rPr>
              <a:t>Tereshkova had to undergo a series of training that included weightless flights, isolation tests, centrifuge tests, rocket theory, spacecraft engineering, 120 parachute jumps and pilot training in MiG-15UTI jet fighters.</a:t>
            </a:r>
            <a:endParaRPr lang="en-US" dirty="0"/>
          </a:p>
        </p:txBody>
      </p:sp>
      <p:pic>
        <p:nvPicPr>
          <p:cNvPr id="10" name="Picture 9">
            <a:extLst>
              <a:ext uri="{FF2B5EF4-FFF2-40B4-BE49-F238E27FC236}">
                <a16:creationId xmlns:a16="http://schemas.microsoft.com/office/drawing/2014/main" id="{1B5310D6-482C-4363-A361-EE1EE4F04E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165" y="902738"/>
            <a:ext cx="3644705"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Flowchart: Alternate Process 7">
            <a:extLst>
              <a:ext uri="{FF2B5EF4-FFF2-40B4-BE49-F238E27FC236}">
                <a16:creationId xmlns:a16="http://schemas.microsoft.com/office/drawing/2014/main" id="{5D6E8906-A70C-4B15-8DE0-E2FDBB76C80C}"/>
              </a:ext>
            </a:extLst>
          </p:cNvPr>
          <p:cNvSpPr>
            <a:spLocks noChangeArrowheads="1"/>
          </p:cNvSpPr>
          <p:nvPr/>
        </p:nvSpPr>
        <p:spPr bwMode="auto">
          <a:xfrm>
            <a:off x="492165" y="4177546"/>
            <a:ext cx="6677261" cy="200675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anchor="ctr"/>
          <a:lstStyle>
            <a:lvl1pPr marL="571500" indent="-5715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a:r>
              <a:rPr lang="en-US" alt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 16 June 1963 , Valentina &amp; her back-up cosmonauts </a:t>
            </a:r>
            <a:r>
              <a:rPr lang="en-US" altLang="en-US"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Solovyova</a:t>
            </a:r>
            <a:r>
              <a:rPr lang="en-US" alt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were dressed in space-suits &amp; taken to the space shuttle launch pad by a bus  </a:t>
            </a:r>
            <a:r>
              <a:rPr lang="en-US" altLang="en-US" sz="3200" b="1" dirty="0">
                <a:latin typeface="Times New Roman" panose="02020603050405020304" pitchFamily="18" charset="0"/>
                <a:cs typeface="Times New Roman" panose="02020603050405020304" pitchFamily="18" charset="0"/>
              </a:rPr>
              <a:t>.</a:t>
            </a:r>
            <a:endParaRPr lang="en-US" altLang="en-US" sz="3200" b="1" i="1"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CF1FE657-570B-4FC3-AC1B-51EF79197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7965" y="3666426"/>
            <a:ext cx="4068418" cy="25178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Oval 11">
            <a:extLst>
              <a:ext uri="{FF2B5EF4-FFF2-40B4-BE49-F238E27FC236}">
                <a16:creationId xmlns:a16="http://schemas.microsoft.com/office/drawing/2014/main" id="{04477981-E022-4BDC-9EB4-16D120B4DAF6}"/>
              </a:ext>
            </a:extLst>
          </p:cNvPr>
          <p:cNvSpPr/>
          <p:nvPr/>
        </p:nvSpPr>
        <p:spPr>
          <a:xfrm>
            <a:off x="383823" y="372533"/>
            <a:ext cx="1047412" cy="32710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Text</a:t>
            </a:r>
          </a:p>
        </p:txBody>
      </p:sp>
    </p:spTree>
    <p:extLst>
      <p:ext uri="{BB962C8B-B14F-4D97-AF65-F5344CB8AC3E}">
        <p14:creationId xmlns:p14="http://schemas.microsoft.com/office/powerpoint/2010/main" val="153507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1473D975-2768-4714-B450-A9C53C91BB24}"/>
              </a:ext>
            </a:extLst>
          </p:cNvPr>
          <p:cNvSpPr/>
          <p:nvPr/>
        </p:nvSpPr>
        <p:spPr>
          <a:xfrm>
            <a:off x="0" y="0"/>
            <a:ext cx="12192000" cy="6858000"/>
          </a:xfrm>
          <a:prstGeom prst="frame">
            <a:avLst>
              <a:gd name="adj1" fmla="val 3776"/>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00247E8A-0332-4DA1-9A9E-F3B1C97311E3}"/>
              </a:ext>
            </a:extLst>
          </p:cNvPr>
          <p:cNvSpPr/>
          <p:nvPr/>
        </p:nvSpPr>
        <p:spPr>
          <a:xfrm>
            <a:off x="383823" y="372533"/>
            <a:ext cx="11413066" cy="6129867"/>
          </a:xfrm>
          <a:prstGeom prst="frame">
            <a:avLst>
              <a:gd name="adj1" fmla="val 8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DF861020-49C5-4ACE-ADE8-7D3908F0E119}"/>
              </a:ext>
            </a:extLst>
          </p:cNvPr>
          <p:cNvSpPr txBox="1"/>
          <p:nvPr/>
        </p:nvSpPr>
        <p:spPr>
          <a:xfrm>
            <a:off x="4470401" y="6502400"/>
            <a:ext cx="2178756" cy="372533"/>
          </a:xfrm>
          <a:prstGeom prst="rect">
            <a:avLst/>
          </a:prstGeom>
          <a:noFill/>
        </p:spPr>
        <p:txBody>
          <a:bodyPr wrap="square" rtlCol="0">
            <a:spAutoFit/>
          </a:bodyPr>
          <a:lstStyle/>
          <a:p>
            <a:r>
              <a:rPr lang="en-US" b="1" dirty="0" err="1">
                <a:solidFill>
                  <a:srgbClr val="FFFF00"/>
                </a:solidFill>
              </a:rPr>
              <a:t>Nelufa</a:t>
            </a:r>
            <a:r>
              <a:rPr lang="en-US" b="1" dirty="0">
                <a:solidFill>
                  <a:srgbClr val="FFFF00"/>
                </a:solidFill>
              </a:rPr>
              <a:t> </a:t>
            </a:r>
            <a:r>
              <a:rPr lang="en-US" b="1" dirty="0" err="1">
                <a:solidFill>
                  <a:srgbClr val="FFFF00"/>
                </a:solidFill>
              </a:rPr>
              <a:t>Afrose</a:t>
            </a:r>
            <a:r>
              <a:rPr lang="en-US" b="1" dirty="0">
                <a:solidFill>
                  <a:srgbClr val="FFFF00"/>
                </a:solidFill>
              </a:rPr>
              <a:t> </a:t>
            </a:r>
            <a:r>
              <a:rPr lang="en-US" b="1" dirty="0" err="1">
                <a:solidFill>
                  <a:srgbClr val="FFFF00"/>
                </a:solidFill>
              </a:rPr>
              <a:t>Bithi</a:t>
            </a:r>
            <a:endParaRPr lang="en-US" b="1" dirty="0">
              <a:solidFill>
                <a:srgbClr val="FFFF00"/>
              </a:solidFill>
            </a:endParaRPr>
          </a:p>
        </p:txBody>
      </p:sp>
      <p:sp>
        <p:nvSpPr>
          <p:cNvPr id="9" name="TextBox 8">
            <a:extLst>
              <a:ext uri="{FF2B5EF4-FFF2-40B4-BE49-F238E27FC236}">
                <a16:creationId xmlns:a16="http://schemas.microsoft.com/office/drawing/2014/main" id="{6AA7D916-A4D7-4C9D-B634-93F17D6E1CBE}"/>
              </a:ext>
            </a:extLst>
          </p:cNvPr>
          <p:cNvSpPr txBox="1"/>
          <p:nvPr/>
        </p:nvSpPr>
        <p:spPr>
          <a:xfrm>
            <a:off x="4470401" y="833172"/>
            <a:ext cx="5915377" cy="1569660"/>
          </a:xfrm>
          <a:prstGeom prst="rect">
            <a:avLst/>
          </a:prstGeom>
          <a:noFill/>
        </p:spPr>
        <p:txBody>
          <a:bodyPr wrap="square">
            <a:spAutoFit/>
          </a:bodyPr>
          <a:lstStyle/>
          <a:p>
            <a:r>
              <a:rPr lang="en-US" alt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1977 , Valentina earned a Doctorate in Engineering from Zhukov sky Air Force Academy</a:t>
            </a:r>
            <a:r>
              <a:rPr lang="en-US" altLang="en-US" sz="3200" b="1" dirty="0">
                <a:latin typeface="Times New Roman" panose="02020603050405020304" pitchFamily="18" charset="0"/>
                <a:cs typeface="Times New Roman" panose="02020603050405020304" pitchFamily="18" charset="0"/>
              </a:rPr>
              <a:t>.</a:t>
            </a:r>
            <a:endParaRPr lang="en-US" altLang="en-US" sz="3200" b="1" i="1" dirty="0">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4789422E-F292-4B76-9310-44823279C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5472" y="3386780"/>
            <a:ext cx="2885682" cy="28429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a:extLst>
              <a:ext uri="{FF2B5EF4-FFF2-40B4-BE49-F238E27FC236}">
                <a16:creationId xmlns:a16="http://schemas.microsoft.com/office/drawing/2014/main" id="{9B4F3FFD-56D0-4613-BAE1-E5D62ED4D8A3}"/>
              </a:ext>
            </a:extLst>
          </p:cNvPr>
          <p:cNvSpPr txBox="1"/>
          <p:nvPr/>
        </p:nvSpPr>
        <p:spPr>
          <a:xfrm>
            <a:off x="512273" y="3530978"/>
            <a:ext cx="7694749" cy="255454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Afterwards she turns to politics. During the Soviet regime she became one of the presidium members of the Supreme Soviet. Now this living legend is a member in the lower house of Russian legislature.  </a:t>
            </a:r>
          </a:p>
        </p:txBody>
      </p:sp>
      <p:pic>
        <p:nvPicPr>
          <p:cNvPr id="11" name="Picture 10">
            <a:extLst>
              <a:ext uri="{FF2B5EF4-FFF2-40B4-BE49-F238E27FC236}">
                <a16:creationId xmlns:a16="http://schemas.microsoft.com/office/drawing/2014/main" id="{98621278-B97A-4035-B9BB-F1F02A732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273" y="772477"/>
            <a:ext cx="2676939" cy="2803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Oval 9">
            <a:extLst>
              <a:ext uri="{FF2B5EF4-FFF2-40B4-BE49-F238E27FC236}">
                <a16:creationId xmlns:a16="http://schemas.microsoft.com/office/drawing/2014/main" id="{42D1A951-F793-4586-BC77-CD480FE2576D}"/>
              </a:ext>
            </a:extLst>
          </p:cNvPr>
          <p:cNvSpPr/>
          <p:nvPr/>
        </p:nvSpPr>
        <p:spPr>
          <a:xfrm>
            <a:off x="383823" y="372533"/>
            <a:ext cx="1047412" cy="32710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Text</a:t>
            </a:r>
          </a:p>
        </p:txBody>
      </p:sp>
    </p:spTree>
    <p:extLst>
      <p:ext uri="{BB962C8B-B14F-4D97-AF65-F5344CB8AC3E}">
        <p14:creationId xmlns:p14="http://schemas.microsoft.com/office/powerpoint/2010/main" val="384293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5"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000" fill="hold"/>
                                        <p:tgtEl>
                                          <p:spTgt spid="15"/>
                                        </p:tgtEl>
                                        <p:attrNameLst>
                                          <p:attrName>ppt_w</p:attrName>
                                        </p:attrNameLst>
                                      </p:cBhvr>
                                      <p:tavLst>
                                        <p:tav tm="0">
                                          <p:val>
                                            <p:strVal val="#ppt_w*0.70"/>
                                          </p:val>
                                        </p:tav>
                                        <p:tav tm="100000">
                                          <p:val>
                                            <p:strVal val="#ppt_w"/>
                                          </p:val>
                                        </p:tav>
                                      </p:tavLst>
                                    </p:anim>
                                    <p:anim calcmode="lin" valueType="num">
                                      <p:cBhvr>
                                        <p:cTn id="25" dur="1000" fill="hold"/>
                                        <p:tgtEl>
                                          <p:spTgt spid="15"/>
                                        </p:tgtEl>
                                        <p:attrNameLst>
                                          <p:attrName>ppt_h</p:attrName>
                                        </p:attrNameLst>
                                      </p:cBhvr>
                                      <p:tavLst>
                                        <p:tav tm="0">
                                          <p:val>
                                            <p:strVal val="#ppt_h"/>
                                          </p:val>
                                        </p:tav>
                                        <p:tav tm="100000">
                                          <p:val>
                                            <p:strVal val="#ppt_h"/>
                                          </p:val>
                                        </p:tav>
                                      </p:tavLst>
                                    </p:anim>
                                    <p:animEffect transition="in" filter="fade">
                                      <p:cBhvr>
                                        <p:cTn id="2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1473D975-2768-4714-B450-A9C53C91BB24}"/>
              </a:ext>
            </a:extLst>
          </p:cNvPr>
          <p:cNvSpPr/>
          <p:nvPr/>
        </p:nvSpPr>
        <p:spPr>
          <a:xfrm>
            <a:off x="0" y="0"/>
            <a:ext cx="12192000" cy="6858000"/>
          </a:xfrm>
          <a:prstGeom prst="frame">
            <a:avLst>
              <a:gd name="adj1" fmla="val 3776"/>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00247E8A-0332-4DA1-9A9E-F3B1C97311E3}"/>
              </a:ext>
            </a:extLst>
          </p:cNvPr>
          <p:cNvSpPr/>
          <p:nvPr/>
        </p:nvSpPr>
        <p:spPr>
          <a:xfrm>
            <a:off x="383823" y="372533"/>
            <a:ext cx="11413066" cy="6129867"/>
          </a:xfrm>
          <a:prstGeom prst="frame">
            <a:avLst>
              <a:gd name="adj1" fmla="val 8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DF861020-49C5-4ACE-ADE8-7D3908F0E119}"/>
              </a:ext>
            </a:extLst>
          </p:cNvPr>
          <p:cNvSpPr txBox="1"/>
          <p:nvPr/>
        </p:nvSpPr>
        <p:spPr>
          <a:xfrm>
            <a:off x="4470401" y="6502400"/>
            <a:ext cx="2178756" cy="372533"/>
          </a:xfrm>
          <a:prstGeom prst="rect">
            <a:avLst/>
          </a:prstGeom>
          <a:noFill/>
        </p:spPr>
        <p:txBody>
          <a:bodyPr wrap="square" rtlCol="0">
            <a:spAutoFit/>
          </a:bodyPr>
          <a:lstStyle/>
          <a:p>
            <a:r>
              <a:rPr lang="en-US" b="1" dirty="0" err="1">
                <a:solidFill>
                  <a:srgbClr val="FFFF00"/>
                </a:solidFill>
              </a:rPr>
              <a:t>Nelufa</a:t>
            </a:r>
            <a:r>
              <a:rPr lang="en-US" b="1" dirty="0">
                <a:solidFill>
                  <a:srgbClr val="FFFF00"/>
                </a:solidFill>
              </a:rPr>
              <a:t> </a:t>
            </a:r>
            <a:r>
              <a:rPr lang="en-US" b="1" dirty="0" err="1">
                <a:solidFill>
                  <a:srgbClr val="FFFF00"/>
                </a:solidFill>
              </a:rPr>
              <a:t>Afrose</a:t>
            </a:r>
            <a:r>
              <a:rPr lang="en-US" b="1" dirty="0">
                <a:solidFill>
                  <a:srgbClr val="FFFF00"/>
                </a:solidFill>
              </a:rPr>
              <a:t> </a:t>
            </a:r>
            <a:r>
              <a:rPr lang="en-US" b="1" dirty="0" err="1">
                <a:solidFill>
                  <a:srgbClr val="FFFF00"/>
                </a:solidFill>
              </a:rPr>
              <a:t>Bithi</a:t>
            </a:r>
            <a:endParaRPr lang="en-US" b="1" dirty="0">
              <a:solidFill>
                <a:srgbClr val="FFFF00"/>
              </a:solidFill>
            </a:endParaRPr>
          </a:p>
        </p:txBody>
      </p:sp>
      <p:sp>
        <p:nvSpPr>
          <p:cNvPr id="2" name="TextBox 1">
            <a:extLst>
              <a:ext uri="{FF2B5EF4-FFF2-40B4-BE49-F238E27FC236}">
                <a16:creationId xmlns:a16="http://schemas.microsoft.com/office/drawing/2014/main" id="{B9B9BFD2-82AC-4246-9CC2-C274524BEEB6}"/>
              </a:ext>
            </a:extLst>
          </p:cNvPr>
          <p:cNvSpPr txBox="1"/>
          <p:nvPr/>
        </p:nvSpPr>
        <p:spPr>
          <a:xfrm>
            <a:off x="1010008" y="1926466"/>
            <a:ext cx="6445745" cy="2062103"/>
          </a:xfrm>
          <a:prstGeom prst="rect">
            <a:avLst/>
          </a:prstGeom>
          <a:noFill/>
          <a:ln>
            <a:solidFill>
              <a:schemeClr val="accent2">
                <a:lumMod val="75000"/>
              </a:schemeClr>
            </a:solidFill>
          </a:ln>
        </p:spPr>
        <p:txBody>
          <a:bodyPr wrap="square" rtlCol="0">
            <a:spAutoFit/>
          </a:bodyPr>
          <a:lstStyle/>
          <a:p>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 her 70</a:t>
            </a:r>
            <a:r>
              <a:rPr lang="en-US" sz="3200"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birthday when she was invited by the Russian Prime Minister Vladimir Putin, she expressed her desire to fly Mars</a:t>
            </a:r>
            <a:r>
              <a:rPr lang="en-US" dirty="0"/>
              <a:t>.</a:t>
            </a:r>
          </a:p>
        </p:txBody>
      </p:sp>
      <p:pic>
        <p:nvPicPr>
          <p:cNvPr id="4" name="Picture 3">
            <a:extLst>
              <a:ext uri="{FF2B5EF4-FFF2-40B4-BE49-F238E27FC236}">
                <a16:creationId xmlns:a16="http://schemas.microsoft.com/office/drawing/2014/main" id="{F39983FC-CF6C-4AA7-B6EF-CF1FCBC533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1938" y="1522226"/>
            <a:ext cx="3218240" cy="28705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Oval 8">
            <a:extLst>
              <a:ext uri="{FF2B5EF4-FFF2-40B4-BE49-F238E27FC236}">
                <a16:creationId xmlns:a16="http://schemas.microsoft.com/office/drawing/2014/main" id="{3E20F061-F6FD-4D4C-B962-BD470592CE8C}"/>
              </a:ext>
            </a:extLst>
          </p:cNvPr>
          <p:cNvSpPr/>
          <p:nvPr/>
        </p:nvSpPr>
        <p:spPr>
          <a:xfrm>
            <a:off x="383823" y="372533"/>
            <a:ext cx="1047412" cy="32710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Text</a:t>
            </a:r>
          </a:p>
        </p:txBody>
      </p:sp>
    </p:spTree>
    <p:extLst>
      <p:ext uri="{BB962C8B-B14F-4D97-AF65-F5344CB8AC3E}">
        <p14:creationId xmlns:p14="http://schemas.microsoft.com/office/powerpoint/2010/main" val="342024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1473D975-2768-4714-B450-A9C53C91BB24}"/>
              </a:ext>
            </a:extLst>
          </p:cNvPr>
          <p:cNvSpPr/>
          <p:nvPr/>
        </p:nvSpPr>
        <p:spPr>
          <a:xfrm>
            <a:off x="0" y="0"/>
            <a:ext cx="12192000" cy="6858000"/>
          </a:xfrm>
          <a:prstGeom prst="frame">
            <a:avLst>
              <a:gd name="adj1" fmla="val 3776"/>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00247E8A-0332-4DA1-9A9E-F3B1C97311E3}"/>
              </a:ext>
            </a:extLst>
          </p:cNvPr>
          <p:cNvSpPr/>
          <p:nvPr/>
        </p:nvSpPr>
        <p:spPr>
          <a:xfrm>
            <a:off x="383823" y="372533"/>
            <a:ext cx="11413066" cy="6129867"/>
          </a:xfrm>
          <a:prstGeom prst="frame">
            <a:avLst>
              <a:gd name="adj1" fmla="val 8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DF861020-49C5-4ACE-ADE8-7D3908F0E119}"/>
              </a:ext>
            </a:extLst>
          </p:cNvPr>
          <p:cNvSpPr txBox="1"/>
          <p:nvPr/>
        </p:nvSpPr>
        <p:spPr>
          <a:xfrm>
            <a:off x="4470401" y="6502400"/>
            <a:ext cx="2178756" cy="372533"/>
          </a:xfrm>
          <a:prstGeom prst="rect">
            <a:avLst/>
          </a:prstGeom>
          <a:noFill/>
        </p:spPr>
        <p:txBody>
          <a:bodyPr wrap="square" rtlCol="0">
            <a:spAutoFit/>
          </a:bodyPr>
          <a:lstStyle/>
          <a:p>
            <a:r>
              <a:rPr lang="en-US" b="1" dirty="0" err="1">
                <a:solidFill>
                  <a:srgbClr val="FFFF00"/>
                </a:solidFill>
              </a:rPr>
              <a:t>Nelufa</a:t>
            </a:r>
            <a:r>
              <a:rPr lang="en-US" b="1" dirty="0">
                <a:solidFill>
                  <a:srgbClr val="FFFF00"/>
                </a:solidFill>
              </a:rPr>
              <a:t> </a:t>
            </a:r>
            <a:r>
              <a:rPr lang="en-US" b="1" dirty="0" err="1">
                <a:solidFill>
                  <a:srgbClr val="FFFF00"/>
                </a:solidFill>
              </a:rPr>
              <a:t>Afrose</a:t>
            </a:r>
            <a:r>
              <a:rPr lang="en-US" b="1" dirty="0">
                <a:solidFill>
                  <a:srgbClr val="FFFF00"/>
                </a:solidFill>
              </a:rPr>
              <a:t> </a:t>
            </a:r>
            <a:r>
              <a:rPr lang="en-US" b="1" dirty="0" err="1">
                <a:solidFill>
                  <a:srgbClr val="FFFF00"/>
                </a:solidFill>
              </a:rPr>
              <a:t>Bithi</a:t>
            </a:r>
            <a:endParaRPr lang="en-US" b="1" dirty="0">
              <a:solidFill>
                <a:srgbClr val="FFFF00"/>
              </a:solidFill>
            </a:endParaRPr>
          </a:p>
        </p:txBody>
      </p:sp>
      <p:sp>
        <p:nvSpPr>
          <p:cNvPr id="6" name="TextBox 5">
            <a:extLst>
              <a:ext uri="{FF2B5EF4-FFF2-40B4-BE49-F238E27FC236}">
                <a16:creationId xmlns:a16="http://schemas.microsoft.com/office/drawing/2014/main" id="{3A586465-5ACF-4E38-B6B1-63B3BB3B4985}"/>
              </a:ext>
            </a:extLst>
          </p:cNvPr>
          <p:cNvSpPr txBox="1"/>
          <p:nvPr/>
        </p:nvSpPr>
        <p:spPr>
          <a:xfrm>
            <a:off x="2423183" y="1087699"/>
            <a:ext cx="6841868" cy="1938992"/>
          </a:xfrm>
          <a:prstGeom prst="rect">
            <a:avLst/>
          </a:prstGeom>
          <a:noFill/>
          <a:ln>
            <a:solidFill>
              <a:schemeClr val="accent6">
                <a:lumMod val="50000"/>
              </a:schemeClr>
            </a:solidFill>
          </a:ln>
        </p:spPr>
        <p:txBody>
          <a:bodyPr wrap="square">
            <a:spAutoFit/>
          </a:bodyPr>
          <a:lstStyle/>
          <a:p>
            <a:pPr algn="ctr"/>
            <a:r>
              <a:rPr lang="en-US" sz="40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Open the text book at page- 12</a:t>
            </a:r>
          </a:p>
          <a:p>
            <a:pPr algn="ctr"/>
            <a:r>
              <a:rPr lang="en-US" sz="40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a:t>
            </a:r>
          </a:p>
          <a:p>
            <a:pPr algn="ctr"/>
            <a:r>
              <a:rPr lang="en-US" sz="40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read  the text silently.</a:t>
            </a:r>
          </a:p>
        </p:txBody>
      </p:sp>
      <p:pic>
        <p:nvPicPr>
          <p:cNvPr id="3" name="Picture 2">
            <a:extLst>
              <a:ext uri="{FF2B5EF4-FFF2-40B4-BE49-F238E27FC236}">
                <a16:creationId xmlns:a16="http://schemas.microsoft.com/office/drawing/2014/main" id="{B1E100F8-EB69-4D7B-A665-4A1D69C4E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3399224"/>
            <a:ext cx="3379612" cy="20857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5559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1473D975-2768-4714-B450-A9C53C91BB24}"/>
              </a:ext>
            </a:extLst>
          </p:cNvPr>
          <p:cNvSpPr/>
          <p:nvPr/>
        </p:nvSpPr>
        <p:spPr>
          <a:xfrm>
            <a:off x="0" y="0"/>
            <a:ext cx="12192000" cy="6858000"/>
          </a:xfrm>
          <a:prstGeom prst="frame">
            <a:avLst>
              <a:gd name="adj1" fmla="val 3776"/>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00247E8A-0332-4DA1-9A9E-F3B1C97311E3}"/>
              </a:ext>
            </a:extLst>
          </p:cNvPr>
          <p:cNvSpPr/>
          <p:nvPr/>
        </p:nvSpPr>
        <p:spPr>
          <a:xfrm>
            <a:off x="383823" y="372533"/>
            <a:ext cx="11413066" cy="6129867"/>
          </a:xfrm>
          <a:prstGeom prst="frame">
            <a:avLst>
              <a:gd name="adj1" fmla="val 8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DF861020-49C5-4ACE-ADE8-7D3908F0E119}"/>
              </a:ext>
            </a:extLst>
          </p:cNvPr>
          <p:cNvSpPr txBox="1"/>
          <p:nvPr/>
        </p:nvSpPr>
        <p:spPr>
          <a:xfrm>
            <a:off x="5260623" y="6508045"/>
            <a:ext cx="2178756" cy="372533"/>
          </a:xfrm>
          <a:prstGeom prst="rect">
            <a:avLst/>
          </a:prstGeom>
          <a:noFill/>
        </p:spPr>
        <p:txBody>
          <a:bodyPr wrap="square" rtlCol="0">
            <a:spAutoFit/>
          </a:bodyPr>
          <a:lstStyle/>
          <a:p>
            <a:r>
              <a:rPr lang="en-US" b="1" dirty="0" err="1">
                <a:solidFill>
                  <a:srgbClr val="FFFF00"/>
                </a:solidFill>
              </a:rPr>
              <a:t>Nelufa</a:t>
            </a:r>
            <a:r>
              <a:rPr lang="en-US" b="1" dirty="0">
                <a:solidFill>
                  <a:srgbClr val="FFFF00"/>
                </a:solidFill>
              </a:rPr>
              <a:t> </a:t>
            </a:r>
            <a:r>
              <a:rPr lang="en-US" b="1" dirty="0" err="1">
                <a:solidFill>
                  <a:srgbClr val="FFFF00"/>
                </a:solidFill>
              </a:rPr>
              <a:t>Afrose</a:t>
            </a:r>
            <a:r>
              <a:rPr lang="en-US" b="1" dirty="0">
                <a:solidFill>
                  <a:srgbClr val="FFFF00"/>
                </a:solidFill>
              </a:rPr>
              <a:t> </a:t>
            </a:r>
            <a:r>
              <a:rPr lang="en-US" b="1" dirty="0" err="1">
                <a:solidFill>
                  <a:srgbClr val="FFFF00"/>
                </a:solidFill>
              </a:rPr>
              <a:t>Bithi</a:t>
            </a:r>
            <a:endParaRPr lang="en-US" b="1" dirty="0">
              <a:solidFill>
                <a:srgbClr val="FFFF00"/>
              </a:solidFill>
            </a:endParaRPr>
          </a:p>
        </p:txBody>
      </p:sp>
      <p:sp>
        <p:nvSpPr>
          <p:cNvPr id="9" name="Rectangle 8">
            <a:extLst>
              <a:ext uri="{FF2B5EF4-FFF2-40B4-BE49-F238E27FC236}">
                <a16:creationId xmlns:a16="http://schemas.microsoft.com/office/drawing/2014/main" id="{DEEA3BF4-80E0-47B5-A1AC-ABC93803A79A}"/>
              </a:ext>
            </a:extLst>
          </p:cNvPr>
          <p:cNvSpPr/>
          <p:nvPr/>
        </p:nvSpPr>
        <p:spPr>
          <a:xfrm>
            <a:off x="1405200" y="2875882"/>
            <a:ext cx="8168784" cy="584775"/>
          </a:xfrm>
          <a:prstGeom prst="rect">
            <a:avLst/>
          </a:prstGeom>
        </p:spPr>
        <p:txBody>
          <a:bodyPr wrap="square">
            <a:spAutoFit/>
          </a:bodyPr>
          <a:lstStyle/>
          <a:p>
            <a:pPr algn="ct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Write five sentences on Valentina Tereshkova</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ECBECCE3-6EB1-4FB2-8F0D-D63ADDBFA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9527" y="4323347"/>
            <a:ext cx="2977362" cy="2196304"/>
          </a:xfrm>
          <a:prstGeom prst="rect">
            <a:avLst/>
          </a:prstGeom>
        </p:spPr>
      </p:pic>
      <p:sp>
        <p:nvSpPr>
          <p:cNvPr id="10" name="TextBox 9">
            <a:extLst>
              <a:ext uri="{FF2B5EF4-FFF2-40B4-BE49-F238E27FC236}">
                <a16:creationId xmlns:a16="http://schemas.microsoft.com/office/drawing/2014/main" id="{1F7AEE80-1FA3-4EFA-AEB5-44D13241F34F}"/>
              </a:ext>
            </a:extLst>
          </p:cNvPr>
          <p:cNvSpPr txBox="1"/>
          <p:nvPr/>
        </p:nvSpPr>
        <p:spPr>
          <a:xfrm>
            <a:off x="3149601" y="804275"/>
            <a:ext cx="5322708" cy="769441"/>
          </a:xfrm>
          <a:prstGeom prst="rect">
            <a:avLst/>
          </a:prstGeom>
          <a:noFill/>
          <a:ln>
            <a:solidFill>
              <a:srgbClr val="7030A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Individual Work</a:t>
            </a:r>
          </a:p>
        </p:txBody>
      </p:sp>
    </p:spTree>
    <p:extLst>
      <p:ext uri="{BB962C8B-B14F-4D97-AF65-F5344CB8AC3E}">
        <p14:creationId xmlns:p14="http://schemas.microsoft.com/office/powerpoint/2010/main" val="345342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1473D975-2768-4714-B450-A9C53C91BB24}"/>
              </a:ext>
            </a:extLst>
          </p:cNvPr>
          <p:cNvSpPr/>
          <p:nvPr/>
        </p:nvSpPr>
        <p:spPr>
          <a:xfrm>
            <a:off x="0" y="0"/>
            <a:ext cx="12192000" cy="6858000"/>
          </a:xfrm>
          <a:prstGeom prst="frame">
            <a:avLst>
              <a:gd name="adj1" fmla="val 3776"/>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00247E8A-0332-4DA1-9A9E-F3B1C97311E3}"/>
              </a:ext>
            </a:extLst>
          </p:cNvPr>
          <p:cNvSpPr/>
          <p:nvPr/>
        </p:nvSpPr>
        <p:spPr>
          <a:xfrm>
            <a:off x="389467" y="355599"/>
            <a:ext cx="11413066" cy="6129867"/>
          </a:xfrm>
          <a:prstGeom prst="frame">
            <a:avLst>
              <a:gd name="adj1" fmla="val 8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DF861020-49C5-4ACE-ADE8-7D3908F0E119}"/>
              </a:ext>
            </a:extLst>
          </p:cNvPr>
          <p:cNvSpPr txBox="1"/>
          <p:nvPr/>
        </p:nvSpPr>
        <p:spPr>
          <a:xfrm>
            <a:off x="5350934" y="6502400"/>
            <a:ext cx="2178756" cy="372533"/>
          </a:xfrm>
          <a:prstGeom prst="rect">
            <a:avLst/>
          </a:prstGeom>
          <a:noFill/>
        </p:spPr>
        <p:txBody>
          <a:bodyPr wrap="square" rtlCol="0">
            <a:spAutoFit/>
          </a:bodyPr>
          <a:lstStyle/>
          <a:p>
            <a:r>
              <a:rPr lang="en-US" b="1" dirty="0" err="1">
                <a:solidFill>
                  <a:srgbClr val="FFFF00"/>
                </a:solidFill>
              </a:rPr>
              <a:t>Nelufa</a:t>
            </a:r>
            <a:r>
              <a:rPr lang="en-US" b="1" dirty="0">
                <a:solidFill>
                  <a:srgbClr val="FFFF00"/>
                </a:solidFill>
              </a:rPr>
              <a:t> </a:t>
            </a:r>
            <a:r>
              <a:rPr lang="en-US" b="1" dirty="0" err="1">
                <a:solidFill>
                  <a:srgbClr val="FFFF00"/>
                </a:solidFill>
              </a:rPr>
              <a:t>Afrose</a:t>
            </a:r>
            <a:r>
              <a:rPr lang="en-US" b="1" dirty="0">
                <a:solidFill>
                  <a:srgbClr val="FFFF00"/>
                </a:solidFill>
              </a:rPr>
              <a:t> </a:t>
            </a:r>
            <a:r>
              <a:rPr lang="en-US" b="1" dirty="0" err="1">
                <a:solidFill>
                  <a:srgbClr val="FFFF00"/>
                </a:solidFill>
              </a:rPr>
              <a:t>Bithi</a:t>
            </a:r>
            <a:endParaRPr lang="en-US" b="1" dirty="0">
              <a:solidFill>
                <a:srgbClr val="FFFF00"/>
              </a:solidFill>
            </a:endParaRPr>
          </a:p>
        </p:txBody>
      </p:sp>
      <p:sp>
        <p:nvSpPr>
          <p:cNvPr id="6" name="TextBox 5">
            <a:extLst>
              <a:ext uri="{FF2B5EF4-FFF2-40B4-BE49-F238E27FC236}">
                <a16:creationId xmlns:a16="http://schemas.microsoft.com/office/drawing/2014/main" id="{A6E9FA8F-F247-434A-9EB9-8987F3FF3415}"/>
              </a:ext>
            </a:extLst>
          </p:cNvPr>
          <p:cNvSpPr txBox="1"/>
          <p:nvPr/>
        </p:nvSpPr>
        <p:spPr>
          <a:xfrm>
            <a:off x="834887" y="478551"/>
            <a:ext cx="10822210" cy="707886"/>
          </a:xfrm>
          <a:prstGeom prst="rect">
            <a:avLst/>
          </a:prstGeom>
          <a:noFill/>
          <a:ln>
            <a:solidFill>
              <a:schemeClr val="accent2"/>
            </a:solidFill>
          </a:ln>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 glance Biography of Valentina Tereshkova</a:t>
            </a:r>
            <a:endParaRPr lang="en-US" sz="4000" dirty="0"/>
          </a:p>
        </p:txBody>
      </p:sp>
      <p:sp>
        <p:nvSpPr>
          <p:cNvPr id="9" name="TextBox 8">
            <a:extLst>
              <a:ext uri="{FF2B5EF4-FFF2-40B4-BE49-F238E27FC236}">
                <a16:creationId xmlns:a16="http://schemas.microsoft.com/office/drawing/2014/main" id="{784B5D3F-E11F-4A41-BA5D-C88FAF9855F0}"/>
              </a:ext>
            </a:extLst>
          </p:cNvPr>
          <p:cNvSpPr txBox="1"/>
          <p:nvPr/>
        </p:nvSpPr>
        <p:spPr>
          <a:xfrm>
            <a:off x="587069" y="1632085"/>
            <a:ext cx="4383157" cy="584775"/>
          </a:xfrm>
          <a:prstGeom prst="rect">
            <a:avLst/>
          </a:prstGeom>
          <a:solidFill>
            <a:schemeClr val="tx2">
              <a:lumMod val="20000"/>
              <a:lumOff val="80000"/>
            </a:schemeClr>
          </a:solidFill>
        </p:spPr>
        <p:txBody>
          <a:bodyPr wrap="square">
            <a:sp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Born in 6 March 1937.</a:t>
            </a:r>
          </a:p>
        </p:txBody>
      </p:sp>
      <p:pic>
        <p:nvPicPr>
          <p:cNvPr id="13" name="Picture 12">
            <a:extLst>
              <a:ext uri="{FF2B5EF4-FFF2-40B4-BE49-F238E27FC236}">
                <a16:creationId xmlns:a16="http://schemas.microsoft.com/office/drawing/2014/main" id="{72DC8341-E87B-4194-879A-410B64909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8336" y="2410392"/>
            <a:ext cx="4334197" cy="30836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Content Placeholder 2">
            <a:extLst>
              <a:ext uri="{FF2B5EF4-FFF2-40B4-BE49-F238E27FC236}">
                <a16:creationId xmlns:a16="http://schemas.microsoft.com/office/drawing/2014/main" id="{E0F89A5A-C3D0-4197-A50C-45EDD2509167}"/>
              </a:ext>
            </a:extLst>
          </p:cNvPr>
          <p:cNvSpPr txBox="1">
            <a:spLocks/>
          </p:cNvSpPr>
          <p:nvPr/>
        </p:nvSpPr>
        <p:spPr>
          <a:xfrm>
            <a:off x="520157" y="1511418"/>
            <a:ext cx="4502544" cy="1038606"/>
          </a:xfrm>
          <a:prstGeom prst="rect">
            <a:avLst/>
          </a:prstGeom>
          <a:solidFill>
            <a:schemeClr val="accent2">
              <a:lumMod val="20000"/>
              <a:lumOff val="80000"/>
            </a:schemeClr>
          </a:solidFill>
        </p:spPr>
        <p:txBody>
          <a:bodyPr vert="horz" lIns="91440" tIns="45720" rIns="91440" bIns="45720" rtlCol="0">
            <a:noAutofit/>
          </a:bodyPr>
          <a:lst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a:lstStyle>
          <a:p>
            <a:pPr algn="l">
              <a:spcBef>
                <a:spcPts val="0"/>
              </a:spcBef>
              <a:buClrTx/>
              <a:defRPr/>
            </a:pPr>
            <a:r>
              <a:rPr lang="en-US" sz="3200" b="1" dirty="0">
                <a:solidFill>
                  <a:prstClr val="black"/>
                </a:solidFill>
                <a:latin typeface="Times New Roman" panose="02020603050405020304" pitchFamily="18" charset="0"/>
                <a:cs typeface="Times New Roman" panose="02020603050405020304" pitchFamily="18" charset="0"/>
              </a:rPr>
              <a:t>Went to school at the age of eight in 1945.</a:t>
            </a:r>
          </a:p>
        </p:txBody>
      </p:sp>
      <p:sp>
        <p:nvSpPr>
          <p:cNvPr id="15" name="Content Placeholder 2">
            <a:extLst>
              <a:ext uri="{FF2B5EF4-FFF2-40B4-BE49-F238E27FC236}">
                <a16:creationId xmlns:a16="http://schemas.microsoft.com/office/drawing/2014/main" id="{4A40A077-C33F-420E-9679-F08560C3C10D}"/>
              </a:ext>
            </a:extLst>
          </p:cNvPr>
          <p:cNvSpPr txBox="1">
            <a:spLocks/>
          </p:cNvSpPr>
          <p:nvPr/>
        </p:nvSpPr>
        <p:spPr>
          <a:xfrm>
            <a:off x="623731" y="1467597"/>
            <a:ext cx="4502544" cy="1138651"/>
          </a:xfrm>
          <a:prstGeom prst="rect">
            <a:avLst/>
          </a:prstGeom>
          <a:solidFill>
            <a:schemeClr val="accent2">
              <a:lumMod val="20000"/>
              <a:lumOff val="80000"/>
            </a:schemeClr>
          </a:solidFill>
        </p:spPr>
        <p:txBody>
          <a:bodyPr vert="horz" lIns="91440" tIns="45720" rIns="91440" bIns="45720" rtlCol="0">
            <a:noAutofit/>
          </a:bodyPr>
          <a:lst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a:lstStyle>
          <a:p>
            <a:pPr algn="l">
              <a:buClr>
                <a:srgbClr val="83992A"/>
              </a:buClr>
            </a:pPr>
            <a:r>
              <a:rPr lang="en-US" sz="3200" b="1" dirty="0">
                <a:solidFill>
                  <a:prstClr val="black"/>
                </a:solidFill>
                <a:latin typeface="Times New Roman" panose="02020603050405020304" pitchFamily="18" charset="0"/>
                <a:cs typeface="Times New Roman" panose="02020603050405020304" pitchFamily="18" charset="0"/>
              </a:rPr>
              <a:t>Left school in 1953.</a:t>
            </a:r>
          </a:p>
          <a:p>
            <a:pPr algn="l">
              <a:buClr>
                <a:srgbClr val="83992A"/>
              </a:buClr>
            </a:pPr>
            <a:endParaRPr lang="en-US" sz="3200" b="1" dirty="0">
              <a:solidFill>
                <a:prstClr val="black"/>
              </a:solidFill>
              <a:latin typeface="Times New Roman" panose="02020603050405020304" pitchFamily="18" charset="0"/>
              <a:cs typeface="Times New Roman" panose="02020603050405020304" pitchFamily="18" charset="0"/>
            </a:endParaRPr>
          </a:p>
          <a:p>
            <a:pPr algn="l">
              <a:buClr>
                <a:srgbClr val="83992A"/>
              </a:buClr>
            </a:pPr>
            <a:endParaRPr lang="en-US" sz="3200" b="1" dirty="0">
              <a:solidFill>
                <a:prstClr val="black"/>
              </a:solidFill>
              <a:latin typeface="Times New Roman" panose="02020603050405020304" pitchFamily="18" charset="0"/>
              <a:cs typeface="Times New Roman" panose="02020603050405020304" pitchFamily="18" charset="0"/>
            </a:endParaRPr>
          </a:p>
          <a:p>
            <a:pPr algn="l">
              <a:buClr>
                <a:srgbClr val="83992A"/>
              </a:buClr>
            </a:pPr>
            <a:endParaRPr lang="en-US" sz="3200" b="1" dirty="0">
              <a:solidFill>
                <a:prstClr val="black"/>
              </a:solidFill>
              <a:latin typeface="Times New Roman" panose="02020603050405020304" pitchFamily="18" charset="0"/>
              <a:cs typeface="Times New Roman" panose="02020603050405020304" pitchFamily="18" charset="0"/>
            </a:endParaRPr>
          </a:p>
          <a:p>
            <a:pPr algn="l">
              <a:buClr>
                <a:srgbClr val="83992A"/>
              </a:buClr>
            </a:pPr>
            <a:endParaRPr lang="en-US" sz="3200" b="1" dirty="0">
              <a:solidFill>
                <a:prstClr val="black"/>
              </a:solidFill>
              <a:latin typeface="Times New Roman" panose="02020603050405020304" pitchFamily="18" charset="0"/>
              <a:cs typeface="Times New Roman" panose="02020603050405020304" pitchFamily="18" charset="0"/>
            </a:endParaRPr>
          </a:p>
          <a:p>
            <a:pPr algn="l">
              <a:buClr>
                <a:srgbClr val="83992A"/>
              </a:buClr>
            </a:pPr>
            <a:endParaRPr lang="en-US" sz="3200" b="1" dirty="0">
              <a:solidFill>
                <a:prstClr val="black"/>
              </a:solidFill>
              <a:latin typeface="Times New Roman" panose="02020603050405020304" pitchFamily="18" charset="0"/>
              <a:cs typeface="Times New Roman" panose="02020603050405020304" pitchFamily="18" charset="0"/>
            </a:endParaRPr>
          </a:p>
          <a:p>
            <a:pPr algn="l">
              <a:buClr>
                <a:srgbClr val="83992A"/>
              </a:buClr>
            </a:pPr>
            <a:endParaRPr lang="en-US" sz="3200" b="1" dirty="0">
              <a:solidFill>
                <a:prstClr val="black"/>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FEBEF265-1268-42F9-96A8-88C40B149E44}"/>
              </a:ext>
            </a:extLst>
          </p:cNvPr>
          <p:cNvSpPr txBox="1"/>
          <p:nvPr/>
        </p:nvSpPr>
        <p:spPr>
          <a:xfrm>
            <a:off x="468771" y="1522809"/>
            <a:ext cx="4619752" cy="954107"/>
          </a:xfrm>
          <a:prstGeom prst="rect">
            <a:avLst/>
          </a:prstGeom>
          <a:solidFill>
            <a:schemeClr val="accent1">
              <a:lumMod val="20000"/>
              <a:lumOff val="80000"/>
            </a:schemeClr>
          </a:solidFill>
        </p:spPr>
        <p:txBody>
          <a:bodyPr wrap="square">
            <a:spAutoFit/>
          </a:bodyPr>
          <a:lstStyle/>
          <a:p>
            <a:pPr marR="0" lvl="0" algn="l" defTabSz="457200" rtl="0" eaLnBrk="1" fontAlgn="auto" latinLnBrk="0" hangingPunct="1">
              <a:lnSpc>
                <a:spcPct val="100000"/>
              </a:lnSpc>
              <a:spcBef>
                <a:spcPts val="0"/>
              </a:spcBef>
              <a:spcAft>
                <a:spcPts val="600"/>
              </a:spcAft>
              <a:buClr>
                <a:srgbClr val="83992A"/>
              </a:buClr>
              <a:buSzPct val="115000"/>
              <a:tabLst/>
              <a:defRPr/>
            </a:pP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Continued education through distance learning.</a:t>
            </a:r>
          </a:p>
        </p:txBody>
      </p:sp>
      <p:sp>
        <p:nvSpPr>
          <p:cNvPr id="19" name="Content Placeholder 2">
            <a:extLst>
              <a:ext uri="{FF2B5EF4-FFF2-40B4-BE49-F238E27FC236}">
                <a16:creationId xmlns:a16="http://schemas.microsoft.com/office/drawing/2014/main" id="{9E039BF6-76A1-4CD1-8CE9-2C679F81AC16}"/>
              </a:ext>
            </a:extLst>
          </p:cNvPr>
          <p:cNvSpPr txBox="1">
            <a:spLocks/>
          </p:cNvSpPr>
          <p:nvPr/>
        </p:nvSpPr>
        <p:spPr>
          <a:xfrm>
            <a:off x="454811" y="1467597"/>
            <a:ext cx="4779183" cy="1213293"/>
          </a:xfrm>
          <a:prstGeom prst="rect">
            <a:avLst/>
          </a:prstGeom>
          <a:solidFill>
            <a:schemeClr val="bg1"/>
          </a:solidFill>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
                <a:srgbClr val="83992A"/>
              </a:buClr>
              <a:buSzPct val="115000"/>
              <a:buNone/>
              <a:tabLst/>
              <a:defRPr/>
            </a:pPr>
            <a:r>
              <a:rPr kumimoji="0" lang="en-US" sz="3200" b="1" i="0" u="none" strike="noStrike" kern="1200" cap="none" spc="0" normalizeH="0" baseline="0" noProof="0" dirty="0">
                <a:ln>
                  <a:noFill/>
                </a:ln>
                <a:solidFill>
                  <a:sysClr val="windowText" lastClr="000000">
                    <a:lumMod val="85000"/>
                    <a:lumOff val="15000"/>
                  </a:sysClr>
                </a:solidFill>
                <a:effectLst/>
                <a:uLnTx/>
                <a:uFillTx/>
                <a:latin typeface="Times New Roman" panose="02020603050405020304" pitchFamily="18" charset="0"/>
                <a:cs typeface="Times New Roman" panose="02020603050405020304" pitchFamily="18" charset="0"/>
              </a:rPr>
              <a:t>Interested in parachuting. and skydiving.</a:t>
            </a:r>
          </a:p>
        </p:txBody>
      </p:sp>
      <p:sp>
        <p:nvSpPr>
          <p:cNvPr id="22" name="TextBox 21">
            <a:extLst>
              <a:ext uri="{FF2B5EF4-FFF2-40B4-BE49-F238E27FC236}">
                <a16:creationId xmlns:a16="http://schemas.microsoft.com/office/drawing/2014/main" id="{094FE3A3-E33B-4135-9FE0-52665AC3D857}"/>
              </a:ext>
            </a:extLst>
          </p:cNvPr>
          <p:cNvSpPr txBox="1"/>
          <p:nvPr/>
        </p:nvSpPr>
        <p:spPr>
          <a:xfrm>
            <a:off x="551570" y="1475560"/>
            <a:ext cx="4547995" cy="1077218"/>
          </a:xfrm>
          <a:prstGeom prst="rect">
            <a:avLst/>
          </a:prstGeom>
          <a:solidFill>
            <a:schemeClr val="bg2"/>
          </a:solidFill>
        </p:spPr>
        <p:txBody>
          <a:bodyPr wrap="square" rtlCol="0">
            <a:spAutoFit/>
          </a:bodyPr>
          <a:lstStyle/>
          <a:p>
            <a:r>
              <a:rPr lang="en-US" sz="3200" b="1" dirty="0">
                <a:latin typeface="Times New Roman" panose="02020603050405020304" pitchFamily="18" charset="0"/>
                <a:cs typeface="Times New Roman" panose="02020603050405020304" pitchFamily="18" charset="0"/>
              </a:rPr>
              <a:t>First jumped at 22, on 21 May 1959</a:t>
            </a:r>
          </a:p>
        </p:txBody>
      </p:sp>
      <p:sp>
        <p:nvSpPr>
          <p:cNvPr id="23" name="TextBox 22">
            <a:extLst>
              <a:ext uri="{FF2B5EF4-FFF2-40B4-BE49-F238E27FC236}">
                <a16:creationId xmlns:a16="http://schemas.microsoft.com/office/drawing/2014/main" id="{B11BE760-AED5-499F-AF67-EC4CE2A1DEE5}"/>
              </a:ext>
            </a:extLst>
          </p:cNvPr>
          <p:cNvSpPr txBox="1"/>
          <p:nvPr/>
        </p:nvSpPr>
        <p:spPr>
          <a:xfrm>
            <a:off x="484373" y="1485740"/>
            <a:ext cx="4682388" cy="1077218"/>
          </a:xfrm>
          <a:prstGeom prst="rect">
            <a:avLst/>
          </a:prstGeom>
          <a:solidFill>
            <a:schemeClr val="accent6">
              <a:lumMod val="20000"/>
              <a:lumOff val="80000"/>
            </a:schemeClr>
          </a:solidFill>
        </p:spPr>
        <p:txBody>
          <a:bodyPr wrap="square" rtlCol="0">
            <a:spAutoFit/>
          </a:bodyPr>
          <a:lstStyle/>
          <a:p>
            <a:r>
              <a:rPr lang="en-US" sz="3200" b="1" dirty="0">
                <a:latin typeface="Times New Roman" panose="02020603050405020304" pitchFamily="18" charset="0"/>
                <a:cs typeface="Times New Roman" panose="02020603050405020304" pitchFamily="18" charset="0"/>
              </a:rPr>
              <a:t>Lunched Vostok-6 on 16 June 1963</a:t>
            </a:r>
          </a:p>
        </p:txBody>
      </p:sp>
      <p:sp>
        <p:nvSpPr>
          <p:cNvPr id="25" name="TextBox 24">
            <a:extLst>
              <a:ext uri="{FF2B5EF4-FFF2-40B4-BE49-F238E27FC236}">
                <a16:creationId xmlns:a16="http://schemas.microsoft.com/office/drawing/2014/main" id="{AB963C13-594D-48B6-97EB-679E0C773F3A}"/>
              </a:ext>
            </a:extLst>
          </p:cNvPr>
          <p:cNvSpPr txBox="1"/>
          <p:nvPr/>
        </p:nvSpPr>
        <p:spPr>
          <a:xfrm>
            <a:off x="562452" y="1511418"/>
            <a:ext cx="4779183" cy="1077218"/>
          </a:xfrm>
          <a:prstGeom prst="rect">
            <a:avLst/>
          </a:prstGeom>
          <a:solidFill>
            <a:schemeClr val="accent4">
              <a:lumMod val="40000"/>
              <a:lumOff val="60000"/>
            </a:schemeClr>
          </a:solidFill>
        </p:spPr>
        <p:txBody>
          <a:bodyPr wrap="square" rtlCol="0">
            <a:spAutoFit/>
          </a:bodyPr>
          <a:lstStyle/>
          <a:p>
            <a:r>
              <a:rPr lang="en-US" sz="3200" b="1" dirty="0">
                <a:latin typeface="Times New Roman" panose="02020603050405020304" pitchFamily="18" charset="0"/>
                <a:cs typeface="Times New Roman" panose="02020603050405020304" pitchFamily="18" charset="0"/>
              </a:rPr>
              <a:t>Orbited the earth 48 times.</a:t>
            </a:r>
          </a:p>
        </p:txBody>
      </p:sp>
      <p:sp>
        <p:nvSpPr>
          <p:cNvPr id="27" name="TextBox 26">
            <a:extLst>
              <a:ext uri="{FF2B5EF4-FFF2-40B4-BE49-F238E27FC236}">
                <a16:creationId xmlns:a16="http://schemas.microsoft.com/office/drawing/2014/main" id="{9AE4535A-9F7B-4BED-B4F9-4E785052681E}"/>
              </a:ext>
            </a:extLst>
          </p:cNvPr>
          <p:cNvSpPr txBox="1"/>
          <p:nvPr/>
        </p:nvSpPr>
        <p:spPr>
          <a:xfrm>
            <a:off x="587069" y="1396524"/>
            <a:ext cx="4961467" cy="1354217"/>
          </a:xfrm>
          <a:prstGeom prst="rect">
            <a:avLst/>
          </a:prstGeom>
          <a:solidFill>
            <a:schemeClr val="bg1"/>
          </a:solidFill>
        </p:spPr>
        <p:txBody>
          <a:bodyPr wrap="square" rtlCol="0">
            <a:sp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Spent about 3 days in space</a:t>
            </a:r>
            <a:r>
              <a:rPr lang="en-US" b="1" dirty="0"/>
              <a:t>.</a:t>
            </a:r>
          </a:p>
          <a:p>
            <a:endParaRPr lang="en-US" b="1" dirty="0"/>
          </a:p>
        </p:txBody>
      </p:sp>
      <p:sp>
        <p:nvSpPr>
          <p:cNvPr id="31" name="TextBox 30">
            <a:extLst>
              <a:ext uri="{FF2B5EF4-FFF2-40B4-BE49-F238E27FC236}">
                <a16:creationId xmlns:a16="http://schemas.microsoft.com/office/drawing/2014/main" id="{CB60349C-CDB2-4C17-AAD3-5CA811337145}"/>
              </a:ext>
            </a:extLst>
          </p:cNvPr>
          <p:cNvSpPr txBox="1"/>
          <p:nvPr/>
        </p:nvSpPr>
        <p:spPr>
          <a:xfrm>
            <a:off x="532880" y="4364164"/>
            <a:ext cx="3266814" cy="584775"/>
          </a:xfrm>
          <a:prstGeom prst="rect">
            <a:avLst/>
          </a:prstGeom>
          <a:solidFill>
            <a:schemeClr val="accent6">
              <a:lumMod val="20000"/>
              <a:lumOff val="80000"/>
            </a:schemeClr>
          </a:solidFill>
        </p:spPr>
        <p:txBody>
          <a:bodyPr wrap="square" rtlCol="0">
            <a:spAutoFit/>
          </a:bodyPr>
          <a:lstStyle/>
          <a:p>
            <a:r>
              <a:rPr lang="en-US" sz="3200" b="1" dirty="0">
                <a:solidFill>
                  <a:schemeClr val="accent2">
                    <a:lumMod val="75000"/>
                  </a:schemeClr>
                </a:solidFill>
                <a:latin typeface="Times New Roman" panose="02020603050405020304" pitchFamily="18" charset="0"/>
                <a:cs typeface="Times New Roman" panose="02020603050405020304" pitchFamily="18" charset="0"/>
              </a:rPr>
              <a:t>Training-</a:t>
            </a:r>
            <a:endParaRPr lang="en-US" dirty="0"/>
          </a:p>
        </p:txBody>
      </p:sp>
      <p:sp>
        <p:nvSpPr>
          <p:cNvPr id="32" name="TextBox 31">
            <a:extLst>
              <a:ext uri="{FF2B5EF4-FFF2-40B4-BE49-F238E27FC236}">
                <a16:creationId xmlns:a16="http://schemas.microsoft.com/office/drawing/2014/main" id="{902C59C8-B511-43B2-A85B-2CA6CE60B6F6}"/>
              </a:ext>
            </a:extLst>
          </p:cNvPr>
          <p:cNvSpPr txBox="1"/>
          <p:nvPr/>
        </p:nvSpPr>
        <p:spPr>
          <a:xfrm>
            <a:off x="2422556" y="4352012"/>
            <a:ext cx="3348751" cy="584775"/>
          </a:xfrm>
          <a:prstGeom prst="rect">
            <a:avLst/>
          </a:prstGeom>
          <a:solidFill>
            <a:schemeClr val="accent2">
              <a:lumMod val="20000"/>
              <a:lumOff val="80000"/>
            </a:schemeClr>
          </a:solidFill>
        </p:spPr>
        <p:txBody>
          <a:bodyPr wrap="square" rtlCol="0">
            <a:spAutoFit/>
          </a:bodyPr>
          <a:lstStyle/>
          <a:p>
            <a:r>
              <a:rPr lang="en-US" sz="3200" b="1" dirty="0">
                <a:latin typeface="Times New Roman" panose="02020603050405020304" pitchFamily="18" charset="0"/>
                <a:cs typeface="Times New Roman" panose="02020603050405020304" pitchFamily="18" charset="0"/>
              </a:rPr>
              <a:t>Weightless flight.</a:t>
            </a:r>
          </a:p>
        </p:txBody>
      </p:sp>
      <p:sp>
        <p:nvSpPr>
          <p:cNvPr id="33" name="TextBox 32">
            <a:extLst>
              <a:ext uri="{FF2B5EF4-FFF2-40B4-BE49-F238E27FC236}">
                <a16:creationId xmlns:a16="http://schemas.microsoft.com/office/drawing/2014/main" id="{EDCC7760-8C5D-47BC-8459-FB304F02BCF1}"/>
              </a:ext>
            </a:extLst>
          </p:cNvPr>
          <p:cNvSpPr txBox="1"/>
          <p:nvPr/>
        </p:nvSpPr>
        <p:spPr>
          <a:xfrm>
            <a:off x="2361969" y="4347230"/>
            <a:ext cx="3489783" cy="584775"/>
          </a:xfrm>
          <a:prstGeom prst="rect">
            <a:avLst/>
          </a:prstGeom>
          <a:solidFill>
            <a:schemeClr val="accent3">
              <a:lumMod val="20000"/>
              <a:lumOff val="80000"/>
            </a:schemeClr>
          </a:solidFill>
        </p:spPr>
        <p:txBody>
          <a:bodyPr wrap="square" rtlCol="0">
            <a:spAutoFit/>
          </a:bodyPr>
          <a:lstStyle/>
          <a:p>
            <a:r>
              <a:rPr lang="en-US" sz="3200" b="1" dirty="0">
                <a:latin typeface="Times New Roman" panose="02020603050405020304" pitchFamily="18" charset="0"/>
                <a:cs typeface="Times New Roman" panose="02020603050405020304" pitchFamily="18" charset="0"/>
              </a:rPr>
              <a:t>Isolation tests.</a:t>
            </a:r>
          </a:p>
        </p:txBody>
      </p:sp>
      <p:sp>
        <p:nvSpPr>
          <p:cNvPr id="34" name="TextBox 33">
            <a:extLst>
              <a:ext uri="{FF2B5EF4-FFF2-40B4-BE49-F238E27FC236}">
                <a16:creationId xmlns:a16="http://schemas.microsoft.com/office/drawing/2014/main" id="{2ADA3FB5-9A5C-4727-A871-5E9D085315E7}"/>
              </a:ext>
            </a:extLst>
          </p:cNvPr>
          <p:cNvSpPr txBox="1"/>
          <p:nvPr/>
        </p:nvSpPr>
        <p:spPr>
          <a:xfrm>
            <a:off x="2361969" y="4344393"/>
            <a:ext cx="3686312" cy="584775"/>
          </a:xfrm>
          <a:prstGeom prst="rect">
            <a:avLst/>
          </a:prstGeom>
          <a:solidFill>
            <a:schemeClr val="accent2">
              <a:lumMod val="20000"/>
              <a:lumOff val="80000"/>
            </a:schemeClr>
          </a:solidFill>
        </p:spPr>
        <p:txBody>
          <a:bodyPr wrap="square" rtlCol="0">
            <a:spAutoFit/>
          </a:bodyPr>
          <a:lstStyle/>
          <a:p>
            <a:r>
              <a:rPr lang="en-US" sz="3200" b="1" dirty="0">
                <a:latin typeface="Times New Roman" panose="02020603050405020304" pitchFamily="18" charset="0"/>
                <a:cs typeface="Times New Roman" panose="02020603050405020304" pitchFamily="18" charset="0"/>
              </a:rPr>
              <a:t>Centrifuge tests.</a:t>
            </a:r>
          </a:p>
        </p:txBody>
      </p:sp>
      <p:sp>
        <p:nvSpPr>
          <p:cNvPr id="35" name="TextBox 34">
            <a:extLst>
              <a:ext uri="{FF2B5EF4-FFF2-40B4-BE49-F238E27FC236}">
                <a16:creationId xmlns:a16="http://schemas.microsoft.com/office/drawing/2014/main" id="{8388E13D-480D-436F-8302-5349FE14C8F4}"/>
              </a:ext>
            </a:extLst>
          </p:cNvPr>
          <p:cNvSpPr txBox="1"/>
          <p:nvPr/>
        </p:nvSpPr>
        <p:spPr>
          <a:xfrm>
            <a:off x="2319519" y="4359317"/>
            <a:ext cx="3721371" cy="584775"/>
          </a:xfrm>
          <a:prstGeom prst="rect">
            <a:avLst/>
          </a:prstGeom>
          <a:solidFill>
            <a:schemeClr val="accent3">
              <a:lumMod val="20000"/>
              <a:lumOff val="80000"/>
            </a:schemeClr>
          </a:solidFill>
        </p:spPr>
        <p:txBody>
          <a:bodyPr wrap="square" rtlCol="0">
            <a:spAutoFit/>
          </a:bodyPr>
          <a:lstStyle/>
          <a:p>
            <a:r>
              <a:rPr lang="en-US" sz="3200" b="1" dirty="0">
                <a:latin typeface="Times New Roman" panose="02020603050405020304" pitchFamily="18" charset="0"/>
                <a:cs typeface="Times New Roman" panose="02020603050405020304" pitchFamily="18" charset="0"/>
              </a:rPr>
              <a:t>Rocket theory.</a:t>
            </a:r>
          </a:p>
        </p:txBody>
      </p:sp>
      <p:sp>
        <p:nvSpPr>
          <p:cNvPr id="36" name="TextBox 35">
            <a:extLst>
              <a:ext uri="{FF2B5EF4-FFF2-40B4-BE49-F238E27FC236}">
                <a16:creationId xmlns:a16="http://schemas.microsoft.com/office/drawing/2014/main" id="{FD35F191-3C52-463B-B859-531689B0206C}"/>
              </a:ext>
            </a:extLst>
          </p:cNvPr>
          <p:cNvSpPr txBox="1"/>
          <p:nvPr/>
        </p:nvSpPr>
        <p:spPr>
          <a:xfrm>
            <a:off x="2356295" y="4315046"/>
            <a:ext cx="4213379" cy="584775"/>
          </a:xfrm>
          <a:prstGeom prst="rect">
            <a:avLst/>
          </a:prstGeom>
          <a:solidFill>
            <a:schemeClr val="accent1">
              <a:lumMod val="20000"/>
              <a:lumOff val="80000"/>
            </a:schemeClr>
          </a:solidFill>
        </p:spPr>
        <p:txBody>
          <a:bodyPr wrap="square" rtlCol="0">
            <a:spAutoFit/>
          </a:bodyPr>
          <a:lstStyle/>
          <a:p>
            <a:r>
              <a:rPr lang="en-US" sz="3200" dirty="0">
                <a:latin typeface="Times New Roman" panose="02020603050405020304" pitchFamily="18" charset="0"/>
                <a:cs typeface="Times New Roman" panose="02020603050405020304" pitchFamily="18" charset="0"/>
              </a:rPr>
              <a:t>Spacecraft engineering.</a:t>
            </a:r>
          </a:p>
        </p:txBody>
      </p:sp>
      <p:sp>
        <p:nvSpPr>
          <p:cNvPr id="38" name="TextBox 37">
            <a:extLst>
              <a:ext uri="{FF2B5EF4-FFF2-40B4-BE49-F238E27FC236}">
                <a16:creationId xmlns:a16="http://schemas.microsoft.com/office/drawing/2014/main" id="{056CECC8-E169-482F-9466-DCF8E5DE9A87}"/>
              </a:ext>
            </a:extLst>
          </p:cNvPr>
          <p:cNvSpPr txBox="1"/>
          <p:nvPr/>
        </p:nvSpPr>
        <p:spPr>
          <a:xfrm>
            <a:off x="2404310" y="4327459"/>
            <a:ext cx="4165364" cy="584775"/>
          </a:xfrm>
          <a:prstGeom prst="rect">
            <a:avLst/>
          </a:prstGeom>
          <a:solidFill>
            <a:schemeClr val="bg1"/>
          </a:solidFill>
        </p:spPr>
        <p:txBody>
          <a:bodyPr wrap="square" rtlCol="0">
            <a:spAutoFit/>
          </a:bodyPr>
          <a:lstStyle/>
          <a:p>
            <a:r>
              <a:rPr lang="en-US" sz="3200" b="1" dirty="0">
                <a:latin typeface="Times New Roman" panose="02020603050405020304" pitchFamily="18" charset="0"/>
                <a:cs typeface="Times New Roman" panose="02020603050405020304" pitchFamily="18" charset="0"/>
              </a:rPr>
              <a:t>Pilot training.</a:t>
            </a:r>
          </a:p>
        </p:txBody>
      </p:sp>
      <p:sp>
        <p:nvSpPr>
          <p:cNvPr id="39" name="TextBox 38">
            <a:extLst>
              <a:ext uri="{FF2B5EF4-FFF2-40B4-BE49-F238E27FC236}">
                <a16:creationId xmlns:a16="http://schemas.microsoft.com/office/drawing/2014/main" id="{3ECE3BEF-70FB-4233-BAE4-EE36973C3CEA}"/>
              </a:ext>
            </a:extLst>
          </p:cNvPr>
          <p:cNvSpPr txBox="1"/>
          <p:nvPr/>
        </p:nvSpPr>
        <p:spPr>
          <a:xfrm>
            <a:off x="389467" y="5267573"/>
            <a:ext cx="6225621"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Became the presidium members of the Supreme Soviet after 1977.</a:t>
            </a:r>
          </a:p>
        </p:txBody>
      </p:sp>
      <p:sp>
        <p:nvSpPr>
          <p:cNvPr id="40" name="TextBox 39">
            <a:extLst>
              <a:ext uri="{FF2B5EF4-FFF2-40B4-BE49-F238E27FC236}">
                <a16:creationId xmlns:a16="http://schemas.microsoft.com/office/drawing/2014/main" id="{DDC30E6C-5BF1-497D-9159-3DCC32D4B561}"/>
              </a:ext>
            </a:extLst>
          </p:cNvPr>
          <p:cNvSpPr txBox="1"/>
          <p:nvPr/>
        </p:nvSpPr>
        <p:spPr>
          <a:xfrm>
            <a:off x="472176" y="5256847"/>
            <a:ext cx="6015534" cy="1077218"/>
          </a:xfrm>
          <a:prstGeom prst="rect">
            <a:avLst/>
          </a:prstGeom>
          <a:solidFill>
            <a:schemeClr val="bg1"/>
          </a:solidFill>
        </p:spPr>
        <p:txBody>
          <a:bodyPr wrap="square" rtlCol="0">
            <a:spAutoFit/>
          </a:bodyPr>
          <a:lstStyle/>
          <a:p>
            <a:r>
              <a:rPr lang="en-US" sz="3200" b="1" dirty="0">
                <a:latin typeface="Times New Roman" panose="02020603050405020304" pitchFamily="18" charset="0"/>
                <a:cs typeface="Times New Roman" panose="02020603050405020304" pitchFamily="18" charset="0"/>
              </a:rPr>
              <a:t>Now a member in the Lower house of the Russian Legislature.</a:t>
            </a:r>
          </a:p>
        </p:txBody>
      </p:sp>
    </p:spTree>
    <p:extLst>
      <p:ext uri="{BB962C8B-B14F-4D97-AF65-F5344CB8AC3E}">
        <p14:creationId xmlns:p14="http://schemas.microsoft.com/office/powerpoint/2010/main" val="132376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0-#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0-#ppt_w/2"/>
                                          </p:val>
                                        </p:tav>
                                        <p:tav tm="100000">
                                          <p:val>
                                            <p:strVal val="#ppt_x"/>
                                          </p:val>
                                        </p:tav>
                                      </p:tavLst>
                                    </p:anim>
                                    <p:anim calcmode="lin" valueType="num">
                                      <p:cBhvr additive="base">
                                        <p:cTn id="2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0-#ppt_w/2"/>
                                          </p:val>
                                        </p:tav>
                                        <p:tav tm="100000">
                                          <p:val>
                                            <p:strVal val="#ppt_x"/>
                                          </p:val>
                                        </p:tav>
                                      </p:tavLst>
                                    </p:anim>
                                    <p:anim calcmode="lin" valueType="num">
                                      <p:cBhvr additive="base">
                                        <p:cTn id="39"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0-#ppt_w/2"/>
                                          </p:val>
                                        </p:tav>
                                        <p:tav tm="100000">
                                          <p:val>
                                            <p:strVal val="#ppt_x"/>
                                          </p:val>
                                        </p:tav>
                                      </p:tavLst>
                                    </p:anim>
                                    <p:anim calcmode="lin" valueType="num">
                                      <p:cBhvr additive="base">
                                        <p:cTn id="45"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0-#ppt_w/2"/>
                                          </p:val>
                                        </p:tav>
                                        <p:tav tm="100000">
                                          <p:val>
                                            <p:strVal val="#ppt_x"/>
                                          </p:val>
                                        </p:tav>
                                      </p:tavLst>
                                    </p:anim>
                                    <p:anim calcmode="lin" valueType="num">
                                      <p:cBhvr additive="base">
                                        <p:cTn id="5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0-#ppt_w/2"/>
                                          </p:val>
                                        </p:tav>
                                        <p:tav tm="100000">
                                          <p:val>
                                            <p:strVal val="#ppt_x"/>
                                          </p:val>
                                        </p:tav>
                                      </p:tavLst>
                                    </p:anim>
                                    <p:anim calcmode="lin" valueType="num">
                                      <p:cBhvr additive="base">
                                        <p:cTn id="63"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fill="hold"/>
                                        <p:tgtEl>
                                          <p:spTgt spid="31"/>
                                        </p:tgtEl>
                                        <p:attrNameLst>
                                          <p:attrName>ppt_x</p:attrName>
                                        </p:attrNameLst>
                                      </p:cBhvr>
                                      <p:tavLst>
                                        <p:tav tm="0">
                                          <p:val>
                                            <p:strVal val="0-#ppt_w/2"/>
                                          </p:val>
                                        </p:tav>
                                        <p:tav tm="100000">
                                          <p:val>
                                            <p:strVal val="#ppt_x"/>
                                          </p:val>
                                        </p:tav>
                                      </p:tavLst>
                                    </p:anim>
                                    <p:anim calcmode="lin" valueType="num">
                                      <p:cBhvr additive="base">
                                        <p:cTn id="69"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0-#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8" fill="hold" grpId="0"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additive="base">
                                        <p:cTn id="80" dur="500" fill="hold"/>
                                        <p:tgtEl>
                                          <p:spTgt spid="33"/>
                                        </p:tgtEl>
                                        <p:attrNameLst>
                                          <p:attrName>ppt_x</p:attrName>
                                        </p:attrNameLst>
                                      </p:cBhvr>
                                      <p:tavLst>
                                        <p:tav tm="0">
                                          <p:val>
                                            <p:strVal val="0-#ppt_w/2"/>
                                          </p:val>
                                        </p:tav>
                                        <p:tav tm="100000">
                                          <p:val>
                                            <p:strVal val="#ppt_x"/>
                                          </p:val>
                                        </p:tav>
                                      </p:tavLst>
                                    </p:anim>
                                    <p:anim calcmode="lin" valueType="num">
                                      <p:cBhvr additive="base">
                                        <p:cTn id="81"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8" fill="hold" grpId="0" nodeType="click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additive="base">
                                        <p:cTn id="86" dur="500" fill="hold"/>
                                        <p:tgtEl>
                                          <p:spTgt spid="34"/>
                                        </p:tgtEl>
                                        <p:attrNameLst>
                                          <p:attrName>ppt_x</p:attrName>
                                        </p:attrNameLst>
                                      </p:cBhvr>
                                      <p:tavLst>
                                        <p:tav tm="0">
                                          <p:val>
                                            <p:strVal val="0-#ppt_w/2"/>
                                          </p:val>
                                        </p:tav>
                                        <p:tav tm="100000">
                                          <p:val>
                                            <p:strVal val="#ppt_x"/>
                                          </p:val>
                                        </p:tav>
                                      </p:tavLst>
                                    </p:anim>
                                    <p:anim calcmode="lin" valueType="num">
                                      <p:cBhvr additive="base">
                                        <p:cTn id="87"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8" fill="hold" grpId="0" nodeType="clickEffect">
                                  <p:stCondLst>
                                    <p:cond delay="0"/>
                                  </p:stCondLst>
                                  <p:childTnLst>
                                    <p:set>
                                      <p:cBhvr>
                                        <p:cTn id="91" dur="1" fill="hold">
                                          <p:stCondLst>
                                            <p:cond delay="0"/>
                                          </p:stCondLst>
                                        </p:cTn>
                                        <p:tgtEl>
                                          <p:spTgt spid="35"/>
                                        </p:tgtEl>
                                        <p:attrNameLst>
                                          <p:attrName>style.visibility</p:attrName>
                                        </p:attrNameLst>
                                      </p:cBhvr>
                                      <p:to>
                                        <p:strVal val="visible"/>
                                      </p:to>
                                    </p:set>
                                    <p:anim calcmode="lin" valueType="num">
                                      <p:cBhvr additive="base">
                                        <p:cTn id="92" dur="500" fill="hold"/>
                                        <p:tgtEl>
                                          <p:spTgt spid="35"/>
                                        </p:tgtEl>
                                        <p:attrNameLst>
                                          <p:attrName>ppt_x</p:attrName>
                                        </p:attrNameLst>
                                      </p:cBhvr>
                                      <p:tavLst>
                                        <p:tav tm="0">
                                          <p:val>
                                            <p:strVal val="0-#ppt_w/2"/>
                                          </p:val>
                                        </p:tav>
                                        <p:tav tm="100000">
                                          <p:val>
                                            <p:strVal val="#ppt_x"/>
                                          </p:val>
                                        </p:tav>
                                      </p:tavLst>
                                    </p:anim>
                                    <p:anim calcmode="lin" valueType="num">
                                      <p:cBhvr additive="base">
                                        <p:cTn id="93"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8" fill="hold" grpId="0" nodeType="clickEffect">
                                  <p:stCondLst>
                                    <p:cond delay="0"/>
                                  </p:stCondLst>
                                  <p:childTnLst>
                                    <p:set>
                                      <p:cBhvr>
                                        <p:cTn id="97" dur="1" fill="hold">
                                          <p:stCondLst>
                                            <p:cond delay="0"/>
                                          </p:stCondLst>
                                        </p:cTn>
                                        <p:tgtEl>
                                          <p:spTgt spid="36"/>
                                        </p:tgtEl>
                                        <p:attrNameLst>
                                          <p:attrName>style.visibility</p:attrName>
                                        </p:attrNameLst>
                                      </p:cBhvr>
                                      <p:to>
                                        <p:strVal val="visible"/>
                                      </p:to>
                                    </p:set>
                                    <p:anim calcmode="lin" valueType="num">
                                      <p:cBhvr additive="base">
                                        <p:cTn id="98" dur="500" fill="hold"/>
                                        <p:tgtEl>
                                          <p:spTgt spid="36"/>
                                        </p:tgtEl>
                                        <p:attrNameLst>
                                          <p:attrName>ppt_x</p:attrName>
                                        </p:attrNameLst>
                                      </p:cBhvr>
                                      <p:tavLst>
                                        <p:tav tm="0">
                                          <p:val>
                                            <p:strVal val="0-#ppt_w/2"/>
                                          </p:val>
                                        </p:tav>
                                        <p:tav tm="100000">
                                          <p:val>
                                            <p:strVal val="#ppt_x"/>
                                          </p:val>
                                        </p:tav>
                                      </p:tavLst>
                                    </p:anim>
                                    <p:anim calcmode="lin" valueType="num">
                                      <p:cBhvr additive="base">
                                        <p:cTn id="99"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8" fill="hold" grpId="0" nodeType="clickEffect">
                                  <p:stCondLst>
                                    <p:cond delay="0"/>
                                  </p:stCondLst>
                                  <p:childTnLst>
                                    <p:set>
                                      <p:cBhvr>
                                        <p:cTn id="103" dur="1" fill="hold">
                                          <p:stCondLst>
                                            <p:cond delay="0"/>
                                          </p:stCondLst>
                                        </p:cTn>
                                        <p:tgtEl>
                                          <p:spTgt spid="38"/>
                                        </p:tgtEl>
                                        <p:attrNameLst>
                                          <p:attrName>style.visibility</p:attrName>
                                        </p:attrNameLst>
                                      </p:cBhvr>
                                      <p:to>
                                        <p:strVal val="visible"/>
                                      </p:to>
                                    </p:set>
                                    <p:anim calcmode="lin" valueType="num">
                                      <p:cBhvr additive="base">
                                        <p:cTn id="104" dur="500" fill="hold"/>
                                        <p:tgtEl>
                                          <p:spTgt spid="38"/>
                                        </p:tgtEl>
                                        <p:attrNameLst>
                                          <p:attrName>ppt_x</p:attrName>
                                        </p:attrNameLst>
                                      </p:cBhvr>
                                      <p:tavLst>
                                        <p:tav tm="0">
                                          <p:val>
                                            <p:strVal val="0-#ppt_w/2"/>
                                          </p:val>
                                        </p:tav>
                                        <p:tav tm="100000">
                                          <p:val>
                                            <p:strVal val="#ppt_x"/>
                                          </p:val>
                                        </p:tav>
                                      </p:tavLst>
                                    </p:anim>
                                    <p:anim calcmode="lin" valueType="num">
                                      <p:cBhvr additive="base">
                                        <p:cTn id="105"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8" fill="hold" grpId="0" nodeType="clickEffect">
                                  <p:stCondLst>
                                    <p:cond delay="0"/>
                                  </p:stCondLst>
                                  <p:childTnLst>
                                    <p:set>
                                      <p:cBhvr>
                                        <p:cTn id="109" dur="1" fill="hold">
                                          <p:stCondLst>
                                            <p:cond delay="0"/>
                                          </p:stCondLst>
                                        </p:cTn>
                                        <p:tgtEl>
                                          <p:spTgt spid="39"/>
                                        </p:tgtEl>
                                        <p:attrNameLst>
                                          <p:attrName>style.visibility</p:attrName>
                                        </p:attrNameLst>
                                      </p:cBhvr>
                                      <p:to>
                                        <p:strVal val="visible"/>
                                      </p:to>
                                    </p:set>
                                    <p:anim calcmode="lin" valueType="num">
                                      <p:cBhvr additive="base">
                                        <p:cTn id="110" dur="500" fill="hold"/>
                                        <p:tgtEl>
                                          <p:spTgt spid="39"/>
                                        </p:tgtEl>
                                        <p:attrNameLst>
                                          <p:attrName>ppt_x</p:attrName>
                                        </p:attrNameLst>
                                      </p:cBhvr>
                                      <p:tavLst>
                                        <p:tav tm="0">
                                          <p:val>
                                            <p:strVal val="0-#ppt_w/2"/>
                                          </p:val>
                                        </p:tav>
                                        <p:tav tm="100000">
                                          <p:val>
                                            <p:strVal val="#ppt_x"/>
                                          </p:val>
                                        </p:tav>
                                      </p:tavLst>
                                    </p:anim>
                                    <p:anim calcmode="lin" valueType="num">
                                      <p:cBhvr additive="base">
                                        <p:cTn id="111"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8" fill="hold" grpId="0" nodeType="clickEffect">
                                  <p:stCondLst>
                                    <p:cond delay="0"/>
                                  </p:stCondLst>
                                  <p:childTnLst>
                                    <p:set>
                                      <p:cBhvr>
                                        <p:cTn id="115" dur="1" fill="hold">
                                          <p:stCondLst>
                                            <p:cond delay="0"/>
                                          </p:stCondLst>
                                        </p:cTn>
                                        <p:tgtEl>
                                          <p:spTgt spid="40"/>
                                        </p:tgtEl>
                                        <p:attrNameLst>
                                          <p:attrName>style.visibility</p:attrName>
                                        </p:attrNameLst>
                                      </p:cBhvr>
                                      <p:to>
                                        <p:strVal val="visible"/>
                                      </p:to>
                                    </p:set>
                                    <p:anim calcmode="lin" valueType="num">
                                      <p:cBhvr additive="base">
                                        <p:cTn id="116" dur="500" fill="hold"/>
                                        <p:tgtEl>
                                          <p:spTgt spid="40"/>
                                        </p:tgtEl>
                                        <p:attrNameLst>
                                          <p:attrName>ppt_x</p:attrName>
                                        </p:attrNameLst>
                                      </p:cBhvr>
                                      <p:tavLst>
                                        <p:tav tm="0">
                                          <p:val>
                                            <p:strVal val="0-#ppt_w/2"/>
                                          </p:val>
                                        </p:tav>
                                        <p:tav tm="100000">
                                          <p:val>
                                            <p:strVal val="#ppt_x"/>
                                          </p:val>
                                        </p:tav>
                                      </p:tavLst>
                                    </p:anim>
                                    <p:anim calcmode="lin" valueType="num">
                                      <p:cBhvr additive="base">
                                        <p:cTn id="117"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7" grpId="0" animBg="1"/>
      <p:bldP spid="19" grpId="0" animBg="1"/>
      <p:bldP spid="22" grpId="0" animBg="1"/>
      <p:bldP spid="23" grpId="0" animBg="1"/>
      <p:bldP spid="25" grpId="0" animBg="1"/>
      <p:bldP spid="27" grpId="0" animBg="1"/>
      <p:bldP spid="31" grpId="0" animBg="1"/>
      <p:bldP spid="32" grpId="0" animBg="1"/>
      <p:bldP spid="33" grpId="0" animBg="1"/>
      <p:bldP spid="34" grpId="0" animBg="1"/>
      <p:bldP spid="35" grpId="0" animBg="1"/>
      <p:bldP spid="36" grpId="0" animBg="1"/>
      <p:bldP spid="38" grpId="0" animBg="1"/>
      <p:bldP spid="39" grpId="0"/>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1473D975-2768-4714-B450-A9C53C91BB24}"/>
              </a:ext>
            </a:extLst>
          </p:cNvPr>
          <p:cNvSpPr/>
          <p:nvPr/>
        </p:nvSpPr>
        <p:spPr>
          <a:xfrm>
            <a:off x="0" y="0"/>
            <a:ext cx="12192000" cy="6858000"/>
          </a:xfrm>
          <a:prstGeom prst="frame">
            <a:avLst>
              <a:gd name="adj1" fmla="val 3776"/>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00247E8A-0332-4DA1-9A9E-F3B1C97311E3}"/>
              </a:ext>
            </a:extLst>
          </p:cNvPr>
          <p:cNvSpPr/>
          <p:nvPr/>
        </p:nvSpPr>
        <p:spPr>
          <a:xfrm>
            <a:off x="383823" y="372533"/>
            <a:ext cx="11413066" cy="6129867"/>
          </a:xfrm>
          <a:prstGeom prst="frame">
            <a:avLst>
              <a:gd name="adj1" fmla="val 8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DF861020-49C5-4ACE-ADE8-7D3908F0E119}"/>
              </a:ext>
            </a:extLst>
          </p:cNvPr>
          <p:cNvSpPr txBox="1"/>
          <p:nvPr/>
        </p:nvSpPr>
        <p:spPr>
          <a:xfrm>
            <a:off x="4470401" y="6502400"/>
            <a:ext cx="2178756" cy="372533"/>
          </a:xfrm>
          <a:prstGeom prst="rect">
            <a:avLst/>
          </a:prstGeom>
          <a:noFill/>
        </p:spPr>
        <p:txBody>
          <a:bodyPr wrap="square" rtlCol="0">
            <a:spAutoFit/>
          </a:bodyPr>
          <a:lstStyle/>
          <a:p>
            <a:r>
              <a:rPr lang="en-US" b="1" dirty="0" err="1">
                <a:solidFill>
                  <a:srgbClr val="FFFF00"/>
                </a:solidFill>
              </a:rPr>
              <a:t>Nelufa</a:t>
            </a:r>
            <a:r>
              <a:rPr lang="en-US" b="1" dirty="0">
                <a:solidFill>
                  <a:srgbClr val="FFFF00"/>
                </a:solidFill>
              </a:rPr>
              <a:t> </a:t>
            </a:r>
            <a:r>
              <a:rPr lang="en-US" b="1" dirty="0" err="1">
                <a:solidFill>
                  <a:srgbClr val="FFFF00"/>
                </a:solidFill>
              </a:rPr>
              <a:t>Afrose</a:t>
            </a:r>
            <a:r>
              <a:rPr lang="en-US" b="1" dirty="0">
                <a:solidFill>
                  <a:srgbClr val="FFFF00"/>
                </a:solidFill>
              </a:rPr>
              <a:t> </a:t>
            </a:r>
            <a:r>
              <a:rPr lang="en-US" b="1" dirty="0" err="1">
                <a:solidFill>
                  <a:srgbClr val="FFFF00"/>
                </a:solidFill>
              </a:rPr>
              <a:t>Bithi</a:t>
            </a:r>
            <a:endParaRPr lang="en-US" b="1" dirty="0">
              <a:solidFill>
                <a:srgbClr val="FFFF00"/>
              </a:solidFill>
            </a:endParaRPr>
          </a:p>
        </p:txBody>
      </p:sp>
      <p:sp>
        <p:nvSpPr>
          <p:cNvPr id="9" name="TextBox 8">
            <a:extLst>
              <a:ext uri="{FF2B5EF4-FFF2-40B4-BE49-F238E27FC236}">
                <a16:creationId xmlns:a16="http://schemas.microsoft.com/office/drawing/2014/main" id="{9A01C9A4-CB43-44EA-96EE-C78602A559B5}"/>
              </a:ext>
            </a:extLst>
          </p:cNvPr>
          <p:cNvSpPr txBox="1"/>
          <p:nvPr/>
        </p:nvSpPr>
        <p:spPr>
          <a:xfrm>
            <a:off x="4819125" y="2808025"/>
            <a:ext cx="6191776" cy="2062103"/>
          </a:xfrm>
          <a:prstGeom prst="rect">
            <a:avLst/>
          </a:prstGeom>
          <a:noFill/>
        </p:spPr>
        <p:txBody>
          <a:bodyPr wrap="square">
            <a:spAutoFit/>
          </a:bodyPr>
          <a:lstStyle/>
          <a:p>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Yuri </a:t>
            </a:r>
            <a:r>
              <a:rPr lang="en-US"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Alekseyevich</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Gagarin was a Soviet pilot and cosmonaut. He was the first human to journey into outer space on 12 April 1961.</a:t>
            </a:r>
          </a:p>
        </p:txBody>
      </p:sp>
      <p:pic>
        <p:nvPicPr>
          <p:cNvPr id="10" name="Picture 9">
            <a:extLst>
              <a:ext uri="{FF2B5EF4-FFF2-40B4-BE49-F238E27FC236}">
                <a16:creationId xmlns:a16="http://schemas.microsoft.com/office/drawing/2014/main" id="{4A385524-5579-4E52-8568-491BEA878C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573" y="2402097"/>
            <a:ext cx="2847802" cy="3086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a:extLst>
              <a:ext uri="{FF2B5EF4-FFF2-40B4-BE49-F238E27FC236}">
                <a16:creationId xmlns:a16="http://schemas.microsoft.com/office/drawing/2014/main" id="{4596D180-953D-4D16-97EE-4A1ADEBEEBE7}"/>
              </a:ext>
            </a:extLst>
          </p:cNvPr>
          <p:cNvSpPr txBox="1"/>
          <p:nvPr/>
        </p:nvSpPr>
        <p:spPr>
          <a:xfrm>
            <a:off x="2257778" y="590978"/>
            <a:ext cx="7126201" cy="584775"/>
          </a:xfrm>
          <a:prstGeom prst="rect">
            <a:avLst/>
          </a:prstGeom>
          <a:solidFill>
            <a:schemeClr val="bg2">
              <a:lumMod val="10000"/>
            </a:schemeClr>
          </a:solidFill>
        </p:spPr>
        <p:txBody>
          <a:bodyPr wrap="square" rtlCol="0">
            <a:spAutoFit/>
          </a:bodyPr>
          <a:lstStyle/>
          <a:p>
            <a:r>
              <a:rPr lang="en-US" sz="3200" b="1" dirty="0">
                <a:solidFill>
                  <a:schemeClr val="bg1"/>
                </a:solidFill>
                <a:latin typeface="Times New Roman" panose="02020603050405020304" pitchFamily="18" charset="0"/>
                <a:cs typeface="Times New Roman" panose="02020603050405020304" pitchFamily="18" charset="0"/>
              </a:rPr>
              <a:t>Some information related with the text</a:t>
            </a:r>
            <a:r>
              <a:rPr lang="en-US" dirty="0"/>
              <a:t>.</a:t>
            </a:r>
          </a:p>
        </p:txBody>
      </p:sp>
      <p:sp>
        <p:nvSpPr>
          <p:cNvPr id="14" name="TextBox 13">
            <a:extLst>
              <a:ext uri="{FF2B5EF4-FFF2-40B4-BE49-F238E27FC236}">
                <a16:creationId xmlns:a16="http://schemas.microsoft.com/office/drawing/2014/main" id="{73A88831-9BE4-4D53-B36A-B9BEFD5A88D3}"/>
              </a:ext>
            </a:extLst>
          </p:cNvPr>
          <p:cNvSpPr txBox="1"/>
          <p:nvPr/>
        </p:nvSpPr>
        <p:spPr>
          <a:xfrm>
            <a:off x="4470401" y="1232488"/>
            <a:ext cx="3770489" cy="707886"/>
          </a:xfrm>
          <a:prstGeom prst="rect">
            <a:avLst/>
          </a:prstGeom>
          <a:noFill/>
          <a:ln>
            <a:solidFill>
              <a:schemeClr val="accent2"/>
            </a:solidFill>
          </a:ln>
        </p:spPr>
        <p:txBody>
          <a:bodyPr wrap="square">
            <a:spAutoFit/>
          </a:bodyPr>
          <a:lstStyle/>
          <a:p>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Yuri Gagarin </a:t>
            </a:r>
            <a:endParaRPr lang="en-US" sz="4000" b="1" dirty="0"/>
          </a:p>
        </p:txBody>
      </p:sp>
    </p:spTree>
    <p:extLst>
      <p:ext uri="{BB962C8B-B14F-4D97-AF65-F5344CB8AC3E}">
        <p14:creationId xmlns:p14="http://schemas.microsoft.com/office/powerpoint/2010/main" val="169443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anim calcmode="lin" valueType="num">
                                      <p:cBhvr>
                                        <p:cTn id="15" dur="2000" fill="hold"/>
                                        <p:tgtEl>
                                          <p:spTgt spid="14"/>
                                        </p:tgtEl>
                                        <p:attrNameLst>
                                          <p:attrName>ppt_w</p:attrName>
                                        </p:attrNameLst>
                                      </p:cBhvr>
                                      <p:tavLst>
                                        <p:tav tm="0" fmla="#ppt_w*sin(2.5*pi*$)">
                                          <p:val>
                                            <p:fltVal val="0"/>
                                          </p:val>
                                        </p:tav>
                                        <p:tav tm="100000">
                                          <p:val>
                                            <p:fltVal val="1"/>
                                          </p:val>
                                        </p:tav>
                                      </p:tavLst>
                                    </p:anim>
                                    <p:anim calcmode="lin" valueType="num">
                                      <p:cBhvr>
                                        <p:cTn id="16"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strVal val="#ppt_w*0.70"/>
                                          </p:val>
                                        </p:tav>
                                        <p:tav tm="100000">
                                          <p:val>
                                            <p:strVal val="#ppt_w"/>
                                          </p:val>
                                        </p:tav>
                                      </p:tavLst>
                                    </p:anim>
                                    <p:anim calcmode="lin" valueType="num">
                                      <p:cBhvr>
                                        <p:cTn id="29" dur="1000" fill="hold"/>
                                        <p:tgtEl>
                                          <p:spTgt spid="9"/>
                                        </p:tgtEl>
                                        <p:attrNameLst>
                                          <p:attrName>ppt_h</p:attrName>
                                        </p:attrNameLst>
                                      </p:cBhvr>
                                      <p:tavLst>
                                        <p:tav tm="0">
                                          <p:val>
                                            <p:strVal val="#ppt_h"/>
                                          </p:val>
                                        </p:tav>
                                        <p:tav tm="100000">
                                          <p:val>
                                            <p:strVal val="#ppt_h"/>
                                          </p:val>
                                        </p:tav>
                                      </p:tavLst>
                                    </p:anim>
                                    <p:animEffect transition="in" filter="fade">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1473D975-2768-4714-B450-A9C53C91BB24}"/>
              </a:ext>
            </a:extLst>
          </p:cNvPr>
          <p:cNvSpPr/>
          <p:nvPr/>
        </p:nvSpPr>
        <p:spPr>
          <a:xfrm>
            <a:off x="0" y="0"/>
            <a:ext cx="12192000" cy="6858000"/>
          </a:xfrm>
          <a:prstGeom prst="frame">
            <a:avLst>
              <a:gd name="adj1" fmla="val 3776"/>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00247E8A-0332-4DA1-9A9E-F3B1C97311E3}"/>
              </a:ext>
            </a:extLst>
          </p:cNvPr>
          <p:cNvSpPr/>
          <p:nvPr/>
        </p:nvSpPr>
        <p:spPr>
          <a:xfrm>
            <a:off x="383823" y="372533"/>
            <a:ext cx="11413066" cy="6129867"/>
          </a:xfrm>
          <a:prstGeom prst="frame">
            <a:avLst>
              <a:gd name="adj1" fmla="val 8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DF861020-49C5-4ACE-ADE8-7D3908F0E119}"/>
              </a:ext>
            </a:extLst>
          </p:cNvPr>
          <p:cNvSpPr txBox="1"/>
          <p:nvPr/>
        </p:nvSpPr>
        <p:spPr>
          <a:xfrm>
            <a:off x="5204179" y="6530623"/>
            <a:ext cx="2178756" cy="372533"/>
          </a:xfrm>
          <a:prstGeom prst="rect">
            <a:avLst/>
          </a:prstGeom>
          <a:noFill/>
        </p:spPr>
        <p:txBody>
          <a:bodyPr wrap="square" rtlCol="0">
            <a:spAutoFit/>
          </a:bodyPr>
          <a:lstStyle/>
          <a:p>
            <a:r>
              <a:rPr lang="en-US" b="1" dirty="0" err="1">
                <a:solidFill>
                  <a:srgbClr val="FFFF00"/>
                </a:solidFill>
              </a:rPr>
              <a:t>Nelufa</a:t>
            </a:r>
            <a:r>
              <a:rPr lang="en-US" b="1" dirty="0">
                <a:solidFill>
                  <a:srgbClr val="FFFF00"/>
                </a:solidFill>
              </a:rPr>
              <a:t> </a:t>
            </a:r>
            <a:r>
              <a:rPr lang="en-US" b="1" dirty="0" err="1">
                <a:solidFill>
                  <a:srgbClr val="FFFF00"/>
                </a:solidFill>
              </a:rPr>
              <a:t>Afrose</a:t>
            </a:r>
            <a:r>
              <a:rPr lang="en-US" b="1" dirty="0">
                <a:solidFill>
                  <a:srgbClr val="FFFF00"/>
                </a:solidFill>
              </a:rPr>
              <a:t> </a:t>
            </a:r>
            <a:r>
              <a:rPr lang="en-US" b="1" dirty="0" err="1">
                <a:solidFill>
                  <a:srgbClr val="FFFF00"/>
                </a:solidFill>
              </a:rPr>
              <a:t>Bithi</a:t>
            </a:r>
            <a:endParaRPr lang="en-US" b="1" dirty="0">
              <a:solidFill>
                <a:srgbClr val="FFFF00"/>
              </a:solidFill>
            </a:endParaRPr>
          </a:p>
        </p:txBody>
      </p:sp>
      <p:sp>
        <p:nvSpPr>
          <p:cNvPr id="6" name="Oval 5">
            <a:extLst>
              <a:ext uri="{FF2B5EF4-FFF2-40B4-BE49-F238E27FC236}">
                <a16:creationId xmlns:a16="http://schemas.microsoft.com/office/drawing/2014/main" id="{3B141C6B-D660-494B-B439-9F39BE6029AA}"/>
              </a:ext>
            </a:extLst>
          </p:cNvPr>
          <p:cNvSpPr/>
          <p:nvPr/>
        </p:nvSpPr>
        <p:spPr>
          <a:xfrm>
            <a:off x="2795881" y="515939"/>
            <a:ext cx="5632175" cy="604027"/>
          </a:xfrm>
          <a:prstGeom prst="ellipse">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Identity</a:t>
            </a:r>
          </a:p>
        </p:txBody>
      </p:sp>
      <p:pic>
        <p:nvPicPr>
          <p:cNvPr id="9" name="Picture 8">
            <a:extLst>
              <a:ext uri="{FF2B5EF4-FFF2-40B4-BE49-F238E27FC236}">
                <a16:creationId xmlns:a16="http://schemas.microsoft.com/office/drawing/2014/main" id="{18E33F36-E8E4-409E-86A6-4D512DEB1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127" y="1535278"/>
            <a:ext cx="2361656" cy="2687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666F23FD-FDAA-4BA4-A557-504CFB59FF48}"/>
              </a:ext>
            </a:extLst>
          </p:cNvPr>
          <p:cNvSpPr txBox="1"/>
          <p:nvPr/>
        </p:nvSpPr>
        <p:spPr>
          <a:xfrm>
            <a:off x="560519" y="4616732"/>
            <a:ext cx="4842934" cy="1631216"/>
          </a:xfrm>
          <a:prstGeom prst="rect">
            <a:avLst/>
          </a:prstGeom>
          <a:solidFill>
            <a:schemeClr val="bg1">
              <a:lumMod val="85000"/>
            </a:scheme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Mosammat</a:t>
            </a:r>
            <a:r>
              <a:rPr kumimoji="0" lang="en-US" sz="2000" b="1" i="0" u="none"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Nelufa</a:t>
            </a:r>
            <a:r>
              <a:rPr kumimoji="0" lang="en-US" sz="2000" b="1" i="0" u="none"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Afrose</a:t>
            </a:r>
            <a:r>
              <a:rPr kumimoji="0" lang="en-US" sz="2000" b="1" i="0" u="none"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Bithi</a:t>
            </a:r>
            <a:endParaRPr kumimoji="0" lang="en-US" sz="2000" b="1" i="0" u="none"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Lecturer in English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Khilbaisa</a:t>
            </a:r>
            <a:r>
              <a:rPr kumimoji="0" lang="en-US" sz="2000" b="1" i="0" u="none"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Rahmania</a:t>
            </a:r>
            <a:r>
              <a:rPr kumimoji="0" lang="en-US" sz="2000" b="1" i="0" u="none"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Fazil</a:t>
            </a:r>
            <a:r>
              <a:rPr kumimoji="0" lang="en-US" sz="2000" b="1" i="0" u="none"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Madrasah</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Khailbaisa</a:t>
            </a:r>
            <a:r>
              <a:rPr kumimoji="0" lang="en-US" sz="2000" b="1" i="0" u="none"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Sadar</a:t>
            </a:r>
            <a:r>
              <a:rPr kumimoji="0" lang="en-US" sz="2000" b="1" i="0" u="none"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 </a:t>
            </a:r>
            <a:r>
              <a:rPr kumimoji="0" lang="en-US" sz="2000" b="1" i="0" u="none" strike="noStrike" kern="0" cap="none" spc="0" normalizeH="0" baseline="0" noProof="0" dirty="0" err="1">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Lakshmipur</a:t>
            </a:r>
            <a:endParaRPr kumimoji="0" lang="en-US" sz="2000" b="1" i="0" u="none"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E-mail: nelufa.afrose@gmail.com</a:t>
            </a:r>
          </a:p>
        </p:txBody>
      </p:sp>
      <p:pic>
        <p:nvPicPr>
          <p:cNvPr id="12" name="Picture 11">
            <a:extLst>
              <a:ext uri="{FF2B5EF4-FFF2-40B4-BE49-F238E27FC236}">
                <a16:creationId xmlns:a16="http://schemas.microsoft.com/office/drawing/2014/main" id="{165F8486-7757-4032-9F49-44E5BD06AA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9928" y="1535278"/>
            <a:ext cx="2361655" cy="29662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97C16E28-AB50-41AD-AFBF-11643199FBB7}"/>
              </a:ext>
            </a:extLst>
          </p:cNvPr>
          <p:cNvSpPr txBox="1"/>
          <p:nvPr/>
        </p:nvSpPr>
        <p:spPr>
          <a:xfrm>
            <a:off x="7337776" y="4691780"/>
            <a:ext cx="3905957" cy="1261884"/>
          </a:xfrm>
          <a:prstGeom prst="rect">
            <a:avLst/>
          </a:prstGeom>
          <a:solidFill>
            <a:schemeClr val="bg1">
              <a:lumMod val="75000"/>
            </a:schemeClr>
          </a:solid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Class- Alim/ xi/xii </a:t>
            </a:r>
          </a:p>
          <a:p>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Subject- English For Today</a:t>
            </a:r>
          </a:p>
          <a:p>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(English 1</a:t>
            </a:r>
            <a:r>
              <a:rPr lang="en-US" sz="2400"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paper)</a:t>
            </a:r>
          </a:p>
        </p:txBody>
      </p:sp>
    </p:spTree>
    <p:extLst>
      <p:ext uri="{BB962C8B-B14F-4D97-AF65-F5344CB8AC3E}">
        <p14:creationId xmlns:p14="http://schemas.microsoft.com/office/powerpoint/2010/main" val="4209439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1473D975-2768-4714-B450-A9C53C91BB24}"/>
              </a:ext>
            </a:extLst>
          </p:cNvPr>
          <p:cNvSpPr/>
          <p:nvPr/>
        </p:nvSpPr>
        <p:spPr>
          <a:xfrm>
            <a:off x="0" y="0"/>
            <a:ext cx="12192000" cy="6858000"/>
          </a:xfrm>
          <a:prstGeom prst="frame">
            <a:avLst>
              <a:gd name="adj1" fmla="val 3776"/>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00247E8A-0332-4DA1-9A9E-F3B1C97311E3}"/>
              </a:ext>
            </a:extLst>
          </p:cNvPr>
          <p:cNvSpPr/>
          <p:nvPr/>
        </p:nvSpPr>
        <p:spPr>
          <a:xfrm>
            <a:off x="383823" y="372533"/>
            <a:ext cx="11413066" cy="6129867"/>
          </a:xfrm>
          <a:prstGeom prst="frame">
            <a:avLst>
              <a:gd name="adj1" fmla="val 8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DF861020-49C5-4ACE-ADE8-7D3908F0E119}"/>
              </a:ext>
            </a:extLst>
          </p:cNvPr>
          <p:cNvSpPr txBox="1"/>
          <p:nvPr/>
        </p:nvSpPr>
        <p:spPr>
          <a:xfrm>
            <a:off x="4470401" y="6502400"/>
            <a:ext cx="2178756" cy="372533"/>
          </a:xfrm>
          <a:prstGeom prst="rect">
            <a:avLst/>
          </a:prstGeom>
          <a:noFill/>
        </p:spPr>
        <p:txBody>
          <a:bodyPr wrap="square" rtlCol="0">
            <a:spAutoFit/>
          </a:bodyPr>
          <a:lstStyle/>
          <a:p>
            <a:r>
              <a:rPr lang="en-US" b="1" dirty="0" err="1">
                <a:solidFill>
                  <a:srgbClr val="FFFF00"/>
                </a:solidFill>
              </a:rPr>
              <a:t>Nelufa</a:t>
            </a:r>
            <a:r>
              <a:rPr lang="en-US" b="1" dirty="0">
                <a:solidFill>
                  <a:srgbClr val="FFFF00"/>
                </a:solidFill>
              </a:rPr>
              <a:t> </a:t>
            </a:r>
            <a:r>
              <a:rPr lang="en-US" b="1" dirty="0" err="1">
                <a:solidFill>
                  <a:srgbClr val="FFFF00"/>
                </a:solidFill>
              </a:rPr>
              <a:t>Afrose</a:t>
            </a:r>
            <a:r>
              <a:rPr lang="en-US" b="1" dirty="0">
                <a:solidFill>
                  <a:srgbClr val="FFFF00"/>
                </a:solidFill>
              </a:rPr>
              <a:t> </a:t>
            </a:r>
            <a:r>
              <a:rPr lang="en-US" b="1" dirty="0" err="1">
                <a:solidFill>
                  <a:srgbClr val="FFFF00"/>
                </a:solidFill>
              </a:rPr>
              <a:t>Bithi</a:t>
            </a:r>
            <a:endParaRPr lang="en-US" b="1" dirty="0">
              <a:solidFill>
                <a:srgbClr val="FFFF00"/>
              </a:solidFill>
            </a:endParaRPr>
          </a:p>
        </p:txBody>
      </p:sp>
      <p:pic>
        <p:nvPicPr>
          <p:cNvPr id="4" name="Picture 3">
            <a:extLst>
              <a:ext uri="{FF2B5EF4-FFF2-40B4-BE49-F238E27FC236}">
                <a16:creationId xmlns:a16="http://schemas.microsoft.com/office/drawing/2014/main" id="{59FB1E5C-8C23-4A81-A229-A404D16A84F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4558596" y="2680499"/>
            <a:ext cx="4181122" cy="30249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153C8E35-6446-48B5-B0A7-220A4342FAD1}"/>
              </a:ext>
            </a:extLst>
          </p:cNvPr>
          <p:cNvSpPr txBox="1"/>
          <p:nvPr/>
        </p:nvSpPr>
        <p:spPr>
          <a:xfrm>
            <a:off x="2005864" y="1360476"/>
            <a:ext cx="8168983" cy="1077218"/>
          </a:xfrm>
          <a:prstGeom prst="rect">
            <a:avLst/>
          </a:prstGeom>
          <a:noFill/>
        </p:spPr>
        <p:txBody>
          <a:bodyPr wrap="square">
            <a:spAutoFit/>
          </a:bodyPr>
          <a:lstStyle/>
          <a:p>
            <a:r>
              <a:rPr lang="en-US" sz="32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Vostok-5:  </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a spacecraft of the Soviet Union that carried Valentina Tereshkova. </a:t>
            </a:r>
          </a:p>
        </p:txBody>
      </p:sp>
      <p:sp>
        <p:nvSpPr>
          <p:cNvPr id="2" name="TextBox 1">
            <a:extLst>
              <a:ext uri="{FF2B5EF4-FFF2-40B4-BE49-F238E27FC236}">
                <a16:creationId xmlns:a16="http://schemas.microsoft.com/office/drawing/2014/main" id="{73115688-92CD-492A-A023-A398608ABBDF}"/>
              </a:ext>
            </a:extLst>
          </p:cNvPr>
          <p:cNvSpPr txBox="1"/>
          <p:nvPr/>
        </p:nvSpPr>
        <p:spPr>
          <a:xfrm>
            <a:off x="4876801" y="479272"/>
            <a:ext cx="2305878" cy="769441"/>
          </a:xfrm>
          <a:prstGeom prst="rect">
            <a:avLst/>
          </a:prstGeom>
          <a:noFill/>
          <a:ln>
            <a:solidFill>
              <a:srgbClr val="EC1CCE"/>
            </a:solidFill>
          </a:ln>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Vostok-5</a:t>
            </a:r>
          </a:p>
        </p:txBody>
      </p:sp>
    </p:spTree>
    <p:extLst>
      <p:ext uri="{BB962C8B-B14F-4D97-AF65-F5344CB8AC3E}">
        <p14:creationId xmlns:p14="http://schemas.microsoft.com/office/powerpoint/2010/main" val="214905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1473D975-2768-4714-B450-A9C53C91BB24}"/>
              </a:ext>
            </a:extLst>
          </p:cNvPr>
          <p:cNvSpPr/>
          <p:nvPr/>
        </p:nvSpPr>
        <p:spPr>
          <a:xfrm>
            <a:off x="0" y="0"/>
            <a:ext cx="12192000" cy="6858000"/>
          </a:xfrm>
          <a:prstGeom prst="frame">
            <a:avLst>
              <a:gd name="adj1" fmla="val 3776"/>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00247E8A-0332-4DA1-9A9E-F3B1C97311E3}"/>
              </a:ext>
            </a:extLst>
          </p:cNvPr>
          <p:cNvSpPr/>
          <p:nvPr/>
        </p:nvSpPr>
        <p:spPr>
          <a:xfrm>
            <a:off x="383823" y="372533"/>
            <a:ext cx="11413066" cy="6129867"/>
          </a:xfrm>
          <a:prstGeom prst="frame">
            <a:avLst>
              <a:gd name="adj1" fmla="val 8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DF861020-49C5-4ACE-ADE8-7D3908F0E119}"/>
              </a:ext>
            </a:extLst>
          </p:cNvPr>
          <p:cNvSpPr txBox="1"/>
          <p:nvPr/>
        </p:nvSpPr>
        <p:spPr>
          <a:xfrm>
            <a:off x="4470401" y="6502400"/>
            <a:ext cx="2178756" cy="372533"/>
          </a:xfrm>
          <a:prstGeom prst="rect">
            <a:avLst/>
          </a:prstGeom>
          <a:noFill/>
        </p:spPr>
        <p:txBody>
          <a:bodyPr wrap="square" rtlCol="0">
            <a:spAutoFit/>
          </a:bodyPr>
          <a:lstStyle/>
          <a:p>
            <a:r>
              <a:rPr lang="en-US" b="1" dirty="0" err="1">
                <a:solidFill>
                  <a:srgbClr val="FFFF00"/>
                </a:solidFill>
              </a:rPr>
              <a:t>Nelufa</a:t>
            </a:r>
            <a:r>
              <a:rPr lang="en-US" b="1" dirty="0">
                <a:solidFill>
                  <a:srgbClr val="FFFF00"/>
                </a:solidFill>
              </a:rPr>
              <a:t> </a:t>
            </a:r>
            <a:r>
              <a:rPr lang="en-US" b="1" dirty="0" err="1">
                <a:solidFill>
                  <a:srgbClr val="FFFF00"/>
                </a:solidFill>
              </a:rPr>
              <a:t>Afrose</a:t>
            </a:r>
            <a:r>
              <a:rPr lang="en-US" b="1" dirty="0">
                <a:solidFill>
                  <a:srgbClr val="FFFF00"/>
                </a:solidFill>
              </a:rPr>
              <a:t> </a:t>
            </a:r>
            <a:r>
              <a:rPr lang="en-US" b="1" dirty="0" err="1">
                <a:solidFill>
                  <a:srgbClr val="FFFF00"/>
                </a:solidFill>
              </a:rPr>
              <a:t>Bithi</a:t>
            </a:r>
            <a:endParaRPr lang="en-US" b="1" dirty="0">
              <a:solidFill>
                <a:srgbClr val="FFFF00"/>
              </a:solidFill>
            </a:endParaRPr>
          </a:p>
        </p:txBody>
      </p:sp>
      <p:pic>
        <p:nvPicPr>
          <p:cNvPr id="3" name="Picture 2">
            <a:extLst>
              <a:ext uri="{FF2B5EF4-FFF2-40B4-BE49-F238E27FC236}">
                <a16:creationId xmlns:a16="http://schemas.microsoft.com/office/drawing/2014/main" id="{18CA0674-70B4-4522-B116-E5E51B6D47FA}"/>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3631098" y="3526953"/>
            <a:ext cx="4273838" cy="25579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A529C603-F93C-4F56-8797-5870952AB31A}"/>
              </a:ext>
            </a:extLst>
          </p:cNvPr>
          <p:cNvSpPr txBox="1"/>
          <p:nvPr/>
        </p:nvSpPr>
        <p:spPr>
          <a:xfrm>
            <a:off x="2139613" y="679606"/>
            <a:ext cx="8316351" cy="769441"/>
          </a:xfrm>
          <a:prstGeom prst="rect">
            <a:avLst/>
          </a:prstGeom>
          <a:noFill/>
          <a:ln>
            <a:solidFill>
              <a:schemeClr val="accent2"/>
            </a:solidFill>
          </a:ln>
        </p:spPr>
        <p:txBody>
          <a:bodyPr wrap="square">
            <a:spAutoFit/>
          </a:bodyPr>
          <a:lstStyle/>
          <a:p>
            <a:r>
              <a:rPr kumimoji="0" lang="en-US" altLang="en-US" sz="44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Zhukovsky</a:t>
            </a:r>
            <a:r>
              <a:rPr kumimoji="0" lang="en-US" altLang="en-US"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Air Force Academy</a:t>
            </a:r>
            <a:r>
              <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lang="en-US" sz="4400" b="1" dirty="0"/>
          </a:p>
        </p:txBody>
      </p:sp>
      <p:sp>
        <p:nvSpPr>
          <p:cNvPr id="10" name="TextBox 9">
            <a:extLst>
              <a:ext uri="{FF2B5EF4-FFF2-40B4-BE49-F238E27FC236}">
                <a16:creationId xmlns:a16="http://schemas.microsoft.com/office/drawing/2014/main" id="{16AAD932-1DC1-4906-9B84-8D7F6BEC6B29}"/>
              </a:ext>
            </a:extLst>
          </p:cNvPr>
          <p:cNvSpPr txBox="1"/>
          <p:nvPr/>
        </p:nvSpPr>
        <p:spPr>
          <a:xfrm>
            <a:off x="530087" y="1769425"/>
            <a:ext cx="11278089" cy="1384995"/>
          </a:xfrm>
          <a:prstGeom prst="rect">
            <a:avLst/>
          </a:prstGeom>
          <a:noFill/>
          <a:ln>
            <a:solidFill>
              <a:schemeClr val="bg1"/>
            </a:solidFill>
          </a:ln>
        </p:spPr>
        <p:txBody>
          <a:bodyPr wrap="square">
            <a:spAutoFit/>
          </a:bodyPr>
          <a:lstStyle/>
          <a:p>
            <a:r>
              <a:rPr kumimoji="0" lang="en-US" altLang="en-US" sz="2800" b="1" i="0" u="sng"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Zhukovsky</a:t>
            </a:r>
            <a:r>
              <a:rPr kumimoji="0" lang="en-US" altLang="en-US"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Air Force Academy</a:t>
            </a:r>
            <a:r>
              <a:rPr lang="en-US" altLang="en-US" sz="2800" b="1" u="sng"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a higher military educational institution for training Russian Air force. It is the world’s largest and oldest scientific school of aeronautics having been formed 23 November 1920</a:t>
            </a:r>
            <a:r>
              <a:rPr lang="en-US" altLang="en-US" sz="2800" dirty="0">
                <a:solidFill>
                  <a:prstClr val="black"/>
                </a:solidFill>
                <a:latin typeface="Times New Roman" panose="02020603050405020304" pitchFamily="18" charset="0"/>
                <a:cs typeface="Times New Roman" panose="02020603050405020304" pitchFamily="18" charset="0"/>
              </a:rPr>
              <a:t>.</a:t>
            </a:r>
            <a:endParaRPr lang="en-US" sz="2800" dirty="0"/>
          </a:p>
        </p:txBody>
      </p:sp>
    </p:spTree>
    <p:extLst>
      <p:ext uri="{BB962C8B-B14F-4D97-AF65-F5344CB8AC3E}">
        <p14:creationId xmlns:p14="http://schemas.microsoft.com/office/powerpoint/2010/main" val="128544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1473D975-2768-4714-B450-A9C53C91BB24}"/>
              </a:ext>
            </a:extLst>
          </p:cNvPr>
          <p:cNvSpPr/>
          <p:nvPr/>
        </p:nvSpPr>
        <p:spPr>
          <a:xfrm>
            <a:off x="0" y="0"/>
            <a:ext cx="12192000" cy="6858000"/>
          </a:xfrm>
          <a:prstGeom prst="frame">
            <a:avLst>
              <a:gd name="adj1" fmla="val 3776"/>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Frame 6">
            <a:extLst>
              <a:ext uri="{FF2B5EF4-FFF2-40B4-BE49-F238E27FC236}">
                <a16:creationId xmlns:a16="http://schemas.microsoft.com/office/drawing/2014/main" id="{00247E8A-0332-4DA1-9A9E-F3B1C97311E3}"/>
              </a:ext>
            </a:extLst>
          </p:cNvPr>
          <p:cNvSpPr/>
          <p:nvPr/>
        </p:nvSpPr>
        <p:spPr>
          <a:xfrm>
            <a:off x="383823" y="372533"/>
            <a:ext cx="11413066" cy="6129867"/>
          </a:xfrm>
          <a:prstGeom prst="frame">
            <a:avLst>
              <a:gd name="adj1" fmla="val 8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DF861020-49C5-4ACE-ADE8-7D3908F0E119}"/>
              </a:ext>
            </a:extLst>
          </p:cNvPr>
          <p:cNvSpPr txBox="1"/>
          <p:nvPr/>
        </p:nvSpPr>
        <p:spPr>
          <a:xfrm>
            <a:off x="5000978" y="6502400"/>
            <a:ext cx="2178756" cy="372533"/>
          </a:xfrm>
          <a:prstGeom prst="rect">
            <a:avLst/>
          </a:prstGeom>
          <a:noFill/>
        </p:spPr>
        <p:txBody>
          <a:bodyPr wrap="square" rtlCol="0">
            <a:spAutoFit/>
          </a:bodyPr>
          <a:lstStyle/>
          <a:p>
            <a:r>
              <a:rPr lang="en-US" b="1" dirty="0" err="1">
                <a:solidFill>
                  <a:srgbClr val="FFFF00"/>
                </a:solidFill>
              </a:rPr>
              <a:t>Nelufa</a:t>
            </a:r>
            <a:r>
              <a:rPr lang="en-US" b="1" dirty="0">
                <a:solidFill>
                  <a:srgbClr val="FFFF00"/>
                </a:solidFill>
              </a:rPr>
              <a:t> </a:t>
            </a:r>
            <a:r>
              <a:rPr lang="en-US" b="1" dirty="0" err="1">
                <a:solidFill>
                  <a:srgbClr val="FFFF00"/>
                </a:solidFill>
              </a:rPr>
              <a:t>Afrose</a:t>
            </a:r>
            <a:r>
              <a:rPr lang="en-US" b="1" dirty="0">
                <a:solidFill>
                  <a:srgbClr val="FFFF00"/>
                </a:solidFill>
              </a:rPr>
              <a:t> </a:t>
            </a:r>
            <a:r>
              <a:rPr lang="en-US" b="1" dirty="0" err="1">
                <a:solidFill>
                  <a:srgbClr val="FFFF00"/>
                </a:solidFill>
              </a:rPr>
              <a:t>Bithi</a:t>
            </a:r>
            <a:endParaRPr lang="en-US" b="1" dirty="0">
              <a:solidFill>
                <a:srgbClr val="FFFF00"/>
              </a:solidFill>
            </a:endParaRPr>
          </a:p>
        </p:txBody>
      </p:sp>
      <p:sp>
        <p:nvSpPr>
          <p:cNvPr id="9" name="TextBox 10">
            <a:extLst>
              <a:ext uri="{FF2B5EF4-FFF2-40B4-BE49-F238E27FC236}">
                <a16:creationId xmlns:a16="http://schemas.microsoft.com/office/drawing/2014/main" id="{266A4266-31A1-4840-A8AA-B5650E49A0EC}"/>
              </a:ext>
            </a:extLst>
          </p:cNvPr>
          <p:cNvSpPr>
            <a:spLocks noChangeArrowheads="1"/>
          </p:cNvSpPr>
          <p:nvPr/>
        </p:nvSpPr>
        <p:spPr bwMode="auto">
          <a:xfrm>
            <a:off x="778757" y="1206345"/>
            <a:ext cx="8527289" cy="89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alt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When did she start her distance learning ? At the age of                                                             (a) 14        (b) 15       (c) 16           (d) 8</a:t>
            </a:r>
          </a:p>
        </p:txBody>
      </p:sp>
      <p:sp>
        <p:nvSpPr>
          <p:cNvPr id="10" name="TextBox 7">
            <a:extLst>
              <a:ext uri="{FF2B5EF4-FFF2-40B4-BE49-F238E27FC236}">
                <a16:creationId xmlns:a16="http://schemas.microsoft.com/office/drawing/2014/main" id="{FEA00705-33E9-45FF-82BE-722126BEB065}"/>
              </a:ext>
            </a:extLst>
          </p:cNvPr>
          <p:cNvSpPr>
            <a:spLocks noChangeArrowheads="1"/>
          </p:cNvSpPr>
          <p:nvPr/>
        </p:nvSpPr>
        <p:spPr bwMode="auto">
          <a:xfrm>
            <a:off x="778757" y="2109478"/>
            <a:ext cx="9616095" cy="89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alt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Valentina came of a ----- family .</a:t>
            </a:r>
            <a:r>
              <a:rPr lang="en-US" altLang="en-US" sz="240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aristocratic     (b) working class      (c) indigent         (d) elite</a:t>
            </a:r>
          </a:p>
        </p:txBody>
      </p:sp>
      <p:sp>
        <p:nvSpPr>
          <p:cNvPr id="11" name="TextBox 12">
            <a:extLst>
              <a:ext uri="{FF2B5EF4-FFF2-40B4-BE49-F238E27FC236}">
                <a16:creationId xmlns:a16="http://schemas.microsoft.com/office/drawing/2014/main" id="{892BC874-52CA-4E35-BE21-6B32BFFFEE43}"/>
              </a:ext>
            </a:extLst>
          </p:cNvPr>
          <p:cNvSpPr>
            <a:spLocks noChangeArrowheads="1"/>
          </p:cNvSpPr>
          <p:nvPr/>
        </p:nvSpPr>
        <p:spPr bwMode="auto">
          <a:xfrm>
            <a:off x="778757" y="3084119"/>
            <a:ext cx="9858377" cy="89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alt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MiG-15UTIis a / an ---- </a:t>
            </a:r>
            <a:r>
              <a:rPr lang="en-US" alt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Space project       (b) aircraft        (c) flying saucer             (d) Projector</a:t>
            </a:r>
          </a:p>
        </p:txBody>
      </p:sp>
      <p:sp>
        <p:nvSpPr>
          <p:cNvPr id="12" name="TextBox 13">
            <a:extLst>
              <a:ext uri="{FF2B5EF4-FFF2-40B4-BE49-F238E27FC236}">
                <a16:creationId xmlns:a16="http://schemas.microsoft.com/office/drawing/2014/main" id="{3FD9E4ED-35F8-4DF8-994B-D7792996C3BE}"/>
              </a:ext>
            </a:extLst>
          </p:cNvPr>
          <p:cNvSpPr>
            <a:spLocks noChangeArrowheads="1"/>
          </p:cNvSpPr>
          <p:nvPr/>
        </p:nvSpPr>
        <p:spPr bwMode="auto">
          <a:xfrm>
            <a:off x="778757" y="4068094"/>
            <a:ext cx="8527289" cy="89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4</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What does the word “</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undergo”</a:t>
            </a:r>
            <a:r>
              <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rPr>
              <a:t> in the passage refer to ?                                                               </a:t>
            </a:r>
            <a:r>
              <a:rPr lang="en-US" altLang="en-US" sz="2400" dirty="0">
                <a:latin typeface="Times New Roman" panose="02020603050405020304" pitchFamily="18" charset="0"/>
                <a:cs typeface="Times New Roman" panose="02020603050405020304" pitchFamily="18" charset="0"/>
              </a:rPr>
              <a:t>(a) collection      (b) pick       (c) nomination        (d) medley</a:t>
            </a:r>
          </a:p>
          <a:p>
            <a:pPr eaLnBrk="1" hangingPunct="1"/>
            <a:endParaRPr lang="en-US" altLang="en-US" sz="2400" dirty="0">
              <a:latin typeface="Times New Roman" panose="02020603050405020304" pitchFamily="18" charset="0"/>
              <a:cs typeface="Times New Roman" panose="02020603050405020304" pitchFamily="18" charset="0"/>
            </a:endParaRPr>
          </a:p>
          <a:p>
            <a:pPr eaLnBrk="1" hangingPunct="1"/>
            <a:endParaRPr lang="en-US" altLang="en-US" sz="24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3C24CAD-BFCF-48C7-8C92-E4E44DEC34A9}"/>
              </a:ext>
            </a:extLst>
          </p:cNvPr>
          <p:cNvSpPr txBox="1"/>
          <p:nvPr/>
        </p:nvSpPr>
        <p:spPr>
          <a:xfrm>
            <a:off x="637680" y="5051490"/>
            <a:ext cx="10627559" cy="120032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5.  </a:t>
            </a:r>
            <a:r>
              <a:rPr kumimoji="0" lang="en-US" sz="2400"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What is meant by “launch”--- .</a:t>
            </a:r>
          </a:p>
          <a:p>
            <a:pPr marR="0" lvl="0" algn="l" defTabSz="914400" rtl="0" eaLnBrk="1" fontAlgn="auto" latinLnBrk="0" hangingPunct="1">
              <a:lnSpc>
                <a:spcPct val="100000"/>
              </a:lnSpc>
              <a:spcBef>
                <a:spcPts val="0"/>
              </a:spcBef>
              <a:spcAft>
                <a:spcPts val="0"/>
              </a:spcAft>
              <a:buClrTx/>
              <a:buSzTx/>
              <a:tabLst/>
              <a:defRPr/>
            </a:pPr>
            <a:r>
              <a:rPr kumimoji="0" lang="en-US" sz="2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a:t>
            </a:r>
            <a:r>
              <a:rPr lang="en-US" sz="24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kumimoji="0" lang="en-US" sz="2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sending a spaceship into space                (b) sending a launce into space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a:t>
            </a:r>
            <a:r>
              <a:rPr lang="en-US" sz="24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kumimoji="0" lang="en-US" sz="2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launching weapons                                   (d</a:t>
            </a:r>
            <a:r>
              <a:rPr lang="en-US" sz="24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kumimoji="0" lang="en-US" sz="2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launching boat             </a:t>
            </a:r>
            <a:endParaRPr kumimoji="0" lang="en-US" sz="2400" i="0" u="none" strike="noStrike" kern="1200" cap="none" spc="0" normalizeH="0" baseline="0" noProof="0" dirty="0">
              <a:ln>
                <a:noFill/>
              </a:ln>
              <a:solidFill>
                <a:srgbClr val="94C6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D9EC741-51B3-479E-8687-D3FEC9E0C8E5}"/>
              </a:ext>
            </a:extLst>
          </p:cNvPr>
          <p:cNvSpPr txBox="1"/>
          <p:nvPr/>
        </p:nvSpPr>
        <p:spPr>
          <a:xfrm>
            <a:off x="4054854" y="238256"/>
            <a:ext cx="3522133"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Evaluation</a:t>
            </a:r>
          </a:p>
        </p:txBody>
      </p:sp>
      <p:sp>
        <p:nvSpPr>
          <p:cNvPr id="2" name="Oval 1">
            <a:extLst>
              <a:ext uri="{FF2B5EF4-FFF2-40B4-BE49-F238E27FC236}">
                <a16:creationId xmlns:a16="http://schemas.microsoft.com/office/drawing/2014/main" id="{A990828F-DC12-4241-A353-A3B00DFDA796}"/>
              </a:ext>
            </a:extLst>
          </p:cNvPr>
          <p:cNvSpPr/>
          <p:nvPr/>
        </p:nvSpPr>
        <p:spPr>
          <a:xfrm>
            <a:off x="3299322" y="1560334"/>
            <a:ext cx="503271" cy="495175"/>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0965856-AED1-4A66-8AA0-3C15AE1C52EA}"/>
              </a:ext>
            </a:extLst>
          </p:cNvPr>
          <p:cNvSpPr/>
          <p:nvPr/>
        </p:nvSpPr>
        <p:spPr>
          <a:xfrm>
            <a:off x="2869095" y="2587653"/>
            <a:ext cx="503271" cy="495175"/>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D9A6C04-4ED5-46C3-AC39-13B93A4EFE6C}"/>
              </a:ext>
            </a:extLst>
          </p:cNvPr>
          <p:cNvSpPr/>
          <p:nvPr/>
        </p:nvSpPr>
        <p:spPr>
          <a:xfrm>
            <a:off x="3299635" y="3524345"/>
            <a:ext cx="503271" cy="495175"/>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7C8F182-6869-4842-9FC4-A618793FA98F}"/>
              </a:ext>
            </a:extLst>
          </p:cNvPr>
          <p:cNvSpPr/>
          <p:nvPr/>
        </p:nvSpPr>
        <p:spPr>
          <a:xfrm>
            <a:off x="2897823" y="4521346"/>
            <a:ext cx="503271" cy="495175"/>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7D8B381-71E3-46A0-AD2D-C2ECAAAC6B8F}"/>
              </a:ext>
            </a:extLst>
          </p:cNvPr>
          <p:cNvSpPr/>
          <p:nvPr/>
        </p:nvSpPr>
        <p:spPr>
          <a:xfrm>
            <a:off x="637680" y="5404066"/>
            <a:ext cx="503271" cy="495175"/>
          </a:xfrm>
          <a:prstGeom prst="ellipse">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96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2" grpId="0" animBg="1"/>
      <p:bldP spid="15" grpId="0" animBg="1"/>
      <p:bldP spid="1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1473D975-2768-4714-B450-A9C53C91BB24}"/>
              </a:ext>
            </a:extLst>
          </p:cNvPr>
          <p:cNvSpPr/>
          <p:nvPr/>
        </p:nvSpPr>
        <p:spPr>
          <a:xfrm>
            <a:off x="0" y="0"/>
            <a:ext cx="12192000" cy="6858000"/>
          </a:xfrm>
          <a:prstGeom prst="frame">
            <a:avLst>
              <a:gd name="adj1" fmla="val 3776"/>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00247E8A-0332-4DA1-9A9E-F3B1C97311E3}"/>
              </a:ext>
            </a:extLst>
          </p:cNvPr>
          <p:cNvSpPr/>
          <p:nvPr/>
        </p:nvSpPr>
        <p:spPr>
          <a:xfrm>
            <a:off x="383823" y="372533"/>
            <a:ext cx="11413066" cy="6129867"/>
          </a:xfrm>
          <a:prstGeom prst="frame">
            <a:avLst>
              <a:gd name="adj1" fmla="val 8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DF861020-49C5-4ACE-ADE8-7D3908F0E119}"/>
              </a:ext>
            </a:extLst>
          </p:cNvPr>
          <p:cNvSpPr txBox="1"/>
          <p:nvPr/>
        </p:nvSpPr>
        <p:spPr>
          <a:xfrm>
            <a:off x="4470401" y="6502400"/>
            <a:ext cx="2178756" cy="372533"/>
          </a:xfrm>
          <a:prstGeom prst="rect">
            <a:avLst/>
          </a:prstGeom>
          <a:noFill/>
        </p:spPr>
        <p:txBody>
          <a:bodyPr wrap="square" rtlCol="0">
            <a:spAutoFit/>
          </a:bodyPr>
          <a:lstStyle/>
          <a:p>
            <a:r>
              <a:rPr lang="en-US" b="1" dirty="0" err="1">
                <a:solidFill>
                  <a:srgbClr val="FFFF00"/>
                </a:solidFill>
              </a:rPr>
              <a:t>Nelufa</a:t>
            </a:r>
            <a:r>
              <a:rPr lang="en-US" b="1" dirty="0">
                <a:solidFill>
                  <a:srgbClr val="FFFF00"/>
                </a:solidFill>
              </a:rPr>
              <a:t> </a:t>
            </a:r>
            <a:r>
              <a:rPr lang="en-US" b="1" dirty="0" err="1">
                <a:solidFill>
                  <a:srgbClr val="FFFF00"/>
                </a:solidFill>
              </a:rPr>
              <a:t>Afrose</a:t>
            </a:r>
            <a:r>
              <a:rPr lang="en-US" b="1" dirty="0">
                <a:solidFill>
                  <a:srgbClr val="FFFF00"/>
                </a:solidFill>
              </a:rPr>
              <a:t> </a:t>
            </a:r>
            <a:r>
              <a:rPr lang="en-US" b="1" dirty="0" err="1">
                <a:solidFill>
                  <a:srgbClr val="FFFF00"/>
                </a:solidFill>
              </a:rPr>
              <a:t>Bithi</a:t>
            </a:r>
            <a:endParaRPr lang="en-US" b="1" dirty="0">
              <a:solidFill>
                <a:srgbClr val="FFFF00"/>
              </a:solidFill>
            </a:endParaRPr>
          </a:p>
        </p:txBody>
      </p:sp>
      <p:sp>
        <p:nvSpPr>
          <p:cNvPr id="6" name="Title 1">
            <a:extLst>
              <a:ext uri="{FF2B5EF4-FFF2-40B4-BE49-F238E27FC236}">
                <a16:creationId xmlns:a16="http://schemas.microsoft.com/office/drawing/2014/main" id="{032D1B2D-2B10-4772-8F03-F1CE552A83D1}"/>
              </a:ext>
            </a:extLst>
          </p:cNvPr>
          <p:cNvSpPr txBox="1">
            <a:spLocks/>
          </p:cNvSpPr>
          <p:nvPr/>
        </p:nvSpPr>
        <p:spPr>
          <a:xfrm>
            <a:off x="3005432" y="1407719"/>
            <a:ext cx="5451354" cy="1143000"/>
          </a:xfrm>
          <a:prstGeom prst="rect">
            <a:avLst/>
          </a:prstGeom>
          <a:ln>
            <a:solidFill>
              <a:schemeClr val="accent2"/>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Times New Roman" panose="02020603050405020304" pitchFamily="18" charset="0"/>
                <a:cs typeface="Times New Roman" panose="02020603050405020304" pitchFamily="18" charset="0"/>
              </a:rPr>
              <a:t>Read the passage silently and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fill the flow chat in group.</a:t>
            </a:r>
          </a:p>
        </p:txBody>
      </p:sp>
      <p:sp>
        <p:nvSpPr>
          <p:cNvPr id="10" name="Rounded Rectangle 8">
            <a:extLst>
              <a:ext uri="{FF2B5EF4-FFF2-40B4-BE49-F238E27FC236}">
                <a16:creationId xmlns:a16="http://schemas.microsoft.com/office/drawing/2014/main" id="{C818CA7A-45DE-4EE2-B525-E7C56DF1F979}"/>
              </a:ext>
            </a:extLst>
          </p:cNvPr>
          <p:cNvSpPr/>
          <p:nvPr/>
        </p:nvSpPr>
        <p:spPr>
          <a:xfrm>
            <a:off x="488064" y="4655579"/>
            <a:ext cx="2141936" cy="1219200"/>
          </a:xfrm>
          <a:prstGeom prst="roundRect">
            <a:avLst/>
          </a:prstGeom>
          <a:solidFill>
            <a:schemeClr val="tx2">
              <a:lumMod val="20000"/>
              <a:lumOff val="80000"/>
            </a:schemeClr>
          </a:solidFill>
          <a:ln>
            <a:solidFill>
              <a:srgbClr val="EC1C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Was born in 1937 in a village of Tutayvsky</a:t>
            </a:r>
          </a:p>
        </p:txBody>
      </p:sp>
      <p:sp>
        <p:nvSpPr>
          <p:cNvPr id="11" name="Rounded Rectangle 9">
            <a:extLst>
              <a:ext uri="{FF2B5EF4-FFF2-40B4-BE49-F238E27FC236}">
                <a16:creationId xmlns:a16="http://schemas.microsoft.com/office/drawing/2014/main" id="{0296E225-3B34-474E-965D-0CDA302DA71F}"/>
              </a:ext>
            </a:extLst>
          </p:cNvPr>
          <p:cNvSpPr/>
          <p:nvPr/>
        </p:nvSpPr>
        <p:spPr>
          <a:xfrm>
            <a:off x="3199565" y="4656346"/>
            <a:ext cx="1389938" cy="1219200"/>
          </a:xfrm>
          <a:prstGeom prst="roundRect">
            <a:avLst/>
          </a:prstGeom>
          <a:solidFill>
            <a:schemeClr val="tx1">
              <a:lumMod val="85000"/>
              <a:lumOff val="1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 name="Rounded Rectangle 9">
            <a:extLst>
              <a:ext uri="{FF2B5EF4-FFF2-40B4-BE49-F238E27FC236}">
                <a16:creationId xmlns:a16="http://schemas.microsoft.com/office/drawing/2014/main" id="{8D508D7D-85EE-4A49-B114-6C5701CA8204}"/>
              </a:ext>
            </a:extLst>
          </p:cNvPr>
          <p:cNvSpPr/>
          <p:nvPr/>
        </p:nvSpPr>
        <p:spPr>
          <a:xfrm>
            <a:off x="5166675" y="4700488"/>
            <a:ext cx="1128868" cy="121920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Times New Roman" panose="02020603050405020304" pitchFamily="18" charset="0"/>
                <a:cs typeface="Times New Roman" panose="02020603050405020304" pitchFamily="18" charset="0"/>
              </a:rPr>
              <a:t>Left school in 1953</a:t>
            </a:r>
          </a:p>
        </p:txBody>
      </p:sp>
      <p:sp>
        <p:nvSpPr>
          <p:cNvPr id="13" name="Rounded Rectangle 9">
            <a:extLst>
              <a:ext uri="{FF2B5EF4-FFF2-40B4-BE49-F238E27FC236}">
                <a16:creationId xmlns:a16="http://schemas.microsoft.com/office/drawing/2014/main" id="{1FA79208-B6FF-467A-96A0-642F032165FD}"/>
              </a:ext>
            </a:extLst>
          </p:cNvPr>
          <p:cNvSpPr/>
          <p:nvPr/>
        </p:nvSpPr>
        <p:spPr>
          <a:xfrm>
            <a:off x="6878483" y="4700488"/>
            <a:ext cx="1397044" cy="121920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r>
              <a:rPr lang="en-US" sz="2000" dirty="0">
                <a:latin typeface="Times New Roman" panose="02020603050405020304" pitchFamily="18" charset="0"/>
                <a:cs typeface="Times New Roman" panose="02020603050405020304" pitchFamily="18" charset="0"/>
              </a:rPr>
              <a:t>educated through distance </a:t>
            </a:r>
            <a:r>
              <a:rPr lang="en-US" dirty="0"/>
              <a:t>learning.</a:t>
            </a:r>
          </a:p>
        </p:txBody>
      </p:sp>
      <p:sp>
        <p:nvSpPr>
          <p:cNvPr id="14" name="Rounded Rectangle 9">
            <a:extLst>
              <a:ext uri="{FF2B5EF4-FFF2-40B4-BE49-F238E27FC236}">
                <a16:creationId xmlns:a16="http://schemas.microsoft.com/office/drawing/2014/main" id="{99818022-A4B8-441E-944F-5ED5A4C10DBC}"/>
              </a:ext>
            </a:extLst>
          </p:cNvPr>
          <p:cNvSpPr/>
          <p:nvPr/>
        </p:nvSpPr>
        <p:spPr>
          <a:xfrm>
            <a:off x="8800951" y="4663325"/>
            <a:ext cx="1114422" cy="121920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Times New Roman" panose="02020603050405020304" pitchFamily="18" charset="0"/>
                <a:cs typeface="Times New Roman" panose="02020603050405020304" pitchFamily="18" charset="0"/>
              </a:rPr>
              <a:t>First jump in 1959.</a:t>
            </a:r>
          </a:p>
        </p:txBody>
      </p:sp>
      <p:sp>
        <p:nvSpPr>
          <p:cNvPr id="15" name="Rounded Rectangle 9">
            <a:extLst>
              <a:ext uri="{FF2B5EF4-FFF2-40B4-BE49-F238E27FC236}">
                <a16:creationId xmlns:a16="http://schemas.microsoft.com/office/drawing/2014/main" id="{20A23E57-B72D-4425-844D-B7470697A1F3}"/>
              </a:ext>
            </a:extLst>
          </p:cNvPr>
          <p:cNvSpPr/>
          <p:nvPr/>
        </p:nvSpPr>
        <p:spPr>
          <a:xfrm>
            <a:off x="10352210" y="4631610"/>
            <a:ext cx="1389938" cy="1173778"/>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Times New Roman" panose="02020603050405020304" pitchFamily="18" charset="0"/>
                <a:cs typeface="Times New Roman" panose="02020603050405020304" pitchFamily="18" charset="0"/>
              </a:rPr>
              <a:t>In 1977 earned doctorate. </a:t>
            </a:r>
          </a:p>
        </p:txBody>
      </p:sp>
      <p:sp>
        <p:nvSpPr>
          <p:cNvPr id="17" name="TextBox 16">
            <a:extLst>
              <a:ext uri="{FF2B5EF4-FFF2-40B4-BE49-F238E27FC236}">
                <a16:creationId xmlns:a16="http://schemas.microsoft.com/office/drawing/2014/main" id="{B919F44B-3A1F-4593-969E-99D300243188}"/>
              </a:ext>
            </a:extLst>
          </p:cNvPr>
          <p:cNvSpPr txBox="1"/>
          <p:nvPr/>
        </p:nvSpPr>
        <p:spPr>
          <a:xfrm>
            <a:off x="2138357" y="3022522"/>
            <a:ext cx="8350955" cy="954107"/>
          </a:xfrm>
          <a:prstGeom prst="rect">
            <a:avLst/>
          </a:prstGeom>
          <a:noFill/>
        </p:spPr>
        <p:txBody>
          <a:bodyPr wrap="square">
            <a:spAutoFit/>
          </a:bodyPr>
          <a:lstStyle/>
          <a:p>
            <a:r>
              <a:rPr lang="en-US" sz="280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Make short notes in the each of the boxes in the flow chart showing information about Valentina Tereshkova</a:t>
            </a:r>
            <a:r>
              <a:rPr lang="en-US" dirty="0"/>
              <a:t>.</a:t>
            </a:r>
          </a:p>
        </p:txBody>
      </p:sp>
      <p:sp>
        <p:nvSpPr>
          <p:cNvPr id="3" name="Arrow: Right 2">
            <a:extLst>
              <a:ext uri="{FF2B5EF4-FFF2-40B4-BE49-F238E27FC236}">
                <a16:creationId xmlns:a16="http://schemas.microsoft.com/office/drawing/2014/main" id="{90DBC6AC-6925-436A-B138-BE68309831E1}"/>
              </a:ext>
            </a:extLst>
          </p:cNvPr>
          <p:cNvSpPr/>
          <p:nvPr/>
        </p:nvSpPr>
        <p:spPr>
          <a:xfrm>
            <a:off x="2656308" y="4891520"/>
            <a:ext cx="543256" cy="558761"/>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68513C07-2FAE-4AF4-AD4E-8B9008B45600}"/>
              </a:ext>
            </a:extLst>
          </p:cNvPr>
          <p:cNvSpPr/>
          <p:nvPr/>
        </p:nvSpPr>
        <p:spPr>
          <a:xfrm>
            <a:off x="4646855" y="4993544"/>
            <a:ext cx="519819" cy="558761"/>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12E3E458-1295-4A0A-87AF-BEB9C5E08CDF}"/>
              </a:ext>
            </a:extLst>
          </p:cNvPr>
          <p:cNvSpPr/>
          <p:nvPr/>
        </p:nvSpPr>
        <p:spPr>
          <a:xfrm>
            <a:off x="6313835" y="4985798"/>
            <a:ext cx="600534" cy="558761"/>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40FA8883-9797-4795-950D-B7AFA64634A2}"/>
              </a:ext>
            </a:extLst>
          </p:cNvPr>
          <p:cNvSpPr/>
          <p:nvPr/>
        </p:nvSpPr>
        <p:spPr>
          <a:xfrm>
            <a:off x="8262665" y="5030707"/>
            <a:ext cx="577510" cy="558761"/>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3F77B5E6-D9CB-4DE6-A118-978E4140AA35}"/>
              </a:ext>
            </a:extLst>
          </p:cNvPr>
          <p:cNvSpPr/>
          <p:nvPr/>
        </p:nvSpPr>
        <p:spPr>
          <a:xfrm>
            <a:off x="9876123" y="4962843"/>
            <a:ext cx="515337" cy="558761"/>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3B444553-9945-41B8-A5D6-C19CE8075E93}"/>
              </a:ext>
            </a:extLst>
          </p:cNvPr>
          <p:cNvSpPr txBox="1">
            <a:spLocks/>
          </p:cNvSpPr>
          <p:nvPr/>
        </p:nvSpPr>
        <p:spPr>
          <a:xfrm>
            <a:off x="3210760" y="4814788"/>
            <a:ext cx="1401463" cy="99060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Clr>
                <a:prstClr val="black">
                  <a:shade val="95000"/>
                </a:prstClr>
              </a:buClr>
              <a:buFont typeface="Wingdings 2"/>
              <a:buNone/>
            </a:pPr>
            <a:r>
              <a:rPr lang="en-US" sz="2000" b="1" dirty="0">
                <a:solidFill>
                  <a:schemeClr val="bg1"/>
                </a:solidFill>
                <a:latin typeface="Times New Roman" panose="02020603050405020304" pitchFamily="18" charset="0"/>
                <a:cs typeface="Times New Roman" panose="02020603050405020304" pitchFamily="18" charset="0"/>
              </a:rPr>
              <a:t>Went to school in 1945.</a:t>
            </a:r>
          </a:p>
        </p:txBody>
      </p:sp>
      <p:sp>
        <p:nvSpPr>
          <p:cNvPr id="2" name="TextBox 1">
            <a:extLst>
              <a:ext uri="{FF2B5EF4-FFF2-40B4-BE49-F238E27FC236}">
                <a16:creationId xmlns:a16="http://schemas.microsoft.com/office/drawing/2014/main" id="{F1890D2B-AF6F-4627-82DF-E9BC0FB62A6E}"/>
              </a:ext>
            </a:extLst>
          </p:cNvPr>
          <p:cNvSpPr txBox="1"/>
          <p:nvPr/>
        </p:nvSpPr>
        <p:spPr>
          <a:xfrm>
            <a:off x="3499668" y="439957"/>
            <a:ext cx="3766719"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Group Work</a:t>
            </a:r>
          </a:p>
        </p:txBody>
      </p:sp>
    </p:spTree>
    <p:extLst>
      <p:ext uri="{BB962C8B-B14F-4D97-AF65-F5344CB8AC3E}">
        <p14:creationId xmlns:p14="http://schemas.microsoft.com/office/powerpoint/2010/main" val="93592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0-#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0-#ppt_w/2"/>
                                          </p:val>
                                        </p:tav>
                                        <p:tav tm="100000">
                                          <p:val>
                                            <p:strVal val="#ppt_x"/>
                                          </p:val>
                                        </p:tav>
                                      </p:tavLst>
                                    </p:anim>
                                    <p:anim calcmode="lin" valueType="num">
                                      <p:cBhvr additive="base">
                                        <p:cTn id="47"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0-#ppt_w/2"/>
                                          </p:val>
                                        </p:tav>
                                        <p:tav tm="100000">
                                          <p:val>
                                            <p:strVal val="#ppt_x"/>
                                          </p:val>
                                        </p:tav>
                                      </p:tavLst>
                                    </p:anim>
                                    <p:anim calcmode="lin" valueType="num">
                                      <p:cBhvr additive="base">
                                        <p:cTn id="5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arn(inVertical)">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0-#ppt_w/2"/>
                                          </p:val>
                                        </p:tav>
                                        <p:tav tm="100000">
                                          <p:val>
                                            <p:strVal val="#ppt_x"/>
                                          </p:val>
                                        </p:tav>
                                      </p:tavLst>
                                    </p:anim>
                                    <p:anim calcmode="lin" valueType="num">
                                      <p:cBhvr additive="base">
                                        <p:cTn id="69"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barn(inVertical)">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1000"/>
                                        <p:tgtEl>
                                          <p:spTgt spid="26"/>
                                        </p:tgtEl>
                                      </p:cBhvr>
                                    </p:animEffect>
                                    <p:anim calcmode="lin" valueType="num">
                                      <p:cBhvr>
                                        <p:cTn id="80" dur="1000" fill="hold"/>
                                        <p:tgtEl>
                                          <p:spTgt spid="26"/>
                                        </p:tgtEl>
                                        <p:attrNameLst>
                                          <p:attrName>ppt_x</p:attrName>
                                        </p:attrNameLst>
                                      </p:cBhvr>
                                      <p:tavLst>
                                        <p:tav tm="0">
                                          <p:val>
                                            <p:strVal val="#ppt_x"/>
                                          </p:val>
                                        </p:tav>
                                        <p:tav tm="100000">
                                          <p:val>
                                            <p:strVal val="#ppt_x"/>
                                          </p:val>
                                        </p:tav>
                                      </p:tavLst>
                                    </p:anim>
                                    <p:anim calcmode="lin" valueType="num">
                                      <p:cBhvr>
                                        <p:cTn id="8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26">
                                            <p:txEl>
                                              <p:pRg st="0" end="0"/>
                                            </p:txEl>
                                          </p:spTgt>
                                        </p:tgtEl>
                                        <p:attrNameLst>
                                          <p:attrName>style.visibility</p:attrName>
                                        </p:attrNameLst>
                                      </p:cBhvr>
                                      <p:to>
                                        <p:strVal val="visible"/>
                                      </p:to>
                                    </p:set>
                                    <p:anim calcmode="lin" valueType="num">
                                      <p:cBhvr additive="base">
                                        <p:cTn id="86"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12">
                                            <p:txEl>
                                              <p:pRg st="0" end="0"/>
                                            </p:txEl>
                                          </p:spTgt>
                                        </p:tgtEl>
                                        <p:attrNameLst>
                                          <p:attrName>style.visibility</p:attrName>
                                        </p:attrNameLst>
                                      </p:cBhvr>
                                      <p:to>
                                        <p:strVal val="visible"/>
                                      </p:to>
                                    </p:set>
                                    <p:anim calcmode="lin" valueType="num">
                                      <p:cBhvr additive="base">
                                        <p:cTn id="9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13">
                                            <p:txEl>
                                              <p:pRg st="0" end="0"/>
                                            </p:txEl>
                                          </p:spTgt>
                                        </p:tgtEl>
                                        <p:attrNameLst>
                                          <p:attrName>style.visibility</p:attrName>
                                        </p:attrNameLst>
                                      </p:cBhvr>
                                      <p:to>
                                        <p:strVal val="visible"/>
                                      </p:to>
                                    </p:set>
                                    <p:anim calcmode="lin" valueType="num">
                                      <p:cBhvr additive="base">
                                        <p:cTn id="9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childTnLst>
                                    <p:set>
                                      <p:cBhvr>
                                        <p:cTn id="103" dur="1" fill="hold">
                                          <p:stCondLst>
                                            <p:cond delay="0"/>
                                          </p:stCondLst>
                                        </p:cTn>
                                        <p:tgtEl>
                                          <p:spTgt spid="14">
                                            <p:txEl>
                                              <p:pRg st="0" end="0"/>
                                            </p:txEl>
                                          </p:spTgt>
                                        </p:tgtEl>
                                        <p:attrNameLst>
                                          <p:attrName>style.visibility</p:attrName>
                                        </p:attrNameLst>
                                      </p:cBhvr>
                                      <p:to>
                                        <p:strVal val="visible"/>
                                      </p:to>
                                    </p:set>
                                    <p:anim calcmode="lin" valueType="num">
                                      <p:cBhvr additive="base">
                                        <p:cTn id="104"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nodeType="clickEffect">
                                  <p:stCondLst>
                                    <p:cond delay="0"/>
                                  </p:stCondLst>
                                  <p:childTnLst>
                                    <p:set>
                                      <p:cBhvr>
                                        <p:cTn id="109" dur="1" fill="hold">
                                          <p:stCondLst>
                                            <p:cond delay="0"/>
                                          </p:stCondLst>
                                        </p:cTn>
                                        <p:tgtEl>
                                          <p:spTgt spid="15">
                                            <p:txEl>
                                              <p:pRg st="0" end="0"/>
                                            </p:txEl>
                                          </p:spTgt>
                                        </p:tgtEl>
                                        <p:attrNameLst>
                                          <p:attrName>style.visibility</p:attrName>
                                        </p:attrNameLst>
                                      </p:cBhvr>
                                      <p:to>
                                        <p:strVal val="visible"/>
                                      </p:to>
                                    </p:set>
                                    <p:animEffect transition="in" filter="barn(inVertical)">
                                      <p:cBhvr>
                                        <p:cTn id="110"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P spid="15" grpId="0" animBg="1"/>
      <p:bldP spid="17" grpId="0"/>
      <p:bldP spid="3" grpId="0" animBg="1"/>
      <p:bldP spid="18" grpId="0" animBg="1"/>
      <p:bldP spid="19" grpId="0" animBg="1"/>
      <p:bldP spid="20" grpId="0" animBg="1"/>
      <p:bldP spid="21" grpId="0" animBg="1"/>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1473D975-2768-4714-B450-A9C53C91BB24}"/>
              </a:ext>
            </a:extLst>
          </p:cNvPr>
          <p:cNvSpPr/>
          <p:nvPr/>
        </p:nvSpPr>
        <p:spPr>
          <a:xfrm>
            <a:off x="0" y="0"/>
            <a:ext cx="12192000" cy="6858000"/>
          </a:xfrm>
          <a:prstGeom prst="frame">
            <a:avLst>
              <a:gd name="adj1" fmla="val 3776"/>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00247E8A-0332-4DA1-9A9E-F3B1C97311E3}"/>
              </a:ext>
            </a:extLst>
          </p:cNvPr>
          <p:cNvSpPr/>
          <p:nvPr/>
        </p:nvSpPr>
        <p:spPr>
          <a:xfrm>
            <a:off x="383823" y="372533"/>
            <a:ext cx="11413066" cy="6129867"/>
          </a:xfrm>
          <a:prstGeom prst="frame">
            <a:avLst>
              <a:gd name="adj1" fmla="val 8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DF861020-49C5-4ACE-ADE8-7D3908F0E119}"/>
              </a:ext>
            </a:extLst>
          </p:cNvPr>
          <p:cNvSpPr txBox="1"/>
          <p:nvPr/>
        </p:nvSpPr>
        <p:spPr>
          <a:xfrm>
            <a:off x="4470401" y="6502400"/>
            <a:ext cx="2178756" cy="372533"/>
          </a:xfrm>
          <a:prstGeom prst="rect">
            <a:avLst/>
          </a:prstGeom>
          <a:noFill/>
        </p:spPr>
        <p:txBody>
          <a:bodyPr wrap="square" rtlCol="0">
            <a:spAutoFit/>
          </a:bodyPr>
          <a:lstStyle/>
          <a:p>
            <a:r>
              <a:rPr lang="en-US" b="1" dirty="0" err="1">
                <a:solidFill>
                  <a:srgbClr val="FFFF00"/>
                </a:solidFill>
              </a:rPr>
              <a:t>Nelufa</a:t>
            </a:r>
            <a:r>
              <a:rPr lang="en-US" b="1" dirty="0">
                <a:solidFill>
                  <a:srgbClr val="FFFF00"/>
                </a:solidFill>
              </a:rPr>
              <a:t> </a:t>
            </a:r>
            <a:r>
              <a:rPr lang="en-US" b="1" dirty="0" err="1">
                <a:solidFill>
                  <a:srgbClr val="FFFF00"/>
                </a:solidFill>
              </a:rPr>
              <a:t>Afrose</a:t>
            </a:r>
            <a:r>
              <a:rPr lang="en-US" b="1" dirty="0">
                <a:solidFill>
                  <a:srgbClr val="FFFF00"/>
                </a:solidFill>
              </a:rPr>
              <a:t> </a:t>
            </a:r>
            <a:r>
              <a:rPr lang="en-US" b="1" dirty="0" err="1">
                <a:solidFill>
                  <a:srgbClr val="FFFF00"/>
                </a:solidFill>
              </a:rPr>
              <a:t>Bithi</a:t>
            </a:r>
            <a:endParaRPr lang="en-US" b="1" dirty="0">
              <a:solidFill>
                <a:srgbClr val="FFFF00"/>
              </a:solidFill>
            </a:endParaRPr>
          </a:p>
        </p:txBody>
      </p:sp>
      <p:pic>
        <p:nvPicPr>
          <p:cNvPr id="9" name="Picture 8">
            <a:extLst>
              <a:ext uri="{FF2B5EF4-FFF2-40B4-BE49-F238E27FC236}">
                <a16:creationId xmlns:a16="http://schemas.microsoft.com/office/drawing/2014/main" id="{C2B4721F-AF45-4555-B43E-33F7A13105A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40856" y="486624"/>
            <a:ext cx="2806701" cy="1514170"/>
          </a:xfrm>
          <a:prstGeom prst="rect">
            <a:avLst/>
          </a:prstGeom>
        </p:spPr>
      </p:pic>
      <p:sp>
        <p:nvSpPr>
          <p:cNvPr id="11" name="TextBox 10">
            <a:extLst>
              <a:ext uri="{FF2B5EF4-FFF2-40B4-BE49-F238E27FC236}">
                <a16:creationId xmlns:a16="http://schemas.microsoft.com/office/drawing/2014/main" id="{FABC6743-2E27-4A56-9560-D7E1879D9496}"/>
              </a:ext>
            </a:extLst>
          </p:cNvPr>
          <p:cNvSpPr txBox="1"/>
          <p:nvPr/>
        </p:nvSpPr>
        <p:spPr>
          <a:xfrm>
            <a:off x="1830394" y="1451704"/>
            <a:ext cx="6776034" cy="646331"/>
          </a:xfrm>
          <a:prstGeom prst="rect">
            <a:avLst/>
          </a:prstGeom>
          <a:noFill/>
          <a:ln>
            <a:solidFill>
              <a:schemeClr val="accent4">
                <a:lumMod val="75000"/>
              </a:schemeClr>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Answer the following questions.</a:t>
            </a:r>
          </a:p>
        </p:txBody>
      </p:sp>
      <p:sp>
        <p:nvSpPr>
          <p:cNvPr id="4" name="TextBox 3">
            <a:extLst>
              <a:ext uri="{FF2B5EF4-FFF2-40B4-BE49-F238E27FC236}">
                <a16:creationId xmlns:a16="http://schemas.microsoft.com/office/drawing/2014/main" id="{559B94AA-B934-4348-A9DB-37078201BAFC}"/>
              </a:ext>
            </a:extLst>
          </p:cNvPr>
          <p:cNvSpPr txBox="1"/>
          <p:nvPr/>
        </p:nvSpPr>
        <p:spPr>
          <a:xfrm>
            <a:off x="3725333" y="511133"/>
            <a:ext cx="3172179"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Home Work</a:t>
            </a:r>
          </a:p>
        </p:txBody>
      </p:sp>
      <p:sp>
        <p:nvSpPr>
          <p:cNvPr id="2" name="TextBox 1">
            <a:extLst>
              <a:ext uri="{FF2B5EF4-FFF2-40B4-BE49-F238E27FC236}">
                <a16:creationId xmlns:a16="http://schemas.microsoft.com/office/drawing/2014/main" id="{FB36E8CB-E9E4-476C-A4B5-53AB52A9C7D5}"/>
              </a:ext>
            </a:extLst>
          </p:cNvPr>
          <p:cNvSpPr txBox="1"/>
          <p:nvPr/>
        </p:nvSpPr>
        <p:spPr>
          <a:xfrm>
            <a:off x="1550319" y="2583134"/>
            <a:ext cx="9083814" cy="461665"/>
          </a:xfrm>
          <a:prstGeom prst="rect">
            <a:avLst/>
          </a:prstGeom>
          <a:noFill/>
        </p:spPr>
        <p:txBody>
          <a:bodyPr wrap="square" rtlCol="0">
            <a:spAutoFit/>
          </a:bodyPr>
          <a:lstStyle/>
          <a:p>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Give an account of Valentina Tereshkova’s early life</a:t>
            </a:r>
            <a:r>
              <a:rPr lang="en-US" dirty="0"/>
              <a:t>. </a:t>
            </a:r>
          </a:p>
        </p:txBody>
      </p:sp>
      <p:sp>
        <p:nvSpPr>
          <p:cNvPr id="3" name="TextBox 2">
            <a:extLst>
              <a:ext uri="{FF2B5EF4-FFF2-40B4-BE49-F238E27FC236}">
                <a16:creationId xmlns:a16="http://schemas.microsoft.com/office/drawing/2014/main" id="{4985A6EC-750A-406E-9378-D6495E59D3E5}"/>
              </a:ext>
            </a:extLst>
          </p:cNvPr>
          <p:cNvSpPr txBox="1"/>
          <p:nvPr/>
        </p:nvSpPr>
        <p:spPr>
          <a:xfrm>
            <a:off x="1550318" y="3327873"/>
            <a:ext cx="9930482" cy="461665"/>
          </a:xfrm>
          <a:prstGeom prst="rect">
            <a:avLst/>
          </a:prstGeom>
          <a:noFill/>
        </p:spPr>
        <p:txBody>
          <a:bodyPr wrap="square" rtlCol="0">
            <a:spAutoFit/>
          </a:bodyPr>
          <a:lstStyle/>
          <a:p>
            <a:r>
              <a:rPr lang="en-US" sz="2400" dirty="0">
                <a:effectLst>
                  <a:outerShdw blurRad="38100" dist="38100" dir="2700000" algn="tl">
                    <a:srgbClr val="000000">
                      <a:alpha val="43137"/>
                    </a:srgbClr>
                  </a:outerShdw>
                </a:effectLst>
              </a:rPr>
              <a:t>b. Which trainings did Tereshkova have to take after joining the flight project? </a:t>
            </a:r>
          </a:p>
        </p:txBody>
      </p:sp>
      <p:sp>
        <p:nvSpPr>
          <p:cNvPr id="6" name="TextBox 5">
            <a:extLst>
              <a:ext uri="{FF2B5EF4-FFF2-40B4-BE49-F238E27FC236}">
                <a16:creationId xmlns:a16="http://schemas.microsoft.com/office/drawing/2014/main" id="{C15BCC4E-36D8-405A-941E-FF09163268F8}"/>
              </a:ext>
            </a:extLst>
          </p:cNvPr>
          <p:cNvSpPr txBox="1"/>
          <p:nvPr/>
        </p:nvSpPr>
        <p:spPr>
          <a:xfrm>
            <a:off x="1550319" y="3980279"/>
            <a:ext cx="5892800" cy="461665"/>
          </a:xfrm>
          <a:prstGeom prst="rect">
            <a:avLst/>
          </a:prstGeom>
          <a:noFill/>
        </p:spPr>
        <p:txBody>
          <a:bodyPr wrap="square" rtlCol="0">
            <a:spAutoFit/>
          </a:bodyPr>
          <a:lstStyle/>
          <a:p>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What do you know about Vostok-5? </a:t>
            </a:r>
          </a:p>
        </p:txBody>
      </p:sp>
      <p:sp>
        <p:nvSpPr>
          <p:cNvPr id="10" name="TextBox 9">
            <a:extLst>
              <a:ext uri="{FF2B5EF4-FFF2-40B4-BE49-F238E27FC236}">
                <a16:creationId xmlns:a16="http://schemas.microsoft.com/office/drawing/2014/main" id="{F97451A8-0044-42E7-B8F0-58B50EEBC7FC}"/>
              </a:ext>
            </a:extLst>
          </p:cNvPr>
          <p:cNvSpPr txBox="1"/>
          <p:nvPr/>
        </p:nvSpPr>
        <p:spPr>
          <a:xfrm>
            <a:off x="1550319" y="4655991"/>
            <a:ext cx="8598392" cy="461665"/>
          </a:xfrm>
          <a:prstGeom prst="rect">
            <a:avLst/>
          </a:prstGeom>
          <a:noFill/>
        </p:spPr>
        <p:txBody>
          <a:bodyPr wrap="square" rtlCol="0">
            <a:spAutoFit/>
          </a:bodyPr>
          <a:lstStyle/>
          <a:p>
            <a:r>
              <a:rPr lang="en-US" sz="2400" dirty="0">
                <a:effectLst>
                  <a:outerShdw blurRad="38100" dist="38100" dir="2700000" algn="tl">
                    <a:srgbClr val="000000">
                      <a:alpha val="43137"/>
                    </a:srgbClr>
                  </a:outerShdw>
                </a:effectLst>
              </a:rPr>
              <a:t>d. Who is Yuri Gagarin? Which country does he belong to? </a:t>
            </a:r>
          </a:p>
        </p:txBody>
      </p:sp>
      <p:sp>
        <p:nvSpPr>
          <p:cNvPr id="12" name="TextBox 11">
            <a:extLst>
              <a:ext uri="{FF2B5EF4-FFF2-40B4-BE49-F238E27FC236}">
                <a16:creationId xmlns:a16="http://schemas.microsoft.com/office/drawing/2014/main" id="{5090C7E0-EA55-4854-AB35-1DD86A34A48F}"/>
              </a:ext>
            </a:extLst>
          </p:cNvPr>
          <p:cNvSpPr txBox="1"/>
          <p:nvPr/>
        </p:nvSpPr>
        <p:spPr>
          <a:xfrm>
            <a:off x="1550319" y="5308397"/>
            <a:ext cx="9083814" cy="461665"/>
          </a:xfrm>
          <a:prstGeom prst="rect">
            <a:avLst/>
          </a:prstGeom>
          <a:noFill/>
        </p:spPr>
        <p:txBody>
          <a:bodyPr wrap="square" rtlCol="0">
            <a:spAutoFit/>
          </a:bodyPr>
          <a:lstStyle/>
          <a:p>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 What was Tereshkova’s first success? When did it happen? </a:t>
            </a:r>
          </a:p>
        </p:txBody>
      </p:sp>
    </p:spTree>
    <p:extLst>
      <p:ext uri="{BB962C8B-B14F-4D97-AF65-F5344CB8AC3E}">
        <p14:creationId xmlns:p14="http://schemas.microsoft.com/office/powerpoint/2010/main" val="85681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300"/>
                                        <p:tgtEl>
                                          <p:spTgt spid="9"/>
                                        </p:tgtEl>
                                      </p:cBhvr>
                                    </p:animEffect>
                                    <p:anim calcmode="lin" valueType="num">
                                      <p:cBhvr>
                                        <p:cTn id="8" dur="2300" fill="hold"/>
                                        <p:tgtEl>
                                          <p:spTgt spid="9"/>
                                        </p:tgtEl>
                                        <p:attrNameLst>
                                          <p:attrName>ppt_w</p:attrName>
                                        </p:attrNameLst>
                                      </p:cBhvr>
                                      <p:tavLst>
                                        <p:tav tm="0" fmla="#ppt_w*sin(2.5*pi*$)">
                                          <p:val>
                                            <p:fltVal val="0"/>
                                          </p:val>
                                        </p:tav>
                                        <p:tav tm="100000">
                                          <p:val>
                                            <p:fltVal val="1"/>
                                          </p:val>
                                        </p:tav>
                                      </p:tavLst>
                                    </p:anim>
                                    <p:anim calcmode="lin" valueType="num">
                                      <p:cBhvr>
                                        <p:cTn id="9" dur="23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strVal val="#ppt_w*0.70"/>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P spid="6" grpId="0"/>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1473D975-2768-4714-B450-A9C53C91BB24}"/>
              </a:ext>
            </a:extLst>
          </p:cNvPr>
          <p:cNvSpPr/>
          <p:nvPr/>
        </p:nvSpPr>
        <p:spPr>
          <a:xfrm>
            <a:off x="0" y="0"/>
            <a:ext cx="12192000" cy="6858000"/>
          </a:xfrm>
          <a:prstGeom prst="frame">
            <a:avLst>
              <a:gd name="adj1" fmla="val 3776"/>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00247E8A-0332-4DA1-9A9E-F3B1C97311E3}"/>
              </a:ext>
            </a:extLst>
          </p:cNvPr>
          <p:cNvSpPr/>
          <p:nvPr/>
        </p:nvSpPr>
        <p:spPr>
          <a:xfrm>
            <a:off x="383823" y="372533"/>
            <a:ext cx="11413066" cy="6129867"/>
          </a:xfrm>
          <a:prstGeom prst="frame">
            <a:avLst>
              <a:gd name="adj1" fmla="val 8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DF861020-49C5-4ACE-ADE8-7D3908F0E119}"/>
              </a:ext>
            </a:extLst>
          </p:cNvPr>
          <p:cNvSpPr txBox="1"/>
          <p:nvPr/>
        </p:nvSpPr>
        <p:spPr>
          <a:xfrm>
            <a:off x="4470401" y="6502400"/>
            <a:ext cx="2178756" cy="372533"/>
          </a:xfrm>
          <a:prstGeom prst="rect">
            <a:avLst/>
          </a:prstGeom>
          <a:noFill/>
        </p:spPr>
        <p:txBody>
          <a:bodyPr wrap="square" rtlCol="0">
            <a:spAutoFit/>
          </a:bodyPr>
          <a:lstStyle/>
          <a:p>
            <a:r>
              <a:rPr lang="en-US" b="1" dirty="0" err="1">
                <a:solidFill>
                  <a:srgbClr val="FFFF00"/>
                </a:solidFill>
              </a:rPr>
              <a:t>Nelufa</a:t>
            </a:r>
            <a:r>
              <a:rPr lang="en-US" b="1" dirty="0">
                <a:solidFill>
                  <a:srgbClr val="FFFF00"/>
                </a:solidFill>
              </a:rPr>
              <a:t> </a:t>
            </a:r>
            <a:r>
              <a:rPr lang="en-US" b="1" dirty="0" err="1">
                <a:solidFill>
                  <a:srgbClr val="FFFF00"/>
                </a:solidFill>
              </a:rPr>
              <a:t>Afrose</a:t>
            </a:r>
            <a:r>
              <a:rPr lang="en-US" b="1" dirty="0">
                <a:solidFill>
                  <a:srgbClr val="FFFF00"/>
                </a:solidFill>
              </a:rPr>
              <a:t> </a:t>
            </a:r>
            <a:r>
              <a:rPr lang="en-US" b="1" dirty="0" err="1">
                <a:solidFill>
                  <a:srgbClr val="FFFF00"/>
                </a:solidFill>
              </a:rPr>
              <a:t>Bithi</a:t>
            </a:r>
            <a:endParaRPr lang="en-US" b="1" dirty="0">
              <a:solidFill>
                <a:srgbClr val="FFFF00"/>
              </a:solidFill>
            </a:endParaRPr>
          </a:p>
        </p:txBody>
      </p:sp>
      <p:pic>
        <p:nvPicPr>
          <p:cNvPr id="9" name="Picture 8">
            <a:extLst>
              <a:ext uri="{FF2B5EF4-FFF2-40B4-BE49-F238E27FC236}">
                <a16:creationId xmlns:a16="http://schemas.microsoft.com/office/drawing/2014/main" id="{D09094C2-89AE-48E3-8E45-A062FFAF4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130" y="781755"/>
            <a:ext cx="3325382" cy="5559778"/>
          </a:xfrm>
          <a:prstGeom prst="rect">
            <a:avLst/>
          </a:prstGeom>
        </p:spPr>
      </p:pic>
      <p:sp>
        <p:nvSpPr>
          <p:cNvPr id="10" name="Rectangle 9">
            <a:extLst>
              <a:ext uri="{FF2B5EF4-FFF2-40B4-BE49-F238E27FC236}">
                <a16:creationId xmlns:a16="http://schemas.microsoft.com/office/drawing/2014/main" id="{C2057F7B-72FF-4C53-8ED4-07A206383FC6}"/>
              </a:ext>
            </a:extLst>
          </p:cNvPr>
          <p:cNvSpPr/>
          <p:nvPr/>
        </p:nvSpPr>
        <p:spPr>
          <a:xfrm>
            <a:off x="4786490" y="2775747"/>
            <a:ext cx="4947188" cy="1323439"/>
          </a:xfrm>
          <a:prstGeom prst="rect">
            <a:avLst/>
          </a:prstGeom>
          <a:noFill/>
        </p:spPr>
        <p:txBody>
          <a:bodyPr wrap="none" lIns="91440" tIns="45720" rIns="91440" bIns="45720">
            <a:spAutoFit/>
          </a:bodyPr>
          <a:lstStyle/>
          <a:p>
            <a:pPr algn="ctr"/>
            <a:r>
              <a:rPr lang="en-US" sz="8000" b="1" cap="none" spc="0" dirty="0">
                <a:ln w="12700">
                  <a:solidFill>
                    <a:schemeClr val="accent1"/>
                  </a:solidFill>
                  <a:prstDash val="solid"/>
                </a:ln>
                <a:solidFill>
                  <a:schemeClr val="tx1">
                    <a:lumMod val="95000"/>
                    <a:lumOff val="5000"/>
                  </a:schemeClr>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Thank you</a:t>
            </a:r>
            <a:endParaRPr lang="en-US" sz="8000" b="1" cap="none" spc="0" dirty="0">
              <a:ln w="12700">
                <a:solidFill>
                  <a:schemeClr val="accent1"/>
                </a:solidFill>
                <a:prstDash val="solid"/>
              </a:ln>
              <a:solidFill>
                <a:schemeClr val="tx1">
                  <a:lumMod val="95000"/>
                  <a:lumOff val="5000"/>
                </a:schemeClr>
              </a:solidFill>
              <a:effectLst>
                <a:outerShdw dist="38100" dir="2640000" algn="bl" rotWithShape="0">
                  <a:schemeClr val="accent1"/>
                </a:outerShdw>
              </a:effectLst>
            </a:endParaRPr>
          </a:p>
        </p:txBody>
      </p:sp>
    </p:spTree>
    <p:extLst>
      <p:ext uri="{BB962C8B-B14F-4D97-AF65-F5344CB8AC3E}">
        <p14:creationId xmlns:p14="http://schemas.microsoft.com/office/powerpoint/2010/main" val="356978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1473D975-2768-4714-B450-A9C53C91BB24}"/>
              </a:ext>
            </a:extLst>
          </p:cNvPr>
          <p:cNvSpPr/>
          <p:nvPr/>
        </p:nvSpPr>
        <p:spPr>
          <a:xfrm>
            <a:off x="0" y="0"/>
            <a:ext cx="12192000" cy="6858000"/>
          </a:xfrm>
          <a:prstGeom prst="frame">
            <a:avLst>
              <a:gd name="adj1" fmla="val 3776"/>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00247E8A-0332-4DA1-9A9E-F3B1C97311E3}"/>
              </a:ext>
            </a:extLst>
          </p:cNvPr>
          <p:cNvSpPr/>
          <p:nvPr/>
        </p:nvSpPr>
        <p:spPr>
          <a:xfrm>
            <a:off x="383823" y="372533"/>
            <a:ext cx="11413066" cy="6129867"/>
          </a:xfrm>
          <a:prstGeom prst="frame">
            <a:avLst>
              <a:gd name="adj1" fmla="val 8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DF861020-49C5-4ACE-ADE8-7D3908F0E119}"/>
              </a:ext>
            </a:extLst>
          </p:cNvPr>
          <p:cNvSpPr txBox="1"/>
          <p:nvPr/>
        </p:nvSpPr>
        <p:spPr>
          <a:xfrm>
            <a:off x="5000978" y="6502400"/>
            <a:ext cx="2178756" cy="372533"/>
          </a:xfrm>
          <a:prstGeom prst="rect">
            <a:avLst/>
          </a:prstGeom>
          <a:noFill/>
        </p:spPr>
        <p:txBody>
          <a:bodyPr wrap="square" rtlCol="0">
            <a:spAutoFit/>
          </a:bodyPr>
          <a:lstStyle/>
          <a:p>
            <a:r>
              <a:rPr lang="en-US" b="1" dirty="0" err="1">
                <a:solidFill>
                  <a:srgbClr val="FFFF00"/>
                </a:solidFill>
              </a:rPr>
              <a:t>Nelufa</a:t>
            </a:r>
            <a:r>
              <a:rPr lang="en-US" b="1" dirty="0">
                <a:solidFill>
                  <a:srgbClr val="FFFF00"/>
                </a:solidFill>
              </a:rPr>
              <a:t> </a:t>
            </a:r>
            <a:r>
              <a:rPr lang="en-US" b="1" dirty="0" err="1">
                <a:solidFill>
                  <a:srgbClr val="FFFF00"/>
                </a:solidFill>
              </a:rPr>
              <a:t>Afrose</a:t>
            </a:r>
            <a:r>
              <a:rPr lang="en-US" b="1" dirty="0">
                <a:solidFill>
                  <a:srgbClr val="FFFF00"/>
                </a:solidFill>
              </a:rPr>
              <a:t> </a:t>
            </a:r>
            <a:r>
              <a:rPr lang="en-US" b="1" dirty="0" err="1">
                <a:solidFill>
                  <a:srgbClr val="FFFF00"/>
                </a:solidFill>
              </a:rPr>
              <a:t>Bithi</a:t>
            </a:r>
            <a:endParaRPr lang="en-US" b="1" dirty="0">
              <a:solidFill>
                <a:srgbClr val="FFFF00"/>
              </a:solidFill>
            </a:endParaRPr>
          </a:p>
        </p:txBody>
      </p:sp>
      <p:pic>
        <p:nvPicPr>
          <p:cNvPr id="3" name="Picture 2">
            <a:extLst>
              <a:ext uri="{FF2B5EF4-FFF2-40B4-BE49-F238E27FC236}">
                <a16:creationId xmlns:a16="http://schemas.microsoft.com/office/drawing/2014/main" id="{C8C0C5DE-64AF-4216-BBDA-FD1B3FA43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0003" y="1259162"/>
            <a:ext cx="2625290" cy="2773812"/>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pic>
        <p:nvPicPr>
          <p:cNvPr id="9" name="Picture 2" descr="C:\Users\B\Downloads\m1.jpg">
            <a:extLst>
              <a:ext uri="{FF2B5EF4-FFF2-40B4-BE49-F238E27FC236}">
                <a16:creationId xmlns:a16="http://schemas.microsoft.com/office/drawing/2014/main" id="{8C4D82C3-4A09-49D7-8F8D-7B93E87C7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400" y="1259163"/>
            <a:ext cx="2625290" cy="2682371"/>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Rounded Rectangle 17">
            <a:extLst>
              <a:ext uri="{FF2B5EF4-FFF2-40B4-BE49-F238E27FC236}">
                <a16:creationId xmlns:a16="http://schemas.microsoft.com/office/drawing/2014/main" id="{D21659F2-33BC-4DC9-A02F-A71A4DFDA705}"/>
              </a:ext>
            </a:extLst>
          </p:cNvPr>
          <p:cNvSpPr/>
          <p:nvPr/>
        </p:nvSpPr>
        <p:spPr>
          <a:xfrm>
            <a:off x="4588934" y="4030164"/>
            <a:ext cx="2590800" cy="5802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b="1" dirty="0">
                <a:solidFill>
                  <a:schemeClr val="tx1"/>
                </a:solidFill>
                <a:latin typeface="Times New Roman" pitchFamily="18" charset="0"/>
                <a:cs typeface="Times New Roman" pitchFamily="18" charset="0"/>
              </a:rPr>
              <a:t>Mother Teresa</a:t>
            </a:r>
            <a:endParaRPr lang="en-US" sz="2400" dirty="0">
              <a:solidFill>
                <a:schemeClr val="tx1"/>
              </a:solidFill>
            </a:endParaRPr>
          </a:p>
        </p:txBody>
      </p:sp>
      <p:sp>
        <p:nvSpPr>
          <p:cNvPr id="11" name="Rounded Rectangle 15">
            <a:extLst>
              <a:ext uri="{FF2B5EF4-FFF2-40B4-BE49-F238E27FC236}">
                <a16:creationId xmlns:a16="http://schemas.microsoft.com/office/drawing/2014/main" id="{2269A25D-1292-4D75-9CAC-136EE816BBED}"/>
              </a:ext>
            </a:extLst>
          </p:cNvPr>
          <p:cNvSpPr/>
          <p:nvPr/>
        </p:nvSpPr>
        <p:spPr>
          <a:xfrm>
            <a:off x="8559358" y="4188050"/>
            <a:ext cx="3199482"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b="1" dirty="0">
                <a:solidFill>
                  <a:schemeClr val="tx1"/>
                </a:solidFill>
                <a:latin typeface="Times New Roman" pitchFamily="18" charset="0"/>
                <a:cs typeface="Times New Roman" pitchFamily="18" charset="0"/>
              </a:rPr>
              <a:t>Valentina Tereshkova</a:t>
            </a:r>
            <a:endParaRPr lang="en-US" sz="2400" dirty="0">
              <a:solidFill>
                <a:schemeClr val="tx1"/>
              </a:solidFill>
            </a:endParaRPr>
          </a:p>
        </p:txBody>
      </p:sp>
      <p:sp>
        <p:nvSpPr>
          <p:cNvPr id="12" name="Rounded Rectangle 21">
            <a:extLst>
              <a:ext uri="{FF2B5EF4-FFF2-40B4-BE49-F238E27FC236}">
                <a16:creationId xmlns:a16="http://schemas.microsoft.com/office/drawing/2014/main" id="{7BE00B23-2D46-4288-8BB7-086C306F5FE2}"/>
              </a:ext>
            </a:extLst>
          </p:cNvPr>
          <p:cNvSpPr/>
          <p:nvPr/>
        </p:nvSpPr>
        <p:spPr>
          <a:xfrm>
            <a:off x="3249204" y="5310376"/>
            <a:ext cx="5943600"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Ø"/>
            </a:pPr>
            <a:r>
              <a:rPr lang="en-SG" sz="2800" b="1" dirty="0">
                <a:solidFill>
                  <a:schemeClr val="tx1"/>
                </a:solidFill>
                <a:latin typeface="Times New Roman" pitchFamily="18" charset="0"/>
                <a:cs typeface="Times New Roman" pitchFamily="18" charset="0"/>
              </a:rPr>
              <a:t>Why are they famous for ?</a:t>
            </a:r>
            <a:endParaRPr lang="en-US" sz="2800" dirty="0">
              <a:solidFill>
                <a:schemeClr val="tx1"/>
              </a:solidFill>
            </a:endParaRPr>
          </a:p>
        </p:txBody>
      </p:sp>
      <p:sp>
        <p:nvSpPr>
          <p:cNvPr id="15" name="TextBox 14">
            <a:extLst>
              <a:ext uri="{FF2B5EF4-FFF2-40B4-BE49-F238E27FC236}">
                <a16:creationId xmlns:a16="http://schemas.microsoft.com/office/drawing/2014/main" id="{EB85FAD1-164C-4FFB-B182-1216EFADB9D6}"/>
              </a:ext>
            </a:extLst>
          </p:cNvPr>
          <p:cNvSpPr txBox="1"/>
          <p:nvPr/>
        </p:nvSpPr>
        <p:spPr>
          <a:xfrm>
            <a:off x="3249204" y="4645250"/>
            <a:ext cx="4620342"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Who are these  women?</a:t>
            </a:r>
          </a:p>
        </p:txBody>
      </p:sp>
      <p:pic>
        <p:nvPicPr>
          <p:cNvPr id="14" name="Picture 13">
            <a:extLst>
              <a:ext uri="{FF2B5EF4-FFF2-40B4-BE49-F238E27FC236}">
                <a16:creationId xmlns:a16="http://schemas.microsoft.com/office/drawing/2014/main" id="{CFD25157-8EDB-48B1-BD73-2A26B0982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798" y="1259162"/>
            <a:ext cx="2625290" cy="2663695"/>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E0A2ED13-F749-4692-B3CF-A9631C63C147}"/>
              </a:ext>
            </a:extLst>
          </p:cNvPr>
          <p:cNvSpPr txBox="1"/>
          <p:nvPr/>
        </p:nvSpPr>
        <p:spPr>
          <a:xfrm>
            <a:off x="1013047" y="4083170"/>
            <a:ext cx="2172612"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Begum </a:t>
            </a:r>
            <a:r>
              <a:rPr lang="en-US" sz="2400" b="1" dirty="0" err="1">
                <a:latin typeface="Times New Roman" panose="02020603050405020304" pitchFamily="18" charset="0"/>
                <a:cs typeface="Times New Roman" panose="02020603050405020304" pitchFamily="18" charset="0"/>
              </a:rPr>
              <a:t>Rokeya</a:t>
            </a:r>
            <a:r>
              <a:rPr lang="en-US" sz="2400" b="1" dirty="0">
                <a:latin typeface="Times New Roman" panose="02020603050405020304" pitchFamily="18" charset="0"/>
                <a:cs typeface="Times New Roman" panose="02020603050405020304" pitchFamily="18" charset="0"/>
              </a:rPr>
              <a:t> </a:t>
            </a:r>
          </a:p>
        </p:txBody>
      </p:sp>
      <p:sp>
        <p:nvSpPr>
          <p:cNvPr id="16" name="Rounded Rectangle 22">
            <a:extLst>
              <a:ext uri="{FF2B5EF4-FFF2-40B4-BE49-F238E27FC236}">
                <a16:creationId xmlns:a16="http://schemas.microsoft.com/office/drawing/2014/main" id="{FFB064CD-E19C-4FA0-BBA3-1C86AECD9064}"/>
              </a:ext>
            </a:extLst>
          </p:cNvPr>
          <p:cNvSpPr/>
          <p:nvPr/>
        </p:nvSpPr>
        <p:spPr>
          <a:xfrm>
            <a:off x="3249204" y="5856205"/>
            <a:ext cx="5943600"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Ø"/>
            </a:pPr>
            <a:r>
              <a:rPr lang="en-SG" sz="2800" b="1" dirty="0">
                <a:solidFill>
                  <a:schemeClr val="tx1"/>
                </a:solidFill>
                <a:latin typeface="Times New Roman" pitchFamily="18" charset="0"/>
                <a:cs typeface="Times New Roman" pitchFamily="18" charset="0"/>
              </a:rPr>
              <a:t>Who is an astronaut out of them ?</a:t>
            </a:r>
            <a:endParaRPr lang="en-US" sz="2800" dirty="0">
              <a:solidFill>
                <a:schemeClr val="tx1"/>
              </a:solidFill>
            </a:endParaRPr>
          </a:p>
        </p:txBody>
      </p:sp>
      <p:sp>
        <p:nvSpPr>
          <p:cNvPr id="17" name="Rectangle 16">
            <a:extLst>
              <a:ext uri="{FF2B5EF4-FFF2-40B4-BE49-F238E27FC236}">
                <a16:creationId xmlns:a16="http://schemas.microsoft.com/office/drawing/2014/main" id="{E71E2AA6-EEDC-4FA7-A143-AF3696253B61}"/>
              </a:ext>
            </a:extLst>
          </p:cNvPr>
          <p:cNvSpPr/>
          <p:nvPr/>
        </p:nvSpPr>
        <p:spPr>
          <a:xfrm>
            <a:off x="3578531" y="472005"/>
            <a:ext cx="4549515" cy="646331"/>
          </a:xfrm>
          <a:prstGeom prst="rect">
            <a:avLst/>
          </a:prstGeom>
          <a:solidFill>
            <a:schemeClr val="tx1"/>
          </a:solidFill>
        </p:spPr>
        <p:txBody>
          <a:bodyPr wrap="none" lIns="91440" tIns="45720" rIns="91440" bIns="45720">
            <a:spAutoFit/>
          </a:bodyPr>
          <a:lstStyle/>
          <a:p>
            <a:pPr algn="ctr"/>
            <a:r>
              <a:rPr lang="en-US" sz="3600" b="1" dirty="0">
                <a:ln w="12700">
                  <a:solidFill>
                    <a:schemeClr val="accent1"/>
                  </a:solidFill>
                  <a:prstDash val="solid"/>
                </a:ln>
                <a:solidFill>
                  <a:schemeClr val="bg1"/>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Watch some pictures</a:t>
            </a:r>
            <a:r>
              <a:rPr lang="en-US" sz="3600" b="1" cap="none" spc="0" dirty="0">
                <a:ln w="12700">
                  <a:solidFill>
                    <a:schemeClr val="accent1"/>
                  </a:solidFill>
                  <a:prstDash val="solid"/>
                </a:ln>
                <a:solidFill>
                  <a:schemeClr val="bg1"/>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endParaRPr lang="en-US" sz="3600" b="1" cap="none" spc="0" dirty="0">
              <a:ln w="12700">
                <a:solidFill>
                  <a:schemeClr val="accent1"/>
                </a:solidFill>
                <a:prstDash val="solid"/>
              </a:ln>
              <a:solidFill>
                <a:schemeClr val="bg1"/>
              </a:solidFill>
              <a:effectLst>
                <a:outerShdw dist="38100" dir="2640000" algn="bl" rotWithShape="0">
                  <a:schemeClr val="accent1"/>
                </a:outerShdw>
              </a:effectLst>
            </a:endParaRPr>
          </a:p>
        </p:txBody>
      </p:sp>
    </p:spTree>
    <p:extLst>
      <p:ext uri="{BB962C8B-B14F-4D97-AF65-F5344CB8AC3E}">
        <p14:creationId xmlns:p14="http://schemas.microsoft.com/office/powerpoint/2010/main" val="281080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1000" fill="hold"/>
                                        <p:tgtEl>
                                          <p:spTgt spid="2"/>
                                        </p:tgtEl>
                                        <p:attrNameLst>
                                          <p:attrName>ppt_w</p:attrName>
                                        </p:attrNameLst>
                                      </p:cBhvr>
                                      <p:tavLst>
                                        <p:tav tm="0">
                                          <p:val>
                                            <p:strVal val="#ppt_w*0.70"/>
                                          </p:val>
                                        </p:tav>
                                        <p:tav tm="100000">
                                          <p:val>
                                            <p:strVal val="#ppt_w"/>
                                          </p:val>
                                        </p:tav>
                                      </p:tavLst>
                                    </p:anim>
                                    <p:anim calcmode="lin" valueType="num">
                                      <p:cBhvr>
                                        <p:cTn id="30" dur="1000" fill="hold"/>
                                        <p:tgtEl>
                                          <p:spTgt spid="2"/>
                                        </p:tgtEl>
                                        <p:attrNameLst>
                                          <p:attrName>ppt_h</p:attrName>
                                        </p:attrNameLst>
                                      </p:cBhvr>
                                      <p:tavLst>
                                        <p:tav tm="0">
                                          <p:val>
                                            <p:strVal val="#ppt_h"/>
                                          </p:val>
                                        </p:tav>
                                        <p:tav tm="100000">
                                          <p:val>
                                            <p:strVal val="#ppt_h"/>
                                          </p:val>
                                        </p:tav>
                                      </p:tavLst>
                                    </p:anim>
                                    <p:animEffect transition="in" filter="fade">
                                      <p:cBhvr>
                                        <p:cTn id="31" dur="10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strVal val="#ppt_w*0.70"/>
                                          </p:val>
                                        </p:tav>
                                        <p:tav tm="100000">
                                          <p:val>
                                            <p:strVal val="#ppt_w"/>
                                          </p:val>
                                        </p:tav>
                                      </p:tavLst>
                                    </p:anim>
                                    <p:anim calcmode="lin" valueType="num">
                                      <p:cBhvr>
                                        <p:cTn id="37" dur="1000" fill="hold"/>
                                        <p:tgtEl>
                                          <p:spTgt spid="10"/>
                                        </p:tgtEl>
                                        <p:attrNameLst>
                                          <p:attrName>ppt_h</p:attrName>
                                        </p:attrNameLst>
                                      </p:cBhvr>
                                      <p:tavLst>
                                        <p:tav tm="0">
                                          <p:val>
                                            <p:strVal val="#ppt_h"/>
                                          </p:val>
                                        </p:tav>
                                        <p:tav tm="100000">
                                          <p:val>
                                            <p:strVal val="#ppt_h"/>
                                          </p:val>
                                        </p:tav>
                                      </p:tavLst>
                                    </p:anim>
                                    <p:animEffect transition="in" filter="fade">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strVal val="#ppt_w*0.70"/>
                                          </p:val>
                                        </p:tav>
                                        <p:tav tm="100000">
                                          <p:val>
                                            <p:strVal val="#ppt_w"/>
                                          </p:val>
                                        </p:tav>
                                      </p:tavLst>
                                    </p:anim>
                                    <p:anim calcmode="lin" valueType="num">
                                      <p:cBhvr>
                                        <p:cTn id="44" dur="1000" fill="hold"/>
                                        <p:tgtEl>
                                          <p:spTgt spid="11"/>
                                        </p:tgtEl>
                                        <p:attrNameLst>
                                          <p:attrName>ppt_h</p:attrName>
                                        </p:attrNameLst>
                                      </p:cBhvr>
                                      <p:tavLst>
                                        <p:tav tm="0">
                                          <p:val>
                                            <p:strVal val="#ppt_h"/>
                                          </p:val>
                                        </p:tav>
                                        <p:tav tm="100000">
                                          <p:val>
                                            <p:strVal val="#ppt_h"/>
                                          </p:val>
                                        </p:tav>
                                      </p:tavLst>
                                    </p:anim>
                                    <p:animEffect transition="in" filter="fade">
                                      <p:cBhvr>
                                        <p:cTn id="45" dur="1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p:bldP spid="2"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1473D975-2768-4714-B450-A9C53C91BB24}"/>
              </a:ext>
            </a:extLst>
          </p:cNvPr>
          <p:cNvSpPr/>
          <p:nvPr/>
        </p:nvSpPr>
        <p:spPr>
          <a:xfrm>
            <a:off x="0" y="0"/>
            <a:ext cx="12192000" cy="6858000"/>
          </a:xfrm>
          <a:prstGeom prst="frame">
            <a:avLst>
              <a:gd name="adj1" fmla="val 3776"/>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00247E8A-0332-4DA1-9A9E-F3B1C97311E3}"/>
              </a:ext>
            </a:extLst>
          </p:cNvPr>
          <p:cNvSpPr/>
          <p:nvPr/>
        </p:nvSpPr>
        <p:spPr>
          <a:xfrm>
            <a:off x="383823" y="372533"/>
            <a:ext cx="11413066" cy="6129867"/>
          </a:xfrm>
          <a:prstGeom prst="frame">
            <a:avLst>
              <a:gd name="adj1" fmla="val 8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DF861020-49C5-4ACE-ADE8-7D3908F0E119}"/>
              </a:ext>
            </a:extLst>
          </p:cNvPr>
          <p:cNvSpPr txBox="1"/>
          <p:nvPr/>
        </p:nvSpPr>
        <p:spPr>
          <a:xfrm>
            <a:off x="4470401" y="6502400"/>
            <a:ext cx="2178756" cy="372533"/>
          </a:xfrm>
          <a:prstGeom prst="rect">
            <a:avLst/>
          </a:prstGeom>
          <a:noFill/>
        </p:spPr>
        <p:txBody>
          <a:bodyPr wrap="square" rtlCol="0">
            <a:spAutoFit/>
          </a:bodyPr>
          <a:lstStyle/>
          <a:p>
            <a:r>
              <a:rPr lang="en-US" b="1" dirty="0" err="1">
                <a:solidFill>
                  <a:srgbClr val="FFFF00"/>
                </a:solidFill>
              </a:rPr>
              <a:t>Nelufa</a:t>
            </a:r>
            <a:r>
              <a:rPr lang="en-US" b="1" dirty="0">
                <a:solidFill>
                  <a:srgbClr val="FFFF00"/>
                </a:solidFill>
              </a:rPr>
              <a:t> </a:t>
            </a:r>
            <a:r>
              <a:rPr lang="en-US" b="1" dirty="0" err="1">
                <a:solidFill>
                  <a:srgbClr val="FFFF00"/>
                </a:solidFill>
              </a:rPr>
              <a:t>Afrose</a:t>
            </a:r>
            <a:r>
              <a:rPr lang="en-US" b="1" dirty="0">
                <a:solidFill>
                  <a:srgbClr val="FFFF00"/>
                </a:solidFill>
              </a:rPr>
              <a:t> </a:t>
            </a:r>
            <a:r>
              <a:rPr lang="en-US" b="1" dirty="0" err="1">
                <a:solidFill>
                  <a:srgbClr val="FFFF00"/>
                </a:solidFill>
              </a:rPr>
              <a:t>Bithi</a:t>
            </a:r>
            <a:endParaRPr lang="en-US" b="1" dirty="0">
              <a:solidFill>
                <a:srgbClr val="FFFF00"/>
              </a:solidFill>
            </a:endParaRPr>
          </a:p>
        </p:txBody>
      </p:sp>
      <p:sp>
        <p:nvSpPr>
          <p:cNvPr id="6" name="Rectangle 5">
            <a:extLst>
              <a:ext uri="{FF2B5EF4-FFF2-40B4-BE49-F238E27FC236}">
                <a16:creationId xmlns:a16="http://schemas.microsoft.com/office/drawing/2014/main" id="{43B3DA9C-4FEC-4E74-AC17-175DD8374D37}"/>
              </a:ext>
            </a:extLst>
          </p:cNvPr>
          <p:cNvSpPr/>
          <p:nvPr/>
        </p:nvSpPr>
        <p:spPr>
          <a:xfrm>
            <a:off x="2663826" y="472005"/>
            <a:ext cx="6378926" cy="923330"/>
          </a:xfrm>
          <a:prstGeom prst="rect">
            <a:avLst/>
          </a:prstGeom>
          <a:solidFill>
            <a:schemeClr val="tx1"/>
          </a:solidFill>
        </p:spPr>
        <p:txBody>
          <a:bodyPr wrap="none" lIns="91440" tIns="45720" rIns="91440" bIns="45720">
            <a:spAutoFit/>
          </a:bodyPr>
          <a:lstStyle/>
          <a:p>
            <a:pPr algn="ctr"/>
            <a:r>
              <a:rPr lang="en-US" sz="5400" b="1" cap="none" spc="0" dirty="0">
                <a:ln w="12700">
                  <a:solidFill>
                    <a:schemeClr val="accent1"/>
                  </a:solidFill>
                  <a:prstDash val="solid"/>
                </a:ln>
                <a:solidFill>
                  <a:schemeClr val="bg1"/>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Our today’s topic is -</a:t>
            </a:r>
            <a:endParaRPr lang="en-US" sz="5400" b="1" cap="none" spc="0" dirty="0">
              <a:ln w="12700">
                <a:solidFill>
                  <a:schemeClr val="accent1"/>
                </a:solidFill>
                <a:prstDash val="solid"/>
              </a:ln>
              <a:solidFill>
                <a:schemeClr val="bg1"/>
              </a:solidFill>
              <a:effectLst>
                <a:outerShdw dist="38100" dir="2640000" algn="bl" rotWithShape="0">
                  <a:schemeClr val="accent1"/>
                </a:outerShdw>
              </a:effectLst>
            </a:endParaRPr>
          </a:p>
        </p:txBody>
      </p:sp>
      <p:sp>
        <p:nvSpPr>
          <p:cNvPr id="9" name="TextBox 8">
            <a:extLst>
              <a:ext uri="{FF2B5EF4-FFF2-40B4-BE49-F238E27FC236}">
                <a16:creationId xmlns:a16="http://schemas.microsoft.com/office/drawing/2014/main" id="{E0891E04-C974-449E-AF7B-968F33B23C09}"/>
              </a:ext>
            </a:extLst>
          </p:cNvPr>
          <p:cNvSpPr txBox="1"/>
          <p:nvPr/>
        </p:nvSpPr>
        <p:spPr>
          <a:xfrm>
            <a:off x="124179" y="2903714"/>
            <a:ext cx="8692444" cy="707886"/>
          </a:xfrm>
          <a:prstGeom prst="rect">
            <a:avLst/>
          </a:prstGeom>
          <a:noFill/>
        </p:spPr>
        <p:txBody>
          <a:bodyPr wrap="square" rtlCol="0">
            <a:spAutoFit/>
          </a:bodyPr>
          <a:lstStyle/>
          <a:p>
            <a:pPr algn="ctr"/>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Unit-1:</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People and Institutions make History</a:t>
            </a:r>
            <a:endParaRPr lang="en-US" sz="32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E208855-7B7F-45AC-BD1A-F04C2B072ABD}"/>
              </a:ext>
            </a:extLst>
          </p:cNvPr>
          <p:cNvSpPr txBox="1"/>
          <p:nvPr/>
        </p:nvSpPr>
        <p:spPr>
          <a:xfrm>
            <a:off x="395111" y="3706192"/>
            <a:ext cx="6254046" cy="646331"/>
          </a:xfrm>
          <a:prstGeom prst="rect">
            <a:avLst/>
          </a:prstGeom>
          <a:noFill/>
        </p:spPr>
        <p:txBody>
          <a:bodyPr wrap="square" rtlCol="0">
            <a:spAutoFit/>
          </a:bodyPr>
          <a:lstStyle/>
          <a:p>
            <a:r>
              <a:rPr lang="en-US" sz="3600" b="1" u="sng"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Lesson-3: Two Women </a:t>
            </a:r>
            <a:r>
              <a:rPr lang="en-US" sz="2400" b="1" u="sng"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(Part-1</a:t>
            </a:r>
            <a:r>
              <a:rPr lang="en-US" sz="3600" b="1" u="sng"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3600" b="1"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87F39D69-5B29-4F63-9A74-B0BFC33AE961}"/>
              </a:ext>
            </a:extLst>
          </p:cNvPr>
          <p:cNvSpPr txBox="1"/>
          <p:nvPr/>
        </p:nvSpPr>
        <p:spPr>
          <a:xfrm>
            <a:off x="4402667" y="1336888"/>
            <a:ext cx="2901243" cy="707886"/>
          </a:xfrm>
          <a:prstGeom prst="rect">
            <a:avLst/>
          </a:prstGeom>
          <a:noFill/>
        </p:spPr>
        <p:txBody>
          <a:bodyPr wrap="square" rtlCol="0">
            <a:spAutoFit/>
          </a:bodyPr>
          <a:lstStyle/>
          <a:p>
            <a:r>
              <a:rPr lang="en-US" sz="4000" b="1" u="sng" dirty="0">
                <a:latin typeface="Times New Roman" panose="02020603050405020304" pitchFamily="18" charset="0"/>
                <a:cs typeface="Times New Roman" panose="02020603050405020304" pitchFamily="18" charset="0"/>
              </a:rPr>
              <a:t>Two Women</a:t>
            </a:r>
          </a:p>
        </p:txBody>
      </p:sp>
      <p:sp>
        <p:nvSpPr>
          <p:cNvPr id="13" name="Rounded Rectangle 15">
            <a:extLst>
              <a:ext uri="{FF2B5EF4-FFF2-40B4-BE49-F238E27FC236}">
                <a16:creationId xmlns:a16="http://schemas.microsoft.com/office/drawing/2014/main" id="{FFD99F34-51D1-4B6B-83B6-1169F5CCEDD4}"/>
              </a:ext>
            </a:extLst>
          </p:cNvPr>
          <p:cNvSpPr/>
          <p:nvPr/>
        </p:nvSpPr>
        <p:spPr>
          <a:xfrm>
            <a:off x="3107928" y="1986327"/>
            <a:ext cx="5490722" cy="7143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600" b="1" dirty="0">
                <a:solidFill>
                  <a:schemeClr val="tx2">
                    <a:lumMod val="50000"/>
                  </a:schemeClr>
                </a:solidFill>
                <a:latin typeface="Times New Roman" pitchFamily="18" charset="0"/>
                <a:cs typeface="Times New Roman" pitchFamily="18" charset="0"/>
              </a:rPr>
              <a:t>“Valentina Tereshkova”</a:t>
            </a:r>
            <a:endParaRPr lang="en-US" sz="3600" dirty="0">
              <a:solidFill>
                <a:schemeClr val="tx2">
                  <a:lumMod val="50000"/>
                </a:schemeClr>
              </a:solidFill>
            </a:endParaRPr>
          </a:p>
        </p:txBody>
      </p:sp>
      <p:pic>
        <p:nvPicPr>
          <p:cNvPr id="14" name="Picture 13">
            <a:extLst>
              <a:ext uri="{FF2B5EF4-FFF2-40B4-BE49-F238E27FC236}">
                <a16:creationId xmlns:a16="http://schemas.microsoft.com/office/drawing/2014/main" id="{AB3F2C9D-96D6-449B-BB55-D0627C675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6938" y="2934716"/>
            <a:ext cx="2759938" cy="30121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8949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strVal val="#ppt_w*0.70"/>
                                          </p:val>
                                        </p:tav>
                                        <p:tav tm="100000">
                                          <p:val>
                                            <p:strVal val="#ppt_w"/>
                                          </p:val>
                                        </p:tav>
                                      </p:tavLst>
                                    </p:anim>
                                    <p:anim calcmode="lin" valueType="num">
                                      <p:cBhvr>
                                        <p:cTn id="22" dur="1000" fill="hold"/>
                                        <p:tgtEl>
                                          <p:spTgt spid="14"/>
                                        </p:tgtEl>
                                        <p:attrNameLst>
                                          <p:attrName>ppt_h</p:attrName>
                                        </p:attrNameLst>
                                      </p:cBhvr>
                                      <p:tavLst>
                                        <p:tav tm="0">
                                          <p:val>
                                            <p:strVal val="#ppt_h"/>
                                          </p:val>
                                        </p:tav>
                                        <p:tav tm="100000">
                                          <p:val>
                                            <p:strVal val="#ppt_h"/>
                                          </p:val>
                                        </p:tav>
                                      </p:tavLst>
                                    </p:anim>
                                    <p:animEffect transition="in" filter="fade">
                                      <p:cBhvr>
                                        <p:cTn id="23" dur="1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strVal val="#ppt_w*0.70"/>
                                          </p:val>
                                        </p:tav>
                                        <p:tav tm="100000">
                                          <p:val>
                                            <p:strVal val="#ppt_w"/>
                                          </p:val>
                                        </p:tav>
                                      </p:tavLst>
                                    </p:anim>
                                    <p:anim calcmode="lin" valueType="num">
                                      <p:cBhvr>
                                        <p:cTn id="29" dur="1000" fill="hold"/>
                                        <p:tgtEl>
                                          <p:spTgt spid="9"/>
                                        </p:tgtEl>
                                        <p:attrNameLst>
                                          <p:attrName>ppt_h</p:attrName>
                                        </p:attrNameLst>
                                      </p:cBhvr>
                                      <p:tavLst>
                                        <p:tav tm="0">
                                          <p:val>
                                            <p:strVal val="#ppt_h"/>
                                          </p:val>
                                        </p:tav>
                                        <p:tav tm="100000">
                                          <p:val>
                                            <p:strVal val="#ppt_h"/>
                                          </p:val>
                                        </p:tav>
                                      </p:tavLst>
                                    </p:anim>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strVal val="#ppt_w*0.70"/>
                                          </p:val>
                                        </p:tav>
                                        <p:tav tm="100000">
                                          <p:val>
                                            <p:strVal val="#ppt_w"/>
                                          </p:val>
                                        </p:tav>
                                      </p:tavLst>
                                    </p:anim>
                                    <p:anim calcmode="lin" valueType="num">
                                      <p:cBhvr>
                                        <p:cTn id="36" dur="1000" fill="hold"/>
                                        <p:tgtEl>
                                          <p:spTgt spid="10"/>
                                        </p:tgtEl>
                                        <p:attrNameLst>
                                          <p:attrName>ppt_h</p:attrName>
                                        </p:attrNameLst>
                                      </p:cBhvr>
                                      <p:tavLst>
                                        <p:tav tm="0">
                                          <p:val>
                                            <p:strVal val="#ppt_h"/>
                                          </p:val>
                                        </p:tav>
                                        <p:tav tm="100000">
                                          <p:val>
                                            <p:strVal val="#ppt_h"/>
                                          </p:val>
                                        </p:tav>
                                      </p:tavLst>
                                    </p:anim>
                                    <p:animEffect transition="in" filter="fade">
                                      <p:cBhvr>
                                        <p:cTn id="3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1473D975-2768-4714-B450-A9C53C91BB24}"/>
              </a:ext>
            </a:extLst>
          </p:cNvPr>
          <p:cNvSpPr/>
          <p:nvPr/>
        </p:nvSpPr>
        <p:spPr>
          <a:xfrm>
            <a:off x="0" y="0"/>
            <a:ext cx="12192000" cy="6858000"/>
          </a:xfrm>
          <a:prstGeom prst="frame">
            <a:avLst>
              <a:gd name="adj1" fmla="val 3776"/>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00247E8A-0332-4DA1-9A9E-F3B1C97311E3}"/>
              </a:ext>
            </a:extLst>
          </p:cNvPr>
          <p:cNvSpPr/>
          <p:nvPr/>
        </p:nvSpPr>
        <p:spPr>
          <a:xfrm>
            <a:off x="389467" y="412044"/>
            <a:ext cx="11413066" cy="6129867"/>
          </a:xfrm>
          <a:prstGeom prst="frame">
            <a:avLst>
              <a:gd name="adj1" fmla="val 8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DF861020-49C5-4ACE-ADE8-7D3908F0E119}"/>
              </a:ext>
            </a:extLst>
          </p:cNvPr>
          <p:cNvSpPr txBox="1"/>
          <p:nvPr/>
        </p:nvSpPr>
        <p:spPr>
          <a:xfrm>
            <a:off x="4696178" y="6536267"/>
            <a:ext cx="2178756" cy="372533"/>
          </a:xfrm>
          <a:prstGeom prst="rect">
            <a:avLst/>
          </a:prstGeom>
          <a:noFill/>
        </p:spPr>
        <p:txBody>
          <a:bodyPr wrap="square" rtlCol="0">
            <a:spAutoFit/>
          </a:bodyPr>
          <a:lstStyle/>
          <a:p>
            <a:r>
              <a:rPr lang="en-US" b="1" dirty="0" err="1">
                <a:solidFill>
                  <a:srgbClr val="FFFF00"/>
                </a:solidFill>
              </a:rPr>
              <a:t>Nelufa</a:t>
            </a:r>
            <a:r>
              <a:rPr lang="en-US" b="1" dirty="0">
                <a:solidFill>
                  <a:srgbClr val="FFFF00"/>
                </a:solidFill>
              </a:rPr>
              <a:t> </a:t>
            </a:r>
            <a:r>
              <a:rPr lang="en-US" b="1" dirty="0" err="1">
                <a:solidFill>
                  <a:srgbClr val="FFFF00"/>
                </a:solidFill>
              </a:rPr>
              <a:t>Afrose</a:t>
            </a:r>
            <a:r>
              <a:rPr lang="en-US" b="1" dirty="0">
                <a:solidFill>
                  <a:srgbClr val="FFFF00"/>
                </a:solidFill>
              </a:rPr>
              <a:t> </a:t>
            </a:r>
            <a:r>
              <a:rPr lang="en-US" b="1" dirty="0" err="1">
                <a:solidFill>
                  <a:srgbClr val="FFFF00"/>
                </a:solidFill>
              </a:rPr>
              <a:t>Bithi</a:t>
            </a:r>
            <a:endParaRPr lang="en-US" b="1" dirty="0">
              <a:solidFill>
                <a:srgbClr val="FFFF00"/>
              </a:solidFill>
            </a:endParaRPr>
          </a:p>
        </p:txBody>
      </p:sp>
      <p:sp>
        <p:nvSpPr>
          <p:cNvPr id="6" name="Rectangle 5">
            <a:extLst>
              <a:ext uri="{FF2B5EF4-FFF2-40B4-BE49-F238E27FC236}">
                <a16:creationId xmlns:a16="http://schemas.microsoft.com/office/drawing/2014/main" id="{38C5EBF2-4E83-49DC-BF9D-0C58D462401E}"/>
              </a:ext>
            </a:extLst>
          </p:cNvPr>
          <p:cNvSpPr/>
          <p:nvPr/>
        </p:nvSpPr>
        <p:spPr>
          <a:xfrm>
            <a:off x="3488985" y="459612"/>
            <a:ext cx="4964821" cy="769441"/>
          </a:xfrm>
          <a:prstGeom prst="rect">
            <a:avLst/>
          </a:prstGeom>
          <a:solidFill>
            <a:schemeClr val="tx1"/>
          </a:solidFill>
        </p:spPr>
        <p:txBody>
          <a:bodyPr wrap="none" lIns="91440" tIns="45720" rIns="91440" bIns="45720">
            <a:spAutoFit/>
          </a:bodyPr>
          <a:lstStyle/>
          <a:p>
            <a:pPr algn="ctr"/>
            <a:r>
              <a:rPr lang="en-US" sz="4400" b="1" cap="none" spc="0" dirty="0">
                <a:ln w="12700">
                  <a:solidFill>
                    <a:schemeClr val="accent1"/>
                  </a:solidFill>
                  <a:prstDash val="solid"/>
                </a:ln>
                <a:solidFill>
                  <a:schemeClr val="bg1"/>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Learning Outcomes</a:t>
            </a:r>
            <a:endParaRPr lang="en-US" sz="4400" b="1" cap="none" spc="0" dirty="0">
              <a:ln w="12700">
                <a:solidFill>
                  <a:schemeClr val="accent1"/>
                </a:solidFill>
                <a:prstDash val="solid"/>
              </a:ln>
              <a:solidFill>
                <a:schemeClr val="bg1"/>
              </a:solidFill>
              <a:effectLst>
                <a:outerShdw dist="38100" dir="2640000" algn="bl" rotWithShape="0">
                  <a:schemeClr val="accent1"/>
                </a:outerShdw>
              </a:effectLst>
            </a:endParaRPr>
          </a:p>
        </p:txBody>
      </p:sp>
      <p:sp>
        <p:nvSpPr>
          <p:cNvPr id="9" name="TextBox 8">
            <a:extLst>
              <a:ext uri="{FF2B5EF4-FFF2-40B4-BE49-F238E27FC236}">
                <a16:creationId xmlns:a16="http://schemas.microsoft.com/office/drawing/2014/main" id="{3F4B568F-6242-4CF6-B7E6-14AB90353588}"/>
              </a:ext>
            </a:extLst>
          </p:cNvPr>
          <p:cNvSpPr txBox="1"/>
          <p:nvPr/>
        </p:nvSpPr>
        <p:spPr>
          <a:xfrm>
            <a:off x="1083733" y="1671180"/>
            <a:ext cx="10229023" cy="584775"/>
          </a:xfrm>
          <a:prstGeom prst="rect">
            <a:avLst/>
          </a:prstGeom>
          <a:solidFill>
            <a:schemeClr val="bg1"/>
          </a:solidFill>
        </p:spPr>
        <p:txBody>
          <a:bodyPr wrap="square" rtlCol="0">
            <a:spAutoFit/>
          </a:bodyPr>
          <a:lstStyle/>
          <a:p>
            <a:pPr algn="ctr"/>
            <a:r>
              <a:rPr lang="en-US" sz="3200" b="1" u="sng" dirty="0">
                <a:solidFill>
                  <a:schemeClr val="tx1">
                    <a:lumMod val="95000"/>
                    <a:lumOff val="5000"/>
                  </a:schemeClr>
                </a:solidFill>
                <a:effectLst>
                  <a:glow rad="63500">
                    <a:schemeClr val="accent5">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 finishing the lesson, the students will be able to </a:t>
            </a:r>
            <a:r>
              <a:rPr lang="en-US"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A22FB601-BF83-4DA0-984F-C40F55E04F37}"/>
              </a:ext>
            </a:extLst>
          </p:cNvPr>
          <p:cNvSpPr txBox="1"/>
          <p:nvPr/>
        </p:nvSpPr>
        <p:spPr>
          <a:xfrm>
            <a:off x="1436510" y="2565601"/>
            <a:ext cx="7933267"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Learn  new words from the text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2" name="TextBox 1">
            <a:extLst>
              <a:ext uri="{FF2B5EF4-FFF2-40B4-BE49-F238E27FC236}">
                <a16:creationId xmlns:a16="http://schemas.microsoft.com/office/drawing/2014/main" id="{BEB54A95-93E2-4BDB-AD19-018B0DAE57DE}"/>
              </a:ext>
            </a:extLst>
          </p:cNvPr>
          <p:cNvSpPr txBox="1"/>
          <p:nvPr/>
        </p:nvSpPr>
        <p:spPr>
          <a:xfrm>
            <a:off x="1265316" y="3082802"/>
            <a:ext cx="5949245"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*Read the text with the teacher</a:t>
            </a:r>
            <a:r>
              <a:rPr lang="en-US" dirty="0"/>
              <a:t>.</a:t>
            </a:r>
          </a:p>
        </p:txBody>
      </p:sp>
      <p:sp>
        <p:nvSpPr>
          <p:cNvPr id="11" name="Title 1">
            <a:extLst>
              <a:ext uri="{FF2B5EF4-FFF2-40B4-BE49-F238E27FC236}">
                <a16:creationId xmlns:a16="http://schemas.microsoft.com/office/drawing/2014/main" id="{81D50B49-DDA7-4250-8733-859628BE5213}"/>
              </a:ext>
            </a:extLst>
          </p:cNvPr>
          <p:cNvSpPr txBox="1">
            <a:spLocks/>
          </p:cNvSpPr>
          <p:nvPr/>
        </p:nvSpPr>
        <p:spPr>
          <a:xfrm>
            <a:off x="1423360" y="3775198"/>
            <a:ext cx="8724391" cy="4358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defRPr/>
            </a:pPr>
            <a:r>
              <a:rPr lang="en-US" sz="3200" b="1" dirty="0">
                <a:latin typeface="Times New Roman" panose="02020603050405020304" pitchFamily="18" charset="0"/>
                <a:cs typeface="Times New Roman" panose="02020603050405020304" pitchFamily="18" charset="0"/>
              </a:rPr>
              <a:t>*Know the Biography of Valentina Tereshkova</a:t>
            </a:r>
            <a:r>
              <a:rPr lang="en-US" sz="3200" dirty="0">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C27DBD3B-E87B-4AF2-BA9E-65D4F798FB73}"/>
              </a:ext>
            </a:extLst>
          </p:cNvPr>
          <p:cNvSpPr txBox="1"/>
          <p:nvPr/>
        </p:nvSpPr>
        <p:spPr>
          <a:xfrm>
            <a:off x="1436510" y="4377232"/>
            <a:ext cx="8602133" cy="584775"/>
          </a:xfrm>
          <a:prstGeom prst="rect">
            <a:avLst/>
          </a:prstGeom>
          <a:noFill/>
        </p:spPr>
        <p:txBody>
          <a:bodyPr wrap="square">
            <a:spAutoFit/>
          </a:bodyPr>
          <a:lstStyle/>
          <a:p>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*Write down some questions on Valentina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962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1473D975-2768-4714-B450-A9C53C91BB24}"/>
              </a:ext>
            </a:extLst>
          </p:cNvPr>
          <p:cNvSpPr/>
          <p:nvPr/>
        </p:nvSpPr>
        <p:spPr>
          <a:xfrm>
            <a:off x="0" y="0"/>
            <a:ext cx="12192000" cy="6858000"/>
          </a:xfrm>
          <a:prstGeom prst="frame">
            <a:avLst>
              <a:gd name="adj1" fmla="val 3776"/>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00247E8A-0332-4DA1-9A9E-F3B1C97311E3}"/>
              </a:ext>
            </a:extLst>
          </p:cNvPr>
          <p:cNvSpPr/>
          <p:nvPr/>
        </p:nvSpPr>
        <p:spPr>
          <a:xfrm>
            <a:off x="383823" y="372533"/>
            <a:ext cx="11413066" cy="6129867"/>
          </a:xfrm>
          <a:prstGeom prst="frame">
            <a:avLst>
              <a:gd name="adj1" fmla="val 8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DF861020-49C5-4ACE-ADE8-7D3908F0E119}"/>
              </a:ext>
            </a:extLst>
          </p:cNvPr>
          <p:cNvSpPr txBox="1"/>
          <p:nvPr/>
        </p:nvSpPr>
        <p:spPr>
          <a:xfrm>
            <a:off x="4470401" y="6502400"/>
            <a:ext cx="2178756" cy="372533"/>
          </a:xfrm>
          <a:prstGeom prst="rect">
            <a:avLst/>
          </a:prstGeom>
          <a:noFill/>
        </p:spPr>
        <p:txBody>
          <a:bodyPr wrap="square" rtlCol="0">
            <a:spAutoFit/>
          </a:bodyPr>
          <a:lstStyle/>
          <a:p>
            <a:r>
              <a:rPr lang="en-US" b="1" dirty="0" err="1">
                <a:solidFill>
                  <a:srgbClr val="FFFF00"/>
                </a:solidFill>
              </a:rPr>
              <a:t>Nelufa</a:t>
            </a:r>
            <a:r>
              <a:rPr lang="en-US" b="1" dirty="0">
                <a:solidFill>
                  <a:srgbClr val="FFFF00"/>
                </a:solidFill>
              </a:rPr>
              <a:t> </a:t>
            </a:r>
            <a:r>
              <a:rPr lang="en-US" b="1" dirty="0" err="1">
                <a:solidFill>
                  <a:srgbClr val="FFFF00"/>
                </a:solidFill>
              </a:rPr>
              <a:t>Afrose</a:t>
            </a:r>
            <a:r>
              <a:rPr lang="en-US" b="1" dirty="0">
                <a:solidFill>
                  <a:srgbClr val="FFFF00"/>
                </a:solidFill>
              </a:rPr>
              <a:t> </a:t>
            </a:r>
            <a:r>
              <a:rPr lang="en-US" b="1" dirty="0" err="1">
                <a:solidFill>
                  <a:srgbClr val="FFFF00"/>
                </a:solidFill>
              </a:rPr>
              <a:t>Bithi</a:t>
            </a:r>
            <a:endParaRPr lang="en-US" b="1" dirty="0">
              <a:solidFill>
                <a:srgbClr val="FFFF00"/>
              </a:solidFill>
            </a:endParaRPr>
          </a:p>
        </p:txBody>
      </p:sp>
      <p:sp>
        <p:nvSpPr>
          <p:cNvPr id="6" name="TextBox 5">
            <a:extLst>
              <a:ext uri="{FF2B5EF4-FFF2-40B4-BE49-F238E27FC236}">
                <a16:creationId xmlns:a16="http://schemas.microsoft.com/office/drawing/2014/main" id="{6FBFFF9D-9ECA-4C3E-AE68-F0C1C555F165}"/>
              </a:ext>
            </a:extLst>
          </p:cNvPr>
          <p:cNvSpPr txBox="1"/>
          <p:nvPr/>
        </p:nvSpPr>
        <p:spPr>
          <a:xfrm>
            <a:off x="2373489" y="330815"/>
            <a:ext cx="6951134"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b="1" u="sng" dirty="0">
                <a:solidFill>
                  <a:prstClr val="black"/>
                </a:solidFill>
                <a:latin typeface="Times New Roman" panose="02020603050405020304" pitchFamily="18" charset="0"/>
                <a:cs typeface="Times New Roman" panose="02020603050405020304" pitchFamily="18" charset="0"/>
              </a:rPr>
              <a:t>Learn new words</a:t>
            </a:r>
            <a:r>
              <a:rPr kumimoji="0" lang="en-US"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with pictures </a:t>
            </a:r>
            <a:r>
              <a:rPr kumimoji="0" lang="en-US" sz="28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pic>
        <p:nvPicPr>
          <p:cNvPr id="9" name="Picture 8">
            <a:extLst>
              <a:ext uri="{FF2B5EF4-FFF2-40B4-BE49-F238E27FC236}">
                <a16:creationId xmlns:a16="http://schemas.microsoft.com/office/drawing/2014/main" id="{BDCA1084-4942-4181-99D6-71628E934B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4907" y="977146"/>
            <a:ext cx="4104870" cy="25545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a:extLst>
              <a:ext uri="{FF2B5EF4-FFF2-40B4-BE49-F238E27FC236}">
                <a16:creationId xmlns:a16="http://schemas.microsoft.com/office/drawing/2014/main" id="{26830A9F-54AE-4FC6-881E-61A42CEFBF4A}"/>
              </a:ext>
            </a:extLst>
          </p:cNvPr>
          <p:cNvSpPr/>
          <p:nvPr/>
        </p:nvSpPr>
        <p:spPr>
          <a:xfrm>
            <a:off x="526631" y="1507662"/>
            <a:ext cx="6511165" cy="1631216"/>
          </a:xfrm>
          <a:prstGeom prst="rect">
            <a:avLst/>
          </a:prstGeom>
        </p:spPr>
        <p:txBody>
          <a:bodyPr wrap="square">
            <a:spAutoFit/>
          </a:bodyPr>
          <a:lstStyle/>
          <a:p>
            <a:r>
              <a:rPr lang="en-US" sz="3600" b="1" i="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b="1" u="sng" dirty="0">
                <a:effectLst>
                  <a:outerShdw blurRad="38100" dist="38100" dir="2700000" algn="tl">
                    <a:srgbClr val="000000">
                      <a:alpha val="43137"/>
                    </a:srgbClr>
                  </a:outerShdw>
                </a:effectLst>
                <a:latin typeface="Times New Roman" pitchFamily="18" charset="0"/>
                <a:cs typeface="Times New Roman" pitchFamily="18" charset="0"/>
              </a:rPr>
              <a:t>Space shuttle-</a:t>
            </a:r>
            <a:r>
              <a:rPr lang="en-US" sz="32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a:effectLst>
                  <a:outerShdw blurRad="38100" dist="38100" dir="2700000" algn="tl">
                    <a:srgbClr val="000000">
                      <a:alpha val="43137"/>
                    </a:srgbClr>
                  </a:outerShdw>
                </a:effectLst>
                <a:latin typeface="Times New Roman" pitchFamily="18" charset="0"/>
                <a:cs typeface="Times New Roman" pitchFamily="18" charset="0"/>
              </a:rPr>
              <a:t>A vehicle in which people travel to space and come back again.  </a:t>
            </a:r>
          </a:p>
        </p:txBody>
      </p:sp>
      <p:sp>
        <p:nvSpPr>
          <p:cNvPr id="12" name="TextBox 11">
            <a:extLst>
              <a:ext uri="{FF2B5EF4-FFF2-40B4-BE49-F238E27FC236}">
                <a16:creationId xmlns:a16="http://schemas.microsoft.com/office/drawing/2014/main" id="{CF9D6021-E509-41A9-BE2B-47BE24D96F9D}"/>
              </a:ext>
            </a:extLst>
          </p:cNvPr>
          <p:cNvSpPr txBox="1"/>
          <p:nvPr/>
        </p:nvSpPr>
        <p:spPr>
          <a:xfrm>
            <a:off x="395111" y="3695400"/>
            <a:ext cx="7330906" cy="2554545"/>
          </a:xfrm>
          <a:prstGeom prst="rect">
            <a:avLst/>
          </a:prstGeom>
          <a:noFill/>
        </p:spPr>
        <p:txBody>
          <a:bodyPr wrap="square" rtlCol="0">
            <a:spAutoFit/>
          </a:bodyPr>
          <a:lstStyle/>
          <a:p>
            <a:r>
              <a:rPr lang="en-US" sz="3200" b="1" u="sng" dirty="0">
                <a:latin typeface="Times New Roman" panose="02020603050405020304" pitchFamily="18" charset="0"/>
                <a:cs typeface="Times New Roman" panose="02020603050405020304" pitchFamily="18" charset="0"/>
              </a:rPr>
              <a:t> Parachute-</a:t>
            </a:r>
            <a:r>
              <a:rPr lang="en-US" sz="3200" b="1" dirty="0">
                <a:latin typeface="Times New Roman" panose="02020603050405020304" pitchFamily="18" charset="0"/>
                <a:cs typeface="Times New Roman" panose="02020603050405020304" pitchFamily="18" charset="0"/>
              </a:rPr>
              <a:t>  </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large piece of thin cloth that opens out in the air to form an umbrella shape. It is attached to people or objects to make them fall slowly and safely when they are dropped from an aircraft</a:t>
            </a:r>
            <a:r>
              <a:rPr lang="en-US" sz="3200" b="1" dirty="0">
                <a:latin typeface="Times New Roman" panose="02020603050405020304" pitchFamily="18" charset="0"/>
                <a:cs typeface="Times New Roman" panose="02020603050405020304" pitchFamily="18" charset="0"/>
              </a:rPr>
              <a:t>.</a:t>
            </a:r>
          </a:p>
        </p:txBody>
      </p:sp>
      <p:pic>
        <p:nvPicPr>
          <p:cNvPr id="13" name="Picture 12">
            <a:extLst>
              <a:ext uri="{FF2B5EF4-FFF2-40B4-BE49-F238E27FC236}">
                <a16:creationId xmlns:a16="http://schemas.microsoft.com/office/drawing/2014/main" id="{60749DA1-3036-46FD-883A-040ABA4E2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9221" y="3736366"/>
            <a:ext cx="3094884" cy="2749101"/>
          </a:xfrm>
          <a:prstGeom prst="rect">
            <a:avLst/>
          </a:prstGeom>
        </p:spPr>
      </p:pic>
      <p:sp>
        <p:nvSpPr>
          <p:cNvPr id="3" name="Oval 2">
            <a:extLst>
              <a:ext uri="{FF2B5EF4-FFF2-40B4-BE49-F238E27FC236}">
                <a16:creationId xmlns:a16="http://schemas.microsoft.com/office/drawing/2014/main" id="{7AEE5B6E-3F4D-4FC8-9BBD-E26C9196C252}"/>
              </a:ext>
            </a:extLst>
          </p:cNvPr>
          <p:cNvSpPr/>
          <p:nvPr/>
        </p:nvSpPr>
        <p:spPr>
          <a:xfrm>
            <a:off x="285332" y="224180"/>
            <a:ext cx="1093324" cy="567934"/>
          </a:xfrm>
          <a:prstGeom prst="ellipse">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new words </a:t>
            </a:r>
          </a:p>
        </p:txBody>
      </p:sp>
    </p:spTree>
    <p:extLst>
      <p:ext uri="{BB962C8B-B14F-4D97-AF65-F5344CB8AC3E}">
        <p14:creationId xmlns:p14="http://schemas.microsoft.com/office/powerpoint/2010/main" val="26546965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53"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53" presetClass="entr" presetSubtype="16"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1473D975-2768-4714-B450-A9C53C91BB24}"/>
              </a:ext>
            </a:extLst>
          </p:cNvPr>
          <p:cNvSpPr/>
          <p:nvPr/>
        </p:nvSpPr>
        <p:spPr>
          <a:xfrm>
            <a:off x="0" y="0"/>
            <a:ext cx="12192000" cy="6858000"/>
          </a:xfrm>
          <a:prstGeom prst="frame">
            <a:avLst>
              <a:gd name="adj1" fmla="val 3776"/>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00247E8A-0332-4DA1-9A9E-F3B1C97311E3}"/>
              </a:ext>
            </a:extLst>
          </p:cNvPr>
          <p:cNvSpPr/>
          <p:nvPr/>
        </p:nvSpPr>
        <p:spPr>
          <a:xfrm>
            <a:off x="383823" y="372533"/>
            <a:ext cx="11413066" cy="6129867"/>
          </a:xfrm>
          <a:prstGeom prst="frame">
            <a:avLst>
              <a:gd name="adj1" fmla="val 8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DF861020-49C5-4ACE-ADE8-7D3908F0E119}"/>
              </a:ext>
            </a:extLst>
          </p:cNvPr>
          <p:cNvSpPr txBox="1"/>
          <p:nvPr/>
        </p:nvSpPr>
        <p:spPr>
          <a:xfrm>
            <a:off x="4470401" y="6502400"/>
            <a:ext cx="2178756" cy="372533"/>
          </a:xfrm>
          <a:prstGeom prst="rect">
            <a:avLst/>
          </a:prstGeom>
          <a:noFill/>
        </p:spPr>
        <p:txBody>
          <a:bodyPr wrap="square" rtlCol="0">
            <a:spAutoFit/>
          </a:bodyPr>
          <a:lstStyle/>
          <a:p>
            <a:r>
              <a:rPr lang="en-US" b="1" dirty="0" err="1">
                <a:solidFill>
                  <a:srgbClr val="FFFF00"/>
                </a:solidFill>
              </a:rPr>
              <a:t>Nelufa</a:t>
            </a:r>
            <a:r>
              <a:rPr lang="en-US" b="1" dirty="0">
                <a:solidFill>
                  <a:srgbClr val="FFFF00"/>
                </a:solidFill>
              </a:rPr>
              <a:t> </a:t>
            </a:r>
            <a:r>
              <a:rPr lang="en-US" b="1" dirty="0" err="1">
                <a:solidFill>
                  <a:srgbClr val="FFFF00"/>
                </a:solidFill>
              </a:rPr>
              <a:t>Afrose</a:t>
            </a:r>
            <a:r>
              <a:rPr lang="en-US" b="1" dirty="0">
                <a:solidFill>
                  <a:srgbClr val="FFFF00"/>
                </a:solidFill>
              </a:rPr>
              <a:t> </a:t>
            </a:r>
            <a:r>
              <a:rPr lang="en-US" b="1" dirty="0" err="1">
                <a:solidFill>
                  <a:srgbClr val="FFFF00"/>
                </a:solidFill>
              </a:rPr>
              <a:t>Bithi</a:t>
            </a:r>
            <a:endParaRPr lang="en-US" b="1" dirty="0">
              <a:solidFill>
                <a:srgbClr val="FFFF00"/>
              </a:solidFill>
            </a:endParaRPr>
          </a:p>
        </p:txBody>
      </p:sp>
      <p:sp>
        <p:nvSpPr>
          <p:cNvPr id="6" name="TextBox 5">
            <a:extLst>
              <a:ext uri="{FF2B5EF4-FFF2-40B4-BE49-F238E27FC236}">
                <a16:creationId xmlns:a16="http://schemas.microsoft.com/office/drawing/2014/main" id="{7D302332-D71E-43D8-B9A4-48F04014E735}"/>
              </a:ext>
            </a:extLst>
          </p:cNvPr>
          <p:cNvSpPr txBox="1"/>
          <p:nvPr/>
        </p:nvSpPr>
        <p:spPr>
          <a:xfrm>
            <a:off x="639742" y="1186197"/>
            <a:ext cx="5098450" cy="1200329"/>
          </a:xfrm>
          <a:prstGeom prst="rect">
            <a:avLst/>
          </a:prstGeom>
          <a:noFill/>
        </p:spPr>
        <p:txBody>
          <a:bodyPr wrap="square" rtlCol="0">
            <a:spAutoFit/>
          </a:bodyPr>
          <a:lstStyle/>
          <a:p>
            <a:r>
              <a:rPr lang="en-US" sz="3200" b="1" u="sng"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Orbit- </a:t>
            </a:r>
            <a:r>
              <a:rPr lang="en-US" sz="3200"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follow a curved path around a planet</a:t>
            </a:r>
            <a:r>
              <a:rPr lang="en-US" sz="4000" b="1" dirty="0">
                <a:solidFill>
                  <a:schemeClr val="tx1">
                    <a:lumMod val="85000"/>
                    <a:lumOff val="15000"/>
                  </a:schemeClr>
                </a:solidFill>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D6863A6B-77F4-4A96-AD1F-F9D80A651417}"/>
              </a:ext>
            </a:extLst>
          </p:cNvPr>
          <p:cNvPicPr>
            <a:picLocks noChangeAspect="1"/>
          </p:cNvPicPr>
          <p:nvPr/>
        </p:nvPicPr>
        <p:blipFill rotWithShape="1">
          <a:blip r:embed="rId2">
            <a:extLst>
              <a:ext uri="{28A0092B-C50C-407E-A947-70E740481C1C}">
                <a14:useLocalDpi xmlns:a14="http://schemas.microsoft.com/office/drawing/2010/main" val="0"/>
              </a:ext>
            </a:extLst>
          </a:blip>
          <a:srcRect l="284" t="1581" r="3367" b="2682"/>
          <a:stretch/>
        </p:blipFill>
        <p:spPr>
          <a:xfrm>
            <a:off x="5994111" y="585987"/>
            <a:ext cx="5655820" cy="2400747"/>
          </a:xfrm>
          <a:prstGeom prst="rect">
            <a:avLst/>
          </a:prstGeom>
        </p:spPr>
      </p:pic>
      <p:pic>
        <p:nvPicPr>
          <p:cNvPr id="9" name="Picture 8">
            <a:extLst>
              <a:ext uri="{FF2B5EF4-FFF2-40B4-BE49-F238E27FC236}">
                <a16:creationId xmlns:a16="http://schemas.microsoft.com/office/drawing/2014/main" id="{190138E3-4CFE-422E-889E-098D524D6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6504" y="3525079"/>
            <a:ext cx="3698584" cy="2532082"/>
          </a:xfrm>
          <a:prstGeom prst="rect">
            <a:avLst/>
          </a:prstGeom>
        </p:spPr>
      </p:pic>
      <p:sp>
        <p:nvSpPr>
          <p:cNvPr id="10" name="TextBox 9">
            <a:extLst>
              <a:ext uri="{FF2B5EF4-FFF2-40B4-BE49-F238E27FC236}">
                <a16:creationId xmlns:a16="http://schemas.microsoft.com/office/drawing/2014/main" id="{404EA044-65AF-4A16-A112-F002875001D4}"/>
              </a:ext>
            </a:extLst>
          </p:cNvPr>
          <p:cNvSpPr txBox="1"/>
          <p:nvPr/>
        </p:nvSpPr>
        <p:spPr>
          <a:xfrm>
            <a:off x="596672" y="3666552"/>
            <a:ext cx="6320963" cy="2062103"/>
          </a:xfrm>
          <a:prstGeom prst="rect">
            <a:avLst/>
          </a:prstGeom>
          <a:noFill/>
        </p:spPr>
        <p:txBody>
          <a:bodyPr wrap="square" rtlCol="0">
            <a:spAutoFit/>
          </a:bodyPr>
          <a:lstStyle/>
          <a:p>
            <a:r>
              <a:rPr lang="en-US" sz="3200" b="1" u="sng" dirty="0">
                <a:latin typeface="Times New Roman" panose="02020603050405020304" pitchFamily="18" charset="0"/>
                <a:cs typeface="Times New Roman" panose="02020603050405020304" pitchFamily="18" charset="0"/>
              </a:rPr>
              <a:t>Skydiving- </a:t>
            </a:r>
            <a:r>
              <a:rPr lang="en-US" sz="3200" b="1" dirty="0">
                <a:latin typeface="Times New Roman" panose="02020603050405020304" pitchFamily="18" charset="0"/>
                <a:cs typeface="Times New Roman" panose="02020603050405020304" pitchFamily="18" charset="0"/>
              </a:rPr>
              <a:t> </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sport in which a person jumps from an aircraft and falls as long as possible before opening a parachute</a:t>
            </a:r>
            <a:r>
              <a:rPr lang="en-US" sz="2800" b="1" dirty="0">
                <a:latin typeface="Times New Roman" panose="02020603050405020304" pitchFamily="18" charset="0"/>
                <a:cs typeface="Times New Roman" panose="02020603050405020304" pitchFamily="18" charset="0"/>
              </a:rPr>
              <a:t>.  </a:t>
            </a:r>
          </a:p>
        </p:txBody>
      </p:sp>
      <p:sp>
        <p:nvSpPr>
          <p:cNvPr id="11" name="Oval 10">
            <a:extLst>
              <a:ext uri="{FF2B5EF4-FFF2-40B4-BE49-F238E27FC236}">
                <a16:creationId xmlns:a16="http://schemas.microsoft.com/office/drawing/2014/main" id="{3090CB12-23C2-4EF6-B226-ACB57AF9576B}"/>
              </a:ext>
            </a:extLst>
          </p:cNvPr>
          <p:cNvSpPr/>
          <p:nvPr/>
        </p:nvSpPr>
        <p:spPr>
          <a:xfrm>
            <a:off x="285332" y="224180"/>
            <a:ext cx="1093324" cy="567934"/>
          </a:xfrm>
          <a:prstGeom prst="ellipse">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new words </a:t>
            </a:r>
          </a:p>
        </p:txBody>
      </p:sp>
    </p:spTree>
    <p:extLst>
      <p:ext uri="{BB962C8B-B14F-4D97-AF65-F5344CB8AC3E}">
        <p14:creationId xmlns:p14="http://schemas.microsoft.com/office/powerpoint/2010/main" val="91013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2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strVal val="#ppt_w*0.70"/>
                                          </p:val>
                                        </p:tav>
                                        <p:tav tm="100000">
                                          <p:val>
                                            <p:strVal val="#ppt_w"/>
                                          </p:val>
                                        </p:tav>
                                      </p:tavLst>
                                    </p:anim>
                                    <p:anim calcmode="lin" valueType="num">
                                      <p:cBhvr>
                                        <p:cTn id="19" dur="1000" fill="hold"/>
                                        <p:tgtEl>
                                          <p:spTgt spid="10"/>
                                        </p:tgtEl>
                                        <p:attrNameLst>
                                          <p:attrName>ppt_h</p:attrName>
                                        </p:attrNameLst>
                                      </p:cBhvr>
                                      <p:tavLst>
                                        <p:tav tm="0">
                                          <p:val>
                                            <p:strVal val="#ppt_h"/>
                                          </p:val>
                                        </p:tav>
                                        <p:tav tm="100000">
                                          <p:val>
                                            <p:strVal val="#ppt_h"/>
                                          </p:val>
                                        </p:tav>
                                      </p:tavLst>
                                    </p:anim>
                                    <p:animEffect transition="in" filter="fade">
                                      <p:cBhvr>
                                        <p:cTn id="20" dur="1000"/>
                                        <p:tgtEl>
                                          <p:spTgt spid="10"/>
                                        </p:tgtEl>
                                      </p:cBhvr>
                                    </p:animEffect>
                                  </p:childTnLst>
                                </p:cTn>
                              </p:par>
                              <p:par>
                                <p:cTn id="21" presetID="53"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1473D975-2768-4714-B450-A9C53C91BB24}"/>
              </a:ext>
            </a:extLst>
          </p:cNvPr>
          <p:cNvSpPr/>
          <p:nvPr/>
        </p:nvSpPr>
        <p:spPr>
          <a:xfrm>
            <a:off x="0" y="0"/>
            <a:ext cx="12192000" cy="6858000"/>
          </a:xfrm>
          <a:prstGeom prst="frame">
            <a:avLst>
              <a:gd name="adj1" fmla="val 3776"/>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00247E8A-0332-4DA1-9A9E-F3B1C97311E3}"/>
              </a:ext>
            </a:extLst>
          </p:cNvPr>
          <p:cNvSpPr/>
          <p:nvPr/>
        </p:nvSpPr>
        <p:spPr>
          <a:xfrm>
            <a:off x="383823" y="372533"/>
            <a:ext cx="11413066" cy="6129867"/>
          </a:xfrm>
          <a:prstGeom prst="frame">
            <a:avLst>
              <a:gd name="adj1" fmla="val 8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DF861020-49C5-4ACE-ADE8-7D3908F0E119}"/>
              </a:ext>
            </a:extLst>
          </p:cNvPr>
          <p:cNvSpPr txBox="1"/>
          <p:nvPr/>
        </p:nvSpPr>
        <p:spPr>
          <a:xfrm>
            <a:off x="4470401" y="6502400"/>
            <a:ext cx="2178756" cy="372533"/>
          </a:xfrm>
          <a:prstGeom prst="rect">
            <a:avLst/>
          </a:prstGeom>
          <a:noFill/>
        </p:spPr>
        <p:txBody>
          <a:bodyPr wrap="square" rtlCol="0">
            <a:spAutoFit/>
          </a:bodyPr>
          <a:lstStyle/>
          <a:p>
            <a:r>
              <a:rPr lang="en-US" b="1" dirty="0" err="1">
                <a:solidFill>
                  <a:srgbClr val="FFFF00"/>
                </a:solidFill>
              </a:rPr>
              <a:t>Nelufa</a:t>
            </a:r>
            <a:r>
              <a:rPr lang="en-US" b="1" dirty="0">
                <a:solidFill>
                  <a:srgbClr val="FFFF00"/>
                </a:solidFill>
              </a:rPr>
              <a:t> </a:t>
            </a:r>
            <a:r>
              <a:rPr lang="en-US" b="1" dirty="0" err="1">
                <a:solidFill>
                  <a:srgbClr val="FFFF00"/>
                </a:solidFill>
              </a:rPr>
              <a:t>Afrose</a:t>
            </a:r>
            <a:r>
              <a:rPr lang="en-US" b="1" dirty="0">
                <a:solidFill>
                  <a:srgbClr val="FFFF00"/>
                </a:solidFill>
              </a:rPr>
              <a:t> </a:t>
            </a:r>
            <a:r>
              <a:rPr lang="en-US" b="1" dirty="0" err="1">
                <a:solidFill>
                  <a:srgbClr val="FFFF00"/>
                </a:solidFill>
              </a:rPr>
              <a:t>Bithi</a:t>
            </a:r>
            <a:endParaRPr lang="en-US" b="1" dirty="0">
              <a:solidFill>
                <a:srgbClr val="FFFF00"/>
              </a:solidFill>
            </a:endParaRPr>
          </a:p>
        </p:txBody>
      </p:sp>
      <p:sp>
        <p:nvSpPr>
          <p:cNvPr id="6" name="TextBox 5">
            <a:extLst>
              <a:ext uri="{FF2B5EF4-FFF2-40B4-BE49-F238E27FC236}">
                <a16:creationId xmlns:a16="http://schemas.microsoft.com/office/drawing/2014/main" id="{406A4ECB-5CE4-4254-98F7-F32194E10F9D}"/>
              </a:ext>
            </a:extLst>
          </p:cNvPr>
          <p:cNvSpPr txBox="1"/>
          <p:nvPr/>
        </p:nvSpPr>
        <p:spPr>
          <a:xfrm>
            <a:off x="570582" y="922960"/>
            <a:ext cx="4989197" cy="1569660"/>
          </a:xfrm>
          <a:prstGeom prst="rect">
            <a:avLst/>
          </a:prstGeom>
          <a:noFill/>
        </p:spPr>
        <p:txBody>
          <a:bodyPr wrap="square" rtlCol="0">
            <a:spAutoFit/>
          </a:bodyPr>
          <a:lstStyle/>
          <a:p>
            <a:r>
              <a:rPr lang="en-US" sz="3200" b="1" u="sng"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Cosmonaut</a:t>
            </a:r>
            <a:r>
              <a:rPr lang="en-US" sz="32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 astronaut. A person who has been trained for travelling in space.</a:t>
            </a:r>
          </a:p>
        </p:txBody>
      </p:sp>
      <p:pic>
        <p:nvPicPr>
          <p:cNvPr id="9" name="Picture 8">
            <a:extLst>
              <a:ext uri="{FF2B5EF4-FFF2-40B4-BE49-F238E27FC236}">
                <a16:creationId xmlns:a16="http://schemas.microsoft.com/office/drawing/2014/main" id="{8AB3C852-4D2A-4BF0-8CD5-2BF8B79C2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560" y="679036"/>
            <a:ext cx="3879670" cy="2466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2212909C-9C66-497A-B8DE-454716552F72}"/>
              </a:ext>
            </a:extLst>
          </p:cNvPr>
          <p:cNvSpPr txBox="1"/>
          <p:nvPr/>
        </p:nvSpPr>
        <p:spPr>
          <a:xfrm>
            <a:off x="395111" y="4390572"/>
            <a:ext cx="6254046" cy="1077218"/>
          </a:xfrm>
          <a:prstGeom prst="rect">
            <a:avLst/>
          </a:prstGeom>
          <a:noFill/>
        </p:spPr>
        <p:txBody>
          <a:bodyPr wrap="square">
            <a:spAutoFit/>
          </a:bodyPr>
          <a:lstStyle/>
          <a:p>
            <a:r>
              <a:rPr kumimoji="0" lang="en-US" sz="32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Weightless-</a:t>
            </a:r>
            <a:r>
              <a:rPr kumimoji="0" lang="en-US" sz="32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the state of having no weight.</a:t>
            </a:r>
            <a:endPar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07DBC85-7045-4D89-9AD3-0AAF43F16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560" y="3517689"/>
            <a:ext cx="3884342" cy="2466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Oval 9">
            <a:extLst>
              <a:ext uri="{FF2B5EF4-FFF2-40B4-BE49-F238E27FC236}">
                <a16:creationId xmlns:a16="http://schemas.microsoft.com/office/drawing/2014/main" id="{9B7868C2-6CCF-4B4D-A6AC-94DF27A903B4}"/>
              </a:ext>
            </a:extLst>
          </p:cNvPr>
          <p:cNvSpPr/>
          <p:nvPr/>
        </p:nvSpPr>
        <p:spPr>
          <a:xfrm>
            <a:off x="285332" y="224180"/>
            <a:ext cx="1093324" cy="567934"/>
          </a:xfrm>
          <a:prstGeom prst="ellipse">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new words </a:t>
            </a:r>
          </a:p>
        </p:txBody>
      </p:sp>
    </p:spTree>
    <p:extLst>
      <p:ext uri="{BB962C8B-B14F-4D97-AF65-F5344CB8AC3E}">
        <p14:creationId xmlns:p14="http://schemas.microsoft.com/office/powerpoint/2010/main" val="303573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3000" fill="hold"/>
                                        <p:tgtEl>
                                          <p:spTgt spid="9"/>
                                        </p:tgtEl>
                                        <p:attrNameLst>
                                          <p:attrName>ppt_w</p:attrName>
                                        </p:attrNameLst>
                                      </p:cBhvr>
                                      <p:tavLst>
                                        <p:tav tm="0">
                                          <p:val>
                                            <p:fltVal val="0"/>
                                          </p:val>
                                        </p:tav>
                                        <p:tav tm="100000">
                                          <p:val>
                                            <p:strVal val="#ppt_w"/>
                                          </p:val>
                                        </p:tav>
                                      </p:tavLst>
                                    </p:anim>
                                    <p:anim calcmode="lin" valueType="num">
                                      <p:cBhvr>
                                        <p:cTn id="11" dur="3000" fill="hold"/>
                                        <p:tgtEl>
                                          <p:spTgt spid="9"/>
                                        </p:tgtEl>
                                        <p:attrNameLst>
                                          <p:attrName>ppt_h</p:attrName>
                                        </p:attrNameLst>
                                      </p:cBhvr>
                                      <p:tavLst>
                                        <p:tav tm="0">
                                          <p:val>
                                            <p:fltVal val="0"/>
                                          </p:val>
                                        </p:tav>
                                        <p:tav tm="100000">
                                          <p:val>
                                            <p:strVal val="#ppt_h"/>
                                          </p:val>
                                        </p:tav>
                                      </p:tavLst>
                                    </p:anim>
                                    <p:animEffect transition="in" filter="fade">
                                      <p:cBhvr>
                                        <p:cTn id="12" dur="3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53" presetClass="entr" presetSubtype="16"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1473D975-2768-4714-B450-A9C53C91BB24}"/>
              </a:ext>
            </a:extLst>
          </p:cNvPr>
          <p:cNvSpPr/>
          <p:nvPr/>
        </p:nvSpPr>
        <p:spPr>
          <a:xfrm>
            <a:off x="0" y="0"/>
            <a:ext cx="12192000" cy="6858000"/>
          </a:xfrm>
          <a:prstGeom prst="frame">
            <a:avLst>
              <a:gd name="adj1" fmla="val 3776"/>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00247E8A-0332-4DA1-9A9E-F3B1C97311E3}"/>
              </a:ext>
            </a:extLst>
          </p:cNvPr>
          <p:cNvSpPr/>
          <p:nvPr/>
        </p:nvSpPr>
        <p:spPr>
          <a:xfrm>
            <a:off x="383823" y="372533"/>
            <a:ext cx="11413066" cy="6129867"/>
          </a:xfrm>
          <a:prstGeom prst="frame">
            <a:avLst>
              <a:gd name="adj1" fmla="val 83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DF861020-49C5-4ACE-ADE8-7D3908F0E119}"/>
              </a:ext>
            </a:extLst>
          </p:cNvPr>
          <p:cNvSpPr txBox="1"/>
          <p:nvPr/>
        </p:nvSpPr>
        <p:spPr>
          <a:xfrm>
            <a:off x="4470401" y="6502400"/>
            <a:ext cx="2178756" cy="372533"/>
          </a:xfrm>
          <a:prstGeom prst="rect">
            <a:avLst/>
          </a:prstGeom>
          <a:noFill/>
        </p:spPr>
        <p:txBody>
          <a:bodyPr wrap="square" rtlCol="0">
            <a:spAutoFit/>
          </a:bodyPr>
          <a:lstStyle/>
          <a:p>
            <a:r>
              <a:rPr lang="en-US" b="1" dirty="0" err="1">
                <a:solidFill>
                  <a:srgbClr val="FFFF00"/>
                </a:solidFill>
              </a:rPr>
              <a:t>Nelufa</a:t>
            </a:r>
            <a:r>
              <a:rPr lang="en-US" b="1" dirty="0">
                <a:solidFill>
                  <a:srgbClr val="FFFF00"/>
                </a:solidFill>
              </a:rPr>
              <a:t> </a:t>
            </a:r>
            <a:r>
              <a:rPr lang="en-US" b="1" dirty="0" err="1">
                <a:solidFill>
                  <a:srgbClr val="FFFF00"/>
                </a:solidFill>
              </a:rPr>
              <a:t>Afrose</a:t>
            </a:r>
            <a:r>
              <a:rPr lang="en-US" b="1" dirty="0">
                <a:solidFill>
                  <a:srgbClr val="FFFF00"/>
                </a:solidFill>
              </a:rPr>
              <a:t> </a:t>
            </a:r>
            <a:r>
              <a:rPr lang="en-US" b="1" dirty="0" err="1">
                <a:solidFill>
                  <a:srgbClr val="FFFF00"/>
                </a:solidFill>
              </a:rPr>
              <a:t>Bithi</a:t>
            </a:r>
            <a:endParaRPr lang="en-US" b="1" dirty="0">
              <a:solidFill>
                <a:srgbClr val="FFFF00"/>
              </a:solidFill>
            </a:endParaRPr>
          </a:p>
        </p:txBody>
      </p:sp>
      <p:sp>
        <p:nvSpPr>
          <p:cNvPr id="6" name="TextBox 5">
            <a:extLst>
              <a:ext uri="{FF2B5EF4-FFF2-40B4-BE49-F238E27FC236}">
                <a16:creationId xmlns:a16="http://schemas.microsoft.com/office/drawing/2014/main" id="{707017F8-364A-4A2F-B197-156FE421D785}"/>
              </a:ext>
            </a:extLst>
          </p:cNvPr>
          <p:cNvSpPr txBox="1"/>
          <p:nvPr/>
        </p:nvSpPr>
        <p:spPr>
          <a:xfrm>
            <a:off x="2007082" y="506075"/>
            <a:ext cx="7518400" cy="769441"/>
          </a:xfrm>
          <a:prstGeom prst="rect">
            <a:avLst/>
          </a:prstGeom>
          <a:noFill/>
          <a:ln>
            <a:solidFill>
              <a:schemeClr val="accent2">
                <a:lumMod val="75000"/>
              </a:schemeClr>
            </a:solidFill>
          </a:ln>
        </p:spPr>
        <p:txBody>
          <a:bodyPr wrap="square" rtlCol="0">
            <a:spAutoFit/>
          </a:bodyPr>
          <a:lstStyle/>
          <a:p>
            <a:pPr algn="ct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Read the text with the teacher</a:t>
            </a:r>
            <a:r>
              <a:rPr lang="en-US" dirty="0"/>
              <a:t>.</a:t>
            </a:r>
          </a:p>
        </p:txBody>
      </p:sp>
      <p:sp>
        <p:nvSpPr>
          <p:cNvPr id="9" name="TextBox 8">
            <a:extLst>
              <a:ext uri="{FF2B5EF4-FFF2-40B4-BE49-F238E27FC236}">
                <a16:creationId xmlns:a16="http://schemas.microsoft.com/office/drawing/2014/main" id="{9715334E-D941-4B49-A847-0E7203D1B537}"/>
              </a:ext>
            </a:extLst>
          </p:cNvPr>
          <p:cNvSpPr txBox="1"/>
          <p:nvPr/>
        </p:nvSpPr>
        <p:spPr>
          <a:xfrm>
            <a:off x="5418667" y="1409058"/>
            <a:ext cx="6378222" cy="2062103"/>
          </a:xfrm>
          <a:prstGeom prst="rect">
            <a:avLst/>
          </a:prstGeom>
          <a:noFill/>
        </p:spPr>
        <p:txBody>
          <a:bodyPr wrap="square">
            <a:spAutoFit/>
          </a:bodyPr>
          <a:lstStyle/>
          <a:p>
            <a:r>
              <a:rPr lang="en-US" alt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Valentina Tereshkova was born in the village </a:t>
            </a:r>
            <a:r>
              <a:rPr lang="en-US" altLang="en-US"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Maslennikovo</a:t>
            </a:r>
            <a:r>
              <a:rPr lang="en-US" alt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n-US" altLang="en-US"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Tutayevsky</a:t>
            </a:r>
            <a:r>
              <a:rPr lang="en-US" alt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District, in Central Russia on March 06, 1937 </a:t>
            </a:r>
            <a:r>
              <a:rPr lang="en-US" alt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sz="1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963BBF31-0A27-4B39-B869-2D5185FD2346}"/>
              </a:ext>
            </a:extLst>
          </p:cNvPr>
          <p:cNvSpPr txBox="1"/>
          <p:nvPr/>
        </p:nvSpPr>
        <p:spPr>
          <a:xfrm>
            <a:off x="605297" y="4448817"/>
            <a:ext cx="6471365" cy="1569660"/>
          </a:xfrm>
          <a:prstGeom prst="rect">
            <a:avLst/>
          </a:prstGeom>
          <a:noFill/>
        </p:spPr>
        <p:txBody>
          <a:bodyPr wrap="square">
            <a:spAutoFit/>
          </a:bodyPr>
          <a:lstStyle/>
          <a:p>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Tereshkova's father was a tractor Driver &amp; her mother worked in a textile plant .</a:t>
            </a:r>
          </a:p>
        </p:txBody>
      </p:sp>
      <p:sp>
        <p:nvSpPr>
          <p:cNvPr id="2" name="Oval 1">
            <a:extLst>
              <a:ext uri="{FF2B5EF4-FFF2-40B4-BE49-F238E27FC236}">
                <a16:creationId xmlns:a16="http://schemas.microsoft.com/office/drawing/2014/main" id="{D2CD64CE-6BFD-4C86-AEFD-E6779516D276}"/>
              </a:ext>
            </a:extLst>
          </p:cNvPr>
          <p:cNvSpPr/>
          <p:nvPr/>
        </p:nvSpPr>
        <p:spPr>
          <a:xfrm>
            <a:off x="383823" y="372533"/>
            <a:ext cx="1047412" cy="55217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Text</a:t>
            </a:r>
          </a:p>
        </p:txBody>
      </p:sp>
      <p:pic>
        <p:nvPicPr>
          <p:cNvPr id="4" name="Picture 3">
            <a:extLst>
              <a:ext uri="{FF2B5EF4-FFF2-40B4-BE49-F238E27FC236}">
                <a16:creationId xmlns:a16="http://schemas.microsoft.com/office/drawing/2014/main" id="{82F3D38F-96A8-4F0F-9117-2E3621CD4C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105" y="1361916"/>
            <a:ext cx="3458817" cy="28823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4D6CA330-BC30-4AC0-9460-D4122E725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0080" y="3034748"/>
            <a:ext cx="3227393" cy="26547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F8412C63-8F06-4190-8DC8-CF177AD0E3F5}"/>
              </a:ext>
            </a:extLst>
          </p:cNvPr>
          <p:cNvSpPr txBox="1"/>
          <p:nvPr/>
        </p:nvSpPr>
        <p:spPr>
          <a:xfrm>
            <a:off x="8203096" y="5714603"/>
            <a:ext cx="2934377"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Valentina’s father</a:t>
            </a:r>
          </a:p>
          <a:p>
            <a:r>
              <a:rPr lang="en-US" sz="2400" b="1" dirty="0">
                <a:latin typeface="Times New Roman" panose="02020603050405020304" pitchFamily="18" charset="0"/>
                <a:cs typeface="Times New Roman" panose="02020603050405020304" pitchFamily="18" charset="0"/>
              </a:rPr>
              <a:t>Vladimir Tereshkova</a:t>
            </a:r>
          </a:p>
        </p:txBody>
      </p:sp>
    </p:spTree>
    <p:extLst>
      <p:ext uri="{BB962C8B-B14F-4D97-AF65-F5344CB8AC3E}">
        <p14:creationId xmlns:p14="http://schemas.microsoft.com/office/powerpoint/2010/main" val="242704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53" presetClass="entr" presetSubtype="16"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1095</TotalTime>
  <Words>1208</Words>
  <Application>Microsoft Office PowerPoint</Application>
  <PresentationFormat>Widescreen</PresentationFormat>
  <Paragraphs>149</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Times New Roman</vt:lpstr>
      <vt:lpstr>Times-Roman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DOEL</cp:lastModifiedBy>
  <cp:revision>100</cp:revision>
  <dcterms:created xsi:type="dcterms:W3CDTF">2021-03-23T12:17:32Z</dcterms:created>
  <dcterms:modified xsi:type="dcterms:W3CDTF">2021-07-11T05:48:59Z</dcterms:modified>
</cp:coreProperties>
</file>