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</p:sldMasterIdLst>
  <p:sldIdLst>
    <p:sldId id="260" r:id="rId6"/>
    <p:sldId id="256" r:id="rId7"/>
    <p:sldId id="257" r:id="rId8"/>
    <p:sldId id="258" r:id="rId9"/>
    <p:sldId id="259" r:id="rId10"/>
    <p:sldId id="264" r:id="rId11"/>
    <p:sldId id="261" r:id="rId12"/>
    <p:sldId id="262" r:id="rId13"/>
    <p:sldId id="271" r:id="rId14"/>
    <p:sldId id="263" r:id="rId15"/>
    <p:sldId id="267" r:id="rId16"/>
    <p:sldId id="265" r:id="rId17"/>
    <p:sldId id="266" r:id="rId18"/>
    <p:sldId id="272" r:id="rId19"/>
    <p:sldId id="268" r:id="rId20"/>
    <p:sldId id="269" r:id="rId21"/>
    <p:sldId id="270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6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1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5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5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1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7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3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0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2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450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3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3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5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72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4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36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5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12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5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07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5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0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27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4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12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1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3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941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4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9233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4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54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82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1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9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2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96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2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4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4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8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33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1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1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189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4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39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97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4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17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8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31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8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7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793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2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295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1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1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137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70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735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5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70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5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8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1">
                <a:lumMod val="20000"/>
                <a:lumOff val="80000"/>
              </a:schemeClr>
            </a:gs>
            <a:gs pos="95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1">
                <a:lumMod val="20000"/>
                <a:lumOff val="80000"/>
              </a:schemeClr>
            </a:gs>
            <a:gs pos="95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1">
                <a:lumMod val="20000"/>
                <a:lumOff val="80000"/>
              </a:schemeClr>
            </a:gs>
            <a:gs pos="95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6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1">
                <a:lumMod val="20000"/>
                <a:lumOff val="80000"/>
              </a:schemeClr>
            </a:gs>
            <a:gs pos="95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45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1">
                <a:lumMod val="20000"/>
                <a:lumOff val="80000"/>
              </a:schemeClr>
            </a:gs>
            <a:gs pos="95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C5FB42-F582-4632-A1BE-6BAD26E57E6C}" type="datetimeFigureOut">
              <a:rPr lang="en-US" smtClean="0"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123A-2096-41AC-9DF8-342678DF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7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0245956">
            <a:off x="2812473" y="3546764"/>
            <a:ext cx="84512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lgDashDot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45" y="872836"/>
            <a:ext cx="7093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         Cl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 rot="5400000">
            <a:off x="997528" y="2018674"/>
            <a:ext cx="955963" cy="11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2826328" y="2018674"/>
            <a:ext cx="955963" cy="11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6520" y="2535732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7946" y="2552073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45675" y="1422558"/>
            <a:ext cx="1274618" cy="1299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76844" y="1449917"/>
            <a:ext cx="1413167" cy="14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5345" y="476596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Na      Cl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9984" y="5659419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7945" y="5689294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80307" y="5402951"/>
            <a:ext cx="1409704" cy="803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78187" y="5402951"/>
            <a:ext cx="945573" cy="861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36127" y="1814106"/>
            <a:ext cx="6525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H,Cl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Na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7200" y="5659419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419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0037" y="457200"/>
                <a:ext cx="9310254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অপরের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হওয়ার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রকম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সক্রিয়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সুপ্ত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একাধিক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২,৪ CO,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সালফারের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২,৪,৬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37" y="457200"/>
                <a:ext cx="9310254" cy="6247864"/>
              </a:xfrm>
              <a:prstGeom prst="rect">
                <a:avLst/>
              </a:prstGeom>
              <a:blipFill>
                <a:blip r:embed="rId2"/>
                <a:stretch>
                  <a:fillRect l="-2292" t="-1659" b="-3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1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32530"/>
                  </p:ext>
                </p:extLst>
              </p:nvPr>
            </p:nvGraphicFramePr>
            <p:xfrm>
              <a:off x="0" y="0"/>
              <a:ext cx="12385964" cy="793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491">
                      <a:extLst>
                        <a:ext uri="{9D8B030D-6E8A-4147-A177-3AD203B41FA5}">
                          <a16:colId xmlns:a16="http://schemas.microsoft.com/office/drawing/2014/main" val="2354404445"/>
                        </a:ext>
                      </a:extLst>
                    </a:gridCol>
                    <a:gridCol w="3096491">
                      <a:extLst>
                        <a:ext uri="{9D8B030D-6E8A-4147-A177-3AD203B41FA5}">
                          <a16:colId xmlns:a16="http://schemas.microsoft.com/office/drawing/2014/main" val="965204383"/>
                        </a:ext>
                      </a:extLst>
                    </a:gridCol>
                    <a:gridCol w="3096491">
                      <a:extLst>
                        <a:ext uri="{9D8B030D-6E8A-4147-A177-3AD203B41FA5}">
                          <a16:colId xmlns:a16="http://schemas.microsoft.com/office/drawing/2014/main" val="1180276559"/>
                        </a:ext>
                      </a:extLst>
                    </a:gridCol>
                    <a:gridCol w="3096491">
                      <a:extLst>
                        <a:ext uri="{9D8B030D-6E8A-4147-A177-3AD203B41FA5}">
                          <a16:colId xmlns:a16="http://schemas.microsoft.com/office/drawing/2014/main" val="1426705139"/>
                        </a:ext>
                      </a:extLst>
                    </a:gridCol>
                  </a:tblGrid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মৌলের</a:t>
                          </a:r>
                          <a:r>
                            <a:rPr lang="en-US" sz="2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r>
                            <a:rPr lang="en-US" sz="2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প্রতীক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যোজনী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যৌগ</a:t>
                          </a:r>
                          <a:r>
                            <a:rPr lang="en-US" sz="2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4445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হাইড্রোজেন</a:t>
                          </a:r>
                          <a:r>
                            <a:rPr lang="en-US" sz="2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HCl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226974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লিথিয়াম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LiCl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9468960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সোডিয়াম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36604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পটাসিয়াম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KCl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1830094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ম্যাগনেসিয়াম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Mg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𝑀𝑔𝐶𝑙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477921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ক্যালসিয়াম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𝐶𝑎𝐶𝑙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0372422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অ্যালুমিনিয়াম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𝐴𝑙𝐶𝑙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6622221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আয়রন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𝐹𝑒𝐶𝑙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,</a:t>
                          </a:r>
                          <a:r>
                            <a:rPr lang="en-US" sz="20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𝐹𝑒𝐶𝑙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4753188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জিংক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Zn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𝑍𝑛𝐶𝑙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9678587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লেড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Pb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Pb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,</a:t>
                          </a:r>
                          <a:r>
                            <a:rPr lang="en-US" sz="20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𝑃𝑏𝐶𝑙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502554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ফ্লোরিন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NaF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420515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আয়োডিন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NaI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4875237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অক্সিজেন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581307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কার্বন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CO,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7188986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সালফার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2,4,6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,</a:t>
                          </a:r>
                          <a:r>
                            <a:rPr 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𝑆𝑂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,</a:t>
                          </a:r>
                          <a:r>
                            <a:rPr lang="en-US" sz="20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𝑆𝑂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08636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ব্রোমিন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NaBr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162696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ক্লোরিন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06662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32530"/>
                  </p:ext>
                </p:extLst>
              </p:nvPr>
            </p:nvGraphicFramePr>
            <p:xfrm>
              <a:off x="0" y="0"/>
              <a:ext cx="12385964" cy="793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491">
                      <a:extLst>
                        <a:ext uri="{9D8B030D-6E8A-4147-A177-3AD203B41FA5}">
                          <a16:colId xmlns:a16="http://schemas.microsoft.com/office/drawing/2014/main" val="2354404445"/>
                        </a:ext>
                      </a:extLst>
                    </a:gridCol>
                    <a:gridCol w="3096491">
                      <a:extLst>
                        <a:ext uri="{9D8B030D-6E8A-4147-A177-3AD203B41FA5}">
                          <a16:colId xmlns:a16="http://schemas.microsoft.com/office/drawing/2014/main" val="965204383"/>
                        </a:ext>
                      </a:extLst>
                    </a:gridCol>
                    <a:gridCol w="3096491">
                      <a:extLst>
                        <a:ext uri="{9D8B030D-6E8A-4147-A177-3AD203B41FA5}">
                          <a16:colId xmlns:a16="http://schemas.microsoft.com/office/drawing/2014/main" val="1180276559"/>
                        </a:ext>
                      </a:extLst>
                    </a:gridCol>
                    <a:gridCol w="3096491">
                      <a:extLst>
                        <a:ext uri="{9D8B030D-6E8A-4147-A177-3AD203B41FA5}">
                          <a16:colId xmlns:a16="http://schemas.microsoft.com/office/drawing/2014/main" val="1426705139"/>
                        </a:ext>
                      </a:extLst>
                    </a:gridCol>
                  </a:tblGrid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মৌলের</a:t>
                          </a:r>
                          <a:r>
                            <a:rPr lang="en-US" sz="2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r>
                            <a:rPr lang="en-US" sz="2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প্রতীক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যোজনী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যৌগ</a:t>
                          </a:r>
                          <a:r>
                            <a:rPr lang="en-US" sz="2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54445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হাইড্রোজেন</a:t>
                          </a:r>
                          <a:r>
                            <a:rPr lang="en-US" sz="20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HCl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226974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লিথিয়াম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LiCl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9468960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সোডিয়াম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36604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পটাসিয়াম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KCl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1830094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ম্যাগনেসিয়াম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Mg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509722" r="-787" b="-1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8477921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ক্যালসিয়াম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601370" r="-787" b="-110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372422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অ্যালুমিনিয়াম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711111" r="-787" b="-10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622221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আয়রন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800000" r="-787" b="-905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4753188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জিংক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Zn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912500" r="-787" b="-818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9678587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লেড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Pb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1012500" r="-787" b="-718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502554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ফ্লোরিন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NaF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420515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আয়োডিন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NaI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4875237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অক্সিজেন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1313889" r="-787" b="-4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9581307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কার্বন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1394521" r="-787" b="-310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7188986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সালফার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2,4,6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94" t="-1515278" r="-787" b="-215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6086363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ব্রোমিন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NaBr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162696"/>
                      </a:ext>
                    </a:extLst>
                  </a:tr>
                  <a:tr h="44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ক্লোরিন</a:t>
                          </a:r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NaCl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06662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57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5" y="1163782"/>
            <a:ext cx="4308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H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Cl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273" y="4225636"/>
                <a:ext cx="41286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𝐶𝑎𝐶𝑙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Ca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Cl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4225636"/>
                <a:ext cx="4128655" cy="1938992"/>
              </a:xfrm>
              <a:prstGeom prst="rect">
                <a:avLst/>
              </a:prstGeom>
              <a:blipFill>
                <a:blip r:embed="rId2"/>
                <a:stretch>
                  <a:fillRect l="-5162" t="-5031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0582" y="1163782"/>
            <a:ext cx="4281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Na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Cl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2255" y="4045527"/>
                <a:ext cx="405938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𝑍𝑛𝐶𝑙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Zn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Cl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5" y="4045527"/>
                <a:ext cx="4059381" cy="1938992"/>
              </a:xfrm>
              <a:prstGeom prst="rect">
                <a:avLst/>
              </a:prstGeom>
              <a:blipFill>
                <a:blip r:embed="rId3"/>
                <a:stretch>
                  <a:fillRect l="-5255" t="-5031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4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1149927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491" y="2701637"/>
            <a:ext cx="840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 ও Cl, Na ও I, H ও O, C ও H, S ও O   </a:t>
            </a:r>
          </a:p>
        </p:txBody>
      </p:sp>
    </p:spTree>
    <p:extLst>
      <p:ext uri="{BB962C8B-B14F-4D97-AF65-F5344CB8AC3E}">
        <p14:creationId xmlns:p14="http://schemas.microsoft.com/office/powerpoint/2010/main" val="28580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3163" y="1108364"/>
                <a:ext cx="8769927" cy="71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bSup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sup>
                    </m:sSubSup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 </m:t>
                        </m:r>
                      </m:sup>
                    </m:sSubSup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3" y="1108364"/>
                <a:ext cx="8769927" cy="7192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6472" y="2064327"/>
            <a:ext cx="495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472" y="4391246"/>
            <a:ext cx="11333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পরমাণুগুচ্ছকে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6885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4" grpId="1" build="allAtOnce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461669"/>
                  </p:ext>
                </p:extLst>
              </p:nvPr>
            </p:nvGraphicFramePr>
            <p:xfrm>
              <a:off x="0" y="0"/>
              <a:ext cx="12192000" cy="624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96491182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48245009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593701324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533320676"/>
                        </a:ext>
                      </a:extLst>
                    </a:gridCol>
                  </a:tblGrid>
                  <a:tr h="6753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যৌগমূলকের</a:t>
                          </a:r>
                          <a:r>
                            <a:rPr lang="en-US" sz="3200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baseline="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আধান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যোজনী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141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অ্যামোনিয়াম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𝑁𝐻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6773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কার্বনেট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1680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কার্বনেট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1288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সালফেট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 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𝑆𝑂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 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6168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বাইসালফেট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𝐻𝑆𝑂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     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944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সালফাইট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𝑆𝑂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855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নাইট্রেট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𝑁𝑂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0270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ফসফেট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𝑃𝑂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3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8965512"/>
                      </a:ext>
                    </a:extLst>
                  </a:tr>
                  <a:tr h="9095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ফসফোনিয়াম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𝑃𝐻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7219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461669"/>
                  </p:ext>
                </p:extLst>
              </p:nvPr>
            </p:nvGraphicFramePr>
            <p:xfrm>
              <a:off x="0" y="0"/>
              <a:ext cx="12192000" cy="624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96491182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48245009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593701324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533320676"/>
                        </a:ext>
                      </a:extLst>
                    </a:gridCol>
                  </a:tblGrid>
                  <a:tr h="6753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যৌগমূলকের</a:t>
                          </a:r>
                          <a:r>
                            <a:rPr lang="en-US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আধান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যোজনী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14176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অ্যামোনিয়াম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130526" r="-201000" b="-86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+1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677366"/>
                      </a:ext>
                    </a:extLst>
                  </a:tr>
                  <a:tr h="588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কার্বনেট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228125" r="-201000" b="-7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-2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168011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বাই</a:t>
                          </a:r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কার্বনেট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331579" r="-201000" b="-66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1288920"/>
                      </a:ext>
                    </a:extLst>
                  </a:tr>
                  <a:tr h="5844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সালফেট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427083" r="-201000" b="-55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-2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61681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বাইসালফেট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532632" r="-201000" b="-4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944924"/>
                      </a:ext>
                    </a:extLst>
                  </a:tr>
                  <a:tr h="588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সালফাইট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619588" r="-201000" b="-353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-2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85501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নাইট্রেট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734737" r="-201000" b="-26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0270187"/>
                      </a:ext>
                    </a:extLst>
                  </a:tr>
                  <a:tr h="5861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ফসফেট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826042" r="-201000" b="-1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-3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3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8965512"/>
                      </a:ext>
                    </a:extLst>
                  </a:tr>
                  <a:tr h="9095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ফসফোনিয়াম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596644" r="-201000" b="-2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+1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72191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39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1149927"/>
            <a:ext cx="4045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491" y="3172692"/>
            <a:ext cx="874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8048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1149927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490" y="2355272"/>
            <a:ext cx="81049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Cl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ফসফোনিয়ামের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24862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09" y="988436"/>
            <a:ext cx="9883055" cy="5346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1309" y="110836"/>
            <a:ext cx="9883054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740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86545" y="748145"/>
            <a:ext cx="6206837" cy="845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6254" y="2382982"/>
            <a:ext cx="5721928" cy="2923309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7" t="24759" r="21871" b="40303"/>
          <a:stretch/>
        </p:blipFill>
        <p:spPr>
          <a:xfrm>
            <a:off x="7162801" y="2126672"/>
            <a:ext cx="3625309" cy="3435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27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66655" y="858982"/>
            <a:ext cx="4807527" cy="734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0164" y="2382982"/>
            <a:ext cx="4994563" cy="263236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30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৩,রাসায়নিক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7356763" y="2479963"/>
            <a:ext cx="1990725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2059" y="207487"/>
            <a:ext cx="6182595" cy="5112657"/>
            <a:chOff x="831273" y="1288473"/>
            <a:chExt cx="3034146" cy="2854036"/>
          </a:xfrm>
        </p:grpSpPr>
        <p:sp>
          <p:nvSpPr>
            <p:cNvPr id="3" name="Flowchart: Connector 2"/>
            <p:cNvSpPr/>
            <p:nvPr/>
          </p:nvSpPr>
          <p:spPr>
            <a:xfrm>
              <a:off x="831273" y="1288473"/>
              <a:ext cx="3034146" cy="285403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1288472" y="1690253"/>
              <a:ext cx="2119745" cy="2064327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1600200" y="2029689"/>
              <a:ext cx="1496290" cy="13854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1936171" y="2320636"/>
              <a:ext cx="824345" cy="789710"/>
            </a:xfrm>
            <a:prstGeom prst="flowChartConnector">
              <a:avLst/>
            </a:prstGeom>
            <a:solidFill>
              <a:srgbClr val="FF0000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Na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027218" y="1402771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426275" y="3602177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189016" y="3602177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91491" y="2874818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63781" y="2715491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634835" y="1704108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870362" y="1620982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245427" y="2500746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3186545" y="2306782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189016" y="3255817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029689" y="1939635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94581" y="1043134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3198" y="1985406"/>
            <a:ext cx="443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3756" y="4729451"/>
            <a:ext cx="605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8157" y="3420121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68291" y="5567645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71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983673"/>
            <a:ext cx="840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2436" y="2938492"/>
            <a:ext cx="8409709" cy="1015663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448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817418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909" y="2202873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4215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2059" y="207488"/>
            <a:ext cx="4971191" cy="4378368"/>
            <a:chOff x="831273" y="1288473"/>
            <a:chExt cx="3034146" cy="2854036"/>
          </a:xfrm>
        </p:grpSpPr>
        <p:sp>
          <p:nvSpPr>
            <p:cNvPr id="3" name="Flowchart: Connector 2"/>
            <p:cNvSpPr/>
            <p:nvPr/>
          </p:nvSpPr>
          <p:spPr>
            <a:xfrm>
              <a:off x="831273" y="1288473"/>
              <a:ext cx="3034146" cy="285403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1288472" y="1690253"/>
              <a:ext cx="2119745" cy="2064327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1600200" y="2029689"/>
              <a:ext cx="1496290" cy="13854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1936171" y="2320636"/>
              <a:ext cx="824345" cy="789710"/>
            </a:xfrm>
            <a:prstGeom prst="flowChartConnector">
              <a:avLst/>
            </a:prstGeom>
            <a:solidFill>
              <a:srgbClr val="FF0000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Na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027218" y="1402771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426275" y="3602177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189016" y="3602177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91491" y="2874818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63781" y="2715491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634835" y="1704108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870362" y="1620982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245427" y="2500746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3186545" y="2306782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189016" y="3255817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029689" y="1939635"/>
              <a:ext cx="318654" cy="235528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17958" y="967526"/>
            <a:ext cx="2990963" cy="2436991"/>
            <a:chOff x="7317958" y="967526"/>
            <a:chExt cx="2990963" cy="2436991"/>
          </a:xfrm>
        </p:grpSpPr>
        <p:sp>
          <p:nvSpPr>
            <p:cNvPr id="20" name="Flowchart: Connector 19"/>
            <p:cNvSpPr/>
            <p:nvPr/>
          </p:nvSpPr>
          <p:spPr>
            <a:xfrm>
              <a:off x="7472552" y="967526"/>
              <a:ext cx="2628097" cy="2342658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7859038" y="1352727"/>
              <a:ext cx="1855126" cy="15722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8275581" y="1682903"/>
              <a:ext cx="1022037" cy="896186"/>
            </a:xfrm>
            <a:prstGeom prst="flowChartConnector">
              <a:avLst/>
            </a:prstGeom>
            <a:solidFill>
              <a:srgbClr val="FF0000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O </a:t>
              </a: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8883220" y="3137233"/>
              <a:ext cx="395073" cy="267284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8589062" y="3137233"/>
              <a:ext cx="395073" cy="267284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7352314" y="2311804"/>
              <a:ext cx="395073" cy="267284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7317958" y="2130996"/>
              <a:ext cx="395073" cy="267284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7901979" y="983249"/>
              <a:ext cx="395073" cy="267284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9913848" y="1959640"/>
              <a:ext cx="395073" cy="267284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8589062" y="2744173"/>
              <a:ext cx="395073" cy="267284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391526" y="1250532"/>
              <a:ext cx="395073" cy="267284"/>
            </a:xfrm>
            <a:prstGeom prst="flowChartConnector">
              <a:avLst/>
            </a:prstGeom>
            <a:solidFill>
              <a:srgbClr val="FF0000"/>
            </a:solidFill>
            <a:ln w="28575"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-37069" y="4688881"/>
            <a:ext cx="6604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১টি 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85472" y="4823752"/>
            <a:ext cx="4577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95965" y="5907012"/>
            <a:ext cx="4153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80983"/>
              </p:ext>
            </p:extLst>
          </p:nvPr>
        </p:nvGraphicFramePr>
        <p:xfrm>
          <a:off x="937491" y="258788"/>
          <a:ext cx="10783452" cy="491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242">
                  <a:extLst>
                    <a:ext uri="{9D8B030D-6E8A-4147-A177-3AD203B41FA5}">
                      <a16:colId xmlns:a16="http://schemas.microsoft.com/office/drawing/2014/main" val="2939931983"/>
                    </a:ext>
                  </a:extLst>
                </a:gridCol>
                <a:gridCol w="1797242">
                  <a:extLst>
                    <a:ext uri="{9D8B030D-6E8A-4147-A177-3AD203B41FA5}">
                      <a16:colId xmlns:a16="http://schemas.microsoft.com/office/drawing/2014/main" val="3778750760"/>
                    </a:ext>
                  </a:extLst>
                </a:gridCol>
                <a:gridCol w="1797242">
                  <a:extLst>
                    <a:ext uri="{9D8B030D-6E8A-4147-A177-3AD203B41FA5}">
                      <a16:colId xmlns:a16="http://schemas.microsoft.com/office/drawing/2014/main" val="2010902477"/>
                    </a:ext>
                  </a:extLst>
                </a:gridCol>
                <a:gridCol w="1797242">
                  <a:extLst>
                    <a:ext uri="{9D8B030D-6E8A-4147-A177-3AD203B41FA5}">
                      <a16:colId xmlns:a16="http://schemas.microsoft.com/office/drawing/2014/main" val="1694567575"/>
                    </a:ext>
                  </a:extLst>
                </a:gridCol>
                <a:gridCol w="948268">
                  <a:extLst>
                    <a:ext uri="{9D8B030D-6E8A-4147-A177-3AD203B41FA5}">
                      <a16:colId xmlns:a16="http://schemas.microsoft.com/office/drawing/2014/main" val="476261745"/>
                    </a:ext>
                  </a:extLst>
                </a:gridCol>
                <a:gridCol w="2646216">
                  <a:extLst>
                    <a:ext uri="{9D8B030D-6E8A-4147-A177-3AD203B41FA5}">
                      <a16:colId xmlns:a16="http://schemas.microsoft.com/office/drawing/2014/main" val="2798828817"/>
                    </a:ext>
                  </a:extLst>
                </a:gridCol>
              </a:tblGrid>
              <a:tr h="859428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যোজ্যতা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ইঃ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425954"/>
                  </a:ext>
                </a:extLst>
              </a:tr>
              <a:tr h="33741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N(7 )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84495"/>
                  </a:ext>
                </a:extLst>
              </a:tr>
              <a:tr h="33741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Na(11)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80243"/>
                  </a:ext>
                </a:extLst>
              </a:tr>
              <a:tr h="33741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Al(13)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954073"/>
                  </a:ext>
                </a:extLst>
              </a:tr>
              <a:tr h="33741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Cl(17)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99666"/>
                  </a:ext>
                </a:extLst>
              </a:tr>
              <a:tr h="33741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980122"/>
                  </a:ext>
                </a:extLst>
              </a:tr>
              <a:tr h="33741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K(19)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13336"/>
                  </a:ext>
                </a:extLst>
              </a:tr>
              <a:tr h="33741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64502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7491" y="5500255"/>
            <a:ext cx="10783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Na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১,Cl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৭, S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৬, Ca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902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09" y="1177636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491" y="3283527"/>
            <a:ext cx="881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88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580</Words>
  <Application>Microsoft Office PowerPoint</Application>
  <PresentationFormat>Widescreen</PresentationFormat>
  <Paragraphs>239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NikoshBAN</vt:lpstr>
      <vt:lpstr>Wingdings</vt:lpstr>
      <vt:lpstr>Wingdings 3</vt:lpstr>
      <vt:lpstr>Office Theme</vt:lpstr>
      <vt:lpstr>Ion</vt:lpstr>
      <vt:lpstr>Slice</vt:lpstr>
      <vt:lpstr>1_Ion</vt:lpstr>
      <vt:lpstr>2_Ion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Windows User</cp:lastModifiedBy>
  <cp:revision>45</cp:revision>
  <dcterms:created xsi:type="dcterms:W3CDTF">2019-04-22T13:12:03Z</dcterms:created>
  <dcterms:modified xsi:type="dcterms:W3CDTF">2020-06-23T14:45:38Z</dcterms:modified>
</cp:coreProperties>
</file>