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8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413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3F3F3F"/>
                </a:solidFill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0097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3F3F3F"/>
                </a:solidFill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1703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3F3F3F"/>
                </a:solidFill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0395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1134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9149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0425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697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25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236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1487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7426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8417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301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1105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7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9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7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2" r:id="rId19"/>
    <p:sldLayoutId id="2147483673" r:id="rId20"/>
    <p:sldLayoutId id="2147483674" r:id="rId21"/>
    <p:sldLayoutId id="2147483676" r:id="rId22"/>
    <p:sldLayoutId id="2147483677" r:id="rId23"/>
    <p:sldLayoutId id="2147483678" r:id="rId24"/>
    <p:sldLayoutId id="2147483679" r:id="rId25"/>
    <p:sldLayoutId id="2147483680" r:id="rId2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3D669E-8739-4F07-849E-FA3884B26959}"/>
              </a:ext>
            </a:extLst>
          </p:cNvPr>
          <p:cNvSpPr txBox="1"/>
          <p:nvPr/>
        </p:nvSpPr>
        <p:spPr>
          <a:xfrm>
            <a:off x="2511082" y="582022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528082-BD61-4444-B273-13A713A9C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6017271">
            <a:off x="26987" y="3001962"/>
            <a:ext cx="2667000" cy="258445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Right Triangle 2"/>
          <p:cNvSpPr/>
          <p:nvPr/>
        </p:nvSpPr>
        <p:spPr>
          <a:xfrm rot="7377879">
            <a:off x="3336131" y="4947443"/>
            <a:ext cx="3051175" cy="1624013"/>
          </a:xfrm>
          <a:prstGeom prst="rtTriangl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96000">
                <a:schemeClr val="accent1">
                  <a:lumMod val="45000"/>
                  <a:lumOff val="55000"/>
                </a:schemeClr>
              </a:gs>
              <a:gs pos="91000">
                <a:srgbClr val="FFE8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Right Triangle 3"/>
          <p:cNvSpPr/>
          <p:nvPr/>
        </p:nvSpPr>
        <p:spPr>
          <a:xfrm rot="10800000">
            <a:off x="5181600" y="2743200"/>
            <a:ext cx="3429000" cy="2057400"/>
          </a:xfrm>
          <a:prstGeom prst="rtTriangle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0262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800" dirty="0" err="1">
                <a:solidFill>
                  <a:srgbClr val="000000"/>
                </a:solidFill>
                <a:latin typeface="NikoshBAN"/>
              </a:rPr>
              <a:t>একক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কাজ</a:t>
            </a:r>
            <a:endParaRPr sz="4800" dirty="0">
              <a:solidFill>
                <a:srgbClr val="000000"/>
              </a:solidFill>
              <a:latin typeface="NikoshBAN"/>
            </a:endParaRPr>
          </a:p>
        </p:txBody>
      </p:sp>
      <p:sp>
        <p:nvSpPr>
          <p:cNvPr id="6" name="Arc 5"/>
          <p:cNvSpPr/>
          <p:nvPr/>
        </p:nvSpPr>
        <p:spPr>
          <a:xfrm>
            <a:off x="152400" y="5105400"/>
            <a:ext cx="914400" cy="1066800"/>
          </a:xfrm>
          <a:prstGeom prst="arc">
            <a:avLst/>
          </a:prstGeom>
          <a:noFill/>
          <a:ln w="952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0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715000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67200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048000"/>
            <a:ext cx="1295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>
                <a:solidFill>
                  <a:srgbClr val="000000"/>
                </a:solidFill>
                <a:latin typeface="NikoshBAN"/>
              </a:rPr>
              <a:t>(ক)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733800"/>
            <a:ext cx="1295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>
                <a:solidFill>
                  <a:srgbClr val="000000"/>
                </a:solidFill>
                <a:latin typeface="NikoshBAN"/>
              </a:rPr>
              <a:t>(গ)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133600"/>
            <a:ext cx="1295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>
                <a:solidFill>
                  <a:srgbClr val="000000"/>
                </a:solidFill>
                <a:latin typeface="NikoshBAN"/>
              </a:rPr>
              <a:t>(খ)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3429000"/>
            <a:ext cx="4572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3276600"/>
            <a:ext cx="4572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6272212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6" name="Arc 15"/>
          <p:cNvSpPr/>
          <p:nvPr/>
        </p:nvSpPr>
        <p:spPr>
          <a:xfrm rot="13566213">
            <a:off x="5699125" y="4356100"/>
            <a:ext cx="914400" cy="1066800"/>
          </a:xfrm>
          <a:prstGeom prst="arc">
            <a:avLst/>
          </a:prstGeom>
          <a:noFill/>
          <a:ln w="952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17" name="Group 16"/>
          <p:cNvGrpSpPr/>
          <p:nvPr/>
        </p:nvGrpSpPr>
        <p:grpSpPr>
          <a:xfrm rot="15960000">
            <a:off x="2306637" y="5162550"/>
            <a:ext cx="444500" cy="311150"/>
            <a:chOff x="8816" y="11608"/>
            <a:chExt cx="2211" cy="2089"/>
          </a:xfrm>
        </p:grpSpPr>
        <p:sp>
          <p:nvSpPr>
            <p:cNvPr id="18" name="Straight Connector 17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19" name="Straight Connector 18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  <p:grpSp>
        <p:nvGrpSpPr>
          <p:cNvPr id="20" name="Group 19"/>
          <p:cNvGrpSpPr/>
          <p:nvPr/>
        </p:nvGrpSpPr>
        <p:grpSpPr>
          <a:xfrm rot="7560000">
            <a:off x="4833937" y="4152900"/>
            <a:ext cx="444500" cy="311150"/>
            <a:chOff x="8816" y="11608"/>
            <a:chExt cx="2211" cy="2089"/>
          </a:xfrm>
        </p:grpSpPr>
        <p:sp>
          <p:nvSpPr>
            <p:cNvPr id="21" name="Straight Connector 20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22" name="Straight Connector 21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  <p:sp>
        <p:nvSpPr>
          <p:cNvPr id="23" name="TextBox 22"/>
          <p:cNvSpPr txBox="1"/>
          <p:nvPr/>
        </p:nvSpPr>
        <p:spPr>
          <a:xfrm>
            <a:off x="8686800" y="3276600"/>
            <a:ext cx="4572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24800" y="213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5" name="Arc 24"/>
          <p:cNvSpPr/>
          <p:nvPr/>
        </p:nvSpPr>
        <p:spPr>
          <a:xfrm rot="15390759">
            <a:off x="8247062" y="3711574"/>
            <a:ext cx="950912" cy="1262063"/>
          </a:xfrm>
          <a:prstGeom prst="arc">
            <a:avLst/>
          </a:prstGeom>
          <a:noFill/>
          <a:ln w="952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26" name="TextBox 25"/>
          <p:cNvSpPr txBox="1"/>
          <p:nvPr/>
        </p:nvSpPr>
        <p:spPr>
          <a:xfrm>
            <a:off x="6324600" y="4724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1015" y="1076325"/>
            <a:ext cx="8247185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tx1">
                <a:lumMod val="85000"/>
              </a:schemeClr>
            </a:bgClr>
          </a:pattFill>
          <a:ln>
            <a:noFill/>
          </a:ln>
        </p:spPr>
        <p:txBody>
          <a:bodyPr wrap="square" anchor="ctr"/>
          <a:lstStyle/>
          <a:p>
            <a:pPr lvl="0"/>
            <a:r>
              <a:rPr lang="bn-BD" dirty="0">
                <a:latin typeface="NikoshBAN"/>
              </a:rPr>
              <a:t>          </a:t>
            </a:r>
            <a:r>
              <a:rPr dirty="0" err="1">
                <a:latin typeface="NikoshBAN"/>
              </a:rPr>
              <a:t>ত্রিকোণমিতিক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অনুপাত</a:t>
            </a:r>
            <a:r>
              <a:rPr dirty="0">
                <a:latin typeface="NikoshBAN"/>
              </a:rPr>
              <a:t> 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5638800" y="1371600"/>
            <a:ext cx="2819400" cy="1981200"/>
          </a:xfrm>
          <a:prstGeom prst="rtTriangl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96000">
                <a:schemeClr val="accent1">
                  <a:lumMod val="45000"/>
                  <a:lumOff val="55000"/>
                </a:schemeClr>
              </a:gs>
              <a:gs pos="91000">
                <a:srgbClr val="FFE8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7139354" y="1839351"/>
            <a:ext cx="26670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অতিভুজ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352800"/>
            <a:ext cx="18288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সন্নিহিত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বাহু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6447" y="1975389"/>
            <a:ext cx="970992" cy="10429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বিপরীত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বাহু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12192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b="1" dirty="0">
                <a:solidFill>
                  <a:srgbClr val="000000"/>
                </a:solidFill>
                <a:highlight>
                  <a:srgbClr val="FFFF00"/>
                </a:highlight>
                <a:latin typeface="NikoshBAN"/>
              </a:rPr>
              <a:t>B</a:t>
            </a:r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4290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b="1" dirty="0">
                <a:solidFill>
                  <a:srgbClr val="000000"/>
                </a:solidFill>
                <a:highlight>
                  <a:srgbClr val="FFFF00"/>
                </a:highlight>
                <a:latin typeface="NikoshBAN"/>
              </a:rPr>
              <a:t>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2766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b="1" dirty="0">
                <a:solidFill>
                  <a:srgbClr val="000000"/>
                </a:solidFill>
                <a:highlight>
                  <a:srgbClr val="FFFF00"/>
                </a:highlight>
                <a:latin typeface="NikoshBAN"/>
              </a:rPr>
              <a:t>C</a:t>
            </a:r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2362200"/>
            <a:ext cx="4191000" cy="9223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3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1219200"/>
            <a:ext cx="3581400" cy="460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solidFill>
                  <a:schemeClr val="bg2"/>
                </a:solidFill>
                <a:latin typeface="Times New Roman"/>
              </a:rPr>
              <a:t>A </a:t>
            </a:r>
            <a:r>
              <a:rPr sz="2800" dirty="0" err="1">
                <a:solidFill>
                  <a:schemeClr val="bg2"/>
                </a:solidFill>
                <a:latin typeface="NikoshBAN"/>
              </a:rPr>
              <a:t>কোণের</a:t>
            </a:r>
            <a:r>
              <a:rPr sz="2800" dirty="0">
                <a:solidFill>
                  <a:schemeClr val="bg2"/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bg2"/>
                </a:solidFill>
                <a:latin typeface="NikoshBAN"/>
              </a:rPr>
              <a:t>জন্য</a:t>
            </a:r>
            <a:r>
              <a:rPr sz="2800" dirty="0">
                <a:solidFill>
                  <a:schemeClr val="bg2"/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bg2"/>
                </a:solidFill>
                <a:latin typeface="NikoshBAN"/>
              </a:rPr>
              <a:t>বাহুর</a:t>
            </a:r>
            <a:r>
              <a:rPr sz="2800" dirty="0">
                <a:solidFill>
                  <a:schemeClr val="bg2"/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bg2"/>
                </a:solidFill>
                <a:latin typeface="NikoshBAN"/>
              </a:rPr>
              <a:t>নামকরণ</a:t>
            </a:r>
            <a:r>
              <a:rPr sz="2800" dirty="0">
                <a:solidFill>
                  <a:schemeClr val="bg2"/>
                </a:solidFill>
                <a:latin typeface="NikoshBAN"/>
              </a:rPr>
              <a:t>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873348"/>
            <a:ext cx="3581400" cy="460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81000" y="3886200"/>
            <a:ext cx="4572000" cy="2659062"/>
            <a:chOff x="744" y="7590"/>
            <a:chExt cx="8929" cy="5194"/>
          </a:xfrm>
        </p:grpSpPr>
        <p:sp>
          <p:nvSpPr>
            <p:cNvPr id="14" name="TextBox 13"/>
            <p:cNvSpPr txBox="1"/>
            <p:nvPr/>
          </p:nvSpPr>
          <p:spPr>
            <a:xfrm>
              <a:off x="1339" y="7590"/>
              <a:ext cx="5655" cy="2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marL="0" lvl="0" indent="0" algn="l"/>
              <a:r>
                <a:rPr sz="2400" dirty="0">
                  <a:solidFill>
                    <a:srgbClr val="FFFF00"/>
                  </a:solidFill>
                  <a:latin typeface="NikoshBAN"/>
                </a:rPr>
                <a:t>  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বিপরীত</a:t>
              </a:r>
              <a:r>
                <a:rPr sz="2400" dirty="0">
                  <a:solidFill>
                    <a:srgbClr val="FFFF00"/>
                  </a:solidFill>
                  <a:latin typeface="NikoshBAN"/>
                </a:rPr>
                <a:t>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বাহু</a:t>
              </a:r>
              <a:endParaRPr sz="2400" dirty="0">
                <a:solidFill>
                  <a:srgbClr val="FFFF00"/>
                </a:solidFill>
                <a:latin typeface="NikoshBAN"/>
              </a:endParaRPr>
            </a:p>
            <a:p>
              <a:pPr marL="0" lvl="0" indent="0" algn="l"/>
              <a:r>
                <a:rPr sz="2400" dirty="0">
                  <a:solidFill>
                    <a:srgbClr val="FFFF00"/>
                  </a:solidFill>
                  <a:latin typeface="NikoshBAN"/>
                </a:rPr>
                <a:t>    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অতিভুজ</a:t>
              </a:r>
              <a:endParaRPr sz="2400" dirty="0">
                <a:solidFill>
                  <a:srgbClr val="FFFF00"/>
                </a:solidFill>
                <a:latin typeface="NikoshBAN"/>
              </a:endParaRPr>
            </a:p>
            <a:p>
              <a:pPr marL="0" lvl="0" indent="0" algn="l"/>
              <a:endParaRPr sz="2400" dirty="0">
                <a:solidFill>
                  <a:srgbClr val="000000"/>
                </a:solidFill>
                <a:latin typeface="NikoshBAN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1637" y="8334"/>
              <a:ext cx="2827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</a:ln>
          </p:spPr>
        </p:sp>
        <p:sp>
          <p:nvSpPr>
            <p:cNvPr id="16" name="TextBox 15"/>
            <p:cNvSpPr txBox="1"/>
            <p:nvPr/>
          </p:nvSpPr>
          <p:spPr>
            <a:xfrm>
              <a:off x="744" y="9525"/>
              <a:ext cx="5655" cy="2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marL="0" lvl="0" indent="0" algn="l"/>
              <a:r>
                <a:rPr sz="2400" dirty="0">
                  <a:solidFill>
                    <a:srgbClr val="000000"/>
                  </a:solidFill>
                  <a:latin typeface="NikoshBAN"/>
                </a:rPr>
                <a:t>       </a:t>
              </a:r>
              <a:r>
                <a:rPr sz="2400" dirty="0" err="1">
                  <a:solidFill>
                    <a:srgbClr val="000000"/>
                  </a:solidFill>
                  <a:latin typeface="NikoshBAN"/>
                </a:rPr>
                <a:t>সন্নিহিত</a:t>
              </a:r>
              <a:r>
                <a:rPr sz="2400" dirty="0">
                  <a:solidFill>
                    <a:srgbClr val="000000"/>
                  </a:solidFill>
                  <a:latin typeface="NikoshBAN"/>
                </a:rPr>
                <a:t> </a:t>
              </a:r>
              <a:r>
                <a:rPr sz="2400" dirty="0" err="1">
                  <a:solidFill>
                    <a:srgbClr val="000000"/>
                  </a:solidFill>
                  <a:latin typeface="NikoshBAN"/>
                </a:rPr>
                <a:t>বাহু</a:t>
              </a:r>
              <a:endParaRPr sz="2400" dirty="0">
                <a:solidFill>
                  <a:srgbClr val="000000"/>
                </a:solidFill>
                <a:latin typeface="NikoshBAN"/>
              </a:endParaRPr>
            </a:p>
            <a:p>
              <a:pPr marL="0" lvl="0" indent="0" algn="l"/>
              <a:r>
                <a:rPr sz="2400" dirty="0">
                  <a:solidFill>
                    <a:srgbClr val="000000"/>
                  </a:solidFill>
                  <a:latin typeface="NikoshBAN"/>
                </a:rPr>
                <a:t>        </a:t>
              </a:r>
              <a:r>
                <a:rPr sz="2400" dirty="0" err="1">
                  <a:solidFill>
                    <a:srgbClr val="000000"/>
                  </a:solidFill>
                  <a:latin typeface="NikoshBAN"/>
                </a:rPr>
                <a:t>অতিভুজ</a:t>
              </a:r>
              <a:endParaRPr sz="2400" dirty="0">
                <a:solidFill>
                  <a:srgbClr val="000000"/>
                </a:solidFill>
                <a:latin typeface="NikoshBAN"/>
              </a:endParaRPr>
            </a:p>
            <a:p>
              <a:pPr marL="0" lvl="0" indent="0" algn="l"/>
              <a:endParaRPr sz="2400" dirty="0">
                <a:solidFill>
                  <a:srgbClr val="000000"/>
                </a:solidFill>
                <a:latin typeface="NikoshBAN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>
              <a:off x="1637" y="10269"/>
              <a:ext cx="2827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</a:ln>
          </p:spPr>
        </p:sp>
        <p:sp>
          <p:nvSpPr>
            <p:cNvPr id="18" name="Straight Connector 17"/>
            <p:cNvSpPr/>
            <p:nvPr/>
          </p:nvSpPr>
          <p:spPr>
            <a:xfrm>
              <a:off x="1637" y="11906"/>
              <a:ext cx="2827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</a:ln>
          </p:spPr>
        </p:sp>
        <p:sp>
          <p:nvSpPr>
            <p:cNvPr id="19" name="Rectangle 18"/>
            <p:cNvSpPr/>
            <p:nvPr/>
          </p:nvSpPr>
          <p:spPr>
            <a:xfrm>
              <a:off x="744" y="11162"/>
              <a:ext cx="8929" cy="1623"/>
            </a:xfrm>
            <a:prstGeom prst="rect">
              <a:avLst/>
            </a:prstGeom>
          </p:spPr>
          <p:txBody>
            <a:bodyPr wrap="square" anchor="t"/>
            <a:lstStyle/>
            <a:p>
              <a:pPr marL="0" lvl="0" indent="0" algn="l"/>
              <a:r>
                <a:rPr sz="2400" dirty="0">
                  <a:solidFill>
                    <a:srgbClr val="FFFF00"/>
                  </a:solidFill>
                  <a:latin typeface="NikoshBAN"/>
                </a:rPr>
                <a:t>       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বিপরীত</a:t>
              </a:r>
              <a:r>
                <a:rPr sz="2400" dirty="0">
                  <a:solidFill>
                    <a:srgbClr val="FFFF00"/>
                  </a:solidFill>
                  <a:latin typeface="NikoshBAN"/>
                </a:rPr>
                <a:t>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বাহু</a:t>
              </a:r>
              <a:endParaRPr sz="2400" dirty="0">
                <a:solidFill>
                  <a:srgbClr val="FFFF00"/>
                </a:solidFill>
                <a:latin typeface="NikoshBAN"/>
              </a:endParaRPr>
            </a:p>
            <a:p>
              <a:pPr marL="0" lvl="0" indent="0" algn="l"/>
              <a:r>
                <a:rPr sz="2400" dirty="0">
                  <a:solidFill>
                    <a:srgbClr val="FFFF00"/>
                  </a:solidFill>
                  <a:latin typeface="NikoshBAN"/>
                </a:rPr>
                <a:t>      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সন্নিহিত</a:t>
              </a:r>
              <a:r>
                <a:rPr sz="2400" dirty="0">
                  <a:solidFill>
                    <a:srgbClr val="FFFF00"/>
                  </a:solidFill>
                  <a:latin typeface="NikoshBAN"/>
                </a:rPr>
                <a:t> </a:t>
              </a:r>
              <a:r>
                <a:rPr sz="2400" dirty="0" err="1">
                  <a:solidFill>
                    <a:srgbClr val="FFFF00"/>
                  </a:solidFill>
                  <a:latin typeface="NikoshBAN"/>
                </a:rPr>
                <a:t>বাহু</a:t>
              </a:r>
              <a:endParaRPr sz="2400" dirty="0">
                <a:solidFill>
                  <a:srgbClr val="FFFF00"/>
                </a:solidFill>
                <a:latin typeface="NikoshBAN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6610" y="3358662"/>
            <a:ext cx="4937760" cy="4000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অনুপাতের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174172"/>
            <a:ext cx="9144000" cy="1143000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rmAutofit/>
          </a:bodyPr>
          <a:lstStyle/>
          <a:p>
            <a:pPr lvl="0"/>
            <a:r>
              <a:rPr lang="bn-BD" dirty="0">
                <a:latin typeface="NikoshBAN"/>
              </a:rPr>
              <a:t>         </a:t>
            </a:r>
            <a:r>
              <a:rPr dirty="0" err="1">
                <a:latin typeface="NikoshBAN"/>
              </a:rPr>
              <a:t>ত্রিকোণমিতিক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অনুপাত</a:t>
            </a:r>
            <a:r>
              <a:rPr dirty="0">
                <a:latin typeface="NikoshBAN"/>
              </a:rPr>
              <a:t> 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5638800" y="1371600"/>
            <a:ext cx="2819400" cy="1981200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7181557" y="1937825"/>
            <a:ext cx="1709225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latin typeface="NikoshBAN"/>
              </a:rPr>
              <a:t>অতিভুজ</a:t>
            </a:r>
            <a:r>
              <a:rPr sz="3200" dirty="0">
                <a:latin typeface="NikoshB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352800"/>
            <a:ext cx="1828800" cy="460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400" dirty="0" err="1">
                <a:latin typeface="NikoshBAN"/>
              </a:rPr>
              <a:t>সন্নিহিত</a:t>
            </a:r>
            <a:r>
              <a:rPr sz="2400" dirty="0">
                <a:latin typeface="NikoshBAN"/>
              </a:rPr>
              <a:t> </a:t>
            </a:r>
            <a:r>
              <a:rPr sz="2400" dirty="0" err="1">
                <a:latin typeface="NikoshBAN"/>
              </a:rPr>
              <a:t>বাহু</a:t>
            </a:r>
            <a:r>
              <a:rPr sz="2400" dirty="0">
                <a:latin typeface="NikoshBAN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0474" y="1980028"/>
            <a:ext cx="1023497" cy="103045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latin typeface="NikoshBAN"/>
              </a:rPr>
              <a:t>বিপরীত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বাহু</a:t>
            </a:r>
            <a:r>
              <a:rPr sz="2800" dirty="0">
                <a:latin typeface="NikoshBAN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12192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highlight>
                  <a:srgbClr val="00FF00"/>
                </a:highlight>
                <a:latin typeface="NikoshBAN"/>
              </a:rPr>
              <a:t>B</a:t>
            </a:r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4290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highlight>
                  <a:srgbClr val="00FF00"/>
                </a:highlight>
                <a:latin typeface="NikoshBAN"/>
              </a:rPr>
              <a:t>A</a:t>
            </a:r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2766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highlight>
                  <a:srgbClr val="00FF00"/>
                </a:highlight>
                <a:latin typeface="NikoshBAN"/>
              </a:rPr>
              <a:t>C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371600"/>
            <a:ext cx="4383087" cy="706437"/>
          </a:xfrm>
          <a:prstGeom prst="rect">
            <a:avLst/>
          </a:prstGeom>
        </p:spPr>
        <p:txBody>
          <a:bodyPr wrap="none" anchor="t"/>
          <a:lstStyle/>
          <a:p>
            <a:pPr marL="0" lvl="0" indent="0" algn="l"/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3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অনুপাতের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প্রতেকের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lvl="0" indent="0" algn="l"/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286000"/>
            <a:ext cx="4953000" cy="12001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                                                   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বিপরীত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বাহু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Times New Roman"/>
              </a:rPr>
              <a:t>A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কোণের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সাইন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(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sin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0" i="1" u="none" strike="noStrike" dirty="0">
                <a:solidFill>
                  <a:srgbClr val="000000"/>
                </a:solidFill>
                <a:latin typeface="Times New Roman"/>
              </a:rPr>
              <a:t>e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 =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NikoshBAN"/>
              </a:rPr>
              <a:t>                                        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অতিভুজ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2" name="Straight Connector 11"/>
          <p:cNvSpPr/>
          <p:nvPr/>
        </p:nvSpPr>
        <p:spPr>
          <a:xfrm>
            <a:off x="2895600" y="2895600"/>
            <a:ext cx="1371600" cy="1587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13" name="TextBox 12"/>
          <p:cNvSpPr txBox="1"/>
          <p:nvPr/>
        </p:nvSpPr>
        <p:spPr>
          <a:xfrm>
            <a:off x="0" y="3581400"/>
            <a:ext cx="6096000" cy="1476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                                          </a:t>
            </a:r>
          </a:p>
          <a:p>
            <a:pPr lvl="0"/>
            <a:r>
              <a:rPr lang="bn-BD" sz="2400" dirty="0">
                <a:solidFill>
                  <a:srgbClr val="000000"/>
                </a:solidFill>
                <a:latin typeface="NikoshBAN"/>
              </a:rPr>
              <a:t>                  সন্নিহিত বাহু                                  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Times New Roman"/>
              </a:rPr>
              <a:t>A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কোণের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কোসাইন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(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sz="2400" b="0" i="1" u="none" strike="noStrike" dirty="0" err="1">
                <a:solidFill>
                  <a:srgbClr val="000000"/>
                </a:solidFill>
                <a:latin typeface="Times New Roman"/>
              </a:rPr>
              <a:t>ine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= </a:t>
            </a:r>
          </a:p>
          <a:p>
            <a:pPr marL="0" lvl="0" indent="0" algn="l"/>
            <a:r>
              <a:rPr lang="en-US" sz="2400" dirty="0">
                <a:solidFill>
                  <a:srgbClr val="000000"/>
                </a:solidFill>
                <a:latin typeface="NikoshBAN"/>
              </a:rPr>
              <a:t>                                                </a:t>
            </a:r>
            <a:r>
              <a:rPr lang="bn-BD" sz="2400" dirty="0" err="1">
                <a:solidFill>
                  <a:srgbClr val="000000"/>
                </a:solidFill>
                <a:latin typeface="NikoshBAN"/>
              </a:rPr>
              <a:t>অতিভুজ</a:t>
            </a:r>
            <a:r>
              <a:rPr lang="bn-BD" sz="24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257800"/>
            <a:ext cx="6553200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                                                              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বিপরীত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বাহু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Times New Roman"/>
              </a:rPr>
              <a:t>A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কোণের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ট্যানজেন্ট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 (tan </a:t>
            </a:r>
            <a:r>
              <a:rPr sz="2400" b="0" i="1" u="none" strike="noStrike" dirty="0">
                <a:solidFill>
                  <a:srgbClr val="000000"/>
                </a:solidFill>
                <a:latin typeface="Times New Roman"/>
              </a:rPr>
              <a:t>gent</a:t>
            </a:r>
            <a:r>
              <a:rPr sz="2400" dirty="0">
                <a:solidFill>
                  <a:srgbClr val="000000"/>
                </a:solidFill>
                <a:latin typeface="Times New Roman"/>
              </a:rPr>
              <a:t>) 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=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NikoshBAN"/>
              </a:rPr>
              <a:t>                                                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সন্নিহিত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/>
              </a:rPr>
              <a:t>বাহু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 </a:t>
            </a:r>
          </a:p>
          <a:p>
            <a:pPr marL="0" lvl="0" indent="0" algn="l"/>
            <a:endParaRPr sz="2400" dirty="0">
              <a:solidFill>
                <a:srgbClr val="000000"/>
              </a:solidFill>
              <a:latin typeface="NikoshBAN"/>
            </a:endParaRPr>
          </a:p>
        </p:txBody>
      </p:sp>
      <p:sp>
        <p:nvSpPr>
          <p:cNvPr id="15" name="Straight Connector 14"/>
          <p:cNvSpPr/>
          <p:nvPr/>
        </p:nvSpPr>
        <p:spPr>
          <a:xfrm>
            <a:off x="3657600" y="5867400"/>
            <a:ext cx="1524000" cy="1587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16" name="Straight Connector 15"/>
          <p:cNvSpPr/>
          <p:nvPr/>
        </p:nvSpPr>
        <p:spPr>
          <a:xfrm>
            <a:off x="3505200" y="4495800"/>
            <a:ext cx="1447800" cy="1587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17" name="Rectangle 16"/>
          <p:cNvSpPr/>
          <p:nvPr/>
        </p:nvSpPr>
        <p:spPr>
          <a:xfrm>
            <a:off x="7078662" y="3962400"/>
            <a:ext cx="1454150" cy="1014412"/>
          </a:xfrm>
          <a:prstGeom prst="rect">
            <a:avLst/>
          </a:prstGeom>
        </p:spPr>
        <p:txBody>
          <a:bodyPr wrap="none" anchor="t"/>
          <a:lstStyle/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              BC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sinA=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</a:rPr>
              <a:t>                 AB</a:t>
            </a:r>
          </a:p>
        </p:txBody>
      </p:sp>
      <p:sp>
        <p:nvSpPr>
          <p:cNvPr id="18" name="Straight Connector 17"/>
          <p:cNvSpPr/>
          <p:nvPr/>
        </p:nvSpPr>
        <p:spPr>
          <a:xfrm>
            <a:off x="7924800" y="4462462"/>
            <a:ext cx="609600" cy="1588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19" name="Rectangle 18"/>
          <p:cNvSpPr/>
          <p:nvPr/>
        </p:nvSpPr>
        <p:spPr>
          <a:xfrm>
            <a:off x="5791200" y="5029200"/>
            <a:ext cx="1454150" cy="1014412"/>
          </a:xfrm>
          <a:prstGeom prst="rect">
            <a:avLst/>
          </a:prstGeom>
        </p:spPr>
        <p:txBody>
          <a:bodyPr wrap="none" anchor="t"/>
          <a:lstStyle/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              AC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cosA=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</a:rPr>
              <a:t>                 AB</a:t>
            </a:r>
          </a:p>
        </p:txBody>
      </p:sp>
      <p:sp>
        <p:nvSpPr>
          <p:cNvPr id="20" name="Straight Connector 19"/>
          <p:cNvSpPr/>
          <p:nvPr/>
        </p:nvSpPr>
        <p:spPr>
          <a:xfrm>
            <a:off x="6705600" y="5532437"/>
            <a:ext cx="609600" cy="1588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21" name="Rectangle 20"/>
          <p:cNvSpPr/>
          <p:nvPr/>
        </p:nvSpPr>
        <p:spPr>
          <a:xfrm>
            <a:off x="7383462" y="5715000"/>
            <a:ext cx="1454150" cy="1014412"/>
          </a:xfrm>
          <a:prstGeom prst="rect">
            <a:avLst/>
          </a:prstGeom>
        </p:spPr>
        <p:txBody>
          <a:bodyPr wrap="none" anchor="t"/>
          <a:lstStyle/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              BC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  <a:latin typeface="Times New Roman"/>
              </a:rPr>
              <a:t>tanA=</a:t>
            </a:r>
          </a:p>
          <a:p>
            <a:pPr marL="0" lvl="0" indent="0" algn="l"/>
            <a:r>
              <a:rPr sz="2000">
                <a:solidFill>
                  <a:srgbClr val="000000"/>
                </a:solidFill>
              </a:rPr>
              <a:t>                 AC</a:t>
            </a:r>
          </a:p>
        </p:txBody>
      </p:sp>
      <p:sp>
        <p:nvSpPr>
          <p:cNvPr id="22" name="Straight Connector 21"/>
          <p:cNvSpPr/>
          <p:nvPr/>
        </p:nvSpPr>
        <p:spPr>
          <a:xfrm>
            <a:off x="8305800" y="6218237"/>
            <a:ext cx="609600" cy="1588"/>
          </a:xfrm>
          <a:prstGeom prst="line">
            <a:avLst/>
          </a:prstGeom>
          <a:noFill/>
          <a:ln w="38100">
            <a:solidFill>
              <a:srgbClr val="000000"/>
            </a:solidFill>
          </a:ln>
        </p:spPr>
      </p:sp>
      <p:sp>
        <p:nvSpPr>
          <p:cNvPr id="23" name="TextBox 22"/>
          <p:cNvSpPr txBox="1"/>
          <p:nvPr/>
        </p:nvSpPr>
        <p:spPr>
          <a:xfrm>
            <a:off x="5562600" y="38862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>
                <a:solidFill>
                  <a:srgbClr val="000000"/>
                </a:solidFill>
                <a:latin typeface="NikoshBAN"/>
              </a:rPr>
              <a:t>সুতরাং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dirty="0">
                <a:latin typeface="NikoshBAN" panose="02000000000000000000" pitchFamily="2" charset="0"/>
                <a:cs typeface="NikoshBAN" panose="02000000000000000000" pitchFamily="2" charset="0"/>
              </a:rPr>
              <a:t>Sin</a:t>
            </a:r>
            <a:r>
              <a:rPr dirty="0">
                <a:latin typeface="Agency FB"/>
              </a:rPr>
              <a:t> ,</a:t>
            </a:r>
            <a:r>
              <a:rPr dirty="0">
                <a:latin typeface="NikoshBAN" panose="02000000000000000000" pitchFamily="2" charset="0"/>
                <a:cs typeface="NikoshBAN" panose="02000000000000000000" pitchFamily="2" charset="0"/>
              </a:rPr>
              <a:t>Cos</a:t>
            </a:r>
            <a:r>
              <a:rPr dirty="0">
                <a:latin typeface="Agency FB"/>
              </a:rPr>
              <a:t>, </a:t>
            </a:r>
            <a:r>
              <a:rPr dirty="0">
                <a:latin typeface="NikoshBAN" panose="02000000000000000000" pitchFamily="2" charset="0"/>
                <a:cs typeface="NikoshBAN" panose="02000000000000000000" pitchFamily="2" charset="0"/>
              </a:rPr>
              <a:t>Tan</a:t>
            </a:r>
            <a:r>
              <a:rPr dirty="0">
                <a:latin typeface="Agency FB"/>
              </a:rPr>
              <a:t> 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এর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বিপরীত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অনুপাত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3212" y="2549769"/>
            <a:ext cx="5922499" cy="100935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কোসেক্যান্ট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cosec </a:t>
            </a:r>
            <a:r>
              <a:rPr sz="3600" b="0" i="1" u="none" strike="noStrike" dirty="0">
                <a:latin typeface="NikoshBAN" panose="02000000000000000000" pitchFamily="2" charset="0"/>
                <a:cs typeface="NikoshBAN" panose="02000000000000000000" pitchFamily="2" charset="0"/>
              </a:rPr>
              <a:t>ant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385" y="3417277"/>
            <a:ext cx="6118274" cy="460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সেক্যান্ট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sec </a:t>
            </a:r>
            <a:r>
              <a:rPr sz="3600" b="0" i="1" u="none" strike="noStrike" dirty="0">
                <a:latin typeface="NikoshBAN" panose="02000000000000000000" pitchFamily="2" charset="0"/>
                <a:cs typeface="NikoshBAN" panose="02000000000000000000" pitchFamily="2" charset="0"/>
              </a:rPr>
              <a:t>ant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1008" y="4104250"/>
            <a:ext cx="5908431" cy="460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কোট্যানজেন্ট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cot </a:t>
            </a:r>
            <a:r>
              <a:rPr sz="3600" b="0" i="1" u="none" strike="noStrike" dirty="0" err="1">
                <a:latin typeface="NikoshBAN" panose="02000000000000000000" pitchFamily="2" charset="0"/>
                <a:cs typeface="NikoshBAN" panose="02000000000000000000" pitchFamily="2" charset="0"/>
              </a:rPr>
              <a:t>angent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-231775"/>
            <a:ext cx="9144000" cy="1143000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rmAutofit/>
          </a:bodyPr>
          <a:lstStyle/>
          <a:p>
            <a:pPr lvl="0"/>
            <a:r>
              <a:rPr dirty="0" err="1">
                <a:latin typeface="NikoshBAN"/>
              </a:rPr>
              <a:t>সদৃশ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সমকোণী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ত্রিভুজের</a:t>
            </a:r>
            <a:r>
              <a:rPr dirty="0">
                <a:latin typeface="NikoshBAN"/>
              </a:rPr>
              <a:t>  </a:t>
            </a:r>
            <a:r>
              <a:rPr dirty="0" err="1">
                <a:latin typeface="NikoshBAN"/>
              </a:rPr>
              <a:t>বাহুগুলোর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অনুপাতসমুহের</a:t>
            </a:r>
            <a:r>
              <a:rPr dirty="0">
                <a:latin typeface="NikoshBAN"/>
              </a:rPr>
              <a:t> </a:t>
            </a:r>
            <a:r>
              <a:rPr dirty="0" err="1">
                <a:latin typeface="NikoshBAN"/>
              </a:rPr>
              <a:t>ধ্রুবতা</a:t>
            </a:r>
            <a:r>
              <a:rPr dirty="0">
                <a:latin typeface="NikoshBAN"/>
              </a:rPr>
              <a:t> 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6248400" y="1295400"/>
            <a:ext cx="2438400" cy="14478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5867400" y="10668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58200" y="2819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B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2590800"/>
            <a:ext cx="6858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C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48400" y="2286000"/>
            <a:ext cx="381000" cy="457200"/>
            <a:chOff x="8816" y="11608"/>
            <a:chExt cx="2211" cy="2089"/>
          </a:xfrm>
        </p:grpSpPr>
        <p:sp>
          <p:nvSpPr>
            <p:cNvPr id="8" name="Straight Connector 7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9" name="Straight Connector 8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  <p:sp>
        <p:nvSpPr>
          <p:cNvPr id="10" name="TextBox 9"/>
          <p:cNvSpPr txBox="1"/>
          <p:nvPr/>
        </p:nvSpPr>
        <p:spPr>
          <a:xfrm>
            <a:off x="5791200" y="17526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3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3800" y="15240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5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28956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4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381000" y="1143000"/>
            <a:ext cx="4953000" cy="26670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5257800" y="3581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Q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581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914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P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22098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12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400" y="38862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16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17526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20</a:t>
            </a:r>
            <a:r>
              <a:rPr sz="180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562600"/>
            <a:ext cx="51816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পরষ্পর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5800" y="4419600"/>
            <a:ext cx="2971800" cy="584200"/>
            <a:chOff x="2678" y="17264"/>
            <a:chExt cx="11608" cy="2284"/>
          </a:xfrm>
        </p:grpSpPr>
        <p:sp>
          <p:nvSpPr>
            <p:cNvPr id="22" name="Isosceles Triangle 21"/>
            <p:cNvSpPr/>
            <p:nvPr/>
          </p:nvSpPr>
          <p:spPr>
            <a:xfrm>
              <a:off x="2678" y="17970"/>
              <a:ext cx="1223" cy="781"/>
            </a:xfrm>
            <a:prstGeom prst="triangle">
              <a:avLst/>
            </a:prstGeom>
            <a:noFill/>
            <a:ln w="25400">
              <a:solidFill>
                <a:srgbClr val="27405E"/>
              </a:solidFill>
            </a:ln>
          </p:spPr>
          <p:txBody>
            <a:bodyPr wrap="square" anchor="ctr"/>
            <a:lstStyle/>
            <a:p>
              <a:pPr marL="0" lvl="0" indent="0" algn="ctr"/>
              <a:endParaRPr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71" y="17561"/>
              <a:ext cx="3869" cy="18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marL="0" lvl="0" indent="0" algn="l"/>
              <a:r>
                <a:rPr sz="2400">
                  <a:solidFill>
                    <a:srgbClr val="000000"/>
                  </a:solidFill>
                  <a:latin typeface="NikoshBAN"/>
                </a:rPr>
                <a:t>PQR </a:t>
              </a:r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9450" y="17915"/>
              <a:ext cx="1264" cy="880"/>
            </a:xfrm>
            <a:prstGeom prst="triangle">
              <a:avLst/>
            </a:prstGeom>
            <a:noFill/>
            <a:ln w="25400">
              <a:solidFill>
                <a:srgbClr val="27405E"/>
              </a:solidFill>
            </a:ln>
          </p:spPr>
          <p:txBody>
            <a:bodyPr wrap="square" anchor="ctr"/>
            <a:lstStyle/>
            <a:p>
              <a:pPr marL="0" lvl="0" indent="0" algn="ctr"/>
              <a:endParaRPr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17" y="17544"/>
              <a:ext cx="3869" cy="18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marL="0" lvl="0" indent="0" algn="l"/>
              <a:r>
                <a:rPr sz="2400" dirty="0">
                  <a:solidFill>
                    <a:srgbClr val="000000"/>
                  </a:solidFill>
                  <a:latin typeface="NikoshBAN"/>
                </a:rPr>
                <a:t>ABC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43" y="17264"/>
              <a:ext cx="2042" cy="2284"/>
            </a:xfrm>
            <a:prstGeom prst="rect">
              <a:avLst/>
            </a:prstGeom>
          </p:spPr>
          <p:txBody>
            <a:bodyPr wrap="none" anchor="t"/>
            <a:lstStyle/>
            <a:p>
              <a:pPr marL="0" lvl="0" indent="0" algn="l"/>
              <a:r>
                <a:rPr sz="3200">
                  <a:solidFill>
                    <a:srgbClr val="000000"/>
                  </a:solidFill>
                  <a:latin typeface="NikoshBAN"/>
                </a:rPr>
                <a:t>∫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1000" y="3352800"/>
            <a:ext cx="381000" cy="457200"/>
            <a:chOff x="8816" y="11608"/>
            <a:chExt cx="2211" cy="2089"/>
          </a:xfrm>
        </p:grpSpPr>
        <p:sp>
          <p:nvSpPr>
            <p:cNvPr id="28" name="Straight Connector 27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29" name="Straight Connector 28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rmAutofit/>
          </a:bodyPr>
          <a:lstStyle/>
          <a:p>
            <a:pPr lvl="0"/>
            <a:r>
              <a:rPr lang="bn-BD" sz="7200" dirty="0">
                <a:latin typeface="NikoshBAN"/>
              </a:rPr>
              <a:t>   </a:t>
            </a:r>
            <a:r>
              <a:rPr sz="7200" dirty="0" err="1">
                <a:latin typeface="NikoshBAN"/>
              </a:rPr>
              <a:t>জোড়ায়</a:t>
            </a:r>
            <a:r>
              <a:rPr sz="7200" dirty="0">
                <a:latin typeface="NikoshBAN"/>
              </a:rPr>
              <a:t> </a:t>
            </a:r>
            <a:r>
              <a:rPr sz="7200" dirty="0" err="1">
                <a:latin typeface="NikoshBAN"/>
              </a:rPr>
              <a:t>কাজ</a:t>
            </a:r>
            <a:r>
              <a:rPr sz="7200" dirty="0">
                <a:latin typeface="NikoshBAN"/>
              </a:rPr>
              <a:t> </a:t>
            </a:r>
          </a:p>
        </p:txBody>
      </p:sp>
      <p:sp>
        <p:nvSpPr>
          <p:cNvPr id="3" name="Right Triangle 2"/>
          <p:cNvSpPr/>
          <p:nvPr/>
        </p:nvSpPr>
        <p:spPr>
          <a:xfrm rot="1392861" flipV="1">
            <a:off x="3460750" y="2025650"/>
            <a:ext cx="3276600" cy="1346200"/>
          </a:xfrm>
          <a:prstGeom prst="rtTriangle">
            <a:avLst/>
          </a:prstGeom>
          <a:solidFill>
            <a:schemeClr val="accent2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4" name="Group 3"/>
          <p:cNvGrpSpPr/>
          <p:nvPr/>
        </p:nvGrpSpPr>
        <p:grpSpPr>
          <a:xfrm rot="6960000">
            <a:off x="3823493" y="1483518"/>
            <a:ext cx="290512" cy="295275"/>
            <a:chOff x="8816" y="11608"/>
            <a:chExt cx="2211" cy="2089"/>
          </a:xfrm>
        </p:grpSpPr>
        <p:sp>
          <p:nvSpPr>
            <p:cNvPr id="5" name="Straight Connector 4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6" name="Straight Connector 5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  <p:sp>
        <p:nvSpPr>
          <p:cNvPr id="7" name="Arc 6"/>
          <p:cNvSpPr/>
          <p:nvPr/>
        </p:nvSpPr>
        <p:spPr>
          <a:xfrm>
            <a:off x="3200400" y="2162175"/>
            <a:ext cx="685800" cy="990600"/>
          </a:xfrm>
          <a:prstGeom prst="arc">
            <a:avLst/>
          </a:prstGeom>
          <a:noFill/>
          <a:ln w="952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8" name="Arc 7"/>
          <p:cNvSpPr/>
          <p:nvPr/>
        </p:nvSpPr>
        <p:spPr>
          <a:xfrm rot="12314373">
            <a:off x="5483225" y="1860550"/>
            <a:ext cx="842962" cy="896937"/>
          </a:xfrm>
          <a:prstGeom prst="arc">
            <a:avLst/>
          </a:prstGeom>
          <a:noFill/>
          <a:ln w="952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3200400" y="1676400"/>
            <a:ext cx="533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b="1" i="1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371600"/>
            <a:ext cx="12954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b="1" i="1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2667000"/>
            <a:ext cx="7620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b="1" i="1" dirty="0"/>
              <a:t>25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286125"/>
            <a:ext cx="1295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latin typeface="NikoshBAN"/>
              </a:rPr>
              <a:t>(ক)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3362325"/>
            <a:ext cx="23622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      </a:t>
            </a:r>
            <a:r>
              <a:rPr sz="2800" dirty="0" err="1">
                <a:latin typeface="NikoshBAN"/>
              </a:rPr>
              <a:t>কোণের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জন্য</a:t>
            </a:r>
            <a:r>
              <a:rPr sz="2800" dirty="0">
                <a:latin typeface="NikoshBAN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0781" y="3474866"/>
            <a:ext cx="12954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latin typeface="NikoshBAN"/>
              </a:rPr>
              <a:t>(খ)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3352800"/>
            <a:ext cx="23622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      </a:t>
            </a:r>
            <a:r>
              <a:rPr sz="2800" dirty="0" err="1">
                <a:latin typeface="NikoshBAN"/>
              </a:rPr>
              <a:t>কোণের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জন্য</a:t>
            </a:r>
            <a:r>
              <a:rPr sz="2800" dirty="0">
                <a:latin typeface="NikoshBAN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3810000"/>
            <a:ext cx="4495800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buFont typeface="Wingdings"/>
              <a:buChar char="Ø"/>
            </a:pP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endParaRPr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>
              <a:buFont typeface="Wingdings"/>
              <a:buChar char="Ø"/>
            </a:pP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>
              <a:buFont typeface="Wingdings"/>
              <a:buChar char="Ø"/>
            </a:pP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sz="2400" dirty="0">
                <a:solidFill>
                  <a:srgbClr val="000000"/>
                </a:solidFill>
                <a:latin typeface="NikoshBAN"/>
              </a:rPr>
              <a:t> 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0862" y="3806165"/>
            <a:ext cx="4495800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buFont typeface="Wingdings"/>
              <a:buChar char="Ø"/>
            </a:pP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endParaRPr sz="2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>
              <a:buFont typeface="Wingdings"/>
              <a:buChar char="Ø"/>
            </a:pP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sz="2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>
              <a:buFont typeface="Wingdings"/>
              <a:buChar char="Ø"/>
            </a:pP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18" name="Straight Connector 17"/>
          <p:cNvSpPr/>
          <p:nvPr/>
        </p:nvSpPr>
        <p:spPr>
          <a:xfrm rot="5400000">
            <a:off x="2780506" y="4990306"/>
            <a:ext cx="3276600" cy="1588"/>
          </a:xfrm>
          <a:prstGeom prst="line">
            <a:avLst/>
          </a:prstGeom>
          <a:noFill/>
          <a:ln>
            <a:solidFill>
              <a:srgbClr val="C00000"/>
            </a:solidFill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anchor="ctr"/>
          <a:lstStyle/>
          <a:p>
            <a:pPr lvl="0"/>
            <a:r>
              <a:rPr lang="bn-BD" sz="13800" dirty="0">
                <a:latin typeface="NikoshBAN"/>
              </a:rPr>
              <a:t>   </a:t>
            </a:r>
            <a:r>
              <a:rPr sz="13800" dirty="0" err="1">
                <a:latin typeface="NikoshBAN"/>
              </a:rPr>
              <a:t>মূল্যায়ন</a:t>
            </a:r>
            <a:r>
              <a:rPr sz="13800" dirty="0">
                <a:latin typeface="NikoshBAN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sz="4800" dirty="0" err="1">
                <a:latin typeface="NikoshBAN"/>
              </a:rPr>
              <a:t>ত্রিকোণমিতিক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অনুপাত</a:t>
            </a:r>
            <a:r>
              <a:rPr sz="4800" dirty="0">
                <a:latin typeface="NikoshBAN"/>
              </a:rPr>
              <a:t>  </a:t>
            </a:r>
            <a:r>
              <a:rPr sz="4800" dirty="0" err="1">
                <a:latin typeface="NikoshBAN"/>
              </a:rPr>
              <a:t>কাকে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বলে</a:t>
            </a:r>
            <a:r>
              <a:rPr sz="4800" dirty="0">
                <a:latin typeface="NikoshBAN"/>
              </a:rPr>
              <a:t>? 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sz="4800" dirty="0" err="1">
                <a:latin typeface="NikoshBAN"/>
              </a:rPr>
              <a:t>অতিভুজ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কি</a:t>
            </a:r>
            <a:r>
              <a:rPr sz="4800" dirty="0">
                <a:latin typeface="NikoshBAN"/>
              </a:rPr>
              <a:t>?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sz="4800" dirty="0" err="1">
                <a:latin typeface="NikoshBAN"/>
              </a:rPr>
              <a:t>সন্নিহিত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বাহু</a:t>
            </a:r>
            <a:r>
              <a:rPr sz="4800" dirty="0">
                <a:latin typeface="NikoshBAN"/>
              </a:rPr>
              <a:t> ও </a:t>
            </a:r>
            <a:r>
              <a:rPr sz="4800" dirty="0" err="1">
                <a:latin typeface="NikoshBAN"/>
              </a:rPr>
              <a:t>বিপরীত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বাহু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কাকে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বলে</a:t>
            </a:r>
            <a:r>
              <a:rPr sz="4800" dirty="0">
                <a:latin typeface="NikoshBAN"/>
              </a:rPr>
              <a:t>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lvl="0"/>
            <a:r>
              <a:rPr lang="bn-BD" sz="9600" dirty="0">
                <a:latin typeface="NikoshBAN"/>
              </a:rPr>
              <a:t>   </a:t>
            </a:r>
            <a:r>
              <a:rPr sz="9600" dirty="0" err="1">
                <a:latin typeface="NikoshBAN"/>
              </a:rPr>
              <a:t>বাড়ির</a:t>
            </a:r>
            <a:r>
              <a:rPr sz="9600" dirty="0">
                <a:latin typeface="NikoshBAN"/>
              </a:rPr>
              <a:t> </a:t>
            </a:r>
            <a:r>
              <a:rPr sz="9600" dirty="0" err="1">
                <a:latin typeface="NikoshBAN"/>
              </a:rPr>
              <a:t>কাজ</a:t>
            </a:r>
            <a:r>
              <a:rPr sz="9600" dirty="0">
                <a:latin typeface="NikoshBAN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19383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AB=29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BC=21সেমি ,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</a:p>
          <a:p>
            <a:pPr marL="0" lvl="0" indent="0" algn="l"/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lvl="0" indent="0" algn="l"/>
            <a:endParaRPr sz="2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endParaRPr sz="2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2400" dirty="0">
                <a:solidFill>
                  <a:srgbClr val="000000"/>
                </a:solidFill>
                <a:latin typeface="NikoshBAN"/>
              </a:rPr>
              <a:t>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ED261F-BF41-4215-8D20-B6D563609EC5}"/>
              </a:ext>
            </a:extLst>
          </p:cNvPr>
          <p:cNvSpPr/>
          <p:nvPr/>
        </p:nvSpPr>
        <p:spPr>
          <a:xfrm>
            <a:off x="3577645" y="449218"/>
            <a:ext cx="25795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80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ধন্যবাদ</a:t>
            </a:r>
            <a:endParaRPr lang="en-US" sz="8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C7FDCC-028C-4305-B859-B2043CBC0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456"/>
            <a:ext cx="9144000" cy="50735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6C9B2C-61DE-4169-8437-2C6749C778AA}"/>
              </a:ext>
            </a:extLst>
          </p:cNvPr>
          <p:cNvSpPr/>
          <p:nvPr/>
        </p:nvSpPr>
        <p:spPr>
          <a:xfrm>
            <a:off x="2562946" y="421083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/>
              </a:rPr>
              <a:t>শিক্ষক</a:t>
            </a:r>
            <a:r>
              <a:rPr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/>
              </a:rPr>
              <a:t> </a:t>
            </a:r>
            <a:r>
              <a:rPr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/>
              </a:rPr>
              <a:t>পরিচিতি</a:t>
            </a:r>
            <a:r>
              <a:rPr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/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ECD865-6BB3-4CAB-AA4C-8D308476AA59}"/>
              </a:ext>
            </a:extLst>
          </p:cNvPr>
          <p:cNvSpPr txBox="1"/>
          <p:nvPr/>
        </p:nvSpPr>
        <p:spPr>
          <a:xfrm>
            <a:off x="400929" y="2718273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/>
              </a:rPr>
              <a:t>মোঃ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আব্দুল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কাদের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সুমন</a:t>
            </a:r>
            <a:endParaRPr lang="en-US" sz="3600" dirty="0">
              <a:latin typeface="NikoshBAN"/>
            </a:endParaRPr>
          </a:p>
          <a:p>
            <a:r>
              <a:rPr lang="en-US" sz="3600" dirty="0" err="1">
                <a:latin typeface="NikoshBAN"/>
              </a:rPr>
              <a:t>সহকারী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শিক্ষক</a:t>
            </a:r>
            <a:r>
              <a:rPr lang="en-US" sz="3600" dirty="0">
                <a:latin typeface="NikoshBAN"/>
              </a:rPr>
              <a:t>(</a:t>
            </a:r>
            <a:r>
              <a:rPr lang="en-US" sz="3600" dirty="0" err="1">
                <a:latin typeface="NikoshBAN"/>
              </a:rPr>
              <a:t>গণিত</a:t>
            </a:r>
            <a:r>
              <a:rPr lang="en-US" sz="3600" dirty="0">
                <a:latin typeface="NikoshBAN"/>
              </a:rPr>
              <a:t>)</a:t>
            </a:r>
          </a:p>
          <a:p>
            <a:r>
              <a:rPr lang="en-US" sz="3600" dirty="0" err="1">
                <a:latin typeface="NikoshBAN"/>
              </a:rPr>
              <a:t>রোটারী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স্কুল</a:t>
            </a:r>
            <a:r>
              <a:rPr lang="en-US" sz="3600" dirty="0">
                <a:latin typeface="NikoshBAN"/>
              </a:rPr>
              <a:t>, </a:t>
            </a:r>
            <a:r>
              <a:rPr lang="en-US" sz="3600" dirty="0" err="1">
                <a:latin typeface="NikoshBAN"/>
              </a:rPr>
              <a:t>খুলনা</a:t>
            </a:r>
            <a:r>
              <a:rPr lang="en-US" sz="3600" dirty="0">
                <a:latin typeface="NikoshBAN"/>
              </a:rPr>
              <a:t>।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F3D87E1-EC17-45E7-850C-08CD94A7E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00664"/>
            <a:ext cx="4343400" cy="5084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9338BB-AEA4-4044-BFEA-53882AEC6BCA}"/>
              </a:ext>
            </a:extLst>
          </p:cNvPr>
          <p:cNvSpPr/>
          <p:nvPr/>
        </p:nvSpPr>
        <p:spPr>
          <a:xfrm>
            <a:off x="3029862" y="294474"/>
            <a:ext cx="288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পাঠ</a:t>
            </a:r>
            <a:r>
              <a:rPr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 </a:t>
            </a:r>
            <a:r>
              <a:rPr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পরিচিতি</a:t>
            </a:r>
            <a:r>
              <a:rPr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9090D-14B8-46C8-9B6B-2A42C77A3B3C}"/>
              </a:ext>
            </a:extLst>
          </p:cNvPr>
          <p:cNvSpPr/>
          <p:nvPr/>
        </p:nvSpPr>
        <p:spPr>
          <a:xfrm>
            <a:off x="3158598" y="1954461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বিষয়ঃগণিত</a:t>
            </a:r>
            <a:r>
              <a:rPr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A90BFE-7FFE-4FE0-BF3D-657A932CF7F8}"/>
              </a:ext>
            </a:extLst>
          </p:cNvPr>
          <p:cNvSpPr/>
          <p:nvPr/>
        </p:nvSpPr>
        <p:spPr>
          <a:xfrm>
            <a:off x="2268078" y="3347162"/>
            <a:ext cx="4231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/>
              </a:rPr>
              <a:t>শ্রেণিঃ</a:t>
            </a:r>
            <a:r>
              <a:rPr lang="bn-BD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CB6AE6-8ACD-4F1C-BD94-336E2EAEA2F4}"/>
              </a:ext>
            </a:extLst>
          </p:cNvPr>
          <p:cNvSpPr/>
          <p:nvPr/>
        </p:nvSpPr>
        <p:spPr>
          <a:xfrm>
            <a:off x="3090223" y="4739864"/>
            <a:ext cx="2935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/>
              </a:rPr>
              <a:t>অধ্যায়ঃ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478302" y="2305930"/>
            <a:ext cx="3657600" cy="21336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Right Triangle 2"/>
          <p:cNvSpPr/>
          <p:nvPr/>
        </p:nvSpPr>
        <p:spPr>
          <a:xfrm>
            <a:off x="5412544" y="2806505"/>
            <a:ext cx="3276600" cy="1828800"/>
          </a:xfrm>
          <a:prstGeom prst="rtTriangle">
            <a:avLst/>
          </a:prstGeom>
          <a:solidFill>
            <a:schemeClr val="accent1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828800" y="0"/>
            <a:ext cx="32766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NikoshBAN"/>
              </a:rPr>
              <a:t>চিত্র গুলো লক্ষ্য করি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116036" y="2869809"/>
            <a:ext cx="3906129" cy="2534529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Isosceles Triangle 2"/>
          <p:cNvSpPr/>
          <p:nvPr/>
        </p:nvSpPr>
        <p:spPr>
          <a:xfrm>
            <a:off x="5808785" y="2679895"/>
            <a:ext cx="3124200" cy="27432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Straight Connector 3"/>
          <p:cNvSpPr/>
          <p:nvPr/>
        </p:nvSpPr>
        <p:spPr>
          <a:xfrm flipV="1">
            <a:off x="1073834" y="4909625"/>
            <a:ext cx="543951" cy="4806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5" name="Straight Connector 4"/>
          <p:cNvSpPr/>
          <p:nvPr/>
        </p:nvSpPr>
        <p:spPr>
          <a:xfrm rot="5400000" flipV="1">
            <a:off x="1332119" y="5167154"/>
            <a:ext cx="466579" cy="779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7" name="Arc 6"/>
          <p:cNvSpPr/>
          <p:nvPr/>
        </p:nvSpPr>
        <p:spPr>
          <a:xfrm rot="7043642">
            <a:off x="907877" y="2599145"/>
            <a:ext cx="755770" cy="926661"/>
          </a:xfrm>
          <a:prstGeom prst="arc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8" name="Arc 7"/>
          <p:cNvSpPr/>
          <p:nvPr/>
        </p:nvSpPr>
        <p:spPr>
          <a:xfrm rot="21149207" flipH="1">
            <a:off x="3974115" y="4935738"/>
            <a:ext cx="671779" cy="870984"/>
          </a:xfrm>
          <a:prstGeom prst="arc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158240" y="3023382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8840" y="5036234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0" y="5022166"/>
            <a:ext cx="457200" cy="30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0794" y="2779541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25815" y="5031544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4102" y="4983480"/>
            <a:ext cx="383344" cy="38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 dirty="0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800" y="0"/>
            <a:ext cx="32766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NikoshBAN"/>
              </a:rPr>
              <a:t>চিত্র গুলো লক্ষ্য করি 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0E2772E2-EACD-4380-A781-AECA3BA84F5B}"/>
              </a:ext>
            </a:extLst>
          </p:cNvPr>
          <p:cNvSpPr/>
          <p:nvPr/>
        </p:nvSpPr>
        <p:spPr>
          <a:xfrm>
            <a:off x="5584873" y="4937760"/>
            <a:ext cx="914400" cy="91440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C3571457-E3DD-438D-B70C-AC232D413268}"/>
              </a:ext>
            </a:extLst>
          </p:cNvPr>
          <p:cNvSpPr/>
          <p:nvPr/>
        </p:nvSpPr>
        <p:spPr>
          <a:xfrm rot="16200000">
            <a:off x="8244221" y="4903542"/>
            <a:ext cx="706090" cy="576775"/>
          </a:xfrm>
          <a:prstGeom prst="arc">
            <a:avLst>
              <a:gd name="adj1" fmla="val 13883756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5F629F2-7718-4026-97DE-7A60EB6762A1}"/>
              </a:ext>
            </a:extLst>
          </p:cNvPr>
          <p:cNvSpPr/>
          <p:nvPr/>
        </p:nvSpPr>
        <p:spPr>
          <a:xfrm rot="7928133">
            <a:off x="6949440" y="2518116"/>
            <a:ext cx="773723" cy="759655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2438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ctr">
              <a:buNone/>
            </a:pPr>
            <a:r>
              <a:rPr sz="66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  <a:latin typeface="NikoshBAN"/>
              </a:rPr>
              <a:t>ত্রিকোণমিতিক</a:t>
            </a:r>
            <a:r>
              <a:rPr sz="6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  <a:latin typeface="NikoshBAN"/>
              </a:rPr>
              <a:t> </a:t>
            </a:r>
            <a:r>
              <a:rPr sz="66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  <a:latin typeface="NikoshBAN"/>
              </a:rPr>
              <a:t>অনুপাত</a:t>
            </a:r>
            <a:r>
              <a:rPr sz="6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  <a:latin typeface="NikoshBAN"/>
              </a:rPr>
              <a:t> </a:t>
            </a:r>
          </a:p>
          <a:p>
            <a:pPr marL="0" lvl="0" indent="0" algn="ctr">
              <a:buNone/>
            </a:pPr>
            <a:endParaRPr sz="6600" dirty="0">
              <a:solidFill>
                <a:srgbClr val="000000"/>
              </a:solidFill>
              <a:latin typeface="NikoshB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B8AD6-22C6-4733-B4E1-BF5E26EC5BAE}"/>
              </a:ext>
            </a:extLst>
          </p:cNvPr>
          <p:cNvSpPr/>
          <p:nvPr/>
        </p:nvSpPr>
        <p:spPr>
          <a:xfrm>
            <a:off x="2957505" y="378879"/>
            <a:ext cx="34259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6000" b="0" cap="none" spc="0" dirty="0" err="1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আজকের</a:t>
            </a:r>
            <a:r>
              <a:rPr sz="6000" b="0" cap="none" spc="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6000" b="0" cap="none" spc="0" dirty="0" err="1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পাঠ</a:t>
            </a:r>
            <a:r>
              <a:rPr sz="6000" b="0" cap="none" spc="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endParaRPr lang="en-US" sz="6000" b="0" cap="none" spc="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-14068"/>
            <a:ext cx="9158068" cy="10808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lvl="0"/>
            <a:r>
              <a:rPr lang="bn-BD" sz="7200" dirty="0">
                <a:latin typeface="NikoshBAN"/>
              </a:rPr>
              <a:t>      </a:t>
            </a:r>
            <a:r>
              <a:rPr sz="7200" dirty="0" err="1">
                <a:latin typeface="NikoshBAN"/>
              </a:rPr>
              <a:t>শিখনফল</a:t>
            </a:r>
            <a:r>
              <a:rPr sz="7200" dirty="0">
                <a:latin typeface="NikoshBAN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69145"/>
            <a:ext cx="9144000" cy="447281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just"/>
            <a:r>
              <a:rPr lang="bn-BD" sz="5400" dirty="0">
                <a:solidFill>
                  <a:srgbClr val="000000"/>
                </a:solidFill>
                <a:latin typeface="NikoshBAN"/>
              </a:rPr>
              <a:t>    </a:t>
            </a:r>
            <a:r>
              <a:rPr sz="5400" dirty="0" err="1">
                <a:solidFill>
                  <a:srgbClr val="000000"/>
                </a:solidFill>
                <a:latin typeface="NikoshBAN"/>
              </a:rPr>
              <a:t>এই</a:t>
            </a:r>
            <a:r>
              <a:rPr sz="5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/>
              </a:rPr>
              <a:t>পাঠ</a:t>
            </a:r>
            <a:r>
              <a:rPr sz="5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/>
              </a:rPr>
              <a:t>শেষে</a:t>
            </a:r>
            <a:r>
              <a:rPr sz="5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/>
              </a:rPr>
              <a:t>শিক্ষার্থীরা</a:t>
            </a:r>
            <a:r>
              <a:rPr sz="5400" dirty="0">
                <a:solidFill>
                  <a:srgbClr val="000000"/>
                </a:solidFill>
                <a:latin typeface="NikoshBAN"/>
              </a:rPr>
              <a:t> </a:t>
            </a:r>
          </a:p>
          <a:p>
            <a:pPr marL="631825" lvl="0" indent="-571500" algn="just">
              <a:buFont typeface="Wingdings" panose="05000000000000000000" pitchFamily="2" charset="2"/>
              <a:buChar char="v"/>
            </a:pPr>
            <a:r>
              <a:rPr sz="3600" dirty="0" err="1">
                <a:solidFill>
                  <a:schemeClr val="bg1"/>
                </a:solidFill>
                <a:latin typeface="NikoshBAN"/>
              </a:rPr>
              <a:t>সূক্ষ্মকোণের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ত্রিকোণমিতিক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অনুপাত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বর্ণনা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করতে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পারবে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lvl="0" indent="-571500" algn="just"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সূক্ষ্মকোণের ত্রিকোণমিতিক অনুপাত গুলোর মধ্যে পারস্পরিক</a:t>
            </a:r>
          </a:p>
          <a:p>
            <a:pPr marL="0" lvl="0" indent="0" algn="just"/>
            <a:r>
              <a:rPr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lvl="0" indent="-571500" algn="just">
              <a:buFont typeface="Wingdings" panose="05000000000000000000" pitchFamily="2" charset="2"/>
              <a:buChar char="v"/>
            </a:pP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সূক্ষ্মকোণের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ধ্রুবতা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sz="3600" dirty="0">
                <a:solidFill>
                  <a:srgbClr val="000000"/>
                </a:solidFill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0" indent="0" algn="just"/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-144463"/>
            <a:ext cx="9144000" cy="12112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normAutofit fontScale="90000"/>
          </a:bodyPr>
          <a:lstStyle/>
          <a:p>
            <a:pPr lvl="0"/>
            <a:r>
              <a:rPr sz="6000" b="0" i="0" u="sng" strike="noStrike">
                <a:latin typeface="NikoshBAN"/>
              </a:rPr>
              <a:t> সমকোণী ত্রিভুজের বিভিন্ন অংশ 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2286000" y="1371600"/>
            <a:ext cx="3962400" cy="2133600"/>
          </a:xfrm>
          <a:prstGeom prst="rtTriangle">
            <a:avLst/>
          </a:prstGeom>
          <a:solidFill>
            <a:schemeClr val="bg2">
              <a:lumMod val="5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4248443" y="2024576"/>
            <a:ext cx="2667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0000"/>
                </a:solidFill>
                <a:latin typeface="NikoshBAN"/>
              </a:rPr>
              <a:t>অতিভুজ</a:t>
            </a:r>
            <a:r>
              <a:rPr sz="32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3505200"/>
            <a:ext cx="1828800" cy="522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>
                <a:solidFill>
                  <a:srgbClr val="000000"/>
                </a:solidFill>
                <a:latin typeface="NikoshBAN"/>
              </a:rPr>
              <a:t>সন্নিহিত বাহু</a:t>
            </a:r>
            <a:r>
              <a:rPr sz="1800">
                <a:solidFill>
                  <a:srgbClr val="000000"/>
                </a:solidFill>
                <a:latin typeface="NikoshBAN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" y="2250831"/>
            <a:ext cx="1702191" cy="5064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0000"/>
                </a:solidFill>
                <a:latin typeface="NikoshBAN"/>
              </a:rPr>
              <a:t>বিপরীত</a:t>
            </a:r>
            <a:r>
              <a:rPr sz="32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000000"/>
                </a:solidFill>
                <a:latin typeface="NikoshBAN"/>
              </a:rPr>
              <a:t>বাহু</a:t>
            </a:r>
            <a:r>
              <a:rPr sz="3200" dirty="0">
                <a:solidFill>
                  <a:srgbClr val="000000"/>
                </a:solidFill>
                <a:latin typeface="NikoshBAN"/>
              </a:rPr>
              <a:t>  </a:t>
            </a:r>
          </a:p>
          <a:p>
            <a:pPr marL="0" lvl="0" indent="0" algn="l"/>
            <a:endParaRPr sz="3200" dirty="0">
              <a:solidFill>
                <a:srgbClr val="000000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0154" y="1066800"/>
            <a:ext cx="328246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B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35052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3581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C </a:t>
            </a:r>
          </a:p>
        </p:txBody>
      </p:sp>
      <p:sp>
        <p:nvSpPr>
          <p:cNvPr id="10" name="Straight Connector 9"/>
          <p:cNvSpPr/>
          <p:nvPr/>
        </p:nvSpPr>
        <p:spPr>
          <a:xfrm>
            <a:off x="2255837" y="2971800"/>
            <a:ext cx="565150" cy="1587"/>
          </a:xfrm>
          <a:prstGeom prst="line">
            <a:avLst/>
          </a:prstGeom>
          <a:noFill/>
          <a:ln w="9525">
            <a:solidFill>
              <a:srgbClr val="4F81BD"/>
            </a:solidFill>
          </a:ln>
        </p:spPr>
      </p:sp>
      <p:sp>
        <p:nvSpPr>
          <p:cNvPr id="11" name="Straight Connector 10"/>
          <p:cNvSpPr/>
          <p:nvPr/>
        </p:nvSpPr>
        <p:spPr>
          <a:xfrm rot="5400000">
            <a:off x="2550318" y="3237706"/>
            <a:ext cx="533400" cy="1587"/>
          </a:xfrm>
          <a:prstGeom prst="line">
            <a:avLst/>
          </a:prstGeom>
          <a:noFill/>
          <a:ln w="9525">
            <a:solidFill>
              <a:srgbClr val="4F81BD"/>
            </a:solidFill>
          </a:ln>
        </p:spPr>
      </p:sp>
      <p:sp>
        <p:nvSpPr>
          <p:cNvPr id="12" name="TextBox 11"/>
          <p:cNvSpPr txBox="1"/>
          <p:nvPr/>
        </p:nvSpPr>
        <p:spPr>
          <a:xfrm>
            <a:off x="70339" y="5838092"/>
            <a:ext cx="8918918" cy="694714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latin typeface="NikoshBAN"/>
              </a:rPr>
              <a:t>“</a:t>
            </a:r>
            <a:r>
              <a:rPr sz="2800" dirty="0" err="1">
                <a:latin typeface="NikoshBAN"/>
              </a:rPr>
              <a:t>অতিভুজ</a:t>
            </a:r>
            <a:r>
              <a:rPr sz="2800" dirty="0">
                <a:latin typeface="NikoshBAN"/>
              </a:rPr>
              <a:t>” </a:t>
            </a:r>
            <a:r>
              <a:rPr sz="2800" dirty="0" err="1">
                <a:latin typeface="NikoshBAN"/>
              </a:rPr>
              <a:t>হলো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সমকোণী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ত্রিভুজের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বৃহত্তম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বাহু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এবং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সমকোণের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বিপরীত</a:t>
            </a:r>
            <a:r>
              <a:rPr sz="2800" dirty="0">
                <a:latin typeface="NikoshBAN"/>
              </a:rPr>
              <a:t> </a:t>
            </a:r>
            <a:r>
              <a:rPr sz="2800" dirty="0" err="1">
                <a:latin typeface="NikoshBAN"/>
              </a:rPr>
              <a:t>বাহু</a:t>
            </a:r>
            <a:r>
              <a:rPr sz="2800" dirty="0">
                <a:latin typeface="NikoshBAN"/>
              </a:rPr>
              <a:t>।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340" y="4419600"/>
            <a:ext cx="7962314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“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বিপরীত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বাহু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”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হলো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প্রদত্ত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কোণের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সরাসরি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বিপরীত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দিকের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বাহু</a:t>
            </a:r>
            <a:r>
              <a:rPr sz="2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।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475" y="4937760"/>
            <a:ext cx="7076049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“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সন্নিহিত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বাহু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” 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যা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হলো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প্রদত্ত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কোণ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সৃষ্টিকারী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একটি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রেখাংশ</a:t>
            </a:r>
            <a:r>
              <a:rPr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।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-201613"/>
            <a:ext cx="91440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normAutofit fontScale="90000"/>
          </a:bodyPr>
          <a:lstStyle/>
          <a:p>
            <a:pPr lvl="0"/>
            <a:r>
              <a:rPr sz="6000" b="0" i="0" u="sng" strike="noStrike">
                <a:latin typeface="NikoshBAN"/>
              </a:rPr>
              <a:t> সমকোণী ত্রিভুজের বিভিন্ন অংশ 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2286000" y="1371600"/>
            <a:ext cx="3962400" cy="21336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3657600" y="1447800"/>
            <a:ext cx="2667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0000"/>
                </a:solidFill>
                <a:latin typeface="NikoshBAN"/>
              </a:rPr>
              <a:t>অতিভুজ</a:t>
            </a:r>
            <a:r>
              <a:rPr sz="32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3505200"/>
            <a:ext cx="2895600" cy="8604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chemeClr val="tx2"/>
                </a:solidFill>
                <a:latin typeface="NikoshBAN"/>
              </a:rPr>
              <a:t>সন্নিহিত</a:t>
            </a:r>
            <a:r>
              <a:rPr sz="3200" dirty="0">
                <a:solidFill>
                  <a:schemeClr val="tx2"/>
                </a:solidFill>
                <a:latin typeface="NikoshBAN"/>
              </a:rPr>
              <a:t> </a:t>
            </a:r>
            <a:r>
              <a:rPr sz="3200" dirty="0" err="1">
                <a:solidFill>
                  <a:schemeClr val="tx2"/>
                </a:solidFill>
                <a:latin typeface="NikoshBAN"/>
              </a:rPr>
              <a:t>বাহু</a:t>
            </a:r>
            <a:r>
              <a:rPr sz="3200" dirty="0">
                <a:solidFill>
                  <a:schemeClr val="tx2"/>
                </a:solidFill>
                <a:latin typeface="NikoshBAN"/>
              </a:rPr>
              <a:t>  </a:t>
            </a:r>
          </a:p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800099" y="1865312"/>
            <a:ext cx="1292225" cy="1676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latin typeface="NikoshBAN"/>
              </a:rPr>
              <a:t>বিপরীত</a:t>
            </a:r>
            <a:r>
              <a:rPr sz="3200" dirty="0">
                <a:latin typeface="NikoshBAN"/>
              </a:rPr>
              <a:t> </a:t>
            </a:r>
            <a:r>
              <a:rPr sz="3200" dirty="0" err="1">
                <a:latin typeface="NikoshBAN"/>
              </a:rPr>
              <a:t>বাহু</a:t>
            </a:r>
            <a:r>
              <a:rPr sz="3200" dirty="0">
                <a:latin typeface="NikoshBAN"/>
              </a:rPr>
              <a:t>  </a:t>
            </a:r>
          </a:p>
          <a:p>
            <a:pPr marL="0" lvl="0" indent="0" algn="l"/>
            <a:r>
              <a:rPr sz="4000" dirty="0">
                <a:solidFill>
                  <a:srgbClr val="000000"/>
                </a:solidFill>
                <a:latin typeface="NikoshBAN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10668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B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35052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3581400"/>
            <a:ext cx="5334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  <a:latin typeface="NikoshBAN"/>
              </a:rPr>
              <a:t>C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55837" y="2971800"/>
            <a:ext cx="565150" cy="534987"/>
            <a:chOff x="8816" y="11608"/>
            <a:chExt cx="2211" cy="2089"/>
          </a:xfrm>
        </p:grpSpPr>
        <p:sp>
          <p:nvSpPr>
            <p:cNvPr id="11" name="Straight Connector 10"/>
            <p:cNvSpPr/>
            <p:nvPr/>
          </p:nvSpPr>
          <p:spPr>
            <a:xfrm>
              <a:off x="8816" y="11608"/>
              <a:ext cx="2211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  <p:sp>
          <p:nvSpPr>
            <p:cNvPr id="12" name="Straight Connector 11"/>
            <p:cNvSpPr/>
            <p:nvPr/>
          </p:nvSpPr>
          <p:spPr>
            <a:xfrm rot="5400000">
              <a:off x="9969" y="12651"/>
              <a:ext cx="2086" cy="6"/>
            </a:xfrm>
            <a:prstGeom prst="line">
              <a:avLst/>
            </a:prstGeom>
            <a:noFill/>
            <a:ln w="9525">
              <a:solidFill>
                <a:srgbClr val="4F81BD"/>
              </a:solidFill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645944" y="5978768"/>
            <a:ext cx="6486379" cy="38832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rgbClr val="FFFF00"/>
                </a:solidFill>
                <a:latin typeface="NikoshBAN"/>
              </a:rPr>
              <a:t>এবং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Times New Roman"/>
              </a:rPr>
              <a:t>B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কোণের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বিপরীত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বাহু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হবে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 “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বিপরীত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NikoshBAN"/>
              </a:rPr>
              <a:t>বাহু</a:t>
            </a:r>
            <a:r>
              <a:rPr sz="2800" dirty="0">
                <a:solidFill>
                  <a:srgbClr val="FFFF00"/>
                </a:solidFill>
                <a:latin typeface="NikoshBAN"/>
              </a:rPr>
              <a:t>”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0840" y="4403188"/>
            <a:ext cx="7216727" cy="4164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Bতে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sz="2800" dirty="0">
                <a:solidFill>
                  <a:schemeClr val="bg1">
                    <a:lumMod val="25000"/>
                    <a:lumOff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9314" y="5120640"/>
            <a:ext cx="7118253" cy="35169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সংলগ্ন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 </a:t>
            </a: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E9F39367-1500-4D8D-B208-BD8F8F7518FC}"/>
              </a:ext>
            </a:extLst>
          </p:cNvPr>
          <p:cNvSpPr/>
          <p:nvPr/>
        </p:nvSpPr>
        <p:spPr>
          <a:xfrm rot="9533861">
            <a:off x="2293034" y="1448972"/>
            <a:ext cx="450166" cy="3798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91</TotalTime>
  <Words>492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Agency FB</vt:lpstr>
      <vt:lpstr>Arial</vt:lpstr>
      <vt:lpstr>Corbel</vt:lpstr>
      <vt:lpstr>NikoshBAN</vt:lpstr>
      <vt:lpstr>Times New Roman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শিখনফল </vt:lpstr>
      <vt:lpstr> সমকোণী ত্রিভুজের বিভিন্ন অংশ </vt:lpstr>
      <vt:lpstr> সমকোণী ত্রিভুজের বিভিন্ন অংশ </vt:lpstr>
      <vt:lpstr>PowerPoint Presentation</vt:lpstr>
      <vt:lpstr>          ত্রিকোণমিতিক অনুপাত </vt:lpstr>
      <vt:lpstr>         ত্রিকোণমিতিক অনুপাত </vt:lpstr>
      <vt:lpstr>Sin ,Cos, Tan  এর বিপরীত অনুপাত </vt:lpstr>
      <vt:lpstr>সদৃশ সমকোণী ত্রিভুজের  বাহুগুলোর অনুপাতসমুহের ধ্রুবতা </vt:lpstr>
      <vt:lpstr>   জোড়ায় কাজ </vt:lpstr>
      <vt:lpstr>   মূল্যায়ন </vt:lpstr>
      <vt:lpstr>   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Kader Suman</cp:lastModifiedBy>
  <cp:revision>16</cp:revision>
  <dcterms:modified xsi:type="dcterms:W3CDTF">2021-07-11T07:58:55Z</dcterms:modified>
</cp:coreProperties>
</file>