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21"/>
  </p:notesMasterIdLst>
  <p:sldIdLst>
    <p:sldId id="304" r:id="rId2"/>
    <p:sldId id="257" r:id="rId3"/>
    <p:sldId id="293" r:id="rId4"/>
    <p:sldId id="296" r:id="rId5"/>
    <p:sldId id="262" r:id="rId6"/>
    <p:sldId id="331" r:id="rId7"/>
    <p:sldId id="333" r:id="rId8"/>
    <p:sldId id="318" r:id="rId9"/>
    <p:sldId id="306" r:id="rId10"/>
    <p:sldId id="334" r:id="rId11"/>
    <p:sldId id="319" r:id="rId12"/>
    <p:sldId id="308" r:id="rId13"/>
    <p:sldId id="299" r:id="rId14"/>
    <p:sldId id="314" r:id="rId15"/>
    <p:sldId id="315" r:id="rId16"/>
    <p:sldId id="313" r:id="rId17"/>
    <p:sldId id="320" r:id="rId18"/>
    <p:sldId id="290" r:id="rId19"/>
    <p:sldId id="29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tik" id="{6295E52C-01A3-4960-BF5A-3462E3639C54}">
          <p14:sldIdLst/>
        </p14:section>
        <p14:section name="Untitled Section" id="{183907D7-6FB7-436B-A028-43AF2F8D0531}">
          <p14:sldIdLst>
            <p14:sldId id="304"/>
            <p14:sldId id="257"/>
            <p14:sldId id="293"/>
            <p14:sldId id="296"/>
            <p14:sldId id="262"/>
            <p14:sldId id="331"/>
            <p14:sldId id="333"/>
            <p14:sldId id="318"/>
            <p14:sldId id="306"/>
            <p14:sldId id="334"/>
            <p14:sldId id="319"/>
            <p14:sldId id="308"/>
            <p14:sldId id="299"/>
            <p14:sldId id="314"/>
            <p14:sldId id="315"/>
            <p14:sldId id="313"/>
            <p14:sldId id="320"/>
            <p14:sldId id="290"/>
            <p14:sldId id="291"/>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74" autoAdjust="0"/>
    <p:restoredTop sz="94096" autoAdjust="0"/>
  </p:normalViewPr>
  <p:slideViewPr>
    <p:cSldViewPr snapToGrid="0">
      <p:cViewPr varScale="1">
        <p:scale>
          <a:sx n="64" d="100"/>
          <a:sy n="64" d="100"/>
        </p:scale>
        <p:origin x="1302" y="78"/>
      </p:cViewPr>
      <p:guideLst>
        <p:guide orient="horz" pos="2160"/>
        <p:guide pos="2880"/>
      </p:guideLst>
    </p:cSldViewPr>
  </p:slideViewPr>
  <p:outlineViewPr>
    <p:cViewPr>
      <p:scale>
        <a:sx n="66" d="100"/>
        <a:sy n="66" d="100"/>
      </p:scale>
      <p:origin x="0" y="0"/>
    </p:cViewPr>
  </p:outlineViewPr>
  <p:notesTextViewPr>
    <p:cViewPr>
      <p:scale>
        <a:sx n="1" d="1"/>
        <a:sy n="1" d="1"/>
      </p:scale>
      <p:origin x="0" y="0"/>
    </p:cViewPr>
  </p:notesTextViewPr>
  <p:sorterViewPr>
    <p:cViewPr>
      <p:scale>
        <a:sx n="100" d="100"/>
        <a:sy n="100" d="100"/>
      </p:scale>
      <p:origin x="0" y="-1530"/>
    </p:cViewPr>
  </p:sorterViewPr>
  <p:notesViewPr>
    <p:cSldViewPr snapToGrid="0">
      <p:cViewPr varScale="1">
        <p:scale>
          <a:sx n="58" d="100"/>
          <a:sy n="58" d="100"/>
        </p:scale>
        <p:origin x="178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C86BD2-F2ED-454B-A833-BC64C2B59D68}" type="datetimeFigureOut">
              <a:rPr lang="en-US" smtClean="0"/>
              <a:t>7/11/2021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7ABD70-AE35-4BF2-B357-6AC0870C4E29}" type="slidenum">
              <a:rPr lang="en-US" smtClean="0"/>
              <a:t>‹#›</a:t>
            </a:fld>
            <a:endParaRPr lang="en-US"/>
          </a:p>
        </p:txBody>
      </p:sp>
    </p:spTree>
    <p:extLst>
      <p:ext uri="{BB962C8B-B14F-4D97-AF65-F5344CB8AC3E}">
        <p14:creationId xmlns:p14="http://schemas.microsoft.com/office/powerpoint/2010/main" val="1037813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7ABD70-AE35-4BF2-B357-6AC0870C4E29}" type="slidenum">
              <a:rPr lang="en-US" smtClean="0"/>
              <a:t>2</a:t>
            </a:fld>
            <a:endParaRPr lang="en-US"/>
          </a:p>
        </p:txBody>
      </p:sp>
    </p:spTree>
    <p:extLst>
      <p:ext uri="{BB962C8B-B14F-4D97-AF65-F5344CB8AC3E}">
        <p14:creationId xmlns:p14="http://schemas.microsoft.com/office/powerpoint/2010/main" val="1135765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7ABD70-AE35-4BF2-B357-6AC0870C4E29}" type="slidenum">
              <a:rPr lang="en-US" smtClean="0"/>
              <a:t>5</a:t>
            </a:fld>
            <a:endParaRPr lang="en-US"/>
          </a:p>
        </p:txBody>
      </p:sp>
    </p:spTree>
    <p:extLst>
      <p:ext uri="{BB962C8B-B14F-4D97-AF65-F5344CB8AC3E}">
        <p14:creationId xmlns:p14="http://schemas.microsoft.com/office/powerpoint/2010/main" val="3697646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14A5D359-E127-4703-8C97-251C08E16D3D}" type="datetimeFigureOut">
              <a:rPr lang="en-US" smtClean="0"/>
              <a:t>7/11/2021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021C-2E8A-4780-83A8-DAE4EBB8DE51}" type="slidenum">
              <a:rPr lang="en-US" smtClean="0"/>
              <a:t>‹#›</a:t>
            </a:fld>
            <a:endParaRPr lang="en-US"/>
          </a:p>
        </p:txBody>
      </p:sp>
    </p:spTree>
    <p:extLst>
      <p:ext uri="{BB962C8B-B14F-4D97-AF65-F5344CB8AC3E}">
        <p14:creationId xmlns:p14="http://schemas.microsoft.com/office/powerpoint/2010/main" val="3943770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A5D359-E127-4703-8C97-251C08E16D3D}" type="datetimeFigureOut">
              <a:rPr lang="en-US" smtClean="0"/>
              <a:t>7/11/2021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021C-2E8A-4780-83A8-DAE4EBB8DE51}" type="slidenum">
              <a:rPr lang="en-US" smtClean="0"/>
              <a:t>‹#›</a:t>
            </a:fld>
            <a:endParaRPr lang="en-US"/>
          </a:p>
        </p:txBody>
      </p:sp>
    </p:spTree>
    <p:extLst>
      <p:ext uri="{BB962C8B-B14F-4D97-AF65-F5344CB8AC3E}">
        <p14:creationId xmlns:p14="http://schemas.microsoft.com/office/powerpoint/2010/main" val="2838201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A5D359-E127-4703-8C97-251C08E16D3D}" type="datetimeFigureOut">
              <a:rPr lang="en-US" smtClean="0"/>
              <a:t>7/11/2021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021C-2E8A-4780-83A8-DAE4EBB8DE51}" type="slidenum">
              <a:rPr lang="en-US" smtClean="0"/>
              <a:t>‹#›</a:t>
            </a:fld>
            <a:endParaRPr lang="en-US"/>
          </a:p>
        </p:txBody>
      </p:sp>
    </p:spTree>
    <p:extLst>
      <p:ext uri="{BB962C8B-B14F-4D97-AF65-F5344CB8AC3E}">
        <p14:creationId xmlns:p14="http://schemas.microsoft.com/office/powerpoint/2010/main" val="2277747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A5D359-E127-4703-8C97-251C08E16D3D}" type="datetimeFigureOut">
              <a:rPr lang="en-US" smtClean="0"/>
              <a:t>7/11/2021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021C-2E8A-4780-83A8-DAE4EBB8DE51}" type="slidenum">
              <a:rPr lang="en-US" smtClean="0"/>
              <a:t>‹#›</a:t>
            </a:fld>
            <a:endParaRPr lang="en-US"/>
          </a:p>
        </p:txBody>
      </p:sp>
    </p:spTree>
    <p:extLst>
      <p:ext uri="{BB962C8B-B14F-4D97-AF65-F5344CB8AC3E}">
        <p14:creationId xmlns:p14="http://schemas.microsoft.com/office/powerpoint/2010/main" val="2137960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A5D359-E127-4703-8C97-251C08E16D3D}" type="datetimeFigureOut">
              <a:rPr lang="en-US" smtClean="0"/>
              <a:t>7/11/2021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021C-2E8A-4780-83A8-DAE4EBB8DE51}" type="slidenum">
              <a:rPr lang="en-US" smtClean="0"/>
              <a:t>‹#›</a:t>
            </a:fld>
            <a:endParaRPr lang="en-US"/>
          </a:p>
        </p:txBody>
      </p:sp>
    </p:spTree>
    <p:extLst>
      <p:ext uri="{BB962C8B-B14F-4D97-AF65-F5344CB8AC3E}">
        <p14:creationId xmlns:p14="http://schemas.microsoft.com/office/powerpoint/2010/main" val="1896099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4A5D359-E127-4703-8C97-251C08E16D3D}" type="datetimeFigureOut">
              <a:rPr lang="en-US" smtClean="0"/>
              <a:t>7/11/2021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44021C-2E8A-4780-83A8-DAE4EBB8DE51}" type="slidenum">
              <a:rPr lang="en-US" smtClean="0"/>
              <a:t>‹#›</a:t>
            </a:fld>
            <a:endParaRPr lang="en-US"/>
          </a:p>
        </p:txBody>
      </p:sp>
    </p:spTree>
    <p:extLst>
      <p:ext uri="{BB962C8B-B14F-4D97-AF65-F5344CB8AC3E}">
        <p14:creationId xmlns:p14="http://schemas.microsoft.com/office/powerpoint/2010/main" val="1874281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4A5D359-E127-4703-8C97-251C08E16D3D}" type="datetimeFigureOut">
              <a:rPr lang="en-US" smtClean="0"/>
              <a:t>7/11/2021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44021C-2E8A-4780-83A8-DAE4EBB8DE51}" type="slidenum">
              <a:rPr lang="en-US" smtClean="0"/>
              <a:t>‹#›</a:t>
            </a:fld>
            <a:endParaRPr lang="en-US"/>
          </a:p>
        </p:txBody>
      </p:sp>
    </p:spTree>
    <p:extLst>
      <p:ext uri="{BB962C8B-B14F-4D97-AF65-F5344CB8AC3E}">
        <p14:creationId xmlns:p14="http://schemas.microsoft.com/office/powerpoint/2010/main" val="3011951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4A5D359-E127-4703-8C97-251C08E16D3D}" type="datetimeFigureOut">
              <a:rPr lang="en-US" smtClean="0"/>
              <a:t>7/11/2021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44021C-2E8A-4780-83A8-DAE4EBB8DE51}" type="slidenum">
              <a:rPr lang="en-US" smtClean="0"/>
              <a:t>‹#›</a:t>
            </a:fld>
            <a:endParaRPr lang="en-US"/>
          </a:p>
        </p:txBody>
      </p:sp>
    </p:spTree>
    <p:extLst>
      <p:ext uri="{BB962C8B-B14F-4D97-AF65-F5344CB8AC3E}">
        <p14:creationId xmlns:p14="http://schemas.microsoft.com/office/powerpoint/2010/main" val="697033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A5D359-E127-4703-8C97-251C08E16D3D}" type="datetimeFigureOut">
              <a:rPr lang="en-US" smtClean="0"/>
              <a:t>7/11/2021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44021C-2E8A-4780-83A8-DAE4EBB8DE51}" type="slidenum">
              <a:rPr lang="en-US" smtClean="0"/>
              <a:t>‹#›</a:t>
            </a:fld>
            <a:endParaRPr lang="en-US"/>
          </a:p>
        </p:txBody>
      </p:sp>
    </p:spTree>
    <p:extLst>
      <p:ext uri="{BB962C8B-B14F-4D97-AF65-F5344CB8AC3E}">
        <p14:creationId xmlns:p14="http://schemas.microsoft.com/office/powerpoint/2010/main" val="1106271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4A5D359-E127-4703-8C97-251C08E16D3D}" type="datetimeFigureOut">
              <a:rPr lang="en-US" smtClean="0"/>
              <a:t>7/11/2021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44021C-2E8A-4780-83A8-DAE4EBB8DE51}" type="slidenum">
              <a:rPr lang="en-US" smtClean="0"/>
              <a:t>‹#›</a:t>
            </a:fld>
            <a:endParaRPr lang="en-US"/>
          </a:p>
        </p:txBody>
      </p:sp>
    </p:spTree>
    <p:extLst>
      <p:ext uri="{BB962C8B-B14F-4D97-AF65-F5344CB8AC3E}">
        <p14:creationId xmlns:p14="http://schemas.microsoft.com/office/powerpoint/2010/main" val="991768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4A5D359-E127-4703-8C97-251C08E16D3D}" type="datetimeFigureOut">
              <a:rPr lang="en-US" smtClean="0"/>
              <a:t>7/11/2021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44021C-2E8A-4780-83A8-DAE4EBB8DE51}" type="slidenum">
              <a:rPr lang="en-US" smtClean="0"/>
              <a:t>‹#›</a:t>
            </a:fld>
            <a:endParaRPr lang="en-US"/>
          </a:p>
        </p:txBody>
      </p:sp>
    </p:spTree>
    <p:extLst>
      <p:ext uri="{BB962C8B-B14F-4D97-AF65-F5344CB8AC3E}">
        <p14:creationId xmlns:p14="http://schemas.microsoft.com/office/powerpoint/2010/main" val="532281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4A5D359-E127-4703-8C97-251C08E16D3D}" type="datetimeFigureOut">
              <a:rPr lang="en-US" smtClean="0"/>
              <a:t>7/11/2021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F44021C-2E8A-4780-83A8-DAE4EBB8DE51}" type="slidenum">
              <a:rPr lang="en-US" smtClean="0"/>
              <a:t>‹#›</a:t>
            </a:fld>
            <a:endParaRPr lang="en-US"/>
          </a:p>
        </p:txBody>
      </p:sp>
    </p:spTree>
    <p:extLst>
      <p:ext uri="{BB962C8B-B14F-4D97-AF65-F5344CB8AC3E}">
        <p14:creationId xmlns:p14="http://schemas.microsoft.com/office/powerpoint/2010/main" val="2565709213"/>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8.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image" Target="../media/image20.jpg"/><Relationship Id="rId1" Type="http://schemas.openxmlformats.org/officeDocument/2006/relationships/slideLayout" Target="../slideLayouts/slideLayout7.xml"/><Relationship Id="rId6" Type="http://schemas.openxmlformats.org/officeDocument/2006/relationships/image" Target="../media/image24.jpg"/><Relationship Id="rId5" Type="http://schemas.openxmlformats.org/officeDocument/2006/relationships/image" Target="../media/image23.jpg"/><Relationship Id="rId4" Type="http://schemas.openxmlformats.org/officeDocument/2006/relationships/image" Target="../media/image2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www.economics.com.bd/%e0%a6%8f%e0%a6%95%e0%a6%be%e0%a6%89%e0%a6%a8%e0%a7%8d%e0%a6%9f-%e0%a6%96%e0%a7%81%e0%a6%b2%e0%a6%a4%e0%a7%87-%e0%a6%95%e0%a6%bf-%e0%a6%95%e0%a6%bf-%e0%a6%b2%e0%a6%be%e0%a6%97%e0%a7%87/"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www.economics.com.bd/%e0%a6%aa%e0%a6%be%e0%a6%b0%e0%a6%bf%e0%a6%ac%e0%a6%be%e0%a6%b0%e0%a6%bf%e0%a6%95-%e0%a6%b8%e0%a6%9e%e0%a7%8d%e0%a6%9a%e0%a6%af%e0%a6%bc%e0%a6%aa%e0%a6%a4%e0%a7%8d%e0%a6%b0-%e0%a6%95%e0%a6%bf/"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s://www.economics.com.bd/%e0%a6%b2%e0%a7%8b%e0%a6%a8-%e0%a6%95%e0%a7%8d%e0%a6%af%e0%a6%be%e0%a6%b2%e0%a6%95%e0%a7%81%e0%a6%b2%e0%a7%87%e0%a6%9f%e0%a6%b0/"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1.jpg"/><Relationship Id="rId4" Type="http://schemas.openxmlformats.org/officeDocument/2006/relationships/image" Target="../media/image10.jpg"/></Relationships>
</file>

<file path=ppt/slides/_rels/slide3.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19.jpg"/><Relationship Id="rId3" Type="http://schemas.openxmlformats.org/officeDocument/2006/relationships/image" Target="../media/image16.jpg"/><Relationship Id="rId7" Type="http://schemas.openxmlformats.org/officeDocument/2006/relationships/image" Target="../media/image6.jpg"/><Relationship Id="rId2" Type="http://schemas.openxmlformats.org/officeDocument/2006/relationships/image" Target="../media/image8.jpg"/><Relationship Id="rId1" Type="http://schemas.openxmlformats.org/officeDocument/2006/relationships/slideLayout" Target="../slideLayouts/slideLayout7.xml"/><Relationship Id="rId6" Type="http://schemas.openxmlformats.org/officeDocument/2006/relationships/image" Target="../media/image18.jpg"/><Relationship Id="rId5" Type="http://schemas.openxmlformats.org/officeDocument/2006/relationships/image" Target="../media/image17.jp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99709" y="1"/>
            <a:ext cx="4544291" cy="256309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2203"/>
            <a:ext cx="4668983" cy="257694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16794" y="4710545"/>
            <a:ext cx="2927206" cy="2147455"/>
          </a:xfrm>
          <a:prstGeom prst="rect">
            <a:avLst/>
          </a:prstGeom>
        </p:spPr>
      </p:pic>
      <p:pic>
        <p:nvPicPr>
          <p:cNvPr id="7" name="Picture 6"/>
          <p:cNvPicPr>
            <a:picLocks noChangeAspect="1"/>
          </p:cNvPicPr>
          <p:nvPr/>
        </p:nvPicPr>
        <p:blipFill rotWithShape="1">
          <a:blip r:embed="rId5">
            <a:extLst>
              <a:ext uri="{28A0092B-C50C-407E-A947-70E740481C1C}">
                <a14:useLocalDpi xmlns:a14="http://schemas.microsoft.com/office/drawing/2010/main" val="0"/>
              </a:ext>
            </a:extLst>
          </a:blip>
          <a:srcRect t="3144"/>
          <a:stretch/>
        </p:blipFill>
        <p:spPr>
          <a:xfrm>
            <a:off x="0" y="2563091"/>
            <a:ext cx="3255819" cy="2147454"/>
          </a:xfrm>
          <a:prstGeom prst="rect">
            <a:avLst/>
          </a:prstGeom>
        </p:spPr>
      </p:pic>
      <p:pic>
        <p:nvPicPr>
          <p:cNvPr id="8" name="Picture 7"/>
          <p:cNvPicPr>
            <a:picLocks noChangeAspect="1"/>
          </p:cNvPicPr>
          <p:nvPr/>
        </p:nvPicPr>
        <p:blipFill rotWithShape="1">
          <a:blip r:embed="rId6">
            <a:extLst>
              <a:ext uri="{28A0092B-C50C-407E-A947-70E740481C1C}">
                <a14:useLocalDpi xmlns:a14="http://schemas.microsoft.com/office/drawing/2010/main" val="0"/>
              </a:ext>
            </a:extLst>
          </a:blip>
          <a:srcRect l="1609" t="4848" r="1421" b="4613"/>
          <a:stretch/>
        </p:blipFill>
        <p:spPr>
          <a:xfrm>
            <a:off x="3200395" y="4724400"/>
            <a:ext cx="3034147" cy="2133600"/>
          </a:xfrm>
          <a:prstGeom prst="rect">
            <a:avLst/>
          </a:prstGeom>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248400" y="2521527"/>
            <a:ext cx="2895600" cy="2175164"/>
          </a:xfrm>
          <a:prstGeom prst="rect">
            <a:avLst/>
          </a:prstGeom>
        </p:spPr>
      </p:pic>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 y="4710545"/>
            <a:ext cx="3186544" cy="2147455"/>
          </a:xfrm>
          <a:prstGeom prst="rect">
            <a:avLst/>
          </a:prstGeom>
        </p:spPr>
      </p:pic>
      <p:pic>
        <p:nvPicPr>
          <p:cNvPr id="15" name="Picture 14"/>
          <p:cNvPicPr>
            <a:picLocks noChangeAspect="1"/>
          </p:cNvPicPr>
          <p:nvPr/>
        </p:nvPicPr>
        <p:blipFill rotWithShape="1">
          <a:blip r:embed="rId9">
            <a:extLst>
              <a:ext uri="{28A0092B-C50C-407E-A947-70E740481C1C}">
                <a14:useLocalDpi xmlns:a14="http://schemas.microsoft.com/office/drawing/2010/main" val="0"/>
              </a:ext>
            </a:extLst>
          </a:blip>
          <a:srcRect l="2559" t="2187" r="2557" b="3791"/>
          <a:stretch/>
        </p:blipFill>
        <p:spPr>
          <a:xfrm>
            <a:off x="3214255" y="2521528"/>
            <a:ext cx="3020290" cy="2202872"/>
          </a:xfrm>
          <a:prstGeom prst="rect">
            <a:avLst/>
          </a:prstGeom>
        </p:spPr>
      </p:pic>
      <p:sp>
        <p:nvSpPr>
          <p:cNvPr id="11" name="Title 1">
            <a:extLst>
              <a:ext uri="{FF2B5EF4-FFF2-40B4-BE49-F238E27FC236}">
                <a16:creationId xmlns:a16="http://schemas.microsoft.com/office/drawing/2014/main" id="{1D2BFF47-6234-4F82-A4B7-038444F5EAC2}"/>
              </a:ext>
            </a:extLst>
          </p:cNvPr>
          <p:cNvSpPr txBox="1">
            <a:spLocks/>
          </p:cNvSpPr>
          <p:nvPr/>
        </p:nvSpPr>
        <p:spPr>
          <a:xfrm>
            <a:off x="801433" y="387500"/>
            <a:ext cx="7596552" cy="6280585"/>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19900" b="1" dirty="0" err="1">
                <a:ln w="6600">
                  <a:solidFill>
                    <a:srgbClr val="FF0000"/>
                  </a:solidFill>
                  <a:prstDash val="solid"/>
                </a:ln>
                <a:solidFill>
                  <a:srgbClr val="FFFFFF"/>
                </a:solidFill>
                <a:effectLst>
                  <a:outerShdw dist="38100" dir="2700000" algn="tl" rotWithShape="0">
                    <a:schemeClr val="accent2"/>
                  </a:outerShdw>
                </a:effectLst>
                <a:latin typeface="NikoshBAN" panose="02000000000000000000" pitchFamily="2" charset="0"/>
                <a:cs typeface="NikoshBAN" panose="02000000000000000000" pitchFamily="2" charset="0"/>
              </a:rPr>
              <a:t>সবাইকে</a:t>
            </a:r>
            <a:endParaRPr lang="bn-BD" sz="19900" b="1" dirty="0">
              <a:ln w="6600">
                <a:solidFill>
                  <a:srgbClr val="FF0000"/>
                </a:solidFill>
                <a:prstDash val="solid"/>
              </a:ln>
              <a:solidFill>
                <a:srgbClr val="FFFFFF"/>
              </a:solidFill>
              <a:effectLst>
                <a:outerShdw dist="38100" dir="2700000" algn="tl" rotWithShape="0">
                  <a:schemeClr val="accent2"/>
                </a:outerShdw>
              </a:effectLst>
              <a:latin typeface="NikoshBAN" panose="02000000000000000000" pitchFamily="2" charset="0"/>
              <a:cs typeface="NikoshBAN" panose="02000000000000000000" pitchFamily="2" charset="0"/>
            </a:endParaRPr>
          </a:p>
          <a:p>
            <a:r>
              <a:rPr lang="en-US" sz="19900" b="1" dirty="0">
                <a:ln w="6600">
                  <a:solidFill>
                    <a:srgbClr val="FF0000"/>
                  </a:solidFill>
                  <a:prstDash val="solid"/>
                </a:ln>
                <a:solidFill>
                  <a:srgbClr val="FFFFFF"/>
                </a:solidFill>
                <a:effectLst>
                  <a:outerShdw dist="38100" dir="2700000" algn="tl" rotWithShape="0">
                    <a:schemeClr val="accent2"/>
                  </a:outerShdw>
                </a:effectLst>
                <a:latin typeface="NikoshBAN" panose="02000000000000000000" pitchFamily="2" charset="0"/>
                <a:cs typeface="NikoshBAN" panose="02000000000000000000" pitchFamily="2" charset="0"/>
              </a:rPr>
              <a:t> </a:t>
            </a:r>
            <a:r>
              <a:rPr lang="en-US" sz="19900" b="1" dirty="0" err="1">
                <a:ln w="6600">
                  <a:solidFill>
                    <a:srgbClr val="FF0000"/>
                  </a:solidFill>
                  <a:prstDash val="solid"/>
                </a:ln>
                <a:solidFill>
                  <a:srgbClr val="FFFFFF"/>
                </a:solidFill>
                <a:effectLst>
                  <a:outerShdw dist="38100" dir="2700000" algn="tl" rotWithShape="0">
                    <a:schemeClr val="accent2"/>
                  </a:outerShdw>
                </a:effectLst>
                <a:latin typeface="NikoshBAN" panose="02000000000000000000" pitchFamily="2" charset="0"/>
                <a:cs typeface="NikoshBAN" panose="02000000000000000000" pitchFamily="2" charset="0"/>
              </a:rPr>
              <a:t>শুভেচ্ছা</a:t>
            </a:r>
            <a:endParaRPr lang="en-US" sz="19900" b="1" dirty="0">
              <a:ln w="6600">
                <a:solidFill>
                  <a:srgbClr val="FF0000"/>
                </a:solidFill>
                <a:prstDash val="solid"/>
              </a:ln>
              <a:solidFill>
                <a:srgbClr val="FFFFFF"/>
              </a:solidFill>
              <a:effectLst>
                <a:outerShdw dist="38100" dir="2700000" algn="tl" rotWithShape="0">
                  <a:schemeClr val="accent2"/>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369646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F21F830-BD93-48FE-A634-2698952554BB}"/>
              </a:ext>
            </a:extLst>
          </p:cNvPr>
          <p:cNvSpPr/>
          <p:nvPr/>
        </p:nvSpPr>
        <p:spPr>
          <a:xfrm>
            <a:off x="854440" y="1013709"/>
            <a:ext cx="7435120" cy="483058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BD" sz="4800" b="1" dirty="0">
                <a:solidFill>
                  <a:schemeClr val="tx1"/>
                </a:solidFill>
                <a:latin typeface="NikoshBAN" panose="02000000000000000000" pitchFamily="2" charset="0"/>
                <a:cs typeface="NikoshBAN" panose="02000000000000000000" pitchFamily="2" charset="0"/>
              </a:rPr>
              <a:t>ঘ) উদ্দীপকে সামাদ সাহেবের দ্বিতীয় কার্ডটি সংগ্রহের যৌক্তিকতা বিশ্লেষণ কর। </a:t>
            </a:r>
            <a:endParaRPr lang="en-US" sz="4800" b="1" dirty="0">
              <a:solidFill>
                <a:schemeClr val="tx1"/>
              </a:solidFill>
              <a:latin typeface="NikoshBAN" panose="02000000000000000000" pitchFamily="2" charset="0"/>
              <a:cs typeface="NikoshBAN" panose="02000000000000000000" pitchFamily="2" charset="0"/>
            </a:endParaRPr>
          </a:p>
          <a:p>
            <a:pPr algn="just"/>
            <a:endParaRPr lang="bn-BD" sz="4800" b="1" dirty="0">
              <a:solidFill>
                <a:schemeClr val="tx1"/>
              </a:solidFill>
              <a:latin typeface="NikoshBAN" panose="02000000000000000000" pitchFamily="2" charset="0"/>
              <a:cs typeface="NikoshBAN" panose="02000000000000000000" pitchFamily="2" charset="0"/>
            </a:endParaRPr>
          </a:p>
          <a:p>
            <a:pPr algn="just"/>
            <a:r>
              <a:rPr lang="bn-BD" sz="4800" b="1" dirty="0">
                <a:solidFill>
                  <a:srgbClr val="0070C0"/>
                </a:solidFill>
                <a:latin typeface="NikoshBAN" panose="02000000000000000000" pitchFamily="2" charset="0"/>
                <a:cs typeface="NikoshBAN" panose="02000000000000000000" pitchFamily="2" charset="0"/>
              </a:rPr>
              <a:t>উত্তরঃ সামাদ সাহেবের সংগৃহীত দ্বিতীয় কার্ডটি হলো ক্রেডিট কার্ড।</a:t>
            </a:r>
          </a:p>
        </p:txBody>
      </p:sp>
    </p:spTree>
    <p:extLst>
      <p:ext uri="{BB962C8B-B14F-4D97-AF65-F5344CB8AC3E}">
        <p14:creationId xmlns:p14="http://schemas.microsoft.com/office/powerpoint/2010/main" val="1131148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096950" y="202511"/>
            <a:ext cx="4542497" cy="923330"/>
          </a:xfrm>
          <a:prstGeom prst="rect">
            <a:avLst/>
          </a:prstGeom>
          <a:solidFill>
            <a:srgbClr val="FFFF00"/>
          </a:solidFill>
          <a:ln>
            <a:solidFill>
              <a:schemeClr val="tx2"/>
            </a:solidFill>
          </a:ln>
        </p:spPr>
        <p:txBody>
          <a:bodyPr wrap="square" rtlCol="0">
            <a:spAutoFit/>
          </a:bodyPr>
          <a:lstStyle/>
          <a:p>
            <a:pPr algn="ctr"/>
            <a:r>
              <a:rPr lang="en-SG" sz="5400" b="1" dirty="0" err="1">
                <a:latin typeface="NikoshBAN" panose="02000000000000000000" pitchFamily="2" charset="0"/>
                <a:cs typeface="NikoshBAN" panose="02000000000000000000" pitchFamily="2" charset="0"/>
              </a:rPr>
              <a:t>ক্রেডিট</a:t>
            </a:r>
            <a:r>
              <a:rPr lang="en-SG" sz="5400" b="1" dirty="0">
                <a:latin typeface="NikoshBAN" panose="02000000000000000000" pitchFamily="2" charset="0"/>
                <a:cs typeface="NikoshBAN" panose="02000000000000000000" pitchFamily="2" charset="0"/>
              </a:rPr>
              <a:t> </a:t>
            </a:r>
            <a:r>
              <a:rPr lang="en-SG" sz="5400" b="1" dirty="0" err="1">
                <a:latin typeface="NikoshBAN" panose="02000000000000000000" pitchFamily="2" charset="0"/>
                <a:cs typeface="NikoshBAN" panose="02000000000000000000" pitchFamily="2" charset="0"/>
              </a:rPr>
              <a:t>কার্ড</a:t>
            </a:r>
            <a:endParaRPr lang="en-US" sz="5400" b="1" dirty="0">
              <a:latin typeface="NikoshBAN" panose="02000000000000000000" pitchFamily="2" charset="0"/>
              <a:cs typeface="NikoshBAN" panose="02000000000000000000" pitchFamily="2" charset="0"/>
            </a:endParaRPr>
          </a:p>
        </p:txBody>
      </p:sp>
      <p:sp>
        <p:nvSpPr>
          <p:cNvPr id="5" name="TextBox 4"/>
          <p:cNvSpPr txBox="1"/>
          <p:nvPr/>
        </p:nvSpPr>
        <p:spPr>
          <a:xfrm>
            <a:off x="471060" y="1375225"/>
            <a:ext cx="8215746" cy="5078313"/>
          </a:xfrm>
          <a:prstGeom prst="rect">
            <a:avLst/>
          </a:prstGeom>
          <a:noFill/>
          <a:ln>
            <a:solidFill>
              <a:schemeClr val="tx2"/>
            </a:solidFill>
          </a:ln>
        </p:spPr>
        <p:txBody>
          <a:bodyPr wrap="square" rtlCol="0">
            <a:spAutoFit/>
          </a:bodyPr>
          <a:lstStyle/>
          <a:p>
            <a:pPr algn="just"/>
            <a:r>
              <a:rPr lang="as-IN" sz="3600" dirty="0">
                <a:latin typeface="NikoshBAN" panose="02000000000000000000" pitchFamily="2" charset="0"/>
                <a:cs typeface="NikoshBAN" panose="02000000000000000000" pitchFamily="2" charset="0"/>
              </a:rPr>
              <a:t>ক্রেডিট কার্ড হল এমন একটি </a:t>
            </a:r>
            <a:r>
              <a:rPr lang="en-US" sz="3600" dirty="0" err="1">
                <a:latin typeface="NikoshBAN" panose="02000000000000000000" pitchFamily="2" charset="0"/>
                <a:cs typeface="NikoshBAN" panose="02000000000000000000" pitchFamily="2" charset="0"/>
              </a:rPr>
              <a:t>প্লাষ্টিক</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কার্ড</a:t>
            </a:r>
            <a:r>
              <a:rPr lang="en-US" sz="3600" dirty="0">
                <a:latin typeface="NikoshBAN" panose="02000000000000000000" pitchFamily="2" charset="0"/>
                <a:cs typeface="NikoshBAN" panose="02000000000000000000" pitchFamily="2" charset="0"/>
              </a:rPr>
              <a:t>, </a:t>
            </a:r>
            <a:r>
              <a:rPr lang="as-IN" sz="3600" dirty="0">
                <a:latin typeface="NikoshBAN" panose="02000000000000000000" pitchFamily="2" charset="0"/>
                <a:cs typeface="NikoshBAN" panose="02000000000000000000" pitchFamily="2" charset="0"/>
              </a:rPr>
              <a:t>যে কার্ডের বিপরীতে ব্যাংক অথবা আর্থিক প্রতিষ্ঠান তার গ্রাহকদেরকে নির্দিষ্ট পরিমাণে ঋণ মঞ্জুর করে থাকে এবং গ্রাহক সেই মঞ্জুরকৃত ঋণের টাকা তার চাহিদা মত যে কোন সময় পণ্য এবং সেবা ক্রয় করতে পারে অথবা ক্যাশ টাকা উত্তোলন করতে পারে। এবং নির্দিষ্ট সময়ের মধ্যে সেই টাকা আবার ব্যাংক বা আর্থিক প্রতিষ্ঠানকে ফেরত দিতে বাধ্য থাকে। সময়মতো অর্থ পরিশোধে ব্যর্থ হলে এর জন্য উক্ত প্রতিষ্ঠান থেকে জরিমানা/সুদ ধার্য্য করা হয়।</a:t>
            </a:r>
          </a:p>
        </p:txBody>
      </p:sp>
    </p:spTree>
    <p:extLst>
      <p:ext uri="{BB962C8B-B14F-4D97-AF65-F5344CB8AC3E}">
        <p14:creationId xmlns:p14="http://schemas.microsoft.com/office/powerpoint/2010/main" val="2634067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677157" cy="3034145"/>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461164"/>
            <a:ext cx="4419603" cy="2355276"/>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33455" y="0"/>
            <a:ext cx="4710545" cy="2990027"/>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47309" y="3827877"/>
            <a:ext cx="4696691" cy="3030123"/>
          </a:xfrm>
          <a:prstGeom prst="rect">
            <a:avLst/>
          </a:prstGeom>
        </p:spPr>
      </p:pic>
      <p:pic>
        <p:nvPicPr>
          <p:cNvPr id="7" name="Picture 6"/>
          <p:cNvPicPr>
            <a:picLocks noChangeAspect="1"/>
          </p:cNvPicPr>
          <p:nvPr/>
        </p:nvPicPr>
        <p:blipFill rotWithShape="1">
          <a:blip r:embed="rId6">
            <a:extLst>
              <a:ext uri="{28A0092B-C50C-407E-A947-70E740481C1C}">
                <a14:useLocalDpi xmlns:a14="http://schemas.microsoft.com/office/drawing/2010/main" val="0"/>
              </a:ext>
            </a:extLst>
          </a:blip>
          <a:srcRect l="11635" t="11255" r="7394" b="3895"/>
          <a:stretch/>
        </p:blipFill>
        <p:spPr>
          <a:xfrm>
            <a:off x="41565" y="2930237"/>
            <a:ext cx="4405744" cy="1586345"/>
          </a:xfrm>
          <a:prstGeom prst="rect">
            <a:avLst/>
          </a:prstGeom>
        </p:spPr>
      </p:pic>
      <p:sp>
        <p:nvSpPr>
          <p:cNvPr id="9" name="TextBox 8"/>
          <p:cNvSpPr txBox="1"/>
          <p:nvPr/>
        </p:nvSpPr>
        <p:spPr>
          <a:xfrm>
            <a:off x="4559938" y="2987279"/>
            <a:ext cx="4542497" cy="830997"/>
          </a:xfrm>
          <a:prstGeom prst="rect">
            <a:avLst/>
          </a:prstGeom>
          <a:solidFill>
            <a:srgbClr val="FFFF00"/>
          </a:solidFill>
          <a:ln>
            <a:solidFill>
              <a:schemeClr val="tx2"/>
            </a:solidFill>
          </a:ln>
        </p:spPr>
        <p:txBody>
          <a:bodyPr wrap="square" rtlCol="0">
            <a:spAutoFit/>
          </a:bodyPr>
          <a:lstStyle/>
          <a:p>
            <a:pPr algn="ctr"/>
            <a:r>
              <a:rPr lang="en-SG" sz="4800" b="1" dirty="0" err="1">
                <a:latin typeface="NikoshBAN" panose="02000000000000000000" pitchFamily="2" charset="0"/>
                <a:cs typeface="NikoshBAN" panose="02000000000000000000" pitchFamily="2" charset="0"/>
              </a:rPr>
              <a:t>ক্রেডিট</a:t>
            </a:r>
            <a:r>
              <a:rPr lang="en-SG" sz="4800" b="1" dirty="0">
                <a:latin typeface="NikoshBAN" panose="02000000000000000000" pitchFamily="2" charset="0"/>
                <a:cs typeface="NikoshBAN" panose="02000000000000000000" pitchFamily="2" charset="0"/>
              </a:rPr>
              <a:t> </a:t>
            </a:r>
            <a:r>
              <a:rPr lang="en-SG" sz="4800" b="1" dirty="0" err="1">
                <a:latin typeface="NikoshBAN" panose="02000000000000000000" pitchFamily="2" charset="0"/>
                <a:cs typeface="NikoshBAN" panose="02000000000000000000" pitchFamily="2" charset="0"/>
              </a:rPr>
              <a:t>কার্ড</a:t>
            </a:r>
            <a:endParaRPr lang="en-US" sz="48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132133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32507" y="747744"/>
            <a:ext cx="8409709" cy="923330"/>
          </a:xfrm>
          <a:prstGeom prst="rect">
            <a:avLst/>
          </a:prstGeom>
          <a:solidFill>
            <a:srgbClr val="FFFF00"/>
          </a:solidFill>
          <a:ln>
            <a:solidFill>
              <a:schemeClr val="tx2"/>
            </a:solidFill>
          </a:ln>
        </p:spPr>
        <p:txBody>
          <a:bodyPr wrap="square" rtlCol="0">
            <a:spAutoFit/>
          </a:bodyPr>
          <a:lstStyle/>
          <a:p>
            <a:pPr algn="ctr"/>
            <a:r>
              <a:rPr lang="en-SG" sz="5400" b="1" dirty="0" err="1">
                <a:latin typeface="NikoshBAN" panose="02000000000000000000" pitchFamily="2" charset="0"/>
                <a:cs typeface="NikoshBAN" panose="02000000000000000000" pitchFamily="2" charset="0"/>
              </a:rPr>
              <a:t>ডেবিট</a:t>
            </a:r>
            <a:r>
              <a:rPr lang="en-SG" sz="5400" b="1" dirty="0">
                <a:latin typeface="NikoshBAN" panose="02000000000000000000" pitchFamily="2" charset="0"/>
                <a:cs typeface="NikoshBAN" panose="02000000000000000000" pitchFamily="2" charset="0"/>
              </a:rPr>
              <a:t> ও </a:t>
            </a:r>
            <a:r>
              <a:rPr lang="en-SG" sz="5400" b="1" dirty="0" err="1">
                <a:latin typeface="NikoshBAN" panose="02000000000000000000" pitchFamily="2" charset="0"/>
                <a:cs typeface="NikoshBAN" panose="02000000000000000000" pitchFamily="2" charset="0"/>
              </a:rPr>
              <a:t>ক্রেডিট</a:t>
            </a:r>
            <a:r>
              <a:rPr lang="en-SG" sz="5400" b="1" dirty="0">
                <a:latin typeface="NikoshBAN" panose="02000000000000000000" pitchFamily="2" charset="0"/>
                <a:cs typeface="NikoshBAN" panose="02000000000000000000" pitchFamily="2" charset="0"/>
              </a:rPr>
              <a:t> </a:t>
            </a:r>
            <a:r>
              <a:rPr lang="en-SG" sz="5400" b="1" dirty="0" err="1">
                <a:latin typeface="NikoshBAN" panose="02000000000000000000" pitchFamily="2" charset="0"/>
                <a:cs typeface="NikoshBAN" panose="02000000000000000000" pitchFamily="2" charset="0"/>
              </a:rPr>
              <a:t>কার্ডের</a:t>
            </a:r>
            <a:r>
              <a:rPr lang="en-SG" sz="5400" b="1" dirty="0">
                <a:latin typeface="NikoshBAN" panose="02000000000000000000" pitchFamily="2" charset="0"/>
                <a:cs typeface="NikoshBAN" panose="02000000000000000000" pitchFamily="2" charset="0"/>
              </a:rPr>
              <a:t> </a:t>
            </a:r>
            <a:r>
              <a:rPr lang="en-SG" sz="5400" b="1" dirty="0" err="1">
                <a:latin typeface="NikoshBAN" panose="02000000000000000000" pitchFamily="2" charset="0"/>
                <a:cs typeface="NikoshBAN" panose="02000000000000000000" pitchFamily="2" charset="0"/>
              </a:rPr>
              <a:t>পার্থক্য</a:t>
            </a:r>
            <a:endParaRPr lang="en-US" sz="5400" b="1" dirty="0">
              <a:latin typeface="NikoshBAN" panose="02000000000000000000" pitchFamily="2" charset="0"/>
              <a:cs typeface="NikoshBAN" panose="02000000000000000000" pitchFamily="2"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719638121"/>
              </p:ext>
            </p:extLst>
          </p:nvPr>
        </p:nvGraphicFramePr>
        <p:xfrm>
          <a:off x="387927" y="1918751"/>
          <a:ext cx="8484524" cy="3688080"/>
        </p:xfrm>
        <a:graphic>
          <a:graphicData uri="http://schemas.openxmlformats.org/drawingml/2006/table">
            <a:tbl>
              <a:tblPr firstRow="1" bandRow="1">
                <a:tableStyleId>{7DF18680-E054-41AD-8BC1-D1AEF772440D}</a:tableStyleId>
              </a:tblPr>
              <a:tblGrid>
                <a:gridCol w="4186844">
                  <a:extLst>
                    <a:ext uri="{9D8B030D-6E8A-4147-A177-3AD203B41FA5}">
                      <a16:colId xmlns:a16="http://schemas.microsoft.com/office/drawing/2014/main" val="899589041"/>
                    </a:ext>
                  </a:extLst>
                </a:gridCol>
                <a:gridCol w="4297680">
                  <a:extLst>
                    <a:ext uri="{9D8B030D-6E8A-4147-A177-3AD203B41FA5}">
                      <a16:colId xmlns:a16="http://schemas.microsoft.com/office/drawing/2014/main" val="2974536603"/>
                    </a:ext>
                  </a:extLst>
                </a:gridCol>
              </a:tblGrid>
              <a:tr h="0">
                <a:tc>
                  <a:txBody>
                    <a:bodyPr/>
                    <a:lstStyle/>
                    <a:p>
                      <a:pPr algn="ctr"/>
                      <a:r>
                        <a:rPr lang="en-US" sz="2800" dirty="0" err="1">
                          <a:latin typeface="NikoshBAN" panose="02000000000000000000" pitchFamily="2" charset="0"/>
                          <a:cs typeface="NikoshBAN" panose="02000000000000000000" pitchFamily="2" charset="0"/>
                        </a:rPr>
                        <a:t>ডেবিট</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কার্ড</a:t>
                      </a:r>
                      <a:endParaRPr lang="en-US" sz="2800" dirty="0">
                        <a:latin typeface="NikoshBAN" panose="02000000000000000000" pitchFamily="2" charset="0"/>
                        <a:cs typeface="NikoshBAN" panose="02000000000000000000" pitchFamily="2" charset="0"/>
                      </a:endParaRPr>
                    </a:p>
                  </a:txBody>
                  <a:tcPr/>
                </a:tc>
                <a:tc>
                  <a:txBody>
                    <a:bodyPr/>
                    <a:lstStyle/>
                    <a:p>
                      <a:pPr algn="ctr"/>
                      <a:r>
                        <a:rPr lang="en-US" sz="2800" dirty="0" err="1">
                          <a:latin typeface="NikoshBAN" panose="02000000000000000000" pitchFamily="2" charset="0"/>
                          <a:cs typeface="NikoshBAN" panose="02000000000000000000" pitchFamily="2" charset="0"/>
                        </a:rPr>
                        <a:t>ক্রেডিট</a:t>
                      </a:r>
                      <a:r>
                        <a:rPr lang="en-US" sz="2800" baseline="0" dirty="0">
                          <a:latin typeface="NikoshBAN" panose="02000000000000000000" pitchFamily="2" charset="0"/>
                          <a:cs typeface="NikoshBAN" panose="02000000000000000000" pitchFamily="2" charset="0"/>
                        </a:rPr>
                        <a:t> </a:t>
                      </a:r>
                      <a:r>
                        <a:rPr lang="en-US" sz="2800" baseline="0" dirty="0" err="1">
                          <a:latin typeface="NikoshBAN" panose="02000000000000000000" pitchFamily="2" charset="0"/>
                          <a:cs typeface="NikoshBAN" panose="02000000000000000000" pitchFamily="2" charset="0"/>
                        </a:rPr>
                        <a:t>কার্ড</a:t>
                      </a:r>
                      <a:endParaRPr lang="en-US" sz="2800" dirty="0">
                        <a:latin typeface="NikoshBAN" panose="02000000000000000000" pitchFamily="2" charset="0"/>
                        <a:cs typeface="NikoshBAN" panose="02000000000000000000" pitchFamily="2" charset="0"/>
                      </a:endParaRPr>
                    </a:p>
                  </a:txBody>
                  <a:tcPr/>
                </a:tc>
                <a:extLst>
                  <a:ext uri="{0D108BD9-81ED-4DB2-BD59-A6C34878D82A}">
                    <a16:rowId xmlns:a16="http://schemas.microsoft.com/office/drawing/2014/main" val="3128678626"/>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as-IN" sz="2800" dirty="0">
                          <a:effectLst/>
                          <a:latin typeface="NikoshBAN" panose="02000000000000000000" pitchFamily="2" charset="0"/>
                          <a:cs typeface="NikoshBAN" panose="02000000000000000000" pitchFamily="2" charset="0"/>
                        </a:rPr>
                        <a:t>ডেবিট কার্ডের মাধ্যমে একাউন্টে শুধু নিজের জমা করা টাকা ব্যবহার করা যায়। </a:t>
                      </a:r>
                      <a:endParaRPr lang="en-US" sz="2800" dirty="0">
                        <a:effectLst/>
                        <a:latin typeface="NikoshBAN" panose="02000000000000000000" pitchFamily="2" charset="0"/>
                        <a:cs typeface="NikoshBAN" panose="02000000000000000000" pitchFamily="2" charset="0"/>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as-IN" sz="2800" dirty="0">
                          <a:effectLst/>
                          <a:latin typeface="NikoshBAN" panose="02000000000000000000" pitchFamily="2" charset="0"/>
                          <a:cs typeface="NikoshBAN" panose="02000000000000000000" pitchFamily="2" charset="0"/>
                        </a:rPr>
                        <a:t>ব্যাংক বা আর্থিক প্রতিষ্ঠান যে ক্রেডিট লিমিট দিয়ে থাকে, সেই টাকা ক্রেডিট কার্ড দিয়ে ব্যবহার করা যায়।</a:t>
                      </a:r>
                    </a:p>
                  </a:txBody>
                  <a:tcPr/>
                </a:tc>
                <a:extLst>
                  <a:ext uri="{0D108BD9-81ED-4DB2-BD59-A6C34878D82A}">
                    <a16:rowId xmlns:a16="http://schemas.microsoft.com/office/drawing/2014/main" val="3814806166"/>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as-IN" sz="2800" dirty="0">
                          <a:effectLst/>
                          <a:latin typeface="NikoshBAN" panose="02000000000000000000" pitchFamily="2" charset="0"/>
                          <a:cs typeface="NikoshBAN" panose="02000000000000000000" pitchFamily="2" charset="0"/>
                        </a:rPr>
                        <a:t>ডেবিট কার্ডের ক্ষেত্রে গ্রাহকের একাউন্টে টাকা জমা থাকলে প্রতিষ্ঠান কর্তৃক গ্রাহককে সুদ বা মুনাফা প্রদান করা হয় । </a:t>
                      </a:r>
                      <a:endParaRPr lang="en-US" sz="2800" dirty="0">
                        <a:effectLst/>
                        <a:latin typeface="NikoshBAN" panose="02000000000000000000" pitchFamily="2" charset="0"/>
                        <a:cs typeface="NikoshBAN" panose="02000000000000000000" pitchFamily="2" charset="0"/>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as-IN" sz="2800" dirty="0">
                          <a:effectLst/>
                          <a:latin typeface="NikoshBAN" panose="02000000000000000000" pitchFamily="2" charset="0"/>
                          <a:cs typeface="NikoshBAN" panose="02000000000000000000" pitchFamily="2" charset="0"/>
                        </a:rPr>
                        <a:t>ক্রেডিট কার্ডের আউটস্ট্যান্ডিং ব্যালেন্স থাকলে তার বিপরীতে গ্রাহক কর্তৃক ক্রেডিট কার্ড প্রদানকারী প্রতিষ্ঠানকে সুদ প্রদান করতে হয়।</a:t>
                      </a:r>
                    </a:p>
                  </a:txBody>
                  <a:tcPr/>
                </a:tc>
                <a:extLst>
                  <a:ext uri="{0D108BD9-81ED-4DB2-BD59-A6C34878D82A}">
                    <a16:rowId xmlns:a16="http://schemas.microsoft.com/office/drawing/2014/main" val="1499904334"/>
                  </a:ext>
                </a:extLst>
              </a:tr>
            </a:tbl>
          </a:graphicData>
        </a:graphic>
      </p:graphicFrame>
    </p:spTree>
    <p:extLst>
      <p:ext uri="{BB962C8B-B14F-4D97-AF65-F5344CB8AC3E}">
        <p14:creationId xmlns:p14="http://schemas.microsoft.com/office/powerpoint/2010/main" val="16991854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32507" y="494526"/>
            <a:ext cx="8409709" cy="923330"/>
          </a:xfrm>
          <a:prstGeom prst="rect">
            <a:avLst/>
          </a:prstGeom>
          <a:solidFill>
            <a:srgbClr val="FFFF00"/>
          </a:solidFill>
          <a:ln>
            <a:solidFill>
              <a:schemeClr val="tx2"/>
            </a:solidFill>
          </a:ln>
        </p:spPr>
        <p:txBody>
          <a:bodyPr wrap="square" rtlCol="0">
            <a:spAutoFit/>
          </a:bodyPr>
          <a:lstStyle/>
          <a:p>
            <a:pPr algn="ctr"/>
            <a:r>
              <a:rPr lang="en-SG" sz="5400" b="1" dirty="0" err="1">
                <a:latin typeface="NikoshBAN" panose="02000000000000000000" pitchFamily="2" charset="0"/>
                <a:cs typeface="NikoshBAN" panose="02000000000000000000" pitchFamily="2" charset="0"/>
              </a:rPr>
              <a:t>ডেবিট</a:t>
            </a:r>
            <a:r>
              <a:rPr lang="en-SG" sz="5400" b="1" dirty="0">
                <a:latin typeface="NikoshBAN" panose="02000000000000000000" pitchFamily="2" charset="0"/>
                <a:cs typeface="NikoshBAN" panose="02000000000000000000" pitchFamily="2" charset="0"/>
              </a:rPr>
              <a:t> ও </a:t>
            </a:r>
            <a:r>
              <a:rPr lang="en-SG" sz="5400" b="1" dirty="0" err="1">
                <a:latin typeface="NikoshBAN" panose="02000000000000000000" pitchFamily="2" charset="0"/>
                <a:cs typeface="NikoshBAN" panose="02000000000000000000" pitchFamily="2" charset="0"/>
              </a:rPr>
              <a:t>ক্রেডিট</a:t>
            </a:r>
            <a:r>
              <a:rPr lang="en-SG" sz="5400" b="1" dirty="0">
                <a:latin typeface="NikoshBAN" panose="02000000000000000000" pitchFamily="2" charset="0"/>
                <a:cs typeface="NikoshBAN" panose="02000000000000000000" pitchFamily="2" charset="0"/>
              </a:rPr>
              <a:t> </a:t>
            </a:r>
            <a:r>
              <a:rPr lang="en-SG" sz="5400" b="1" dirty="0" err="1">
                <a:latin typeface="NikoshBAN" panose="02000000000000000000" pitchFamily="2" charset="0"/>
                <a:cs typeface="NikoshBAN" panose="02000000000000000000" pitchFamily="2" charset="0"/>
              </a:rPr>
              <a:t>কার্ডের</a:t>
            </a:r>
            <a:r>
              <a:rPr lang="en-SG" sz="5400" b="1" dirty="0">
                <a:latin typeface="NikoshBAN" panose="02000000000000000000" pitchFamily="2" charset="0"/>
                <a:cs typeface="NikoshBAN" panose="02000000000000000000" pitchFamily="2" charset="0"/>
              </a:rPr>
              <a:t> </a:t>
            </a:r>
            <a:r>
              <a:rPr lang="en-SG" sz="5400" b="1" dirty="0" err="1">
                <a:latin typeface="NikoshBAN" panose="02000000000000000000" pitchFamily="2" charset="0"/>
                <a:cs typeface="NikoshBAN" panose="02000000000000000000" pitchFamily="2" charset="0"/>
              </a:rPr>
              <a:t>পার্থক্য</a:t>
            </a:r>
            <a:endParaRPr lang="en-US" sz="5400" b="1" dirty="0">
              <a:latin typeface="NikoshBAN" panose="02000000000000000000" pitchFamily="2" charset="0"/>
              <a:cs typeface="NikoshBAN" panose="02000000000000000000" pitchFamily="2" charset="0"/>
            </a:endParaRPr>
          </a:p>
        </p:txBody>
      </p:sp>
      <p:graphicFrame>
        <p:nvGraphicFramePr>
          <p:cNvPr id="2" name="Table 1"/>
          <p:cNvGraphicFramePr>
            <a:graphicFrameLocks noGrp="1"/>
          </p:cNvGraphicFramePr>
          <p:nvPr>
            <p:extLst>
              <p:ext uri="{D42A27DB-BD31-4B8C-83A1-F6EECF244321}">
                <p14:modId xmlns:p14="http://schemas.microsoft.com/office/powerpoint/2010/main" val="89864226"/>
              </p:ext>
            </p:extLst>
          </p:nvPr>
        </p:nvGraphicFramePr>
        <p:xfrm>
          <a:off x="387927" y="1665538"/>
          <a:ext cx="8484524" cy="4206240"/>
        </p:xfrm>
        <a:graphic>
          <a:graphicData uri="http://schemas.openxmlformats.org/drawingml/2006/table">
            <a:tbl>
              <a:tblPr firstRow="1" bandRow="1">
                <a:tableStyleId>{7DF18680-E054-41AD-8BC1-D1AEF772440D}</a:tableStyleId>
              </a:tblPr>
              <a:tblGrid>
                <a:gridCol w="4186844">
                  <a:extLst>
                    <a:ext uri="{9D8B030D-6E8A-4147-A177-3AD203B41FA5}">
                      <a16:colId xmlns:a16="http://schemas.microsoft.com/office/drawing/2014/main" val="899589041"/>
                    </a:ext>
                  </a:extLst>
                </a:gridCol>
                <a:gridCol w="4297680">
                  <a:extLst>
                    <a:ext uri="{9D8B030D-6E8A-4147-A177-3AD203B41FA5}">
                      <a16:colId xmlns:a16="http://schemas.microsoft.com/office/drawing/2014/main" val="2974536603"/>
                    </a:ext>
                  </a:extLst>
                </a:gridCol>
              </a:tblGrid>
              <a:tr h="0">
                <a:tc>
                  <a:txBody>
                    <a:bodyPr/>
                    <a:lstStyle/>
                    <a:p>
                      <a:pPr algn="ctr"/>
                      <a:r>
                        <a:rPr lang="en-US" sz="2800" dirty="0" err="1">
                          <a:latin typeface="NikoshBAN" panose="02000000000000000000" pitchFamily="2" charset="0"/>
                          <a:cs typeface="NikoshBAN" panose="02000000000000000000" pitchFamily="2" charset="0"/>
                        </a:rPr>
                        <a:t>ডেবিট</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কার্ড</a:t>
                      </a:r>
                      <a:endParaRPr lang="en-US" sz="2800" dirty="0">
                        <a:latin typeface="NikoshBAN" panose="02000000000000000000" pitchFamily="2" charset="0"/>
                        <a:cs typeface="NikoshBAN" panose="02000000000000000000" pitchFamily="2" charset="0"/>
                      </a:endParaRPr>
                    </a:p>
                  </a:txBody>
                  <a:tcPr/>
                </a:tc>
                <a:tc>
                  <a:txBody>
                    <a:bodyPr/>
                    <a:lstStyle/>
                    <a:p>
                      <a:pPr algn="ctr"/>
                      <a:r>
                        <a:rPr lang="en-US" sz="2800" dirty="0" err="1">
                          <a:latin typeface="NikoshBAN" panose="02000000000000000000" pitchFamily="2" charset="0"/>
                          <a:cs typeface="NikoshBAN" panose="02000000000000000000" pitchFamily="2" charset="0"/>
                        </a:rPr>
                        <a:t>ক্রেডিট</a:t>
                      </a:r>
                      <a:r>
                        <a:rPr lang="en-US" sz="2800" baseline="0" dirty="0">
                          <a:latin typeface="NikoshBAN" panose="02000000000000000000" pitchFamily="2" charset="0"/>
                          <a:cs typeface="NikoshBAN" panose="02000000000000000000" pitchFamily="2" charset="0"/>
                        </a:rPr>
                        <a:t> </a:t>
                      </a:r>
                      <a:r>
                        <a:rPr lang="en-US" sz="2800" baseline="0" dirty="0" err="1">
                          <a:latin typeface="NikoshBAN" panose="02000000000000000000" pitchFamily="2" charset="0"/>
                          <a:cs typeface="NikoshBAN" panose="02000000000000000000" pitchFamily="2" charset="0"/>
                        </a:rPr>
                        <a:t>কার্ড</a:t>
                      </a:r>
                      <a:endParaRPr lang="en-US" sz="2800" dirty="0">
                        <a:latin typeface="NikoshBAN" panose="02000000000000000000" pitchFamily="2" charset="0"/>
                        <a:cs typeface="NikoshBAN" panose="02000000000000000000" pitchFamily="2" charset="0"/>
                      </a:endParaRPr>
                    </a:p>
                  </a:txBody>
                  <a:tcPr/>
                </a:tc>
                <a:extLst>
                  <a:ext uri="{0D108BD9-81ED-4DB2-BD59-A6C34878D82A}">
                    <a16:rowId xmlns:a16="http://schemas.microsoft.com/office/drawing/2014/main" val="3128678626"/>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as-IN" sz="2800" dirty="0">
                          <a:effectLst/>
                          <a:latin typeface="NikoshBAN" panose="02000000000000000000" pitchFamily="2" charset="0"/>
                          <a:cs typeface="NikoshBAN" panose="02000000000000000000" pitchFamily="2" charset="0"/>
                          <a:hlinkClick r:id="rId2"/>
                        </a:rPr>
                        <a:t>সেভিংস/কারেন্ট/এসটিডি অ্যাকাউন্টধারী</a:t>
                      </a:r>
                      <a:r>
                        <a:rPr lang="as-IN" sz="2800" dirty="0">
                          <a:effectLst/>
                          <a:latin typeface="NikoshBAN" panose="02000000000000000000" pitchFamily="2" charset="0"/>
                          <a:cs typeface="NikoshBAN" panose="02000000000000000000" pitchFamily="2" charset="0"/>
                        </a:rPr>
                        <a:t> যেকোনো গ্রাহক ডেবিট কার্ড নিতে পারে।</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as-IN" sz="2800" dirty="0">
                          <a:effectLst/>
                          <a:latin typeface="NikoshBAN" panose="02000000000000000000" pitchFamily="2" charset="0"/>
                          <a:cs typeface="NikoshBAN" panose="02000000000000000000" pitchFamily="2" charset="0"/>
                        </a:rPr>
                        <a:t>ক্রেডিট কার্ড গ্রহণ করার জন্য ব্যাংক বা আর্থিক প্রতিষ্ঠানে ন্যূনতম শর্ত পূরণ করতে হয়।</a:t>
                      </a:r>
                    </a:p>
                  </a:txBody>
                  <a:tcPr/>
                </a:tc>
                <a:extLst>
                  <a:ext uri="{0D108BD9-81ED-4DB2-BD59-A6C34878D82A}">
                    <a16:rowId xmlns:a16="http://schemas.microsoft.com/office/drawing/2014/main" val="1499904334"/>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as-IN" sz="2800" dirty="0">
                          <a:effectLst/>
                          <a:latin typeface="NikoshBAN" panose="02000000000000000000" pitchFamily="2" charset="0"/>
                          <a:cs typeface="NikoshBAN" panose="02000000000000000000" pitchFamily="2" charset="0"/>
                        </a:rPr>
                        <a:t>ডেবিট কার্ডের গ্রাহকের কাছে বিল পেপার হিসেবে কোন স্টেটমেন্ট প্রদান করা হয় না। </a:t>
                      </a:r>
                      <a:endParaRPr lang="en-US" sz="2800" dirty="0">
                        <a:effectLst/>
                        <a:latin typeface="NikoshBAN" panose="02000000000000000000" pitchFamily="2" charset="0"/>
                        <a:cs typeface="NikoshBAN" panose="02000000000000000000" pitchFamily="2" charset="0"/>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as-IN" sz="2800" dirty="0">
                          <a:effectLst/>
                          <a:latin typeface="NikoshBAN" panose="02000000000000000000" pitchFamily="2" charset="0"/>
                          <a:cs typeface="NikoshBAN" panose="02000000000000000000" pitchFamily="2" charset="0"/>
                        </a:rPr>
                        <a:t>ক্রেডিট কার্ড গ্রাহকের কাছে স্টেটমেন্ট প্রদান করা হয়।</a:t>
                      </a:r>
                      <a:endParaRPr lang="en-US" sz="2800" dirty="0">
                        <a:effectLst/>
                        <a:latin typeface="NikoshBAN" panose="02000000000000000000" pitchFamily="2" charset="0"/>
                        <a:cs typeface="NikoshBAN" panose="02000000000000000000" pitchFamily="2" charset="0"/>
                      </a:endParaRPr>
                    </a:p>
                  </a:txBody>
                  <a:tcPr/>
                </a:tc>
                <a:extLst>
                  <a:ext uri="{0D108BD9-81ED-4DB2-BD59-A6C34878D82A}">
                    <a16:rowId xmlns:a16="http://schemas.microsoft.com/office/drawing/2014/main" val="1903496181"/>
                  </a:ext>
                </a:extLst>
              </a:tr>
              <a:tr h="0">
                <a:tc>
                  <a:txBody>
                    <a:bodyPr/>
                    <a:lstStyle/>
                    <a:p>
                      <a:r>
                        <a:rPr lang="as-IN" sz="2800" dirty="0">
                          <a:effectLst/>
                          <a:latin typeface="NikoshBAN" panose="02000000000000000000" pitchFamily="2" charset="0"/>
                          <a:cs typeface="NikoshBAN" panose="02000000000000000000" pitchFamily="2" charset="0"/>
                        </a:rPr>
                        <a:t>ব্যাংকের হিসাবধারী যেকোনো গ্রাহককে ডেবিট কার্ড প্রদান করা হয়।</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as-IN" sz="2800" dirty="0">
                          <a:effectLst/>
                          <a:latin typeface="NikoshBAN" panose="02000000000000000000" pitchFamily="2" charset="0"/>
                          <a:cs typeface="NikoshBAN" panose="02000000000000000000" pitchFamily="2" charset="0"/>
                        </a:rPr>
                        <a:t>ক্রেডিট কার্ড সহজে এবং যে কোন গ্রহকে প্রদান করা হয় না।</a:t>
                      </a:r>
                    </a:p>
                  </a:txBody>
                  <a:tcPr/>
                </a:tc>
                <a:extLst>
                  <a:ext uri="{0D108BD9-81ED-4DB2-BD59-A6C34878D82A}">
                    <a16:rowId xmlns:a16="http://schemas.microsoft.com/office/drawing/2014/main" val="2291305852"/>
                  </a:ext>
                </a:extLst>
              </a:tr>
            </a:tbl>
          </a:graphicData>
        </a:graphic>
      </p:graphicFrame>
    </p:spTree>
    <p:extLst>
      <p:ext uri="{BB962C8B-B14F-4D97-AF65-F5344CB8AC3E}">
        <p14:creationId xmlns:p14="http://schemas.microsoft.com/office/powerpoint/2010/main" val="3205550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32507" y="424186"/>
            <a:ext cx="8409709" cy="923330"/>
          </a:xfrm>
          <a:prstGeom prst="rect">
            <a:avLst/>
          </a:prstGeom>
          <a:solidFill>
            <a:srgbClr val="FFFF00"/>
          </a:solidFill>
          <a:ln>
            <a:solidFill>
              <a:schemeClr val="tx2"/>
            </a:solidFill>
          </a:ln>
        </p:spPr>
        <p:txBody>
          <a:bodyPr wrap="square" rtlCol="0">
            <a:spAutoFit/>
          </a:bodyPr>
          <a:lstStyle/>
          <a:p>
            <a:pPr algn="ctr"/>
            <a:r>
              <a:rPr lang="en-SG" sz="5400" b="1" dirty="0" err="1">
                <a:latin typeface="NikoshBAN" panose="02000000000000000000" pitchFamily="2" charset="0"/>
                <a:cs typeface="NikoshBAN" panose="02000000000000000000" pitchFamily="2" charset="0"/>
              </a:rPr>
              <a:t>ডেবিট</a:t>
            </a:r>
            <a:r>
              <a:rPr lang="en-SG" sz="5400" b="1" dirty="0">
                <a:latin typeface="NikoshBAN" panose="02000000000000000000" pitchFamily="2" charset="0"/>
                <a:cs typeface="NikoshBAN" panose="02000000000000000000" pitchFamily="2" charset="0"/>
              </a:rPr>
              <a:t> ও </a:t>
            </a:r>
            <a:r>
              <a:rPr lang="en-SG" sz="5400" b="1" dirty="0" err="1">
                <a:latin typeface="NikoshBAN" panose="02000000000000000000" pitchFamily="2" charset="0"/>
                <a:cs typeface="NikoshBAN" panose="02000000000000000000" pitchFamily="2" charset="0"/>
              </a:rPr>
              <a:t>ক্রেডিট</a:t>
            </a:r>
            <a:r>
              <a:rPr lang="en-SG" sz="5400" b="1" dirty="0">
                <a:latin typeface="NikoshBAN" panose="02000000000000000000" pitchFamily="2" charset="0"/>
                <a:cs typeface="NikoshBAN" panose="02000000000000000000" pitchFamily="2" charset="0"/>
              </a:rPr>
              <a:t> </a:t>
            </a:r>
            <a:r>
              <a:rPr lang="en-SG" sz="5400" b="1" dirty="0" err="1">
                <a:latin typeface="NikoshBAN" panose="02000000000000000000" pitchFamily="2" charset="0"/>
                <a:cs typeface="NikoshBAN" panose="02000000000000000000" pitchFamily="2" charset="0"/>
              </a:rPr>
              <a:t>কার্ডের</a:t>
            </a:r>
            <a:r>
              <a:rPr lang="en-SG" sz="5400" b="1" dirty="0">
                <a:latin typeface="NikoshBAN" panose="02000000000000000000" pitchFamily="2" charset="0"/>
                <a:cs typeface="NikoshBAN" panose="02000000000000000000" pitchFamily="2" charset="0"/>
              </a:rPr>
              <a:t> </a:t>
            </a:r>
            <a:r>
              <a:rPr lang="en-SG" sz="5400" b="1" dirty="0" err="1">
                <a:latin typeface="NikoshBAN" panose="02000000000000000000" pitchFamily="2" charset="0"/>
                <a:cs typeface="NikoshBAN" panose="02000000000000000000" pitchFamily="2" charset="0"/>
              </a:rPr>
              <a:t>পার্থক্য</a:t>
            </a:r>
            <a:endParaRPr lang="en-US" sz="5400" b="1" dirty="0">
              <a:latin typeface="NikoshBAN" panose="02000000000000000000" pitchFamily="2" charset="0"/>
              <a:cs typeface="NikoshBAN" panose="02000000000000000000" pitchFamily="2"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432948674"/>
              </p:ext>
            </p:extLst>
          </p:nvPr>
        </p:nvGraphicFramePr>
        <p:xfrm>
          <a:off x="331655" y="1510790"/>
          <a:ext cx="8484524" cy="4632960"/>
        </p:xfrm>
        <a:graphic>
          <a:graphicData uri="http://schemas.openxmlformats.org/drawingml/2006/table">
            <a:tbl>
              <a:tblPr firstRow="1" bandRow="1">
                <a:tableStyleId>{7DF18680-E054-41AD-8BC1-D1AEF772440D}</a:tableStyleId>
              </a:tblPr>
              <a:tblGrid>
                <a:gridCol w="4186844">
                  <a:extLst>
                    <a:ext uri="{9D8B030D-6E8A-4147-A177-3AD203B41FA5}">
                      <a16:colId xmlns:a16="http://schemas.microsoft.com/office/drawing/2014/main" val="899589041"/>
                    </a:ext>
                  </a:extLst>
                </a:gridCol>
                <a:gridCol w="4297680">
                  <a:extLst>
                    <a:ext uri="{9D8B030D-6E8A-4147-A177-3AD203B41FA5}">
                      <a16:colId xmlns:a16="http://schemas.microsoft.com/office/drawing/2014/main" val="2974536603"/>
                    </a:ext>
                  </a:extLst>
                </a:gridCol>
              </a:tblGrid>
              <a:tr h="0">
                <a:tc>
                  <a:txBody>
                    <a:bodyPr/>
                    <a:lstStyle/>
                    <a:p>
                      <a:pPr algn="ctr"/>
                      <a:r>
                        <a:rPr lang="en-US" sz="2800" dirty="0" err="1">
                          <a:latin typeface="NikoshBAN" panose="02000000000000000000" pitchFamily="2" charset="0"/>
                          <a:cs typeface="NikoshBAN" panose="02000000000000000000" pitchFamily="2" charset="0"/>
                        </a:rPr>
                        <a:t>ডেবিট</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কার্ড</a:t>
                      </a:r>
                      <a:endParaRPr lang="en-US" sz="2800" dirty="0">
                        <a:latin typeface="NikoshBAN" panose="02000000000000000000" pitchFamily="2" charset="0"/>
                        <a:cs typeface="NikoshBAN" panose="02000000000000000000" pitchFamily="2" charset="0"/>
                      </a:endParaRPr>
                    </a:p>
                  </a:txBody>
                  <a:tcPr/>
                </a:tc>
                <a:tc>
                  <a:txBody>
                    <a:bodyPr/>
                    <a:lstStyle/>
                    <a:p>
                      <a:pPr algn="ctr"/>
                      <a:r>
                        <a:rPr lang="en-US" sz="2800" dirty="0" err="1">
                          <a:latin typeface="NikoshBAN" panose="02000000000000000000" pitchFamily="2" charset="0"/>
                          <a:cs typeface="NikoshBAN" panose="02000000000000000000" pitchFamily="2" charset="0"/>
                        </a:rPr>
                        <a:t>ক্রেডিট</a:t>
                      </a:r>
                      <a:r>
                        <a:rPr lang="en-US" sz="2800" baseline="0" dirty="0">
                          <a:latin typeface="NikoshBAN" panose="02000000000000000000" pitchFamily="2" charset="0"/>
                          <a:cs typeface="NikoshBAN" panose="02000000000000000000" pitchFamily="2" charset="0"/>
                        </a:rPr>
                        <a:t> </a:t>
                      </a:r>
                      <a:r>
                        <a:rPr lang="en-US" sz="2800" baseline="0" dirty="0" err="1">
                          <a:latin typeface="NikoshBAN" panose="02000000000000000000" pitchFamily="2" charset="0"/>
                          <a:cs typeface="NikoshBAN" panose="02000000000000000000" pitchFamily="2" charset="0"/>
                        </a:rPr>
                        <a:t>কার্ড</a:t>
                      </a:r>
                      <a:endParaRPr lang="en-US" sz="2800" dirty="0">
                        <a:latin typeface="NikoshBAN" panose="02000000000000000000" pitchFamily="2" charset="0"/>
                        <a:cs typeface="NikoshBAN" panose="02000000000000000000" pitchFamily="2" charset="0"/>
                      </a:endParaRPr>
                    </a:p>
                  </a:txBody>
                  <a:tcPr/>
                </a:tc>
                <a:extLst>
                  <a:ext uri="{0D108BD9-81ED-4DB2-BD59-A6C34878D82A}">
                    <a16:rowId xmlns:a16="http://schemas.microsoft.com/office/drawing/2014/main" val="3128678626"/>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as-IN" sz="2800" dirty="0">
                          <a:effectLst/>
                          <a:latin typeface="NikoshBAN" panose="02000000000000000000" pitchFamily="2" charset="0"/>
                          <a:cs typeface="NikoshBAN" panose="02000000000000000000" pitchFamily="2" charset="0"/>
                        </a:rPr>
                        <a:t>ডেবিট কার্ডের বিপরীতে আর্থিক প্রতিষ্ঠানগুলো ইন্স্যুরেন্স সুবিধা প্রদান করে না। </a:t>
                      </a:r>
                      <a:endParaRPr lang="en-US" sz="2800" dirty="0">
                        <a:effectLst/>
                        <a:latin typeface="NikoshBAN" panose="02000000000000000000" pitchFamily="2" charset="0"/>
                        <a:cs typeface="NikoshBAN" panose="02000000000000000000" pitchFamily="2" charset="0"/>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as-IN" sz="2800" dirty="0">
                          <a:effectLst/>
                          <a:latin typeface="NikoshBAN" panose="02000000000000000000" pitchFamily="2" charset="0"/>
                          <a:cs typeface="NikoshBAN" panose="02000000000000000000" pitchFamily="2" charset="0"/>
                        </a:rPr>
                        <a:t>ক্রেডিট কার্ডের বিপরীতে ইন্স্যুরেন্স সুবিধা প্রদান করে।</a:t>
                      </a:r>
                    </a:p>
                    <a:p>
                      <a:pPr marL="0" marR="0" lvl="0" indent="0" algn="l" defTabSz="685800" rtl="0" eaLnBrk="1" fontAlgn="auto" latinLnBrk="0" hangingPunct="1">
                        <a:lnSpc>
                          <a:spcPct val="100000"/>
                        </a:lnSpc>
                        <a:spcBef>
                          <a:spcPts val="0"/>
                        </a:spcBef>
                        <a:spcAft>
                          <a:spcPts val="0"/>
                        </a:spcAft>
                        <a:buClrTx/>
                        <a:buSzTx/>
                        <a:buFontTx/>
                        <a:buNone/>
                        <a:tabLst/>
                        <a:defRPr/>
                      </a:pPr>
                      <a:endParaRPr lang="as-IN" sz="2800" dirty="0">
                        <a:effectLst/>
                        <a:latin typeface="NikoshBAN" panose="02000000000000000000" pitchFamily="2" charset="0"/>
                        <a:cs typeface="NikoshBAN" panose="02000000000000000000" pitchFamily="2" charset="0"/>
                      </a:endParaRPr>
                    </a:p>
                  </a:txBody>
                  <a:tcPr/>
                </a:tc>
                <a:extLst>
                  <a:ext uri="{0D108BD9-81ED-4DB2-BD59-A6C34878D82A}">
                    <a16:rowId xmlns:a16="http://schemas.microsoft.com/office/drawing/2014/main" val="1499904334"/>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as-IN" sz="2800" dirty="0">
                          <a:effectLst/>
                          <a:latin typeface="NikoshBAN" panose="02000000000000000000" pitchFamily="2" charset="0"/>
                          <a:cs typeface="NikoshBAN" panose="02000000000000000000" pitchFamily="2" charset="0"/>
                        </a:rPr>
                        <a:t>ডেবিট কার্ড ব্যবহারকারীকে কোন প্রকার সুদ বা মুনাফা দিতে হয় না। </a:t>
                      </a:r>
                      <a:endParaRPr lang="en-US" sz="2800" dirty="0">
                        <a:effectLst/>
                        <a:latin typeface="NikoshBAN" panose="02000000000000000000" pitchFamily="2" charset="0"/>
                        <a:cs typeface="NikoshBAN" panose="02000000000000000000" pitchFamily="2" charset="0"/>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as-IN" sz="2800" dirty="0">
                          <a:effectLst/>
                          <a:latin typeface="NikoshBAN" panose="02000000000000000000" pitchFamily="2" charset="0"/>
                          <a:cs typeface="NikoshBAN" panose="02000000000000000000" pitchFamily="2" charset="0"/>
                        </a:rPr>
                        <a:t>নির্দিষ্ট সময়ের মধ্যে ক্রেডিট কার্ডের বিল প্রদান না করলে ব্যাংক বা আর্থিক প্রতিষ্ঠানকে </a:t>
                      </a:r>
                      <a:r>
                        <a:rPr lang="as-IN" sz="2800" dirty="0">
                          <a:effectLst/>
                          <a:latin typeface="NikoshBAN" panose="02000000000000000000" pitchFamily="2" charset="0"/>
                          <a:cs typeface="NikoshBAN" panose="02000000000000000000" pitchFamily="2" charset="0"/>
                          <a:hlinkClick r:id="rId2"/>
                        </a:rPr>
                        <a:t>সুদ</a:t>
                      </a:r>
                      <a:r>
                        <a:rPr lang="as-IN" sz="2800" dirty="0">
                          <a:effectLst/>
                          <a:latin typeface="NikoshBAN" panose="02000000000000000000" pitchFamily="2" charset="0"/>
                          <a:cs typeface="NikoshBAN" panose="02000000000000000000" pitchFamily="2" charset="0"/>
                        </a:rPr>
                        <a:t> প্রদান করতে হয়।</a:t>
                      </a:r>
                    </a:p>
                  </a:txBody>
                  <a:tcPr/>
                </a:tc>
                <a:extLst>
                  <a:ext uri="{0D108BD9-81ED-4DB2-BD59-A6C34878D82A}">
                    <a16:rowId xmlns:a16="http://schemas.microsoft.com/office/drawing/2014/main" val="1903496181"/>
                  </a:ext>
                </a:extLst>
              </a:tr>
              <a:tr h="0">
                <a:tc>
                  <a:txBody>
                    <a:bodyPr/>
                    <a:lstStyle/>
                    <a:p>
                      <a:r>
                        <a:rPr lang="as-IN" sz="2800" dirty="0">
                          <a:effectLst/>
                          <a:latin typeface="NikoshBAN" panose="02000000000000000000" pitchFamily="2" charset="0"/>
                          <a:cs typeface="NikoshBAN" panose="02000000000000000000" pitchFamily="2" charset="0"/>
                        </a:rPr>
                        <a:t>ডেবিট কার্ডের জন্য গ্রাহকের ক্রেডিট ইনফরমেশন ব্যুরো (সিআইবি) যাচাই করা হয় না। </a:t>
                      </a:r>
                      <a:endParaRPr lang="en-US" sz="2800" dirty="0">
                        <a:effectLst/>
                        <a:latin typeface="NikoshBAN" panose="02000000000000000000" pitchFamily="2" charset="0"/>
                        <a:cs typeface="NikoshBAN" panose="02000000000000000000" pitchFamily="2" charset="0"/>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as-IN" sz="2800" dirty="0">
                          <a:effectLst/>
                          <a:latin typeface="NikoshBAN" panose="02000000000000000000" pitchFamily="2" charset="0"/>
                          <a:cs typeface="NikoshBAN" panose="02000000000000000000" pitchFamily="2" charset="0"/>
                        </a:rPr>
                        <a:t>ক্রেডিট কার্ডের জন্য গ্রাহকের ক্রেডিট ইনফরমেশন ব্যুরো (সিআইবি) যাচাই করা হয়।</a:t>
                      </a:r>
                    </a:p>
                  </a:txBody>
                  <a:tcPr/>
                </a:tc>
                <a:extLst>
                  <a:ext uri="{0D108BD9-81ED-4DB2-BD59-A6C34878D82A}">
                    <a16:rowId xmlns:a16="http://schemas.microsoft.com/office/drawing/2014/main" val="2291305852"/>
                  </a:ext>
                </a:extLst>
              </a:tr>
            </a:tbl>
          </a:graphicData>
        </a:graphic>
      </p:graphicFrame>
    </p:spTree>
    <p:extLst>
      <p:ext uri="{BB962C8B-B14F-4D97-AF65-F5344CB8AC3E}">
        <p14:creationId xmlns:p14="http://schemas.microsoft.com/office/powerpoint/2010/main" val="1909164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60643" y="564866"/>
            <a:ext cx="8409709" cy="923330"/>
          </a:xfrm>
          <a:prstGeom prst="rect">
            <a:avLst/>
          </a:prstGeom>
          <a:solidFill>
            <a:srgbClr val="FFFF00"/>
          </a:solidFill>
          <a:ln>
            <a:solidFill>
              <a:schemeClr val="tx2"/>
            </a:solidFill>
          </a:ln>
        </p:spPr>
        <p:txBody>
          <a:bodyPr wrap="square" rtlCol="0">
            <a:spAutoFit/>
          </a:bodyPr>
          <a:lstStyle/>
          <a:p>
            <a:pPr algn="ctr"/>
            <a:r>
              <a:rPr lang="en-SG" sz="5400" b="1" dirty="0" err="1">
                <a:latin typeface="NikoshBAN" panose="02000000000000000000" pitchFamily="2" charset="0"/>
                <a:cs typeface="NikoshBAN" panose="02000000000000000000" pitchFamily="2" charset="0"/>
              </a:rPr>
              <a:t>ডেবিট</a:t>
            </a:r>
            <a:r>
              <a:rPr lang="en-SG" sz="5400" b="1" dirty="0">
                <a:latin typeface="NikoshBAN" panose="02000000000000000000" pitchFamily="2" charset="0"/>
                <a:cs typeface="NikoshBAN" panose="02000000000000000000" pitchFamily="2" charset="0"/>
              </a:rPr>
              <a:t> ও </a:t>
            </a:r>
            <a:r>
              <a:rPr lang="en-SG" sz="5400" b="1" dirty="0" err="1">
                <a:latin typeface="NikoshBAN" panose="02000000000000000000" pitchFamily="2" charset="0"/>
                <a:cs typeface="NikoshBAN" panose="02000000000000000000" pitchFamily="2" charset="0"/>
              </a:rPr>
              <a:t>ক্রেডিট</a:t>
            </a:r>
            <a:r>
              <a:rPr lang="en-SG" sz="5400" b="1" dirty="0">
                <a:latin typeface="NikoshBAN" panose="02000000000000000000" pitchFamily="2" charset="0"/>
                <a:cs typeface="NikoshBAN" panose="02000000000000000000" pitchFamily="2" charset="0"/>
              </a:rPr>
              <a:t> </a:t>
            </a:r>
            <a:r>
              <a:rPr lang="en-SG" sz="5400" b="1" dirty="0" err="1">
                <a:latin typeface="NikoshBAN" panose="02000000000000000000" pitchFamily="2" charset="0"/>
                <a:cs typeface="NikoshBAN" panose="02000000000000000000" pitchFamily="2" charset="0"/>
              </a:rPr>
              <a:t>কার্ডের</a:t>
            </a:r>
            <a:r>
              <a:rPr lang="en-SG" sz="5400" b="1" dirty="0">
                <a:latin typeface="NikoshBAN" panose="02000000000000000000" pitchFamily="2" charset="0"/>
                <a:cs typeface="NikoshBAN" panose="02000000000000000000" pitchFamily="2" charset="0"/>
              </a:rPr>
              <a:t> </a:t>
            </a:r>
            <a:r>
              <a:rPr lang="en-SG" sz="5400" b="1" dirty="0" err="1">
                <a:latin typeface="NikoshBAN" panose="02000000000000000000" pitchFamily="2" charset="0"/>
                <a:cs typeface="NikoshBAN" panose="02000000000000000000" pitchFamily="2" charset="0"/>
              </a:rPr>
              <a:t>পার্থক্য</a:t>
            </a:r>
            <a:endParaRPr lang="en-US" sz="5400" b="1" dirty="0">
              <a:latin typeface="NikoshBAN" panose="02000000000000000000" pitchFamily="2" charset="0"/>
              <a:cs typeface="NikoshBAN" panose="02000000000000000000" pitchFamily="2"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300392257"/>
              </p:ext>
            </p:extLst>
          </p:nvPr>
        </p:nvGraphicFramePr>
        <p:xfrm>
          <a:off x="331655" y="1778078"/>
          <a:ext cx="8484524" cy="4206240"/>
        </p:xfrm>
        <a:graphic>
          <a:graphicData uri="http://schemas.openxmlformats.org/drawingml/2006/table">
            <a:tbl>
              <a:tblPr firstRow="1" bandRow="1">
                <a:tableStyleId>{7DF18680-E054-41AD-8BC1-D1AEF772440D}</a:tableStyleId>
              </a:tblPr>
              <a:tblGrid>
                <a:gridCol w="4186844">
                  <a:extLst>
                    <a:ext uri="{9D8B030D-6E8A-4147-A177-3AD203B41FA5}">
                      <a16:colId xmlns:a16="http://schemas.microsoft.com/office/drawing/2014/main" val="899589041"/>
                    </a:ext>
                  </a:extLst>
                </a:gridCol>
                <a:gridCol w="4297680">
                  <a:extLst>
                    <a:ext uri="{9D8B030D-6E8A-4147-A177-3AD203B41FA5}">
                      <a16:colId xmlns:a16="http://schemas.microsoft.com/office/drawing/2014/main" val="2974536603"/>
                    </a:ext>
                  </a:extLst>
                </a:gridCol>
              </a:tblGrid>
              <a:tr h="0">
                <a:tc>
                  <a:txBody>
                    <a:bodyPr/>
                    <a:lstStyle/>
                    <a:p>
                      <a:pPr algn="ctr"/>
                      <a:r>
                        <a:rPr lang="en-US" sz="2800" dirty="0" err="1">
                          <a:latin typeface="NikoshBAN" panose="02000000000000000000" pitchFamily="2" charset="0"/>
                          <a:cs typeface="NikoshBAN" panose="02000000000000000000" pitchFamily="2" charset="0"/>
                        </a:rPr>
                        <a:t>ডেবিট</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কার্ড</a:t>
                      </a:r>
                      <a:endParaRPr lang="en-US" sz="2800" dirty="0">
                        <a:latin typeface="NikoshBAN" panose="02000000000000000000" pitchFamily="2" charset="0"/>
                        <a:cs typeface="NikoshBAN" panose="02000000000000000000" pitchFamily="2" charset="0"/>
                      </a:endParaRPr>
                    </a:p>
                  </a:txBody>
                  <a:tcPr/>
                </a:tc>
                <a:tc>
                  <a:txBody>
                    <a:bodyPr/>
                    <a:lstStyle/>
                    <a:p>
                      <a:pPr algn="ctr"/>
                      <a:r>
                        <a:rPr lang="en-US" sz="2800" dirty="0" err="1">
                          <a:latin typeface="NikoshBAN" panose="02000000000000000000" pitchFamily="2" charset="0"/>
                          <a:cs typeface="NikoshBAN" panose="02000000000000000000" pitchFamily="2" charset="0"/>
                        </a:rPr>
                        <a:t>ক্রেডিট</a:t>
                      </a:r>
                      <a:r>
                        <a:rPr lang="en-US" sz="2800" baseline="0" dirty="0">
                          <a:latin typeface="NikoshBAN" panose="02000000000000000000" pitchFamily="2" charset="0"/>
                          <a:cs typeface="NikoshBAN" panose="02000000000000000000" pitchFamily="2" charset="0"/>
                        </a:rPr>
                        <a:t> </a:t>
                      </a:r>
                      <a:r>
                        <a:rPr lang="en-US" sz="2800" baseline="0" dirty="0" err="1">
                          <a:latin typeface="NikoshBAN" panose="02000000000000000000" pitchFamily="2" charset="0"/>
                          <a:cs typeface="NikoshBAN" panose="02000000000000000000" pitchFamily="2" charset="0"/>
                        </a:rPr>
                        <a:t>কার্ড</a:t>
                      </a:r>
                      <a:endParaRPr lang="en-US" sz="2800" dirty="0">
                        <a:latin typeface="NikoshBAN" panose="02000000000000000000" pitchFamily="2" charset="0"/>
                        <a:cs typeface="NikoshBAN" panose="02000000000000000000" pitchFamily="2" charset="0"/>
                      </a:endParaRPr>
                    </a:p>
                  </a:txBody>
                  <a:tcPr/>
                </a:tc>
                <a:extLst>
                  <a:ext uri="{0D108BD9-81ED-4DB2-BD59-A6C34878D82A}">
                    <a16:rowId xmlns:a16="http://schemas.microsoft.com/office/drawing/2014/main" val="3128678626"/>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as-IN" sz="2800" dirty="0">
                          <a:effectLst/>
                          <a:latin typeface="NikoshBAN" panose="02000000000000000000" pitchFamily="2" charset="0"/>
                          <a:cs typeface="NikoshBAN" panose="02000000000000000000" pitchFamily="2" charset="0"/>
                        </a:rPr>
                        <a:t>ডেবিট কার্ডে কোন একোয়াটেড মান্থলি ইনস্টলমেন্ট (</a:t>
                      </a:r>
                      <a:r>
                        <a:rPr lang="as-IN" sz="2800" dirty="0">
                          <a:effectLst/>
                          <a:latin typeface="NikoshBAN" panose="02000000000000000000" pitchFamily="2" charset="0"/>
                          <a:cs typeface="NikoshBAN" panose="02000000000000000000" pitchFamily="2" charset="0"/>
                          <a:hlinkClick r:id="rId2"/>
                        </a:rPr>
                        <a:t>ইএমআই</a:t>
                      </a:r>
                      <a:r>
                        <a:rPr lang="as-IN" sz="2800" dirty="0">
                          <a:effectLst/>
                          <a:latin typeface="NikoshBAN" panose="02000000000000000000" pitchFamily="2" charset="0"/>
                          <a:cs typeface="NikoshBAN" panose="02000000000000000000" pitchFamily="2" charset="0"/>
                        </a:rPr>
                        <a:t>) সুবিধা পাওয়া যায় না। </a:t>
                      </a:r>
                      <a:endParaRPr lang="en-US" sz="2800" dirty="0">
                        <a:effectLst/>
                        <a:latin typeface="NikoshBAN" panose="02000000000000000000" pitchFamily="2" charset="0"/>
                        <a:cs typeface="NikoshBAN" panose="02000000000000000000" pitchFamily="2" charset="0"/>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as-IN" sz="2800" dirty="0">
                          <a:effectLst/>
                          <a:latin typeface="NikoshBAN" panose="02000000000000000000" pitchFamily="2" charset="0"/>
                          <a:cs typeface="NikoshBAN" panose="02000000000000000000" pitchFamily="2" charset="0"/>
                        </a:rPr>
                        <a:t>ক্রেডিট কার্ডে একোয়াটেড মান্থলি ইনস্টলমেন্ট (ইএমআই) সুবিধা পাওয়া যায়।</a:t>
                      </a:r>
                    </a:p>
                  </a:txBody>
                  <a:tcPr/>
                </a:tc>
                <a:extLst>
                  <a:ext uri="{0D108BD9-81ED-4DB2-BD59-A6C34878D82A}">
                    <a16:rowId xmlns:a16="http://schemas.microsoft.com/office/drawing/2014/main" val="3814806166"/>
                  </a:ext>
                </a:extLst>
              </a:tr>
              <a:tr h="0">
                <a:tc>
                  <a:txBody>
                    <a:bodyPr/>
                    <a:lstStyle/>
                    <a:p>
                      <a:r>
                        <a:rPr lang="as-IN" sz="2800" dirty="0">
                          <a:effectLst/>
                          <a:latin typeface="NikoshBAN" panose="02000000000000000000" pitchFamily="2" charset="0"/>
                          <a:cs typeface="NikoshBAN" panose="02000000000000000000" pitchFamily="2" charset="0"/>
                        </a:rPr>
                        <a:t>ডেবিট কার্ডে কেনাকাটার পর পুনরায় পেমেন্ট করার প্রয়োজন হয় না। </a:t>
                      </a:r>
                      <a:endParaRPr lang="en-US" sz="2800" dirty="0">
                        <a:effectLst/>
                        <a:latin typeface="NikoshBAN" panose="02000000000000000000" pitchFamily="2" charset="0"/>
                        <a:cs typeface="NikoshBAN" panose="02000000000000000000" pitchFamily="2" charset="0"/>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as-IN" sz="2800" dirty="0">
                          <a:effectLst/>
                          <a:latin typeface="NikoshBAN" panose="02000000000000000000" pitchFamily="2" charset="0"/>
                          <a:cs typeface="NikoshBAN" panose="02000000000000000000" pitchFamily="2" charset="0"/>
                        </a:rPr>
                        <a:t>ক্রেডিট কার্ডে কেনাকাটা পর পুনরায় পেমেন্ট করতে হয়</a:t>
                      </a:r>
                      <a:r>
                        <a:rPr lang="en-US" sz="2800" dirty="0">
                          <a:effectLst/>
                          <a:latin typeface="NikoshBAN" panose="02000000000000000000" pitchFamily="2" charset="0"/>
                          <a:cs typeface="NikoshBAN" panose="02000000000000000000" pitchFamily="2" charset="0"/>
                        </a:rPr>
                        <a:t>।</a:t>
                      </a:r>
                    </a:p>
                  </a:txBody>
                  <a:tcPr/>
                </a:tc>
                <a:extLst>
                  <a:ext uri="{0D108BD9-81ED-4DB2-BD59-A6C34878D82A}">
                    <a16:rowId xmlns:a16="http://schemas.microsoft.com/office/drawing/2014/main" val="1499904334"/>
                  </a:ext>
                </a:extLst>
              </a:tr>
              <a:tr h="0">
                <a:tc>
                  <a:txBody>
                    <a:bodyPr/>
                    <a:lstStyle/>
                    <a:p>
                      <a:r>
                        <a:rPr lang="as-IN" sz="2800" dirty="0">
                          <a:effectLst/>
                          <a:latin typeface="NikoshBAN" panose="02000000000000000000" pitchFamily="2" charset="0"/>
                          <a:cs typeface="NikoshBAN" panose="02000000000000000000" pitchFamily="2" charset="0"/>
                        </a:rPr>
                        <a:t>ডেবিট কার্ডধারীকে কোন প্রসেসিং ফি প্রদান করতে হয় না। </a:t>
                      </a:r>
                      <a:endParaRPr lang="en-US" sz="2800" dirty="0">
                        <a:effectLst/>
                        <a:latin typeface="NikoshBAN" panose="02000000000000000000" pitchFamily="2" charset="0"/>
                        <a:cs typeface="NikoshBAN" panose="02000000000000000000" pitchFamily="2" charset="0"/>
                      </a:endParaRPr>
                    </a:p>
                    <a:p>
                      <a:endParaRPr lang="en-US" sz="2800" dirty="0">
                        <a:effectLst/>
                        <a:latin typeface="NikoshBAN" panose="02000000000000000000" pitchFamily="2" charset="0"/>
                        <a:cs typeface="NikoshBAN" panose="02000000000000000000" pitchFamily="2" charset="0"/>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as-IN" sz="2800" dirty="0">
                          <a:effectLst/>
                          <a:latin typeface="NikoshBAN" panose="02000000000000000000" pitchFamily="2" charset="0"/>
                          <a:cs typeface="NikoshBAN" panose="02000000000000000000" pitchFamily="2" charset="0"/>
                        </a:rPr>
                        <a:t>ক্রেডিট কার্ডের গ্রাহককে জয়নিং, প্রসেসিং ফি, লেট পেমেন্ট ফি, বার্ষিক ফি প্রদান করতে হয়।</a:t>
                      </a:r>
                    </a:p>
                  </a:txBody>
                  <a:tcPr/>
                </a:tc>
                <a:extLst>
                  <a:ext uri="{0D108BD9-81ED-4DB2-BD59-A6C34878D82A}">
                    <a16:rowId xmlns:a16="http://schemas.microsoft.com/office/drawing/2014/main" val="1903496181"/>
                  </a:ext>
                </a:extLst>
              </a:tr>
            </a:tbl>
          </a:graphicData>
        </a:graphic>
      </p:graphicFrame>
    </p:spTree>
    <p:extLst>
      <p:ext uri="{BB962C8B-B14F-4D97-AF65-F5344CB8AC3E}">
        <p14:creationId xmlns:p14="http://schemas.microsoft.com/office/powerpoint/2010/main" val="22129741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60643" y="804017"/>
            <a:ext cx="8409709" cy="923330"/>
          </a:xfrm>
          <a:prstGeom prst="rect">
            <a:avLst/>
          </a:prstGeom>
          <a:solidFill>
            <a:srgbClr val="FFFF00"/>
          </a:solidFill>
          <a:ln>
            <a:solidFill>
              <a:schemeClr val="tx2"/>
            </a:solidFill>
          </a:ln>
        </p:spPr>
        <p:txBody>
          <a:bodyPr wrap="square" rtlCol="0">
            <a:spAutoFit/>
          </a:bodyPr>
          <a:lstStyle/>
          <a:p>
            <a:pPr algn="ctr"/>
            <a:r>
              <a:rPr lang="en-SG" sz="5400" b="1" dirty="0" err="1">
                <a:latin typeface="NikoshBAN" panose="02000000000000000000" pitchFamily="2" charset="0"/>
                <a:cs typeface="NikoshBAN" panose="02000000000000000000" pitchFamily="2" charset="0"/>
              </a:rPr>
              <a:t>ডেবিট</a:t>
            </a:r>
            <a:r>
              <a:rPr lang="en-SG" sz="5400" b="1" dirty="0">
                <a:latin typeface="NikoshBAN" panose="02000000000000000000" pitchFamily="2" charset="0"/>
                <a:cs typeface="NikoshBAN" panose="02000000000000000000" pitchFamily="2" charset="0"/>
              </a:rPr>
              <a:t> ও </a:t>
            </a:r>
            <a:r>
              <a:rPr lang="en-SG" sz="5400" b="1" dirty="0" err="1">
                <a:latin typeface="NikoshBAN" panose="02000000000000000000" pitchFamily="2" charset="0"/>
                <a:cs typeface="NikoshBAN" panose="02000000000000000000" pitchFamily="2" charset="0"/>
              </a:rPr>
              <a:t>ক্রেডিট</a:t>
            </a:r>
            <a:r>
              <a:rPr lang="en-SG" sz="5400" b="1" dirty="0">
                <a:latin typeface="NikoshBAN" panose="02000000000000000000" pitchFamily="2" charset="0"/>
                <a:cs typeface="NikoshBAN" panose="02000000000000000000" pitchFamily="2" charset="0"/>
              </a:rPr>
              <a:t> </a:t>
            </a:r>
            <a:r>
              <a:rPr lang="en-SG" sz="5400" b="1" dirty="0" err="1">
                <a:latin typeface="NikoshBAN" panose="02000000000000000000" pitchFamily="2" charset="0"/>
                <a:cs typeface="NikoshBAN" panose="02000000000000000000" pitchFamily="2" charset="0"/>
              </a:rPr>
              <a:t>কার্ডের</a:t>
            </a:r>
            <a:r>
              <a:rPr lang="en-SG" sz="5400" b="1" dirty="0">
                <a:latin typeface="NikoshBAN" panose="02000000000000000000" pitchFamily="2" charset="0"/>
                <a:cs typeface="NikoshBAN" panose="02000000000000000000" pitchFamily="2" charset="0"/>
              </a:rPr>
              <a:t> </a:t>
            </a:r>
            <a:r>
              <a:rPr lang="en-SG" sz="5400" b="1" dirty="0" err="1">
                <a:latin typeface="NikoshBAN" panose="02000000000000000000" pitchFamily="2" charset="0"/>
                <a:cs typeface="NikoshBAN" panose="02000000000000000000" pitchFamily="2" charset="0"/>
              </a:rPr>
              <a:t>পার্থক্য</a:t>
            </a:r>
            <a:endParaRPr lang="en-US" sz="5400" b="1" dirty="0">
              <a:latin typeface="NikoshBAN" panose="02000000000000000000" pitchFamily="2" charset="0"/>
              <a:cs typeface="NikoshBAN" panose="02000000000000000000" pitchFamily="2"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241538192"/>
              </p:ext>
            </p:extLst>
          </p:nvPr>
        </p:nvGraphicFramePr>
        <p:xfrm>
          <a:off x="387927" y="2031296"/>
          <a:ext cx="8484524" cy="3352800"/>
        </p:xfrm>
        <a:graphic>
          <a:graphicData uri="http://schemas.openxmlformats.org/drawingml/2006/table">
            <a:tbl>
              <a:tblPr firstRow="1" bandRow="1">
                <a:tableStyleId>{7DF18680-E054-41AD-8BC1-D1AEF772440D}</a:tableStyleId>
              </a:tblPr>
              <a:tblGrid>
                <a:gridCol w="4186844">
                  <a:extLst>
                    <a:ext uri="{9D8B030D-6E8A-4147-A177-3AD203B41FA5}">
                      <a16:colId xmlns:a16="http://schemas.microsoft.com/office/drawing/2014/main" val="899589041"/>
                    </a:ext>
                  </a:extLst>
                </a:gridCol>
                <a:gridCol w="4297680">
                  <a:extLst>
                    <a:ext uri="{9D8B030D-6E8A-4147-A177-3AD203B41FA5}">
                      <a16:colId xmlns:a16="http://schemas.microsoft.com/office/drawing/2014/main" val="2974536603"/>
                    </a:ext>
                  </a:extLst>
                </a:gridCol>
              </a:tblGrid>
              <a:tr h="0">
                <a:tc>
                  <a:txBody>
                    <a:bodyPr/>
                    <a:lstStyle/>
                    <a:p>
                      <a:pPr algn="ctr"/>
                      <a:r>
                        <a:rPr lang="en-US" sz="2800" dirty="0" err="1">
                          <a:latin typeface="NikoshBAN" panose="02000000000000000000" pitchFamily="2" charset="0"/>
                          <a:cs typeface="NikoshBAN" panose="02000000000000000000" pitchFamily="2" charset="0"/>
                        </a:rPr>
                        <a:t>ডেবিট</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কার্ড</a:t>
                      </a:r>
                      <a:endParaRPr lang="en-US" sz="2800" dirty="0">
                        <a:latin typeface="NikoshBAN" panose="02000000000000000000" pitchFamily="2" charset="0"/>
                        <a:cs typeface="NikoshBAN" panose="02000000000000000000" pitchFamily="2" charset="0"/>
                      </a:endParaRPr>
                    </a:p>
                  </a:txBody>
                  <a:tcPr/>
                </a:tc>
                <a:tc>
                  <a:txBody>
                    <a:bodyPr/>
                    <a:lstStyle/>
                    <a:p>
                      <a:pPr algn="ctr"/>
                      <a:r>
                        <a:rPr lang="en-US" sz="2800" dirty="0" err="1">
                          <a:latin typeface="NikoshBAN" panose="02000000000000000000" pitchFamily="2" charset="0"/>
                          <a:cs typeface="NikoshBAN" panose="02000000000000000000" pitchFamily="2" charset="0"/>
                        </a:rPr>
                        <a:t>ক্রেডিট</a:t>
                      </a:r>
                      <a:r>
                        <a:rPr lang="en-US" sz="2800" baseline="0" dirty="0">
                          <a:latin typeface="NikoshBAN" panose="02000000000000000000" pitchFamily="2" charset="0"/>
                          <a:cs typeface="NikoshBAN" panose="02000000000000000000" pitchFamily="2" charset="0"/>
                        </a:rPr>
                        <a:t> </a:t>
                      </a:r>
                      <a:r>
                        <a:rPr lang="en-US" sz="2800" baseline="0" dirty="0" err="1">
                          <a:latin typeface="NikoshBAN" panose="02000000000000000000" pitchFamily="2" charset="0"/>
                          <a:cs typeface="NikoshBAN" panose="02000000000000000000" pitchFamily="2" charset="0"/>
                        </a:rPr>
                        <a:t>কার্ড</a:t>
                      </a:r>
                      <a:endParaRPr lang="en-US" sz="2800" dirty="0">
                        <a:latin typeface="NikoshBAN" panose="02000000000000000000" pitchFamily="2" charset="0"/>
                        <a:cs typeface="NikoshBAN" panose="02000000000000000000" pitchFamily="2" charset="0"/>
                      </a:endParaRPr>
                    </a:p>
                  </a:txBody>
                  <a:tcPr/>
                </a:tc>
                <a:extLst>
                  <a:ext uri="{0D108BD9-81ED-4DB2-BD59-A6C34878D82A}">
                    <a16:rowId xmlns:a16="http://schemas.microsoft.com/office/drawing/2014/main" val="3128678626"/>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as-IN" sz="2800" dirty="0">
                          <a:effectLst/>
                          <a:latin typeface="NikoshBAN" panose="02000000000000000000" pitchFamily="2" charset="0"/>
                          <a:cs typeface="NikoshBAN" panose="02000000000000000000" pitchFamily="2" charset="0"/>
                        </a:rPr>
                        <a:t>ডেবিট কার্ড গ্রাহকের অ্যাকাউন্টে সাথে সংযুক্ত করা থাকে। </a:t>
                      </a:r>
                      <a:endParaRPr lang="en-US" sz="2800" dirty="0">
                        <a:effectLst/>
                        <a:latin typeface="NikoshBAN" panose="02000000000000000000" pitchFamily="2" charset="0"/>
                        <a:cs typeface="NikoshBAN" panose="02000000000000000000" pitchFamily="2" charset="0"/>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as-IN" sz="2800" dirty="0">
                          <a:effectLst/>
                          <a:latin typeface="NikoshBAN" panose="02000000000000000000" pitchFamily="2" charset="0"/>
                          <a:cs typeface="NikoshBAN" panose="02000000000000000000" pitchFamily="2" charset="0"/>
                        </a:rPr>
                        <a:t>ক্রেডিট কার্ড গ্রাহকের একাউন্টের সাথে সংযুক্ত করা থাকে না।</a:t>
                      </a:r>
                    </a:p>
                  </a:txBody>
                  <a:tcPr/>
                </a:tc>
                <a:extLst>
                  <a:ext uri="{0D108BD9-81ED-4DB2-BD59-A6C34878D82A}">
                    <a16:rowId xmlns:a16="http://schemas.microsoft.com/office/drawing/2014/main" val="3814806166"/>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as-IN" sz="2800" dirty="0">
                          <a:effectLst/>
                          <a:latin typeface="NikoshBAN" panose="02000000000000000000" pitchFamily="2" charset="0"/>
                          <a:cs typeface="NikoshBAN" panose="02000000000000000000" pitchFamily="2" charset="0"/>
                        </a:rPr>
                        <a:t>ডেবিট কার্ডে সাধারণত একটি কারেন্সি প্রদান করা হয়ে থাকে।</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as-IN" sz="2800" dirty="0">
                          <a:effectLst/>
                          <a:latin typeface="NikoshBAN" panose="02000000000000000000" pitchFamily="2" charset="0"/>
                          <a:cs typeface="NikoshBAN" panose="02000000000000000000" pitchFamily="2" charset="0"/>
                        </a:rPr>
                        <a:t>ক্রেডিট কার্ড মাল্টি কারেন্সির হয়ে থাকে।</a:t>
                      </a:r>
                    </a:p>
                  </a:txBody>
                  <a:tcPr/>
                </a:tc>
                <a:extLst>
                  <a:ext uri="{0D108BD9-81ED-4DB2-BD59-A6C34878D82A}">
                    <a16:rowId xmlns:a16="http://schemas.microsoft.com/office/drawing/2014/main" val="1499904334"/>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as-IN" sz="2800" dirty="0">
                          <a:latin typeface="NikoshBAN" panose="02000000000000000000" pitchFamily="2" charset="0"/>
                          <a:cs typeface="NikoshBAN" panose="02000000000000000000" pitchFamily="2" charset="0"/>
                        </a:rPr>
                        <a:t>ডেবিট কার্ডকে ক্যাশ কার্ড বলা চলে।</a:t>
                      </a:r>
                      <a:endParaRPr lang="as-IN" sz="2800" dirty="0">
                        <a:effectLst/>
                        <a:latin typeface="NikoshBAN" panose="02000000000000000000" pitchFamily="2" charset="0"/>
                        <a:cs typeface="NikoshBAN" panose="02000000000000000000" pitchFamily="2" charset="0"/>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as-IN" sz="2800" dirty="0">
                          <a:latin typeface="NikoshBAN" panose="02000000000000000000" pitchFamily="2" charset="0"/>
                          <a:cs typeface="NikoshBAN" panose="02000000000000000000" pitchFamily="2" charset="0"/>
                        </a:rPr>
                        <a:t>ক্রেডিট কার্ডকে এক কথায় লোন কার্ড বলা চলে।</a:t>
                      </a:r>
                      <a:endParaRPr lang="as-IN" sz="2800" dirty="0">
                        <a:effectLst/>
                        <a:latin typeface="NikoshBAN" panose="02000000000000000000" pitchFamily="2" charset="0"/>
                        <a:cs typeface="NikoshBAN" panose="02000000000000000000" pitchFamily="2" charset="0"/>
                      </a:endParaRPr>
                    </a:p>
                  </a:txBody>
                  <a:tcPr/>
                </a:tc>
                <a:extLst>
                  <a:ext uri="{0D108BD9-81ED-4DB2-BD59-A6C34878D82A}">
                    <a16:rowId xmlns:a16="http://schemas.microsoft.com/office/drawing/2014/main" val="1903496181"/>
                  </a:ext>
                </a:extLst>
              </a:tr>
            </a:tbl>
          </a:graphicData>
        </a:graphic>
      </p:graphicFrame>
    </p:spTree>
    <p:extLst>
      <p:ext uri="{BB962C8B-B14F-4D97-AF65-F5344CB8AC3E}">
        <p14:creationId xmlns:p14="http://schemas.microsoft.com/office/powerpoint/2010/main" val="8509300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61536" y="1120880"/>
            <a:ext cx="4734232" cy="1107996"/>
          </a:xfrm>
          <a:prstGeom prst="rect">
            <a:avLst/>
          </a:prstGeom>
          <a:solidFill>
            <a:schemeClr val="accent6">
              <a:lumMod val="20000"/>
              <a:lumOff val="80000"/>
            </a:schemeClr>
          </a:solidFill>
          <a:ln>
            <a:solidFill>
              <a:schemeClr val="tx2"/>
            </a:solidFill>
          </a:ln>
        </p:spPr>
        <p:txBody>
          <a:bodyPr wrap="square" rtlCol="0">
            <a:spAutoFit/>
          </a:bodyPr>
          <a:lstStyle/>
          <a:p>
            <a:pPr algn="ctr"/>
            <a:r>
              <a:rPr lang="bn-BD" sz="6600" dirty="0">
                <a:latin typeface="NikoshBAN" panose="02000000000000000000" pitchFamily="2" charset="0"/>
                <a:cs typeface="NikoshBAN" panose="02000000000000000000" pitchFamily="2" charset="0"/>
              </a:rPr>
              <a:t>বাড়ির কাজ</a:t>
            </a:r>
            <a:endParaRPr lang="en-US" sz="6600" dirty="0">
              <a:latin typeface="NikoshBAN" panose="02000000000000000000" pitchFamily="2" charset="0"/>
              <a:cs typeface="NikoshBAN" panose="02000000000000000000" pitchFamily="2" charset="0"/>
            </a:endParaRPr>
          </a:p>
        </p:txBody>
      </p:sp>
      <p:sp>
        <p:nvSpPr>
          <p:cNvPr id="3" name="TextBox 2"/>
          <p:cNvSpPr txBox="1"/>
          <p:nvPr/>
        </p:nvSpPr>
        <p:spPr>
          <a:xfrm>
            <a:off x="785393" y="2705725"/>
            <a:ext cx="7573213" cy="1446550"/>
          </a:xfrm>
          <a:prstGeom prst="rect">
            <a:avLst/>
          </a:prstGeom>
          <a:noFill/>
          <a:ln>
            <a:solidFill>
              <a:schemeClr val="tx2"/>
            </a:solidFill>
          </a:ln>
        </p:spPr>
        <p:txBody>
          <a:bodyPr wrap="square" rtlCol="0">
            <a:spAutoFit/>
          </a:bodyPr>
          <a:lstStyle/>
          <a:p>
            <a:pPr algn="ctr"/>
            <a:r>
              <a:rPr lang="bn-BD" sz="4400" dirty="0">
                <a:solidFill>
                  <a:srgbClr val="002060"/>
                </a:solidFill>
                <a:latin typeface="NikoshBAN" panose="02000000000000000000" pitchFamily="2" charset="0"/>
                <a:cs typeface="NikoshBAN" panose="02000000000000000000" pitchFamily="2" charset="0"/>
              </a:rPr>
              <a:t>জনাব সামাদের ব্যাংকিং কার্যক্রমটি আধুনিক ব্যাংকিংয়ের দৃষ্টিতে মূল্যায়ন কর।</a:t>
            </a:r>
          </a:p>
        </p:txBody>
      </p:sp>
    </p:spTree>
    <p:extLst>
      <p:ext uri="{BB962C8B-B14F-4D97-AF65-F5344CB8AC3E}">
        <p14:creationId xmlns:p14="http://schemas.microsoft.com/office/powerpoint/2010/main" val="1238990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thankyou.jpg"/>
          <p:cNvPicPr>
            <a:picLocks noGrp="1" noChangeAspect="1"/>
          </p:cNvPicPr>
          <p:nvPr>
            <p:ph idx="1"/>
          </p:nvPr>
        </p:nvPicPr>
        <p:blipFill>
          <a:blip r:embed="rId2"/>
          <a:stretch>
            <a:fillRect/>
          </a:stretch>
        </p:blipFill>
        <p:spPr>
          <a:xfrm>
            <a:off x="737418" y="983632"/>
            <a:ext cx="7654413" cy="4416007"/>
          </a:xfrm>
        </p:spPr>
      </p:pic>
      <p:sp>
        <p:nvSpPr>
          <p:cNvPr id="4" name="Date Placeholder 3"/>
          <p:cNvSpPr>
            <a:spLocks noGrp="1"/>
          </p:cNvSpPr>
          <p:nvPr>
            <p:ph type="dt" sz="half" idx="10"/>
          </p:nvPr>
        </p:nvSpPr>
        <p:spPr/>
        <p:txBody>
          <a:bodyPr/>
          <a:lstStyle/>
          <a:p>
            <a:fld id="{1627B85D-39AC-4C9B-A652-C58CB1B96937}" type="datetime1">
              <a:rPr lang="en-US" smtClean="0"/>
              <a:pPr/>
              <a:t>7/11/2021</a:t>
            </a:fld>
            <a:endParaRPr lang="en-US"/>
          </a:p>
        </p:txBody>
      </p:sp>
      <p:sp>
        <p:nvSpPr>
          <p:cNvPr id="5" name="Footer Placeholder 4"/>
          <p:cNvSpPr>
            <a:spLocks noGrp="1"/>
          </p:cNvSpPr>
          <p:nvPr>
            <p:ph type="ftr" sz="quarter" idx="11"/>
          </p:nvPr>
        </p:nvSpPr>
        <p:spPr/>
        <p:txBody>
          <a:bodyPr/>
          <a:lstStyle/>
          <a:p>
            <a:r>
              <a:rPr lang="en-US"/>
              <a:t>CEDP_Teacher's Training_8th Batch_Management_Group-6/F</a:t>
            </a:r>
          </a:p>
        </p:txBody>
      </p:sp>
      <p:sp>
        <p:nvSpPr>
          <p:cNvPr id="6" name="Slide Number Placeholder 5"/>
          <p:cNvSpPr>
            <a:spLocks noGrp="1"/>
          </p:cNvSpPr>
          <p:nvPr>
            <p:ph type="sldNum" sz="quarter" idx="12"/>
          </p:nvPr>
        </p:nvSpPr>
        <p:spPr/>
        <p:txBody>
          <a:bodyPr/>
          <a:lstStyle/>
          <a:p>
            <a:fld id="{02E2C8E3-2ACC-435A-99A7-6B78584471E3}" type="slidenum">
              <a:rPr lang="en-US" smtClean="0"/>
              <a:pPr/>
              <a:t>19</a:t>
            </a:fld>
            <a:endParaRPr lang="en-US"/>
          </a:p>
        </p:txBody>
      </p:sp>
    </p:spTree>
    <p:extLst>
      <p:ext uri="{BB962C8B-B14F-4D97-AF65-F5344CB8AC3E}">
        <p14:creationId xmlns:p14="http://schemas.microsoft.com/office/powerpoint/2010/main" val="2641296479"/>
      </p:ext>
    </p:extLst>
  </p:cSld>
  <p:clrMapOvr>
    <a:masterClrMapping/>
  </p:clrMapOvr>
  <mc:AlternateContent xmlns:mc="http://schemas.openxmlformats.org/markup-compatibility/2006" xmlns:p14="http://schemas.microsoft.com/office/powerpoint/2010/main">
    <mc:Choice Requires="p14">
      <p:transition p14:dur="0" advTm="12044"/>
    </mc:Choice>
    <mc:Fallback xmlns="">
      <p:transition advTm="12044"/>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L-Shape 4"/>
          <p:cNvSpPr/>
          <p:nvPr/>
        </p:nvSpPr>
        <p:spPr>
          <a:xfrm rot="16200000">
            <a:off x="6083713" y="3841948"/>
            <a:ext cx="1873044" cy="3421629"/>
          </a:xfrm>
          <a:prstGeom prst="corner">
            <a:avLst/>
          </a:prstGeom>
          <a:solidFill>
            <a:schemeClr val="accent4">
              <a:lumMod val="20000"/>
              <a:lumOff val="80000"/>
            </a:schemeClr>
          </a:solidFill>
          <a:ln>
            <a:solidFill>
              <a:srgbClr val="FF0000"/>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dirty="0"/>
          </a:p>
        </p:txBody>
      </p:sp>
      <p:sp>
        <p:nvSpPr>
          <p:cNvPr id="7" name="Flowchart: Process 6"/>
          <p:cNvSpPr/>
          <p:nvPr/>
        </p:nvSpPr>
        <p:spPr>
          <a:xfrm>
            <a:off x="3851564" y="595745"/>
            <a:ext cx="4585854" cy="2493819"/>
          </a:xfrm>
          <a:prstGeom prst="flowChartProcess">
            <a:avLst/>
          </a:prstGeom>
          <a:solidFill>
            <a:schemeClr val="bg1"/>
          </a:solidFill>
          <a:ln w="28575"/>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0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মোঃ</a:t>
            </a:r>
            <a:r>
              <a:rPr lang="en-US" sz="40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0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আতিক</a:t>
            </a:r>
            <a:r>
              <a:rPr lang="en-US" sz="40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0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উল্লাহ</a:t>
            </a:r>
            <a:r>
              <a:rPr lang="en-US" sz="40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0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চৌধুরী</a:t>
            </a:r>
            <a:endParaRPr lang="en-US" sz="40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algn="ctr"/>
            <a:r>
              <a:rPr lang="en-US" sz="32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প্রভাষক</a:t>
            </a:r>
            <a:r>
              <a:rPr lang="en-US"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ব্যবস্থাপনা</a:t>
            </a:r>
            <a:r>
              <a:rPr lang="en-US"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বিভাগ</a:t>
            </a:r>
            <a:r>
              <a:rPr lang="en-US"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a:t>
            </a:r>
          </a:p>
          <a:p>
            <a:pPr algn="ctr"/>
            <a:r>
              <a:rPr lang="en-US" sz="32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কো-অর্ডিনেটর</a:t>
            </a:r>
            <a:r>
              <a:rPr lang="en-US"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অনার্স</a:t>
            </a:r>
            <a:r>
              <a:rPr lang="en-US"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কোর্স</a:t>
            </a:r>
            <a:endParaRPr lang="en-US"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algn="ctr"/>
            <a:r>
              <a:rPr lang="en-US" sz="32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রাউজান</a:t>
            </a:r>
            <a:r>
              <a:rPr lang="en-US"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সরকারি</a:t>
            </a:r>
            <a:r>
              <a:rPr lang="en-US"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কলেজ</a:t>
            </a:r>
            <a:r>
              <a:rPr lang="en-US"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চট্টগ্রাম</a:t>
            </a:r>
            <a:r>
              <a:rPr lang="en-US"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a:t>
            </a:r>
          </a:p>
          <a:p>
            <a:pPr algn="ctr"/>
            <a:r>
              <a:rPr lang="en-SG" sz="24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ইমেইল</a:t>
            </a:r>
            <a:r>
              <a:rPr lang="en-SG" sz="2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atikucctg@gmail.com</a:t>
            </a:r>
            <a:endParaRPr lang="en-US" sz="2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90202" y="3446692"/>
            <a:ext cx="2308577" cy="1826077"/>
          </a:xfrm>
          <a:prstGeom prst="rect">
            <a:avLst/>
          </a:prstGeom>
        </p:spPr>
      </p:pic>
      <p:pic>
        <p:nvPicPr>
          <p:cNvPr id="10" name="Content Placeholder 9"/>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463052" y="3109857"/>
            <a:ext cx="3333093" cy="3482742"/>
          </a:xfrm>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31719" y="647700"/>
            <a:ext cx="1905000" cy="1905000"/>
          </a:xfrm>
          <a:prstGeom prst="rect">
            <a:avLst/>
          </a:prstGeom>
        </p:spPr>
      </p:pic>
    </p:spTree>
    <p:extLst>
      <p:ext uri="{BB962C8B-B14F-4D97-AF65-F5344CB8AC3E}">
        <p14:creationId xmlns:p14="http://schemas.microsoft.com/office/powerpoint/2010/main" val="1395178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55673" y="3865418"/>
            <a:ext cx="2826327" cy="1849581"/>
          </a:xfrm>
          <a:solidFill>
            <a:schemeClr val="accent4">
              <a:lumMod val="20000"/>
              <a:lumOff val="80000"/>
            </a:schemeClr>
          </a:solidFill>
        </p:spPr>
        <p:txBody>
          <a:bodyPr>
            <a:noAutofit/>
          </a:bodyPr>
          <a:lstStyle/>
          <a:p>
            <a:pPr algn="ctr">
              <a:buNone/>
            </a:pPr>
            <a:r>
              <a:rPr lang="en-US" sz="3600" b="1" dirty="0" err="1">
                <a:latin typeface="NikoshBAN" pitchFamily="2" charset="0"/>
                <a:cs typeface="NikoshBAN" pitchFamily="2" charset="0"/>
              </a:rPr>
              <a:t>সময়</a:t>
            </a:r>
            <a:r>
              <a:rPr lang="en-US" sz="3600" b="1" dirty="0">
                <a:latin typeface="NikoshBAN" pitchFamily="2" charset="0"/>
                <a:cs typeface="NikoshBAN" pitchFamily="2" charset="0"/>
              </a:rPr>
              <a:t>: 3০ </a:t>
            </a:r>
            <a:r>
              <a:rPr lang="en-US" sz="3600" b="1" dirty="0" err="1">
                <a:latin typeface="NikoshBAN" pitchFamily="2" charset="0"/>
                <a:cs typeface="NikoshBAN" pitchFamily="2" charset="0"/>
              </a:rPr>
              <a:t>মিনিট</a:t>
            </a:r>
            <a:endParaRPr lang="en-US" sz="3600" b="1" dirty="0">
              <a:latin typeface="NikoshBAN" pitchFamily="2" charset="0"/>
              <a:cs typeface="NikoshBAN" pitchFamily="2" charset="0"/>
            </a:endParaRPr>
          </a:p>
          <a:p>
            <a:pPr algn="ctr">
              <a:buNone/>
            </a:pPr>
            <a:r>
              <a:rPr lang="en-SG" sz="3600" b="1" dirty="0" err="1">
                <a:latin typeface="NikoshBAN" pitchFamily="2" charset="0"/>
                <a:cs typeface="NikoshBAN" pitchFamily="2" charset="0"/>
              </a:rPr>
              <a:t>তারিখ</a:t>
            </a:r>
            <a:r>
              <a:rPr lang="en-SG" sz="3600" b="1" dirty="0">
                <a:latin typeface="NikoshBAN" pitchFamily="2" charset="0"/>
                <a:cs typeface="NikoshBAN" pitchFamily="2" charset="0"/>
              </a:rPr>
              <a:t> : </a:t>
            </a:r>
          </a:p>
          <a:p>
            <a:pPr algn="ctr">
              <a:buNone/>
            </a:pPr>
            <a:r>
              <a:rPr lang="en-SG" sz="3600" b="1" dirty="0">
                <a:latin typeface="NikoshBAN" pitchFamily="2" charset="0"/>
                <a:cs typeface="NikoshBAN" pitchFamily="2" charset="0"/>
              </a:rPr>
              <a:t>2</a:t>
            </a:r>
            <a:r>
              <a:rPr lang="bn-BD" sz="3600" b="1" dirty="0">
                <a:latin typeface="NikoshBAN" pitchFamily="2" charset="0"/>
                <a:cs typeface="NikoshBAN" pitchFamily="2" charset="0"/>
              </a:rPr>
              <a:t>3</a:t>
            </a:r>
            <a:r>
              <a:rPr lang="en-SG" sz="3600" b="1" dirty="0">
                <a:latin typeface="NikoshBAN" pitchFamily="2" charset="0"/>
                <a:cs typeface="NikoshBAN" pitchFamily="2" charset="0"/>
              </a:rPr>
              <a:t>/11/২০20</a:t>
            </a:r>
            <a:endParaRPr lang="en-US" sz="3600" b="1" dirty="0">
              <a:latin typeface="NikoshBAN" pitchFamily="2" charset="0"/>
              <a:cs typeface="NikoshBAN" pitchFamily="2"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827" y="512617"/>
            <a:ext cx="4888846" cy="5202381"/>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37592" y="512617"/>
            <a:ext cx="2644408" cy="3060236"/>
          </a:xfrm>
          <a:prstGeom prst="rect">
            <a:avLst/>
          </a:prstGeom>
        </p:spPr>
      </p:pic>
    </p:spTree>
    <p:extLst>
      <p:ext uri="{BB962C8B-B14F-4D97-AF65-F5344CB8AC3E}">
        <p14:creationId xmlns:p14="http://schemas.microsoft.com/office/powerpoint/2010/main" val="3560799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4946080" y="254538"/>
            <a:ext cx="4135582" cy="2246769"/>
          </a:xfrm>
          <a:prstGeom prst="rect">
            <a:avLst/>
          </a:prstGeom>
          <a:solidFill>
            <a:schemeClr val="accent1">
              <a:lumMod val="20000"/>
              <a:lumOff val="80000"/>
            </a:schemeClr>
          </a:solidFill>
          <a:ln>
            <a:solidFill>
              <a:schemeClr val="accent1"/>
            </a:solidFill>
          </a:ln>
        </p:spPr>
        <p:txBody>
          <a:bodyPr wrap="square" rtlCol="0">
            <a:spAutoFit/>
          </a:bodyPr>
          <a:lstStyle/>
          <a:p>
            <a:pPr algn="ctr"/>
            <a:r>
              <a:rPr lang="en-SG" sz="4800" dirty="0" err="1">
                <a:solidFill>
                  <a:srgbClr val="002060"/>
                </a:solidFill>
                <a:latin typeface="NikoshBAN" panose="02000000000000000000" pitchFamily="2" charset="0"/>
                <a:cs typeface="NikoshBAN" panose="02000000000000000000" pitchFamily="2" charset="0"/>
              </a:rPr>
              <a:t>ইলেকট্রনিক</a:t>
            </a:r>
            <a:r>
              <a:rPr lang="en-SG" sz="4800" dirty="0">
                <a:solidFill>
                  <a:srgbClr val="002060"/>
                </a:solidFill>
                <a:latin typeface="NikoshBAN" panose="02000000000000000000" pitchFamily="2" charset="0"/>
                <a:cs typeface="NikoshBAN" panose="02000000000000000000" pitchFamily="2" charset="0"/>
              </a:rPr>
              <a:t> ও</a:t>
            </a:r>
          </a:p>
          <a:p>
            <a:pPr algn="ctr"/>
            <a:r>
              <a:rPr lang="en-SG" sz="4800" dirty="0">
                <a:solidFill>
                  <a:srgbClr val="002060"/>
                </a:solidFill>
                <a:latin typeface="NikoshBAN" panose="02000000000000000000" pitchFamily="2" charset="0"/>
                <a:cs typeface="NikoshBAN" panose="02000000000000000000" pitchFamily="2" charset="0"/>
              </a:rPr>
              <a:t> </a:t>
            </a:r>
            <a:r>
              <a:rPr lang="en-SG" sz="4800" dirty="0" err="1">
                <a:solidFill>
                  <a:srgbClr val="002060"/>
                </a:solidFill>
                <a:latin typeface="NikoshBAN" panose="02000000000000000000" pitchFamily="2" charset="0"/>
                <a:cs typeface="NikoshBAN" panose="02000000000000000000" pitchFamily="2" charset="0"/>
              </a:rPr>
              <a:t>আধুনিক</a:t>
            </a:r>
            <a:r>
              <a:rPr lang="en-SG" sz="4800" dirty="0">
                <a:solidFill>
                  <a:srgbClr val="002060"/>
                </a:solidFill>
                <a:latin typeface="NikoshBAN" panose="02000000000000000000" pitchFamily="2" charset="0"/>
                <a:cs typeface="NikoshBAN" panose="02000000000000000000" pitchFamily="2" charset="0"/>
              </a:rPr>
              <a:t> </a:t>
            </a:r>
            <a:r>
              <a:rPr lang="en-SG" sz="4800" dirty="0" err="1">
                <a:solidFill>
                  <a:srgbClr val="002060"/>
                </a:solidFill>
                <a:latin typeface="NikoshBAN" panose="02000000000000000000" pitchFamily="2" charset="0"/>
                <a:cs typeface="NikoshBAN" panose="02000000000000000000" pitchFamily="2" charset="0"/>
              </a:rPr>
              <a:t>ব্যাংকিং</a:t>
            </a:r>
            <a:endParaRPr lang="en-SG" sz="4800" dirty="0">
              <a:solidFill>
                <a:srgbClr val="002060"/>
              </a:solidFill>
              <a:latin typeface="NikoshBAN" panose="02000000000000000000" pitchFamily="2" charset="0"/>
              <a:cs typeface="NikoshBAN" panose="02000000000000000000" pitchFamily="2" charset="0"/>
            </a:endParaRPr>
          </a:p>
          <a:p>
            <a:pPr algn="ctr"/>
            <a:r>
              <a:rPr lang="en-US" sz="4400" b="1" dirty="0" err="1">
                <a:latin typeface="NikoshBAN" pitchFamily="2" charset="0"/>
                <a:cs typeface="NikoshBAN" pitchFamily="2" charset="0"/>
              </a:rPr>
              <a:t>নবম</a:t>
            </a:r>
            <a:r>
              <a:rPr lang="en-US" sz="4400" b="1" dirty="0">
                <a:latin typeface="NikoshBAN" pitchFamily="2" charset="0"/>
                <a:cs typeface="NikoshBAN" pitchFamily="2" charset="0"/>
              </a:rPr>
              <a:t> </a:t>
            </a:r>
            <a:r>
              <a:rPr lang="en-US" sz="4400" b="1" dirty="0" err="1">
                <a:latin typeface="NikoshBAN" pitchFamily="2" charset="0"/>
                <a:cs typeface="NikoshBAN" pitchFamily="2" charset="0"/>
              </a:rPr>
              <a:t>অধ্যায়</a:t>
            </a:r>
            <a:endParaRPr lang="en-US" sz="4400" b="1" dirty="0">
              <a:latin typeface="NikoshBAN" pitchFamily="2" charset="0"/>
              <a:cs typeface="NikoshBAN" pitchFamily="2"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420" y="3004704"/>
            <a:ext cx="9047018" cy="3825586"/>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420" y="249383"/>
            <a:ext cx="4911869" cy="2757054"/>
          </a:xfrm>
          <a:prstGeom prst="rect">
            <a:avLst/>
          </a:prstGeom>
        </p:spPr>
      </p:pic>
    </p:spTree>
    <p:extLst>
      <p:ext uri="{BB962C8B-B14F-4D97-AF65-F5344CB8AC3E}">
        <p14:creationId xmlns:p14="http://schemas.microsoft.com/office/powerpoint/2010/main" val="2707340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466975" y="515549"/>
            <a:ext cx="4225925" cy="1033463"/>
          </a:xfrm>
          <a:solidFill>
            <a:schemeClr val="bg2"/>
          </a:solidFill>
          <a:ln w="19050">
            <a:solidFill>
              <a:srgbClr val="FF0000"/>
            </a:solidFill>
          </a:ln>
        </p:spPr>
        <p:txBody>
          <a:bodyPr>
            <a:normAutofit/>
          </a:bodyPr>
          <a:lstStyle/>
          <a:p>
            <a:pPr algn="ctr"/>
            <a:r>
              <a:rPr lang="en-US" sz="6000" b="1" dirty="0" err="1">
                <a:ln w="9525">
                  <a:solidFill>
                    <a:schemeClr val="bg1"/>
                  </a:solidFill>
                  <a:prstDash val="solid"/>
                </a:ln>
                <a:effectLst>
                  <a:outerShdw blurRad="12700" dist="38100" dir="2700000" algn="tl" rotWithShape="0">
                    <a:schemeClr val="bg1">
                      <a:lumMod val="50000"/>
                    </a:schemeClr>
                  </a:outerShdw>
                </a:effectLst>
                <a:latin typeface="NikoshBAN" panose="02000000000000000000" pitchFamily="2" charset="0"/>
                <a:cs typeface="NikoshBAN" panose="02000000000000000000" pitchFamily="2" charset="0"/>
              </a:rPr>
              <a:t>শিখন</a:t>
            </a:r>
            <a:r>
              <a:rPr lang="en-US" sz="6000" b="1" dirty="0">
                <a:ln w="9525">
                  <a:solidFill>
                    <a:schemeClr val="bg1"/>
                  </a:solidFill>
                  <a:prstDash val="solid"/>
                </a:ln>
                <a:effectLst>
                  <a:outerShdw blurRad="12700" dist="38100" dir="2700000" algn="tl" rotWithShape="0">
                    <a:schemeClr val="bg1">
                      <a:lumMod val="50000"/>
                    </a:schemeClr>
                  </a:outerShdw>
                </a:effectLst>
                <a:latin typeface="NikoshBAN" panose="02000000000000000000" pitchFamily="2" charset="0"/>
                <a:cs typeface="NikoshBAN" panose="02000000000000000000" pitchFamily="2" charset="0"/>
              </a:rPr>
              <a:t> </a:t>
            </a:r>
            <a:r>
              <a:rPr lang="en-US" sz="6000" b="1" dirty="0" err="1">
                <a:ln w="9525">
                  <a:solidFill>
                    <a:schemeClr val="bg1"/>
                  </a:solidFill>
                  <a:prstDash val="solid"/>
                </a:ln>
                <a:effectLst>
                  <a:outerShdw blurRad="12700" dist="38100" dir="2700000" algn="tl" rotWithShape="0">
                    <a:schemeClr val="bg1">
                      <a:lumMod val="50000"/>
                    </a:schemeClr>
                  </a:outerShdw>
                </a:effectLst>
                <a:latin typeface="NikoshBAN" panose="02000000000000000000" pitchFamily="2" charset="0"/>
                <a:cs typeface="NikoshBAN" panose="02000000000000000000" pitchFamily="2" charset="0"/>
              </a:rPr>
              <a:t>ফল</a:t>
            </a:r>
            <a:endParaRPr lang="en-US" sz="6000" b="1" dirty="0">
              <a:ln w="9525">
                <a:solidFill>
                  <a:schemeClr val="bg1"/>
                </a:solidFill>
                <a:prstDash val="solid"/>
              </a:ln>
              <a:effectLst>
                <a:outerShdw blurRad="12700" dist="38100" dir="2700000" algn="tl" rotWithShape="0">
                  <a:schemeClr val="bg1">
                    <a:lumMod val="50000"/>
                  </a:schemeClr>
                </a:outerShdw>
              </a:effectLst>
              <a:latin typeface="NikoshBAN" panose="02000000000000000000" pitchFamily="2" charset="0"/>
              <a:cs typeface="NikoshBAN" panose="02000000000000000000" pitchFamily="2" charset="0"/>
            </a:endParaRPr>
          </a:p>
        </p:txBody>
      </p:sp>
      <p:sp>
        <p:nvSpPr>
          <p:cNvPr id="3" name="Minus 2"/>
          <p:cNvSpPr/>
          <p:nvPr/>
        </p:nvSpPr>
        <p:spPr>
          <a:xfrm>
            <a:off x="2191997" y="5335804"/>
            <a:ext cx="4546048" cy="954156"/>
          </a:xfrm>
          <a:prstGeom prst="mathMinus">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lowchart: Connector 3"/>
          <p:cNvSpPr/>
          <p:nvPr/>
        </p:nvSpPr>
        <p:spPr>
          <a:xfrm>
            <a:off x="1196847" y="5421944"/>
            <a:ext cx="755375" cy="78187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Connector 8"/>
          <p:cNvSpPr/>
          <p:nvPr/>
        </p:nvSpPr>
        <p:spPr>
          <a:xfrm>
            <a:off x="6977820" y="5421944"/>
            <a:ext cx="755375" cy="78187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58423" y="1918105"/>
            <a:ext cx="7582012" cy="27242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rgbClr val="0070C0"/>
                </a:solidFill>
                <a:latin typeface="NikoshBAN" panose="02000000000000000000" pitchFamily="2" charset="0"/>
                <a:cs typeface="NikoshBAN" panose="02000000000000000000" pitchFamily="2" charset="0"/>
              </a:rPr>
              <a:t>এ </a:t>
            </a:r>
            <a:r>
              <a:rPr lang="en-US" sz="4000" b="1" dirty="0" err="1">
                <a:solidFill>
                  <a:srgbClr val="0070C0"/>
                </a:solidFill>
                <a:latin typeface="NikoshBAN" panose="02000000000000000000" pitchFamily="2" charset="0"/>
                <a:cs typeface="NikoshBAN" panose="02000000000000000000" pitchFamily="2" charset="0"/>
              </a:rPr>
              <a:t>পাঠ</a:t>
            </a:r>
            <a:r>
              <a:rPr lang="en-US" sz="4000" b="1" dirty="0">
                <a:solidFill>
                  <a:srgbClr val="0070C0"/>
                </a:solidFill>
                <a:latin typeface="NikoshBAN" panose="02000000000000000000" pitchFamily="2" charset="0"/>
                <a:cs typeface="NikoshBAN" panose="02000000000000000000" pitchFamily="2" charset="0"/>
              </a:rPr>
              <a:t> </a:t>
            </a:r>
            <a:r>
              <a:rPr lang="en-US" sz="4000" b="1" dirty="0" err="1">
                <a:solidFill>
                  <a:srgbClr val="0070C0"/>
                </a:solidFill>
                <a:latin typeface="NikoshBAN" panose="02000000000000000000" pitchFamily="2" charset="0"/>
                <a:cs typeface="NikoshBAN" panose="02000000000000000000" pitchFamily="2" charset="0"/>
              </a:rPr>
              <a:t>শেষে</a:t>
            </a:r>
            <a:r>
              <a:rPr lang="en-US" sz="4000" b="1" dirty="0">
                <a:solidFill>
                  <a:srgbClr val="0070C0"/>
                </a:solidFill>
                <a:latin typeface="NikoshBAN" panose="02000000000000000000" pitchFamily="2" charset="0"/>
                <a:cs typeface="NikoshBAN" panose="02000000000000000000" pitchFamily="2" charset="0"/>
              </a:rPr>
              <a:t> </a:t>
            </a:r>
            <a:r>
              <a:rPr lang="en-US" sz="4000" b="1" dirty="0" err="1">
                <a:solidFill>
                  <a:srgbClr val="0070C0"/>
                </a:solidFill>
                <a:latin typeface="NikoshBAN" panose="02000000000000000000" pitchFamily="2" charset="0"/>
                <a:cs typeface="NikoshBAN" panose="02000000000000000000" pitchFamily="2" charset="0"/>
              </a:rPr>
              <a:t>শিক্ষার্থীরা</a:t>
            </a:r>
            <a:r>
              <a:rPr lang="en-US" sz="4000" b="1" dirty="0">
                <a:solidFill>
                  <a:srgbClr val="0070C0"/>
                </a:solidFill>
                <a:latin typeface="NikoshBAN" panose="02000000000000000000" pitchFamily="2" charset="0"/>
                <a:cs typeface="NikoshBAN" panose="02000000000000000000" pitchFamily="2" charset="0"/>
              </a:rPr>
              <a:t>-</a:t>
            </a:r>
            <a:endParaRPr lang="bn-BD" sz="4000" b="1" dirty="0">
              <a:solidFill>
                <a:srgbClr val="0070C0"/>
              </a:solidFill>
              <a:latin typeface="NikoshBAN" panose="02000000000000000000" pitchFamily="2" charset="0"/>
              <a:cs typeface="NikoshBAN" panose="02000000000000000000" pitchFamily="2" charset="0"/>
            </a:endParaRPr>
          </a:p>
          <a:p>
            <a:pPr algn="ctr"/>
            <a:endParaRPr lang="bn-BD" sz="4000" b="1" dirty="0">
              <a:solidFill>
                <a:srgbClr val="0070C0"/>
              </a:solidFill>
              <a:latin typeface="NikoshBAN" panose="02000000000000000000" pitchFamily="2" charset="0"/>
              <a:cs typeface="NikoshBAN" panose="02000000000000000000" pitchFamily="2" charset="0"/>
            </a:endParaRPr>
          </a:p>
          <a:p>
            <a:pPr algn="ctr"/>
            <a:r>
              <a:rPr lang="bn-BD" sz="4000" b="1" dirty="0">
                <a:solidFill>
                  <a:schemeClr val="tx1"/>
                </a:solidFill>
                <a:latin typeface="NikoshBAN" panose="02000000000000000000" pitchFamily="2" charset="0"/>
                <a:cs typeface="NikoshBAN" panose="02000000000000000000" pitchFamily="2" charset="0"/>
              </a:rPr>
              <a:t>ঢাকা বোর্ড-২০১৯_প্রশ্ন নংঃ ০৭ উত্তর ব্যাখ্যা করতে পারবে।</a:t>
            </a:r>
            <a:endParaRPr lang="en-US" sz="4000" b="1"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11581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8BAE193-DF7D-428C-B10C-15152DBD4536}"/>
              </a:ext>
            </a:extLst>
          </p:cNvPr>
          <p:cNvSpPr txBox="1"/>
          <p:nvPr/>
        </p:nvSpPr>
        <p:spPr>
          <a:xfrm>
            <a:off x="779489" y="1530753"/>
            <a:ext cx="7585022" cy="4832092"/>
          </a:xfrm>
          <a:prstGeom prst="rect">
            <a:avLst/>
          </a:prstGeom>
          <a:noFill/>
        </p:spPr>
        <p:txBody>
          <a:bodyPr wrap="square" rtlCol="0">
            <a:spAutoFit/>
          </a:bodyPr>
          <a:lstStyle/>
          <a:p>
            <a:pPr algn="just"/>
            <a:r>
              <a:rPr lang="bn-BD" sz="2800" dirty="0">
                <a:latin typeface="NikoshBAN" panose="02000000000000000000" pitchFamily="2" charset="0"/>
                <a:cs typeface="NikoshBAN" panose="02000000000000000000" pitchFamily="2" charset="0"/>
              </a:rPr>
              <a:t>সামাদ সাহেব একজন চাকরিজীবি। তিনি একটি চুম্বকীয় প্লাষ্টিক কার্ডের মালিক। সেই কার্ড ব্যবহার করে তিনি সহজে কেনাকাটা করতে পারেন। হঠাৎ একদিন তিনি ঐ কার্ড ব্যবহার করেও ক্রয়কৃত দ্রব্যের দাম সম্পূর্ণ পরিশোধ করতে ব্যর্থ হয়ে অন্য একটি কার্ডের মালিক হবার কথা ভাবলেন এবং ব্যাংকের সাথে যোগাযোগ করে কার্ডটি সংগ্রহ করেন। কার্ডটির খরচ পূর্বের কার্ডের তুলনায় বেশি হলেও বাড়তি সুবিধা রয়েছে।</a:t>
            </a:r>
          </a:p>
          <a:p>
            <a:pPr algn="just"/>
            <a:r>
              <a:rPr lang="bn-BD" sz="2800" b="1" dirty="0">
                <a:latin typeface="NikoshBAN" panose="02000000000000000000" pitchFamily="2" charset="0"/>
                <a:cs typeface="NikoshBAN" panose="02000000000000000000" pitchFamily="2" charset="0"/>
              </a:rPr>
              <a:t>গ) উদ্দীপকের সামাদ সাহেব প্রথমে কোন কার্ডের মালিক ছিলেন? ব্যাখ্যা কর।</a:t>
            </a:r>
          </a:p>
          <a:p>
            <a:pPr algn="just"/>
            <a:r>
              <a:rPr lang="bn-BD" sz="2800" b="1" dirty="0">
                <a:latin typeface="NikoshBAN" panose="02000000000000000000" pitchFamily="2" charset="0"/>
                <a:cs typeface="NikoshBAN" panose="02000000000000000000" pitchFamily="2" charset="0"/>
              </a:rPr>
              <a:t>ঘ) উদ্দীপকে সামাদ সাহেবের দ্বিতীয় কার্ডটি সংগ্রহের যৌক্তিকতা বিশ্লেষণ কর। </a:t>
            </a:r>
            <a:endParaRPr lang="en-US" sz="2800" b="1" dirty="0">
              <a:latin typeface="NikoshBAN" panose="02000000000000000000" pitchFamily="2" charset="0"/>
              <a:cs typeface="NikoshBAN" panose="02000000000000000000" pitchFamily="2" charset="0"/>
            </a:endParaRPr>
          </a:p>
        </p:txBody>
      </p:sp>
      <p:sp>
        <p:nvSpPr>
          <p:cNvPr id="5" name="Rectangle 4">
            <a:extLst>
              <a:ext uri="{FF2B5EF4-FFF2-40B4-BE49-F238E27FC236}">
                <a16:creationId xmlns:a16="http://schemas.microsoft.com/office/drawing/2014/main" id="{7F21F830-BD93-48FE-A634-2698952554BB}"/>
              </a:ext>
            </a:extLst>
          </p:cNvPr>
          <p:cNvSpPr/>
          <p:nvPr/>
        </p:nvSpPr>
        <p:spPr>
          <a:xfrm>
            <a:off x="1728369" y="299804"/>
            <a:ext cx="5976575" cy="101933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4800" b="1" dirty="0">
                <a:solidFill>
                  <a:schemeClr val="tx1"/>
                </a:solidFill>
                <a:latin typeface="NikoshBAN" panose="02000000000000000000" pitchFamily="2" charset="0"/>
                <a:cs typeface="NikoshBAN" panose="02000000000000000000" pitchFamily="2" charset="0"/>
              </a:rPr>
              <a:t>ঢাকা বোর্ড-২০১৯_প্রশ্ন নংঃ ০৭</a:t>
            </a:r>
            <a:endParaRPr lang="en-US" sz="4800" b="1"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728915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F21F830-BD93-48FE-A634-2698952554BB}"/>
              </a:ext>
            </a:extLst>
          </p:cNvPr>
          <p:cNvSpPr/>
          <p:nvPr/>
        </p:nvSpPr>
        <p:spPr>
          <a:xfrm>
            <a:off x="854440" y="1435307"/>
            <a:ext cx="7435120" cy="3987385"/>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bn-BD" sz="4800" b="1" dirty="0">
              <a:solidFill>
                <a:schemeClr val="tx1"/>
              </a:solidFill>
              <a:latin typeface="NikoshBAN" panose="02000000000000000000" pitchFamily="2" charset="0"/>
              <a:cs typeface="NikoshBAN" panose="02000000000000000000" pitchFamily="2" charset="0"/>
            </a:endParaRPr>
          </a:p>
          <a:p>
            <a:pPr algn="just"/>
            <a:r>
              <a:rPr lang="bn-BD" sz="4800" b="1" dirty="0">
                <a:solidFill>
                  <a:schemeClr val="tx1"/>
                </a:solidFill>
                <a:latin typeface="NikoshBAN" panose="02000000000000000000" pitchFamily="2" charset="0"/>
                <a:cs typeface="NikoshBAN" panose="02000000000000000000" pitchFamily="2" charset="0"/>
              </a:rPr>
              <a:t>গ) উদ্দীপকের সামাদ সাহেব প্রথমে কোন কার্ডের মালিক ছিলেন? ব্যাখ্যা কর।</a:t>
            </a:r>
          </a:p>
          <a:p>
            <a:pPr algn="just"/>
            <a:endParaRPr lang="bn-BD" sz="4800" b="1" dirty="0">
              <a:solidFill>
                <a:schemeClr val="tx1"/>
              </a:solidFill>
              <a:latin typeface="NikoshBAN" panose="02000000000000000000" pitchFamily="2" charset="0"/>
              <a:cs typeface="NikoshBAN" panose="02000000000000000000" pitchFamily="2" charset="0"/>
            </a:endParaRPr>
          </a:p>
          <a:p>
            <a:pPr algn="just"/>
            <a:r>
              <a:rPr lang="bn-BD" sz="4800" b="1" dirty="0">
                <a:solidFill>
                  <a:srgbClr val="0070C0"/>
                </a:solidFill>
                <a:latin typeface="NikoshBAN" panose="02000000000000000000" pitchFamily="2" charset="0"/>
                <a:cs typeface="NikoshBAN" panose="02000000000000000000" pitchFamily="2" charset="0"/>
              </a:rPr>
              <a:t>উত্তরঃ ডেবিট কার্ড।</a:t>
            </a:r>
          </a:p>
          <a:p>
            <a:pPr algn="just"/>
            <a:endParaRPr lang="bn-BD" sz="4800" b="1"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054221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096950" y="341060"/>
            <a:ext cx="4542497" cy="923330"/>
          </a:xfrm>
          <a:prstGeom prst="rect">
            <a:avLst/>
          </a:prstGeom>
          <a:solidFill>
            <a:srgbClr val="FFFF00"/>
          </a:solidFill>
          <a:ln>
            <a:solidFill>
              <a:schemeClr val="tx2"/>
            </a:solidFill>
          </a:ln>
        </p:spPr>
        <p:txBody>
          <a:bodyPr wrap="square" rtlCol="0">
            <a:spAutoFit/>
          </a:bodyPr>
          <a:lstStyle/>
          <a:p>
            <a:pPr algn="ctr"/>
            <a:r>
              <a:rPr lang="en-SG" sz="5400" b="1" dirty="0" err="1">
                <a:latin typeface="NikoshBAN" panose="02000000000000000000" pitchFamily="2" charset="0"/>
                <a:cs typeface="NikoshBAN" panose="02000000000000000000" pitchFamily="2" charset="0"/>
              </a:rPr>
              <a:t>ডেবিট</a:t>
            </a:r>
            <a:r>
              <a:rPr lang="en-SG" sz="5400" b="1" dirty="0">
                <a:latin typeface="NikoshBAN" panose="02000000000000000000" pitchFamily="2" charset="0"/>
                <a:cs typeface="NikoshBAN" panose="02000000000000000000" pitchFamily="2" charset="0"/>
              </a:rPr>
              <a:t> </a:t>
            </a:r>
            <a:r>
              <a:rPr lang="en-SG" sz="5400" b="1" dirty="0" err="1">
                <a:latin typeface="NikoshBAN" panose="02000000000000000000" pitchFamily="2" charset="0"/>
                <a:cs typeface="NikoshBAN" panose="02000000000000000000" pitchFamily="2" charset="0"/>
              </a:rPr>
              <a:t>কার্ড</a:t>
            </a:r>
            <a:endParaRPr lang="en-US" sz="5400" b="1" dirty="0">
              <a:latin typeface="NikoshBAN" panose="02000000000000000000" pitchFamily="2" charset="0"/>
              <a:cs typeface="NikoshBAN" panose="02000000000000000000" pitchFamily="2" charset="0"/>
            </a:endParaRPr>
          </a:p>
        </p:txBody>
      </p:sp>
      <p:sp>
        <p:nvSpPr>
          <p:cNvPr id="5" name="TextBox 4"/>
          <p:cNvSpPr txBox="1"/>
          <p:nvPr/>
        </p:nvSpPr>
        <p:spPr>
          <a:xfrm>
            <a:off x="471049" y="1389082"/>
            <a:ext cx="8160327" cy="5016758"/>
          </a:xfrm>
          <a:prstGeom prst="rect">
            <a:avLst/>
          </a:prstGeom>
          <a:noFill/>
          <a:ln>
            <a:solidFill>
              <a:schemeClr val="tx2"/>
            </a:solidFill>
          </a:ln>
        </p:spPr>
        <p:txBody>
          <a:bodyPr wrap="square" rtlCol="0">
            <a:spAutoFit/>
          </a:bodyPr>
          <a:lstStyle/>
          <a:p>
            <a:pPr algn="just"/>
            <a:r>
              <a:rPr lang="as-IN" sz="3200" dirty="0">
                <a:latin typeface="NikoshBAN" panose="02000000000000000000" pitchFamily="2" charset="0"/>
                <a:cs typeface="NikoshBAN" panose="02000000000000000000" pitchFamily="2" charset="0"/>
              </a:rPr>
              <a:t>সেভিংস (সঞ্চয়ী) কিংবা কারেন্ট (চলতি) অ্যাকাউন্ট এর গ্রাহকদের ব্যাংক থেকে ডেবিট কার্ড প্রদান করা হয়। এছাড়াও কর্পোরেট ব্যক্তিত্বদেরও ডেবিট কার্ড প্রদান করা হয়। এই কার্ডগুলি গ্রাহকের অ্যাকাউন্টের সাথে যুক্ত থাকে। যদি আপনার অ্যাকাউন্টে পর্যাপ্ত ব্যালেন্স থাকে তাহলে ডেবিট কার্ড ব্যবহার করে এটিএম বুথ থেকে টাকা তুলতে পারবেন, অনলাইন এবং অফলাইনে কেনাকাটা করতে পারবেন এবং আপনার অ্যাকাউন্ট থেকে অন্য কারও অ্যাকাউন্টে অর্থ স্থানান্তরও করতে পারবেন। বিভিন্ন ধরনের সেবা পেতে কিংবা পণ্য ক্রয় করতে ডেবিট কার্ড ব্যবহার করা যায়, এক্ষেত্রে আপনার একাউন্ট থেকে টাকা কেটে নেয়া হবে।</a:t>
            </a:r>
          </a:p>
        </p:txBody>
      </p:sp>
    </p:spTree>
    <p:extLst>
      <p:ext uri="{BB962C8B-B14F-4D97-AF65-F5344CB8AC3E}">
        <p14:creationId xmlns:p14="http://schemas.microsoft.com/office/powerpoint/2010/main" val="1749305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2559" t="2187" r="2557" b="3791"/>
          <a:stretch/>
        </p:blipFill>
        <p:spPr>
          <a:xfrm>
            <a:off x="6109853" y="4793672"/>
            <a:ext cx="2992582" cy="2036617"/>
          </a:xfrm>
          <a:prstGeom prst="rect">
            <a:avLst/>
          </a:prstGeom>
        </p:spPr>
      </p:pic>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6195" t="13333" r="1663" b="7619"/>
          <a:stretch/>
        </p:blipFill>
        <p:spPr>
          <a:xfrm>
            <a:off x="4612733" y="0"/>
            <a:ext cx="4531268" cy="2660074"/>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4599709" cy="2715491"/>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793673"/>
            <a:ext cx="3094700" cy="2064327"/>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20724" y="4835235"/>
            <a:ext cx="3144549" cy="1995055"/>
          </a:xfrm>
          <a:prstGeom prst="rect">
            <a:avLst/>
          </a:prstGeom>
        </p:spPr>
      </p:pic>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527962" y="2660073"/>
            <a:ext cx="3574473" cy="2137419"/>
          </a:xfrm>
          <a:prstGeom prst="rect">
            <a:avLst/>
          </a:prstGeom>
        </p:spPr>
      </p:pic>
      <p:pic>
        <p:nvPicPr>
          <p:cNvPr id="9" name="Picture 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2639291"/>
            <a:ext cx="3629891" cy="2209800"/>
          </a:xfrm>
          <a:prstGeom prst="rect">
            <a:avLst/>
          </a:prstGeom>
        </p:spPr>
      </p:pic>
      <p:sp>
        <p:nvSpPr>
          <p:cNvPr id="10" name="TextBox 9"/>
          <p:cNvSpPr txBox="1"/>
          <p:nvPr/>
        </p:nvSpPr>
        <p:spPr>
          <a:xfrm>
            <a:off x="3616036" y="2682477"/>
            <a:ext cx="1845774" cy="2123658"/>
          </a:xfrm>
          <a:prstGeom prst="rect">
            <a:avLst/>
          </a:prstGeom>
          <a:solidFill>
            <a:srgbClr val="FFFF00"/>
          </a:solidFill>
          <a:ln>
            <a:solidFill>
              <a:schemeClr val="tx2"/>
            </a:solidFill>
          </a:ln>
        </p:spPr>
        <p:txBody>
          <a:bodyPr wrap="square" rtlCol="0">
            <a:spAutoFit/>
          </a:bodyPr>
          <a:lstStyle/>
          <a:p>
            <a:pPr algn="ctr"/>
            <a:r>
              <a:rPr lang="en-SG" sz="6600" b="1" dirty="0" err="1">
                <a:latin typeface="NikoshBAN" panose="02000000000000000000" pitchFamily="2" charset="0"/>
                <a:cs typeface="NikoshBAN" panose="02000000000000000000" pitchFamily="2" charset="0"/>
              </a:rPr>
              <a:t>ডেবিট</a:t>
            </a:r>
            <a:endParaRPr lang="en-SG" sz="6600" b="1" dirty="0">
              <a:latin typeface="NikoshBAN" panose="02000000000000000000" pitchFamily="2" charset="0"/>
              <a:cs typeface="NikoshBAN" panose="02000000000000000000" pitchFamily="2" charset="0"/>
            </a:endParaRPr>
          </a:p>
          <a:p>
            <a:pPr algn="ctr"/>
            <a:r>
              <a:rPr lang="en-SG" sz="6600" b="1" dirty="0">
                <a:latin typeface="NikoshBAN" panose="02000000000000000000" pitchFamily="2" charset="0"/>
                <a:cs typeface="NikoshBAN" panose="02000000000000000000" pitchFamily="2" charset="0"/>
              </a:rPr>
              <a:t> </a:t>
            </a:r>
            <a:r>
              <a:rPr lang="en-SG" sz="6600" b="1" dirty="0" err="1">
                <a:latin typeface="NikoshBAN" panose="02000000000000000000" pitchFamily="2" charset="0"/>
                <a:cs typeface="NikoshBAN" panose="02000000000000000000" pitchFamily="2" charset="0"/>
              </a:rPr>
              <a:t>কার্ড</a:t>
            </a:r>
            <a:endParaRPr lang="en-US" sz="66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4670550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2918</TotalTime>
  <Words>803</Words>
  <Application>Microsoft Office PowerPoint</Application>
  <PresentationFormat>On-screen Show (4:3)</PresentationFormat>
  <Paragraphs>85</Paragraphs>
  <Slides>19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NikoshBAN</vt:lpstr>
      <vt:lpstr>Office Theme</vt:lpstr>
      <vt:lpstr>PowerPoint Presentation</vt:lpstr>
      <vt:lpstr>PowerPoint Presentation</vt:lpstr>
      <vt:lpstr>PowerPoint Presentation</vt:lpstr>
      <vt:lpstr>PowerPoint Presentation</vt:lpstr>
      <vt:lpstr>শিখন ফল</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Raozan College</dc:creator>
  <cp:lastModifiedBy>Raozan College</cp:lastModifiedBy>
  <cp:revision>320</cp:revision>
  <dcterms:created xsi:type="dcterms:W3CDTF">2019-06-11T16:39:17Z</dcterms:created>
  <dcterms:modified xsi:type="dcterms:W3CDTF">2021-07-11T06:49:03Z</dcterms:modified>
</cp:coreProperties>
</file>