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sldIdLst>
    <p:sldId id="292" r:id="rId2"/>
    <p:sldId id="257" r:id="rId3"/>
    <p:sldId id="293" r:id="rId4"/>
    <p:sldId id="321" r:id="rId5"/>
    <p:sldId id="296" r:id="rId6"/>
    <p:sldId id="262" r:id="rId7"/>
    <p:sldId id="285" r:id="rId8"/>
    <p:sldId id="316" r:id="rId9"/>
    <p:sldId id="300" r:id="rId10"/>
    <p:sldId id="318" r:id="rId11"/>
    <p:sldId id="322" r:id="rId12"/>
    <p:sldId id="323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ik" id="{6295E52C-01A3-4960-BF5A-3462E3639C54}">
          <p14:sldIdLst/>
        </p14:section>
        <p14:section name="Untitled Section" id="{183907D7-6FB7-436B-A028-43AF2F8D0531}">
          <p14:sldIdLst>
            <p14:sldId id="292"/>
            <p14:sldId id="257"/>
            <p14:sldId id="293"/>
            <p14:sldId id="321"/>
            <p14:sldId id="296"/>
            <p14:sldId id="262"/>
            <p14:sldId id="285"/>
            <p14:sldId id="316"/>
            <p14:sldId id="300"/>
            <p14:sldId id="318"/>
            <p14:sldId id="322"/>
            <p14:sldId id="323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4027" autoAdjust="0"/>
  </p:normalViewPr>
  <p:slideViewPr>
    <p:cSldViewPr snapToGrid="0">
      <p:cViewPr varScale="1">
        <p:scale>
          <a:sx n="64" d="100"/>
          <a:sy n="64" d="100"/>
        </p:scale>
        <p:origin x="1302" y="7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0"/>
    </p:cViewPr>
  </p:sorterViewPr>
  <p:notesViewPr>
    <p:cSldViewPr snapToGrid="0">
      <p:cViewPr varScale="1">
        <p:scale>
          <a:sx n="58" d="100"/>
          <a:sy n="58" d="100"/>
        </p:scale>
        <p:origin x="17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6BD2-F2ED-454B-A833-BC64C2B59D6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BD70-AE35-4BF2-B357-6AC0870C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7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D359-E127-4703-8C97-251C08E16D3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880"/>
          <a:stretch/>
        </p:blipFill>
        <p:spPr>
          <a:xfrm>
            <a:off x="0" y="0"/>
            <a:ext cx="9091784" cy="6781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33731" y="1098654"/>
            <a:ext cx="5276538" cy="4584491"/>
          </a:xfrm>
        </p:spPr>
        <p:txBody>
          <a:bodyPr>
            <a:noAutofit/>
          </a:bodyPr>
          <a:lstStyle/>
          <a:p>
            <a:r>
              <a:rPr lang="en-US" sz="13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13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3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8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026" y="594278"/>
            <a:ext cx="7469945" cy="1261884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 আরোপিত/গুরুত্ব প্রদত্ত গড় মুলধন ব্যয়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Weighted Average Cost of Capital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836" y="2183045"/>
            <a:ext cx="8160327" cy="28007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মুলধনের প্রতিটি উৎসের শতকরা হারকে, উহার সুনির্দিষ্ট কর পরবর্তী ব্যয় দ্বারা গুণ করে যে সার্বিক ব্যয় নির্ধারণ করা হয় তাকে ভার আরোপিত/গুরুত্ব প্রদত্ত গড় মুলধন ব্যয় বলে।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0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926" y="341060"/>
            <a:ext cx="749808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 আরোপিত/গুরুত্ব প্রদত্ত গড় মুলধন ব্যয় নির্ণয়ের সূত্র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62C3F5-116F-4EC0-815A-0E10FF818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t="39912" r="22440" b="26891"/>
          <a:stretch/>
        </p:blipFill>
        <p:spPr>
          <a:xfrm>
            <a:off x="1199270" y="2225422"/>
            <a:ext cx="6731391" cy="31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6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926" y="341060"/>
            <a:ext cx="749808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 আরোপিত/গুরুত্ব প্রদত্ত গড় মুলধন ব্যয় নির্ণয়ের সূত্র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B7BBD-4501-45EC-8495-6AE272DC1420}"/>
              </a:ext>
            </a:extLst>
          </p:cNvPr>
          <p:cNvSpPr txBox="1"/>
          <p:nvPr/>
        </p:nvSpPr>
        <p:spPr>
          <a:xfrm>
            <a:off x="1041009" y="2700997"/>
            <a:ext cx="7047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মুলধনের প্রতিটি উৎসের ব্যয় নির্ণয় করতে হবে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উৎসের ভার(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weight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নির্ণয় করতে 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ব্যয়কে এর ভার দ্বারা গুণ করতে হবে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ভারযুক্ত ব্যয়ের সমষ্টি নির্ণয় করতে 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5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9522" y="884905"/>
            <a:ext cx="45720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SG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81157-77EF-414C-8CB2-4C5185C2C37F}"/>
              </a:ext>
            </a:extLst>
          </p:cNvPr>
          <p:cNvSpPr/>
          <p:nvPr/>
        </p:nvSpPr>
        <p:spPr>
          <a:xfrm>
            <a:off x="717137" y="2351782"/>
            <a:ext cx="77097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ভার আরোপিত/গুরুত্ব প্রদত্ত গড় মুলধন ব্যয় নির্ণয়ের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ধাপগুলো বর্ণনা কর।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ভার আরোপিত/গুরুত্ব প্রদত্ত গড় মুলধন ব্যয় নির্ণয়ের সূত্রটি বল।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উত্তরণ ব্যয়ের অন্য নাম কি?</a:t>
            </a:r>
          </a:p>
        </p:txBody>
      </p:sp>
    </p:spTree>
    <p:extLst>
      <p:ext uri="{BB962C8B-B14F-4D97-AF65-F5344CB8AC3E}">
        <p14:creationId xmlns:p14="http://schemas.microsoft.com/office/powerpoint/2010/main" val="200366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1536" y="1120880"/>
            <a:ext cx="473423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2" y="2802195"/>
            <a:ext cx="8714510" cy="16619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www.facebook.com/RGCVirtualClass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ank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18" y="983632"/>
            <a:ext cx="7654413" cy="44160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B85D-39AC-4C9B-A652-C58CB1B96937}" type="datetime1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CEDP_Teacher's Training_8th Batch_Management_Group-6/F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8E3-2ACC-435A-99A7-6B78584471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44"/>
    </mc:Choice>
    <mc:Fallback xmlns="">
      <p:transition advTm="120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/>
          <p:cNvSpPr/>
          <p:nvPr/>
        </p:nvSpPr>
        <p:spPr>
          <a:xfrm rot="16200000">
            <a:off x="6083713" y="3841948"/>
            <a:ext cx="1873044" cy="3421629"/>
          </a:xfrm>
          <a:prstGeom prst="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851564" y="595745"/>
            <a:ext cx="4585854" cy="2493819"/>
          </a:xfrm>
          <a:prstGeom prst="flowChartProcess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কো-অর্ডিনেটর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SG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SG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atikucctg@gmail.com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02" y="3446692"/>
            <a:ext cx="2308577" cy="182607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2" y="3109857"/>
            <a:ext cx="3333093" cy="348274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9" y="6477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673" y="3865418"/>
            <a:ext cx="2826327" cy="18495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3০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SG" sz="3600" b="1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SG" sz="3600" b="1" dirty="0"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>
              <a:buNone/>
            </a:pPr>
            <a:r>
              <a:rPr lang="en-SG" sz="3600" b="1" dirty="0">
                <a:latin typeface="NikoshBAN" pitchFamily="2" charset="0"/>
                <a:cs typeface="NikoshBAN" pitchFamily="2" charset="0"/>
              </a:rPr>
              <a:t>01/12/২০20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" y="512617"/>
            <a:ext cx="4888846" cy="520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92" y="512617"/>
            <a:ext cx="2644408" cy="30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226372-6301-4122-8387-D86A2FAB1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0564"/>
          <a:stretch/>
        </p:blipFill>
        <p:spPr>
          <a:xfrm>
            <a:off x="0" y="98474"/>
            <a:ext cx="4572000" cy="3196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2E584E-FA4E-459A-9FCA-29CEDA7FA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23692"/>
          <a:stretch/>
        </p:blipFill>
        <p:spPr>
          <a:xfrm>
            <a:off x="4393205" y="98474"/>
            <a:ext cx="4750795" cy="3196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E1F1C-2F56-4D6B-B9D6-2483FC90BC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0" y="3295360"/>
            <a:ext cx="4571998" cy="3063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373E8-EFE9-4F1D-9EAC-30F4B427DB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12769" r="12462" b="12564"/>
          <a:stretch/>
        </p:blipFill>
        <p:spPr>
          <a:xfrm>
            <a:off x="4571998" y="3295360"/>
            <a:ext cx="4571998" cy="30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3636" y="1582340"/>
            <a:ext cx="7216727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ফিন্যান্স, ব্যাংকিং ও বিমা-১ম পত্র</a:t>
            </a:r>
          </a:p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</a:t>
            </a:r>
            <a:r>
              <a:rPr lang="en-SG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bn-BD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লেকচার-০১</a:t>
            </a:r>
            <a:endParaRPr lang="en-SG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66975" y="388937"/>
            <a:ext cx="4225925" cy="1033463"/>
          </a:xfr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146852" y="5837582"/>
            <a:ext cx="4546048" cy="954156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205947" y="5899023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977820" y="5907455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420" y="1510145"/>
            <a:ext cx="7738465" cy="4378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ব্যয় কি তা বলতে পারবে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ব্যয়ের বিভিন্ন উৎসগুলো বলতে পারবে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উত্তরণ ব্যয় কি তা বলতে পারবে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 আরোপিত/গুরুত্ব প্রদত্ত গড় মুলধন ব্যয় কি তা বলতে পারবে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752" y="2840304"/>
            <a:ext cx="794849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মুলধন সংগ্রহ করার জন্য যে হারে ব্যয় পরিশোধ করতে হয় তাকেই মুলধন ব্যয়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8300" y="1268889"/>
            <a:ext cx="454249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মুলধন ব্যয়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2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4024" y="605686"/>
            <a:ext cx="661595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মুলধন ব্যয়ের বিভিন্ন উৎসগুলো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268" y="2090172"/>
            <a:ext cx="8201463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ঋণের মাধ্যমে অর্থসংস্থান-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Debt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শেয়ার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-Ordinary Share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 শেয়ার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-Preference Share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আয়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-Retained Earning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4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6950" y="341060"/>
            <a:ext cx="454249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উত্তরণ ব্যয়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82" y="1735447"/>
            <a:ext cx="7841673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উত্তরণ ব্যয় বিক্রয়জনিত ব্যয়। মুলধন বাজার হতে শেয়ার, সিকিউরিটিজ, ঋণপত্র বিক্রয়ের মাধ্যমে মুলধন সংগ্রহ করতে গেলে আনুষঙ্গিক কিছু খরচ করতে হয় একে উত্তরণ ব্যয় বা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Flotation Cost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2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316</Words>
  <Application>Microsoft Office PowerPoint</Application>
  <PresentationFormat>On-screen Show (4:3)</PresentationFormat>
  <Paragraphs>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সবাইকে  শুভেচ্ছা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Raozan College</dc:creator>
  <cp:lastModifiedBy>Raozan College</cp:lastModifiedBy>
  <cp:revision>324</cp:revision>
  <dcterms:created xsi:type="dcterms:W3CDTF">2019-06-11T16:39:17Z</dcterms:created>
  <dcterms:modified xsi:type="dcterms:W3CDTF">2021-07-11T14:13:01Z</dcterms:modified>
</cp:coreProperties>
</file>