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78" r:id="rId9"/>
    <p:sldId id="275" r:id="rId10"/>
    <p:sldId id="277" r:id="rId11"/>
    <p:sldId id="280" r:id="rId12"/>
    <p:sldId id="276" r:id="rId13"/>
    <p:sldId id="266" r:id="rId14"/>
    <p:sldId id="279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1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7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5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9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4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4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7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8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9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35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480">
          <p15:clr>
            <a:srgbClr val="F26B43"/>
          </p15:clr>
        </p15:guide>
        <p15:guide id="3" pos="960">
          <p15:clr>
            <a:srgbClr val="F26B43"/>
          </p15:clr>
        </p15:guide>
        <p15:guide id="4" pos="1440">
          <p15:clr>
            <a:srgbClr val="F26B43"/>
          </p15:clr>
        </p15:guide>
        <p15:guide id="5" pos="1920">
          <p15:clr>
            <a:srgbClr val="F26B43"/>
          </p15:clr>
        </p15:guide>
        <p15:guide id="6" pos="2400">
          <p15:clr>
            <a:srgbClr val="F26B43"/>
          </p15:clr>
        </p15:guide>
        <p15:guide id="7" pos="2880">
          <p15:clr>
            <a:srgbClr val="F26B43"/>
          </p15:clr>
        </p15:guide>
        <p15:guide id="8" pos="3360">
          <p15:clr>
            <a:srgbClr val="F26B43"/>
          </p15:clr>
        </p15:guide>
        <p15:guide id="9" pos="3840">
          <p15:clr>
            <a:srgbClr val="F26B43"/>
          </p15:clr>
        </p15:guide>
        <p15:guide id="10" pos="4320">
          <p15:clr>
            <a:srgbClr val="F26B43"/>
          </p15:clr>
        </p15:guide>
        <p15:guide id="11" pos="4800">
          <p15:clr>
            <a:srgbClr val="F26B43"/>
          </p15:clr>
        </p15:guide>
        <p15:guide id="12" pos="5280">
          <p15:clr>
            <a:srgbClr val="F26B43"/>
          </p15:clr>
        </p15:guide>
        <p15:guide id="13" pos="5760">
          <p15:clr>
            <a:srgbClr val="F26B43"/>
          </p15:clr>
        </p15:guide>
        <p15:guide id="14" pos="6240">
          <p15:clr>
            <a:srgbClr val="F26B43"/>
          </p15:clr>
        </p15:guide>
        <p15:guide id="15" pos="6720">
          <p15:clr>
            <a:srgbClr val="F26B43"/>
          </p15:clr>
        </p15:guide>
        <p15:guide id="16" pos="7200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>
          <p15:clr>
            <a:srgbClr val="F26B43"/>
          </p15:clr>
        </p15:guide>
        <p15:guide id="19" orient="horz" pos="480">
          <p15:clr>
            <a:srgbClr val="F26B43"/>
          </p15:clr>
        </p15:guide>
        <p15:guide id="20" orient="horz" pos="960">
          <p15:clr>
            <a:srgbClr val="F26B43"/>
          </p15:clr>
        </p15:guide>
        <p15:guide id="21" orient="horz" pos="1440">
          <p15:clr>
            <a:srgbClr val="F26B43"/>
          </p15:clr>
        </p15:guide>
        <p15:guide id="22" orient="horz" pos="1920">
          <p15:clr>
            <a:srgbClr val="F26B43"/>
          </p15:clr>
        </p15:guide>
        <p15:guide id="23" orient="horz" pos="2400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60">
          <p15:clr>
            <a:srgbClr val="F26B43"/>
          </p15:clr>
        </p15:guide>
        <p15:guide id="26" orient="horz" pos="3840">
          <p15:clr>
            <a:srgbClr val="F26B43"/>
          </p15:clr>
        </p15:guide>
        <p15:guide id="2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sea wave against a clear blue sky">
            <a:extLst>
              <a:ext uri="{FF2B5EF4-FFF2-40B4-BE49-F238E27FC236}">
                <a16:creationId xmlns:a16="http://schemas.microsoft.com/office/drawing/2014/main" id="{643312B6-E7C1-49FE-88F8-DE007299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00" r="14160" b="2"/>
          <a:stretch/>
        </p:blipFill>
        <p:spPr>
          <a:xfrm>
            <a:off x="-12448" y="954974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57761C7-DEFC-1B47-B90E-927954A51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8" y="0"/>
            <a:ext cx="12192000" cy="7206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C1CA83-6BF0-2442-92A5-3D42EC07F7A7}"/>
              </a:ext>
            </a:extLst>
          </p:cNvPr>
          <p:cNvSpPr txBox="1"/>
          <p:nvPr/>
        </p:nvSpPr>
        <p:spPr>
          <a:xfrm rot="10800000" flipV="1">
            <a:off x="2961953" y="3192192"/>
            <a:ext cx="6167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>
                <a:solidFill>
                  <a:srgbClr val="FF0000"/>
                </a:solidFill>
              </a:rPr>
              <a:t>সবাইকে স্বাগতম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2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D56BB5-0CFC-B34B-A7BF-62D909C4F896}"/>
              </a:ext>
            </a:extLst>
          </p:cNvPr>
          <p:cNvSpPr txBox="1"/>
          <p:nvPr/>
        </p:nvSpPr>
        <p:spPr>
          <a:xfrm>
            <a:off x="4791321" y="263854"/>
            <a:ext cx="270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>
                <a:solidFill>
                  <a:srgbClr val="C00000"/>
                </a:solidFill>
              </a:rPr>
              <a:t>২য় পবীক্ষা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953F3F-A3C2-2F4F-868C-405C75932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29" y="1058626"/>
            <a:ext cx="5622783" cy="3169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C55E74-6BFB-EE4C-AE54-E8323D96B2AE}"/>
              </a:ext>
            </a:extLst>
          </p:cNvPr>
          <p:cNvSpPr txBox="1"/>
          <p:nvPr/>
        </p:nvSpPr>
        <p:spPr>
          <a:xfrm>
            <a:off x="4193475" y="4750130"/>
            <a:ext cx="4634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/>
              <a:t>বায়ু বল প্রয়োগে বাধা প্রদান করে।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3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9EFED03-C107-D643-9A64-9F8334573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68" y="1020536"/>
            <a:ext cx="4342225" cy="3358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A60B0C-7B17-214F-9A68-D710ADACF2A6}"/>
              </a:ext>
            </a:extLst>
          </p:cNvPr>
          <p:cNvSpPr txBox="1"/>
          <p:nvPr/>
        </p:nvSpPr>
        <p:spPr>
          <a:xfrm>
            <a:off x="4791321" y="430851"/>
            <a:ext cx="2148321" cy="5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>
                <a:solidFill>
                  <a:srgbClr val="FF0000"/>
                </a:solidFill>
              </a:rPr>
              <a:t>৩ পরীক্ষা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7F421-BE08-1248-B361-8D58FD7F4EB7}"/>
              </a:ext>
            </a:extLst>
          </p:cNvPr>
          <p:cNvSpPr txBox="1"/>
          <p:nvPr/>
        </p:nvSpPr>
        <p:spPr>
          <a:xfrm>
            <a:off x="4325245" y="4784045"/>
            <a:ext cx="6455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lang="en-GB" sz="1800"/>
              <a:t>বায়ু জায়গা দখল করে।</a:t>
            </a:r>
          </a:p>
        </p:txBody>
      </p:sp>
    </p:spTree>
    <p:extLst>
      <p:ext uri="{BB962C8B-B14F-4D97-AF65-F5344CB8AC3E}">
        <p14:creationId xmlns:p14="http://schemas.microsoft.com/office/powerpoint/2010/main" val="71832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2EEC-00ED-D04E-B54B-BF8D2AE1C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42" y="0"/>
            <a:ext cx="10668000" cy="1524000"/>
          </a:xfrm>
        </p:spPr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ফলাফল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2DB5A-FC60-DA44-A8EA-554EE9BCC7E4}"/>
              </a:ext>
            </a:extLst>
          </p:cNvPr>
          <p:cNvSpPr txBox="1"/>
          <p:nvPr/>
        </p:nvSpPr>
        <p:spPr>
          <a:xfrm>
            <a:off x="2731695" y="1859340"/>
            <a:ext cx="600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GB" sz="3200"/>
              <a:t>বায়ু জায়গা দখল করে।</a:t>
            </a:r>
          </a:p>
          <a:p>
            <a:pPr marL="342900" indent="-342900" algn="l">
              <a:buAutoNum type="arabicPeriod"/>
            </a:pPr>
            <a:r>
              <a:rPr lang="en-GB" sz="3200"/>
              <a:t>বায়ুর ওজন আছে</a:t>
            </a:r>
          </a:p>
          <a:p>
            <a:pPr marL="342900" indent="-342900" algn="l">
              <a:buAutoNum type="arabicPeriod"/>
            </a:pPr>
            <a:r>
              <a:rPr lang="en-GB" sz="3200"/>
              <a:t>বায়ু বল প্রয়োগে বাধা প্রদান করে।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3784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8FEC-252C-284D-B5EB-4B36ABE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629" y="0"/>
            <a:ext cx="10668000" cy="1524000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তোমাদের পাঠ্যবই খোল</a:t>
            </a:r>
            <a:br>
              <a:rPr lang="en-GB">
                <a:solidFill>
                  <a:srgbClr val="FF0000"/>
                </a:solidFill>
              </a:rPr>
            </a:br>
            <a:r>
              <a:rPr lang="en-GB">
                <a:solidFill>
                  <a:srgbClr val="FF0000"/>
                </a:solidFill>
              </a:rPr>
              <a:t>     পৃষ্ঠাঃ (৪৬)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4651007-1665-DD49-B28A-3849A267F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64" y="1435622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7D5-600E-0144-B403-C050D9E6D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119003"/>
            <a:ext cx="5151119" cy="3810001"/>
          </a:xfrm>
        </p:spPr>
        <p:txBody>
          <a:bodyPr>
            <a:normAutofit/>
          </a:bodyPr>
          <a:lstStyle/>
          <a:p>
            <a:r>
              <a:rPr lang="en-GB"/>
              <a:t>A দলঃ</a:t>
            </a:r>
          </a:p>
          <a:p>
            <a:r>
              <a:rPr lang="en-GB" b="1"/>
              <a:t>বায়ুর একটি বৈশিষ্ট্য বল।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71EF2-7353-2E46-97AC-596758BC6F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b="1"/>
              <a:t>B দলঃ </a:t>
            </a:r>
          </a:p>
          <a:p>
            <a:pPr marL="0" indent="0">
              <a:buNone/>
            </a:pPr>
            <a:r>
              <a:rPr lang="en-GB" sz="2800" b="1"/>
              <a:t> </a:t>
            </a:r>
            <a:r>
              <a:rPr lang="en-GB" sz="2800"/>
              <a:t>ফুটবলটি ফুটো করলে চুপসে গেলো কেনো?</a:t>
            </a:r>
            <a:endParaRPr lang="en-GB" b="1"/>
          </a:p>
          <a:p>
            <a:endParaRPr lang="en-GB" b="1"/>
          </a:p>
          <a:p>
            <a:pPr marL="0" indent="0">
              <a:buNone/>
            </a:pPr>
            <a:endParaRPr lang="en-GB" b="1"/>
          </a:p>
          <a:p>
            <a:endParaRPr lang="en-GB" b="1"/>
          </a:p>
          <a:p>
            <a:endParaRPr lang="en-GB" b="1"/>
          </a:p>
          <a:p>
            <a:endParaRPr lang="en-GB" b="1"/>
          </a:p>
          <a:p>
            <a:endParaRPr lang="en-GB" b="1"/>
          </a:p>
          <a:p>
            <a:endParaRPr lang="en-US"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04C675-EB40-0B4B-B57D-F62C00254C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4879" y="-526969"/>
            <a:ext cx="10668000" cy="2911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        </a:t>
            </a:r>
            <a:r>
              <a:rPr lang="en-GB">
                <a:solidFill>
                  <a:srgbClr val="C00000"/>
                </a:solidFill>
              </a:rPr>
              <a:t>                দলীয় কাজ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1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B173-B601-064F-8FE2-51EFF9C0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05344"/>
            <a:ext cx="3809999" cy="1798617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মুল্যায়ন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11B00-9584-1742-8845-AD4DAAF71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3543" y="1524000"/>
            <a:ext cx="8044914" cy="3810000"/>
          </a:xfrm>
        </p:spPr>
        <p:txBody>
          <a:bodyPr>
            <a:normAutofit/>
          </a:bodyPr>
          <a:lstStyle/>
          <a:p>
            <a:r>
              <a:rPr lang="en-GB" sz="2800"/>
              <a:t>১ফোটা বেলুনের প্রান্ত উপরের দিকে উঠলো কেনো?</a:t>
            </a:r>
          </a:p>
          <a:p>
            <a:pPr marL="342900" indent="-342900">
              <a:buAutoNum type="arabicPlain" startAt="2"/>
            </a:pPr>
            <a:r>
              <a:rPr lang="en-GB" sz="2800"/>
              <a:t>সোজা গ্লাসটি পানিতে ডুবছেনা কেনো?</a:t>
            </a:r>
          </a:p>
          <a:p>
            <a:pPr marL="342900" indent="-342900">
              <a:buAutoNum type="arabicPlain" startAt="2"/>
            </a:pPr>
            <a:r>
              <a:rPr lang="en-GB" sz="2800"/>
              <a:t>ফুটবলটি ফুটো করলে চুপসে গেলো কেনো?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27080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65F62-D444-CF43-8971-CCD92A08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822" y="0"/>
            <a:ext cx="10668000" cy="1524000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বাড়ির কাজ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3E099-53A4-444C-8DB0-46215E5E0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বায়ুর তিনটি বৈশিষ্ট লেখ?</a:t>
            </a:r>
          </a:p>
          <a:p>
            <a:r>
              <a:rPr lang="en-GB"/>
              <a:t>বায়ু একটি পদার্থ  পরীক্ষার মাধ্যমে ব্যাখা কর?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51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8A9982A-67E6-7A45-805C-EBF59512C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EA944-4ECE-AE45-899E-CD4C82D2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386" y="706335"/>
            <a:ext cx="10668000" cy="1524000"/>
          </a:xfrm>
        </p:spPr>
        <p:txBody>
          <a:bodyPr vert="horz">
            <a:normAutofit/>
          </a:bodyPr>
          <a:lstStyle/>
          <a:p>
            <a:r>
              <a:rPr lang="en-GB" sz="6000">
                <a:solidFill>
                  <a:srgbClr val="FF0000"/>
                </a:solidFill>
              </a:rPr>
              <a:t>সবাইকে ধন্যাবাদ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6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862D-350F-8047-B8F7-DD9D17769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532" y="2042308"/>
            <a:ext cx="10668000" cy="1524000"/>
          </a:xfrm>
        </p:spPr>
        <p:txBody>
          <a:bodyPr/>
          <a:lstStyle/>
          <a:p>
            <a:r>
              <a:rPr lang="en-GB"/>
              <a:t>আজকের পাঠ এখানেই সমাপ্ত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4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7BEA-D4AA-4A42-A7EF-FB8BD17B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844" y="0"/>
            <a:ext cx="10668000" cy="1524000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rgbClr val="FF0000"/>
                </a:solidFill>
              </a:rPr>
              <a:t>শিক্ষক পরিচিতি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153C2-5547-494B-A207-28150B9D1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>
                <a:solidFill>
                  <a:srgbClr val="00B050">
                    <a:alpha val="70000"/>
                  </a:srgbClr>
                </a:solidFill>
              </a:rPr>
              <a:t>মোঃদেলোয়ার হোসেন</a:t>
            </a:r>
          </a:p>
          <a:p>
            <a:r>
              <a:rPr lang="en-GB" sz="3200">
                <a:solidFill>
                  <a:srgbClr val="00B050">
                    <a:alpha val="70000"/>
                  </a:srgbClr>
                </a:solidFill>
              </a:rPr>
              <a:t>সহকারী শিক্ষক </a:t>
            </a:r>
          </a:p>
          <a:p>
            <a:r>
              <a:rPr lang="en-GB" sz="3200">
                <a:solidFill>
                  <a:srgbClr val="00B050">
                    <a:alpha val="70000"/>
                  </a:srgbClr>
                </a:solidFill>
              </a:rPr>
              <a:t>শিকারপুর সরকারি প্রাথমিক বিদ্যালয়</a:t>
            </a:r>
          </a:p>
          <a:p>
            <a:r>
              <a:rPr lang="en-GB" sz="3200">
                <a:solidFill>
                  <a:srgbClr val="00B050">
                    <a:alpha val="70000"/>
                  </a:srgbClr>
                </a:solidFill>
              </a:rPr>
              <a:t>কসবা,ব্রাহ্মণবাড়িয়া।</a:t>
            </a:r>
            <a:endParaRPr lang="en-US" sz="3200">
              <a:solidFill>
                <a:srgbClr val="00B050">
                  <a:alpha val="70000"/>
                </a:srgb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2DE93F-E42D-E743-BA83-CD2B2BB51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22" y="586345"/>
            <a:ext cx="4694464" cy="5158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203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1C6A-9E45-C74A-9C73-82CC574B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024" y="548615"/>
            <a:ext cx="10668000" cy="1524000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rgbClr val="00B050"/>
                </a:solidFill>
              </a:rPr>
              <a:t>পাঠ পরিচিতি</a:t>
            </a:r>
            <a:endParaRPr lang="en-US" sz="600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1D18C-43A2-5347-B4F8-AAD48500E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>
                <a:solidFill>
                  <a:srgbClr val="00B0F0">
                    <a:alpha val="70000"/>
                  </a:srgbClr>
                </a:solidFill>
              </a:rPr>
              <a:t>শ্রেণিঃ ৪র্থ</a:t>
            </a:r>
          </a:p>
          <a:p>
            <a:r>
              <a:rPr lang="en-GB" sz="4000">
                <a:solidFill>
                  <a:srgbClr val="00B0F0">
                    <a:alpha val="70000"/>
                  </a:srgbClr>
                </a:solidFill>
              </a:rPr>
              <a:t>বিষয়ঃ প্রাথমিক বিজ্ঞান </a:t>
            </a:r>
          </a:p>
          <a:p>
            <a:r>
              <a:rPr lang="en-GB" sz="4000">
                <a:solidFill>
                  <a:srgbClr val="00B0F0">
                    <a:alpha val="70000"/>
                  </a:srgbClr>
                </a:solidFill>
              </a:rPr>
              <a:t>পাঠঃ পদার্থ </a:t>
            </a:r>
          </a:p>
          <a:p>
            <a:r>
              <a:rPr lang="en-GB" sz="4000">
                <a:solidFill>
                  <a:srgbClr val="00B0F0">
                    <a:alpha val="70000"/>
                  </a:srgbClr>
                </a:solidFill>
              </a:rPr>
              <a:t>পাঠ্যাংশঃ  বায়ুর বৈশিষ্ট্য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662A-69A2-654A-8BAC-5B82DA9F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377" y="-8083"/>
            <a:ext cx="10668000" cy="1524000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শিখনফল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6D95FB-EE99-AA4F-BDC2-7D71C147F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" y="2016508"/>
            <a:ext cx="11079349" cy="2486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978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5530-4BDB-4D47-9EC1-66E0ED60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876" y="-161147"/>
            <a:ext cx="10668000" cy="1524000"/>
          </a:xfrm>
        </p:spPr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এসো কিছু ছবি দেখি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68ED897-E3EC-364F-A80E-9F0F3FF73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941825"/>
            <a:ext cx="2565587" cy="312037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F4B5448-7032-5840-9294-4FE1D02DD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91" y="1294150"/>
            <a:ext cx="2424506" cy="2235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17DF2-0E21-1843-B3DA-F86C85672A0B}"/>
              </a:ext>
            </a:extLst>
          </p:cNvPr>
          <p:cNvSpPr txBox="1"/>
          <p:nvPr/>
        </p:nvSpPr>
        <p:spPr>
          <a:xfrm>
            <a:off x="1203212" y="430315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বল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98577-AFA7-ED45-8731-4ECF44BF1BA0}"/>
              </a:ext>
            </a:extLst>
          </p:cNvPr>
          <p:cNvSpPr txBox="1"/>
          <p:nvPr/>
        </p:nvSpPr>
        <p:spPr>
          <a:xfrm>
            <a:off x="5181600" y="368540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বেলুন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75BD8-9994-9241-A3E5-51B7985DEE8C}"/>
              </a:ext>
            </a:extLst>
          </p:cNvPr>
          <p:cNvSpPr txBox="1"/>
          <p:nvPr/>
        </p:nvSpPr>
        <p:spPr>
          <a:xfrm>
            <a:off x="379386" y="5018080"/>
            <a:ext cx="208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তোমরা কি বলতে পারো বলটির ভিতর কি আছে?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F890F-B4AF-5140-B6EF-EA239EBA20E4}"/>
              </a:ext>
            </a:extLst>
          </p:cNvPr>
          <p:cNvSpPr txBox="1"/>
          <p:nvPr/>
        </p:nvSpPr>
        <p:spPr>
          <a:xfrm>
            <a:off x="4602925" y="4487823"/>
            <a:ext cx="2407475" cy="923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তোমরা কি বলতে পারো বেলুনটির ভিতর কি আছে?</a:t>
            </a:r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725F06B-73F9-A24E-ADA0-39FBCF4BD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t="-1061" r="23642" b="1061"/>
          <a:stretch/>
        </p:blipFill>
        <p:spPr>
          <a:xfrm>
            <a:off x="8853125" y="897420"/>
            <a:ext cx="3172596" cy="32091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16DD4E-793F-5449-9A87-BDD4AFB62A79}"/>
              </a:ext>
            </a:extLst>
          </p:cNvPr>
          <p:cNvSpPr txBox="1"/>
          <p:nvPr/>
        </p:nvSpPr>
        <p:spPr>
          <a:xfrm>
            <a:off x="7960178" y="5247256"/>
            <a:ext cx="4649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তোমরা কি বলতে পারো বেলুনটির ভিতর কি আছে?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C9B8E-9A7C-1F44-BAC5-127CE5A0C146}"/>
              </a:ext>
            </a:extLst>
          </p:cNvPr>
          <p:cNvSpPr txBox="1"/>
          <p:nvPr/>
        </p:nvSpPr>
        <p:spPr>
          <a:xfrm>
            <a:off x="10196921" y="418462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গ্লাস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16E3-5307-194A-B52F-A874830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963" y="129887"/>
            <a:ext cx="11188783" cy="1929741"/>
          </a:xfrm>
        </p:spPr>
        <p:txBody>
          <a:bodyPr>
            <a:normAutofit/>
          </a:bodyPr>
          <a:lstStyle/>
          <a:p>
            <a:r>
              <a:rPr lang="en-GB" sz="6600">
                <a:solidFill>
                  <a:srgbClr val="C00000"/>
                </a:solidFill>
              </a:rPr>
              <a:t>আজ আমরা পড়বো</a:t>
            </a:r>
            <a:endParaRPr lang="en-US" sz="660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22700-921B-DE4F-B4C6-4D7C6CA5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963" y="2869561"/>
            <a:ext cx="11020549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>
                <a:solidFill>
                  <a:srgbClr val="00B050">
                    <a:alpha val="70000"/>
                  </a:srgbClr>
                </a:solidFill>
              </a:rPr>
              <a:t>বায়ুর বৈশিষ্ট কি?</a:t>
            </a:r>
            <a:endParaRPr lang="en-US" sz="6000">
              <a:solidFill>
                <a:srgbClr val="00B050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56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6F1B-565A-3A4C-905D-7F3052B3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88" y="1745426"/>
            <a:ext cx="10668000" cy="1524000"/>
          </a:xfrm>
        </p:spPr>
        <p:txBody>
          <a:bodyPr>
            <a:normAutofit/>
          </a:bodyPr>
          <a:lstStyle/>
          <a:p>
            <a:r>
              <a:rPr lang="en-GB" sz="4000"/>
              <a:t>বায়ুর বৈশিষ্ট কি কি?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25059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B923-F5DB-0844-870F-E0576EB55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227" y="-591292"/>
            <a:ext cx="10668000" cy="2286000"/>
          </a:xfrm>
        </p:spPr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চল এবার পরীক্ষা করি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3BB58-8CDF-8941-BDA0-AE29FCB9B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10668000" cy="1524000"/>
          </a:xfrm>
        </p:spPr>
        <p:txBody>
          <a:bodyPr/>
          <a:lstStyle/>
          <a:p>
            <a:r>
              <a:rPr lang="en-GB">
                <a:solidFill>
                  <a:srgbClr val="00B050">
                    <a:alpha val="70000"/>
                  </a:srgbClr>
                </a:solidFill>
              </a:rPr>
              <a:t>উপকরণ</a:t>
            </a:r>
            <a:endParaRPr lang="en-US">
              <a:solidFill>
                <a:srgbClr val="00B050">
                  <a:alpha val="70000"/>
                </a:srgb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02C0A45-851D-434B-BEA8-3EE77A870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88" b="22121"/>
          <a:stretch/>
        </p:blipFill>
        <p:spPr>
          <a:xfrm>
            <a:off x="5429559" y="2597727"/>
            <a:ext cx="1332882" cy="1689581"/>
          </a:xfrm>
          <a:prstGeom prst="rect">
            <a:avLst/>
          </a:prstGeom>
        </p:spPr>
      </p:pic>
      <p:sp>
        <p:nvSpPr>
          <p:cNvPr id="9" name="Arrow: Left-Right-Up 8">
            <a:extLst>
              <a:ext uri="{FF2B5EF4-FFF2-40B4-BE49-F238E27FC236}">
                <a16:creationId xmlns:a16="http://schemas.microsoft.com/office/drawing/2014/main" id="{1564B31F-0512-8143-A0EC-B7F8CC67909F}"/>
              </a:ext>
            </a:extLst>
          </p:cNvPr>
          <p:cNvSpPr/>
          <p:nvPr/>
        </p:nvSpPr>
        <p:spPr>
          <a:xfrm>
            <a:off x="7140817" y="3407840"/>
            <a:ext cx="4813522" cy="900629"/>
          </a:xfrm>
          <a:prstGeom prst="leftRightUpArrow">
            <a:avLst>
              <a:gd name="adj1" fmla="val 26191"/>
              <a:gd name="adj2" fmla="val 2095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BD879-CD1D-8544-9FD1-E4372261922D}"/>
              </a:ext>
            </a:extLst>
          </p:cNvPr>
          <p:cNvSpPr txBox="1"/>
          <p:nvPr/>
        </p:nvSpPr>
        <p:spPr>
          <a:xfrm>
            <a:off x="2810338" y="59122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বেলুন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E704F-39C7-384B-A13D-C717EAADAA31}"/>
              </a:ext>
            </a:extLst>
          </p:cNvPr>
          <p:cNvSpPr txBox="1"/>
          <p:nvPr/>
        </p:nvSpPr>
        <p:spPr>
          <a:xfrm>
            <a:off x="5836227" y="451885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পিন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FA07C-8ECB-E442-BACD-3FE3C62CC320}"/>
              </a:ext>
            </a:extLst>
          </p:cNvPr>
          <p:cNvSpPr txBox="1"/>
          <p:nvPr/>
        </p:nvSpPr>
        <p:spPr>
          <a:xfrm rot="11013278" flipV="1">
            <a:off x="9110181" y="4518852"/>
            <a:ext cx="205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নিক্তি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560B2-7C3C-7A4F-B30A-03AAC01CB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38" y="1905000"/>
            <a:ext cx="1332882" cy="35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0437DD8-48F5-E34C-B937-360EF091C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4"/>
          <a:stretch/>
        </p:blipFill>
        <p:spPr>
          <a:xfrm>
            <a:off x="993322" y="1068367"/>
            <a:ext cx="10205356" cy="2643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6C9CB9-E879-F94A-A28E-EDD9ACFBB803}"/>
              </a:ext>
            </a:extLst>
          </p:cNvPr>
          <p:cNvSpPr txBox="1"/>
          <p:nvPr/>
        </p:nvSpPr>
        <p:spPr>
          <a:xfrm>
            <a:off x="5181599" y="319520"/>
            <a:ext cx="301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>
                <a:solidFill>
                  <a:srgbClr val="C00000"/>
                </a:solidFill>
              </a:rPr>
              <a:t>১ম পরীক্ষা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D862D-619E-8E47-AD3D-E43865091063}"/>
              </a:ext>
            </a:extLst>
          </p:cNvPr>
          <p:cNvSpPr txBox="1"/>
          <p:nvPr/>
        </p:nvSpPr>
        <p:spPr>
          <a:xfrm>
            <a:off x="4448608" y="4815958"/>
            <a:ext cx="609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lang="en-GB" sz="1800"/>
              <a:t>বায়ুর ওজন আছে</a:t>
            </a:r>
          </a:p>
        </p:txBody>
      </p:sp>
    </p:spTree>
    <p:extLst>
      <p:ext uri="{BB962C8B-B14F-4D97-AF65-F5344CB8AC3E}">
        <p14:creationId xmlns:p14="http://schemas.microsoft.com/office/powerpoint/2010/main" val="2199606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243541"/>
      </a:dk2>
      <a:lt2>
        <a:srgbClr val="E8E2E6"/>
      </a:lt2>
      <a:accent1>
        <a:srgbClr val="79AB88"/>
      </a:accent1>
      <a:accent2>
        <a:srgbClr val="6CAD9A"/>
      </a:accent2>
      <a:accent3>
        <a:srgbClr val="75A8B0"/>
      </a:accent3>
      <a:accent4>
        <a:srgbClr val="7899C0"/>
      </a:accent4>
      <a:accent5>
        <a:srgbClr val="9193CC"/>
      </a:accent5>
      <a:accent6>
        <a:srgbClr val="9478C0"/>
      </a:accent6>
      <a:hlink>
        <a:srgbClr val="AE699A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PebbleVTI</vt:lpstr>
      <vt:lpstr>PowerPoint Presentation</vt:lpstr>
      <vt:lpstr>শিক্ষক পরিচিতি</vt:lpstr>
      <vt:lpstr>পাঠ পরিচিতি</vt:lpstr>
      <vt:lpstr>শিখনফল</vt:lpstr>
      <vt:lpstr>এসো কিছু ছবি দেখি</vt:lpstr>
      <vt:lpstr>আজ আমরা পড়বো</vt:lpstr>
      <vt:lpstr>বায়ুর বৈশিষ্ট কি কি?</vt:lpstr>
      <vt:lpstr>চল এবার পরীক্ষা করি</vt:lpstr>
      <vt:lpstr>PowerPoint Presentation</vt:lpstr>
      <vt:lpstr>PowerPoint Presentation</vt:lpstr>
      <vt:lpstr>PowerPoint Presentation</vt:lpstr>
      <vt:lpstr>ফলাফল</vt:lpstr>
      <vt:lpstr>তোমাদের পাঠ্যবই খোল      পৃষ্ঠাঃ (৪৬)</vt:lpstr>
      <vt:lpstr>                         দলীয় কাজ</vt:lpstr>
      <vt:lpstr>মুল্যায়ন</vt:lpstr>
      <vt:lpstr>বাড়ির কাজ</vt:lpstr>
      <vt:lpstr>সবাইকে ধন্যাবাদ</vt:lpstr>
      <vt:lpstr>আজকের পাঠ এখানেই সমাপ্ত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delware1985@gmail.com</dc:creator>
  <cp:lastModifiedBy>delware1985@gmail.com</cp:lastModifiedBy>
  <cp:revision>31</cp:revision>
  <dcterms:created xsi:type="dcterms:W3CDTF">2021-07-08T09:21:42Z</dcterms:created>
  <dcterms:modified xsi:type="dcterms:W3CDTF">2021-07-11T10:19:18Z</dcterms:modified>
</cp:coreProperties>
</file>