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1" r:id="rId4"/>
    <p:sldId id="258" r:id="rId5"/>
    <p:sldId id="259" r:id="rId6"/>
    <p:sldId id="262" r:id="rId7"/>
    <p:sldId id="263" r:id="rId8"/>
    <p:sldId id="264" r:id="rId9"/>
    <p:sldId id="266" r:id="rId10"/>
    <p:sldId id="268" r:id="rId11"/>
    <p:sldId id="272" r:id="rId12"/>
    <p:sldId id="269" r:id="rId13"/>
    <p:sldId id="270" r:id="rId14"/>
    <p:sldId id="274" r:id="rId15"/>
    <p:sldId id="275" r:id="rId16"/>
    <p:sldId id="273" r:id="rId17"/>
    <p:sldId id="281" r:id="rId18"/>
    <p:sldId id="282" r:id="rId19"/>
    <p:sldId id="283" r:id="rId20"/>
    <p:sldId id="284"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89AB62-EC66-486D-A198-781426CCE213}" type="datetimeFigureOut">
              <a:rPr lang="en-US" smtClean="0"/>
              <a:pPr/>
              <a:t>7/11/2021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3B5D4-DE53-4DA4-A806-FBA7A38A41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b="1" dirty="0" smtClean="0"/>
              <a:t>  </a:t>
            </a:r>
            <a:endParaRPr lang="en-US" b="1"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ln w="50800"/>
                <a:solidFill>
                  <a:srgbClr val="C00000"/>
                </a:solidFill>
                <a:latin typeface="SutonnyMJ" pitchFamily="2" charset="0"/>
                <a:cs typeface="SutonnyMJ" pitchFamily="2" charset="0"/>
              </a:rPr>
              <a:t>মোবাইল:০১৮১৮৪৩৩৪৮৬</a:t>
            </a:r>
            <a:r>
              <a:rPr lang="en-US" sz="1050" b="1" dirty="0" smtClean="0">
                <a:ln w="50800"/>
                <a:solidFill>
                  <a:srgbClr val="C00000"/>
                </a:solidFill>
                <a:latin typeface="SutonnyMJ" pitchFamily="2" charset="0"/>
                <a:cs typeface="SutonnyMJ" pitchFamily="2" charset="0"/>
              </a:rPr>
              <a:t> </a:t>
            </a:r>
            <a:r>
              <a:rPr lang="bn-IN" sz="1050" b="1" baseline="0" dirty="0" smtClean="0">
                <a:ln w="50800"/>
                <a:solidFill>
                  <a:srgbClr val="C00000"/>
                </a:solidFill>
                <a:latin typeface="SutonnyMJ" pitchFamily="2" charset="0"/>
                <a:cs typeface="SutonnyMJ" pitchFamily="2" charset="0"/>
              </a:rPr>
              <a:t> </a:t>
            </a:r>
            <a:r>
              <a:rPr lang="en-US" sz="1200" b="1" dirty="0" smtClean="0">
                <a:ln w="50800"/>
                <a:solidFill>
                  <a:srgbClr val="C00000"/>
                </a:solidFill>
                <a:latin typeface="SutonnyMJ" pitchFamily="2" charset="0"/>
                <a:cs typeface="SutonnyMJ" pitchFamily="2" charset="0"/>
              </a:rPr>
              <a:t> </a:t>
            </a:r>
            <a:r>
              <a:rPr lang="en-US" sz="1000" b="1" dirty="0" smtClean="0">
                <a:ln w="50800"/>
                <a:solidFill>
                  <a:srgbClr val="C00000"/>
                </a:solidFill>
                <a:latin typeface="Baskerville Old Face" pitchFamily="18" charset="0"/>
                <a:cs typeface="SutonnyMJ" pitchFamily="2" charset="0"/>
              </a:rPr>
              <a:t>ইমেইল</a:t>
            </a:r>
            <a:r>
              <a:rPr lang="en-US" sz="1050" b="1" dirty="0" smtClean="0">
                <a:ln w="50800"/>
                <a:solidFill>
                  <a:srgbClr val="C00000"/>
                </a:solidFill>
                <a:latin typeface="Baskerville Old Face" pitchFamily="18" charset="0"/>
                <a:cs typeface="SutonnyMJ" pitchFamily="2" charset="0"/>
              </a:rPr>
              <a:t>:aomfaruk1177@gmail.com</a:t>
            </a:r>
            <a:endParaRPr lang="en-US" sz="1100" b="1" dirty="0" smtClean="0">
              <a:ln w="50800"/>
              <a:solidFill>
                <a:srgbClr val="C00000"/>
              </a:solidFill>
              <a:latin typeface="Baskerville Old Face" pitchFamily="18" charset="0"/>
              <a:cs typeface="SutonnyMJ" pitchFamily="2" charset="0"/>
            </a:endParaRPr>
          </a:p>
        </p:txBody>
      </p:sp>
      <p:sp>
        <p:nvSpPr>
          <p:cNvPr id="4" name="Slide Number Placeholder 3"/>
          <p:cNvSpPr>
            <a:spLocks noGrp="1"/>
          </p:cNvSpPr>
          <p:nvPr>
            <p:ph type="sldNum" sz="quarter" idx="10"/>
          </p:nvPr>
        </p:nvSpPr>
        <p:spPr/>
        <p:txBody>
          <a:bodyPr/>
          <a:lstStyle/>
          <a:p>
            <a:fld id="{1B43B5D4-DE53-4DA4-A806-FBA7A38A419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n w="50800"/>
                <a:solidFill>
                  <a:srgbClr val="C00000"/>
                </a:solidFill>
                <a:latin typeface="SutonnyMJ" pitchFamily="2" charset="0"/>
                <a:cs typeface="SutonnyMJ" pitchFamily="2" charset="0"/>
              </a:rPr>
              <a:t>মোবাইল:০১৮১৮৪৩৩৪৮৬</a:t>
            </a:r>
            <a:r>
              <a:rPr lang="en-US" sz="1200" b="1" dirty="0" smtClean="0">
                <a:ln w="50800"/>
                <a:solidFill>
                  <a:srgbClr val="C00000"/>
                </a:solidFill>
                <a:latin typeface="SutonnyMJ" pitchFamily="2" charset="0"/>
                <a:cs typeface="SutonnyMJ" pitchFamily="2" charset="0"/>
              </a:rPr>
              <a:t> </a:t>
            </a:r>
            <a:r>
              <a:rPr lang="bn-IN" sz="1200" b="1" baseline="0" dirty="0" smtClean="0">
                <a:ln w="50800"/>
                <a:solidFill>
                  <a:srgbClr val="C00000"/>
                </a:solidFill>
                <a:latin typeface="SutonnyMJ" pitchFamily="2" charset="0"/>
                <a:cs typeface="SutonnyMJ" pitchFamily="2" charset="0"/>
              </a:rPr>
              <a:t> </a:t>
            </a:r>
            <a:r>
              <a:rPr lang="en-US" sz="1600" b="1" dirty="0" smtClean="0">
                <a:ln w="50800"/>
                <a:solidFill>
                  <a:srgbClr val="C00000"/>
                </a:solidFill>
                <a:latin typeface="SutonnyMJ" pitchFamily="2" charset="0"/>
                <a:cs typeface="SutonnyMJ" pitchFamily="2" charset="0"/>
              </a:rPr>
              <a:t> </a:t>
            </a:r>
            <a:r>
              <a:rPr lang="en-US" sz="1100" b="1" dirty="0" smtClean="0">
                <a:ln w="50800"/>
                <a:solidFill>
                  <a:srgbClr val="C00000"/>
                </a:solidFill>
                <a:latin typeface="Baskerville Old Face" pitchFamily="18" charset="0"/>
                <a:cs typeface="SutonnyMJ" pitchFamily="2" charset="0"/>
              </a:rPr>
              <a:t>ইমেইল</a:t>
            </a:r>
            <a:r>
              <a:rPr lang="en-US" sz="1200" b="1" dirty="0" smtClean="0">
                <a:ln w="50800"/>
                <a:solidFill>
                  <a:srgbClr val="C00000"/>
                </a:solidFill>
                <a:latin typeface="Baskerville Old Face" pitchFamily="18" charset="0"/>
                <a:cs typeface="SutonnyMJ" pitchFamily="2" charset="0"/>
              </a:rPr>
              <a:t>:aomfaruk1177@gmail.com</a:t>
            </a:r>
            <a:endParaRPr lang="en-US" sz="1400" b="1" dirty="0" smtClean="0">
              <a:ln w="50800"/>
              <a:solidFill>
                <a:srgbClr val="C00000"/>
              </a:solidFill>
              <a:latin typeface="Baskerville Old Face" pitchFamily="18" charset="0"/>
              <a:cs typeface="SutonnyMJ" pitchFamily="2" charset="0"/>
            </a:endParaRPr>
          </a:p>
          <a:p>
            <a:r>
              <a:rPr lang="bn-IN" dirty="0" smtClean="0"/>
              <a:t> </a:t>
            </a:r>
            <a:endParaRPr lang="en-US" dirty="0"/>
          </a:p>
        </p:txBody>
      </p:sp>
      <p:sp>
        <p:nvSpPr>
          <p:cNvPr id="4" name="Slide Number Placeholder 3"/>
          <p:cNvSpPr>
            <a:spLocks noGrp="1"/>
          </p:cNvSpPr>
          <p:nvPr>
            <p:ph type="sldNum" sz="quarter" idx="10"/>
          </p:nvPr>
        </p:nvSpPr>
        <p:spPr/>
        <p:txBody>
          <a:bodyPr/>
          <a:lstStyle/>
          <a:p>
            <a:fld id="{1B43B5D4-DE53-4DA4-A806-FBA7A38A419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pic>
        <p:nvPicPr>
          <p:cNvPr id="7" name="Picture 6" descr="FB_IMG_1576240107878.jpg"/>
          <p:cNvPicPr>
            <a:picLocks noChangeAspect="1"/>
          </p:cNvPicPr>
          <p:nvPr/>
        </p:nvPicPr>
        <p:blipFill>
          <a:blip r:embed="rId3"/>
          <a:stretch>
            <a:fillRect/>
          </a:stretch>
        </p:blipFill>
        <p:spPr>
          <a:xfrm>
            <a:off x="0" y="0"/>
            <a:ext cx="9144000" cy="6858000"/>
          </a:xfrm>
          <a:prstGeom prst="rect">
            <a:avLst/>
          </a:prstGeom>
        </p:spPr>
      </p:pic>
      <p:sp>
        <p:nvSpPr>
          <p:cNvPr id="8" name="TextBox 7"/>
          <p:cNvSpPr txBox="1"/>
          <p:nvPr/>
        </p:nvSpPr>
        <p:spPr>
          <a:xfrm>
            <a:off x="0" y="0"/>
            <a:ext cx="9144000" cy="1446550"/>
          </a:xfrm>
          <a:prstGeom prst="rect">
            <a:avLst/>
          </a:prstGeom>
          <a:noFill/>
        </p:spPr>
        <p:txBody>
          <a:bodyPr wrap="square" rtlCol="0">
            <a:spAutoFit/>
          </a:bodyPr>
          <a:lstStyle/>
          <a:p>
            <a:pPr algn="ctr"/>
            <a:r>
              <a:rPr lang="bn-IN" sz="8800" b="1" dirty="0" smtClean="0">
                <a:solidFill>
                  <a:srgbClr val="7030A0"/>
                </a:solidFill>
                <a:latin typeface="SutonnyOMJ" pitchFamily="2" charset="0"/>
                <a:cs typeface="SutonnyOMJ" pitchFamily="2" charset="0"/>
              </a:rPr>
              <a:t>আজকের ক্লাশে স্বাগতম </a:t>
            </a:r>
            <a:endParaRPr lang="en-US" sz="8800" b="1" dirty="0">
              <a:solidFill>
                <a:srgbClr val="7030A0"/>
              </a:solidFill>
              <a:latin typeface="SutonnyOMJ" pitchFamily="2" charset="0"/>
              <a:cs typeface="SutonnyOMJ"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3276600" y="152400"/>
            <a:ext cx="2627642" cy="707886"/>
          </a:xfrm>
          <a:prstGeom prst="rect">
            <a:avLst/>
          </a:prstGeom>
          <a:noFill/>
        </p:spPr>
        <p:txBody>
          <a:bodyPr wrap="none" rtlCol="0">
            <a:spAutoFit/>
          </a:bodyPr>
          <a:lstStyle/>
          <a:p>
            <a:r>
              <a:rPr lang="ar-SA" sz="4000" b="1" dirty="0" smtClean="0">
                <a:solidFill>
                  <a:schemeClr val="bg1"/>
                </a:solidFill>
              </a:rPr>
              <a:t>معني الوسوس</a:t>
            </a:r>
          </a:p>
        </p:txBody>
      </p:sp>
      <p:sp>
        <p:nvSpPr>
          <p:cNvPr id="5" name="TextBox 4"/>
          <p:cNvSpPr txBox="1"/>
          <p:nvPr/>
        </p:nvSpPr>
        <p:spPr>
          <a:xfrm>
            <a:off x="228600" y="1219200"/>
            <a:ext cx="8534400" cy="4801314"/>
          </a:xfrm>
          <a:prstGeom prst="rect">
            <a:avLst/>
          </a:prstGeom>
          <a:noFill/>
        </p:spPr>
        <p:txBody>
          <a:bodyPr wrap="square" rtlCol="0">
            <a:spAutoFit/>
          </a:bodyPr>
          <a:lstStyle/>
          <a:p>
            <a:r>
              <a:rPr lang="ar-SA" sz="3200" u="sng" dirty="0" smtClean="0">
                <a:solidFill>
                  <a:srgbClr val="FFC000"/>
                </a:solidFill>
              </a:rPr>
              <a:t>معني الوسوس لغة </a:t>
            </a:r>
          </a:p>
          <a:p>
            <a:r>
              <a:rPr lang="ar-SA" sz="3200" dirty="0" smtClean="0">
                <a:latin typeface="SutonnyOMJ" pitchFamily="2" charset="0"/>
              </a:rPr>
              <a:t>  وسوس</a:t>
            </a:r>
            <a:r>
              <a:rPr lang="bn-IN" sz="3200" dirty="0" smtClean="0">
                <a:latin typeface="SutonnyOMJ" pitchFamily="2" charset="0"/>
                <a:cs typeface="SutonnyOMJ" pitchFamily="2" charset="0"/>
              </a:rPr>
              <a:t> শব্দটি মাসদার, বাবে  </a:t>
            </a:r>
            <a:r>
              <a:rPr lang="ar-SA" sz="3200" dirty="0" smtClean="0">
                <a:latin typeface="SutonnyOMJ" pitchFamily="2" charset="0"/>
                <a:cs typeface="SutonnyOMJ" pitchFamily="2" charset="0"/>
              </a:rPr>
              <a:t>فعللة</a:t>
            </a:r>
            <a:r>
              <a:rPr lang="bn-IN" sz="3200" dirty="0" smtClean="0">
                <a:latin typeface="SutonnyOMJ" pitchFamily="2" charset="0"/>
                <a:cs typeface="SutonnyOMJ" pitchFamily="2" charset="0"/>
              </a:rPr>
              <a:t> মাদ্দাহ</a:t>
            </a:r>
            <a:r>
              <a:rPr lang="ar-SA" sz="3200" dirty="0" smtClean="0">
                <a:latin typeface="SutonnyOMJ" pitchFamily="2" charset="0"/>
                <a:cs typeface="SutonnyOMJ" pitchFamily="2" charset="0"/>
              </a:rPr>
              <a:t>و- س – و – س </a:t>
            </a:r>
            <a:r>
              <a:rPr lang="bn-IN" sz="3200" dirty="0" smtClean="0">
                <a:latin typeface="SutonnyOMJ" pitchFamily="2" charset="0"/>
                <a:cs typeface="SutonnyOMJ" pitchFamily="2" charset="0"/>
              </a:rPr>
              <a:t> </a:t>
            </a:r>
            <a:r>
              <a:rPr lang="bn-IN" sz="3200" dirty="0" smtClean="0">
                <a:latin typeface="SutonnyOMJ" pitchFamily="2" charset="0"/>
                <a:cs typeface="SutonnyOMJ" pitchFamily="2" charset="0"/>
              </a:rPr>
              <a:t>জিনসে</a:t>
            </a:r>
            <a:r>
              <a:rPr lang="ar-SA" sz="3200" dirty="0" smtClean="0">
                <a:latin typeface="SutonnyOMJ" pitchFamily="2" charset="0"/>
                <a:cs typeface="SutonnyOMJ" pitchFamily="2" charset="0"/>
              </a:rPr>
              <a:t>مضاعف رباعي </a:t>
            </a:r>
            <a:r>
              <a:rPr lang="bn-IN" sz="3200" dirty="0" smtClean="0">
                <a:latin typeface="SutonnyOMJ" pitchFamily="2" charset="0"/>
                <a:cs typeface="SutonnyOMJ" pitchFamily="2" charset="0"/>
              </a:rPr>
              <a:t>  শব্দটির </a:t>
            </a:r>
            <a:r>
              <a:rPr lang="bn-IN" sz="3200" dirty="0" smtClean="0">
                <a:latin typeface="SutonnyOMJ" pitchFamily="2" charset="0"/>
                <a:cs typeface="SutonnyOMJ" pitchFamily="2" charset="0"/>
              </a:rPr>
              <a:t>আভিধানিক অর্থ হচ্ছে- ১। মনের কু মন্ত্রণা, ২। ধাঁধা, ৩। মনের খটকা, ৫। দ্বিধা দ্বন্দ ইত্যাদি </a:t>
            </a:r>
          </a:p>
          <a:p>
            <a:r>
              <a:rPr lang="bn-IN" sz="3200" dirty="0" smtClean="0">
                <a:latin typeface="SutonnyOMJ" pitchFamily="2" charset="0"/>
                <a:cs typeface="SutonnyOMJ" pitchFamily="2" charset="0"/>
              </a:rPr>
              <a:t> </a:t>
            </a:r>
            <a:r>
              <a:rPr lang="ar-SA" sz="3200" u="sng" dirty="0" smtClean="0">
                <a:solidFill>
                  <a:srgbClr val="FFC000"/>
                </a:solidFill>
              </a:rPr>
              <a:t>معني الوسوس اصطلاحا  </a:t>
            </a:r>
          </a:p>
          <a:p>
            <a:r>
              <a:rPr lang="bn-IN" sz="3200" dirty="0" smtClean="0">
                <a:latin typeface="SutonnyOMJ" pitchFamily="2" charset="0"/>
                <a:cs typeface="SutonnyOMJ" pitchFamily="2" charset="0"/>
              </a:rPr>
              <a:t>ইসলামী শরীয়তের পরিভাষায় মানব মনের সন্দেহ সংশয় বা দ্বিধা দ্বন্দকে বলে।</a:t>
            </a:r>
            <a:r>
              <a:rPr lang="ar-SA" sz="3200" dirty="0" smtClean="0">
                <a:latin typeface="SutonnyOMJ" pitchFamily="2" charset="0"/>
                <a:cs typeface="SutonnyOMJ" pitchFamily="2" charset="0"/>
              </a:rPr>
              <a:t> </a:t>
            </a:r>
            <a:r>
              <a:rPr lang="bn-IN" sz="3200" dirty="0" smtClean="0">
                <a:latin typeface="SutonnyOMJ" pitchFamily="2" charset="0"/>
                <a:cs typeface="SutonnyOMJ" pitchFamily="2" charset="0"/>
              </a:rPr>
              <a:t>যা তাকে সত্য ও কল্যানের পথ থেকে বিচ্যুতি হতে প্রলুব্দ করে। তবে এটা যদি তাকে কল্যান ও পূণ্যের দিকে পরিচালিত করে তখন তাকে ইলহাম বলা হয়।  </a:t>
            </a:r>
            <a:endParaRPr lang="ar-SA" sz="3200" dirty="0" smtClean="0">
              <a:latin typeface="SutonnyOMJ" pitchFamily="2" charset="0"/>
            </a:endParaRPr>
          </a:p>
          <a:p>
            <a:r>
              <a:rPr lang="ar-SA"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3200400" y="0"/>
            <a:ext cx="3132589" cy="1107996"/>
          </a:xfrm>
          <a:prstGeom prst="rect">
            <a:avLst/>
          </a:prstGeom>
          <a:noFill/>
        </p:spPr>
        <p:txBody>
          <a:bodyPr wrap="none" rtlCol="0">
            <a:spAutoFit/>
          </a:bodyPr>
          <a:lstStyle/>
          <a:p>
            <a:r>
              <a:rPr lang="bn-IN" sz="6600" b="1" dirty="0" smtClean="0">
                <a:solidFill>
                  <a:srgbClr val="FFC000"/>
                </a:solidFill>
                <a:latin typeface="SutonnyOMJ" pitchFamily="2" charset="0"/>
                <a:cs typeface="SutonnyOMJ" pitchFamily="2" charset="0"/>
              </a:rPr>
              <a:t>কিছু শব্দার্থ </a:t>
            </a:r>
            <a:endParaRPr lang="en-US" sz="6600" b="1" dirty="0">
              <a:solidFill>
                <a:srgbClr val="FFC000"/>
              </a:solidFill>
              <a:latin typeface="SutonnyOMJ" pitchFamily="2" charset="0"/>
              <a:cs typeface="SutonnyOMJ" pitchFamily="2" charset="0"/>
            </a:endParaRPr>
          </a:p>
        </p:txBody>
      </p:sp>
      <p:graphicFrame>
        <p:nvGraphicFramePr>
          <p:cNvPr id="6" name="Table 5"/>
          <p:cNvGraphicFramePr>
            <a:graphicFrameLocks noGrp="1"/>
          </p:cNvGraphicFramePr>
          <p:nvPr/>
        </p:nvGraphicFramePr>
        <p:xfrm>
          <a:off x="1524000" y="914400"/>
          <a:ext cx="6096000" cy="57302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bn-IN" sz="4000" b="1" dirty="0" smtClean="0">
                          <a:solidFill>
                            <a:srgbClr val="C00000"/>
                          </a:solidFill>
                          <a:latin typeface="SutonnyOMJ" pitchFamily="2" charset="0"/>
                          <a:cs typeface="SutonnyOMJ" pitchFamily="2" charset="0"/>
                        </a:rPr>
                        <a:t>আরবি শব্দ</a:t>
                      </a:r>
                      <a:r>
                        <a:rPr lang="bn-IN" sz="4000" b="1" baseline="0" dirty="0" smtClean="0">
                          <a:solidFill>
                            <a:srgbClr val="C00000"/>
                          </a:solidFill>
                          <a:latin typeface="SutonnyOMJ" pitchFamily="2" charset="0"/>
                          <a:cs typeface="SutonnyOMJ" pitchFamily="2" charset="0"/>
                        </a:rPr>
                        <a:t> </a:t>
                      </a:r>
                      <a:endParaRPr lang="en-US" sz="4000" b="1" dirty="0">
                        <a:solidFill>
                          <a:srgbClr val="C00000"/>
                        </a:solidFill>
                        <a:latin typeface="SutonnyOMJ" pitchFamily="2" charset="0"/>
                        <a:cs typeface="SutonnyOMJ" pitchFamily="2" charset="0"/>
                      </a:endParaRPr>
                    </a:p>
                  </a:txBody>
                  <a:tcPr/>
                </a:tc>
                <a:tc>
                  <a:txBody>
                    <a:bodyPr/>
                    <a:lstStyle/>
                    <a:p>
                      <a:r>
                        <a:rPr lang="bn-IN" sz="4000" dirty="0" smtClean="0">
                          <a:solidFill>
                            <a:srgbClr val="C00000"/>
                          </a:solidFill>
                          <a:latin typeface="SutonnyOMJ" pitchFamily="2" charset="0"/>
                          <a:cs typeface="SutonnyOMJ" pitchFamily="2" charset="0"/>
                        </a:rPr>
                        <a:t>বাংলা</a:t>
                      </a:r>
                      <a:r>
                        <a:rPr lang="bn-IN" sz="4000" baseline="0" dirty="0" smtClean="0">
                          <a:solidFill>
                            <a:srgbClr val="C00000"/>
                          </a:solidFill>
                          <a:latin typeface="SutonnyOMJ" pitchFamily="2" charset="0"/>
                          <a:cs typeface="SutonnyOMJ" pitchFamily="2" charset="0"/>
                        </a:rPr>
                        <a:t> অর্থ </a:t>
                      </a:r>
                      <a:endParaRPr lang="en-US" sz="4000" dirty="0">
                        <a:solidFill>
                          <a:srgbClr val="C00000"/>
                        </a:solidFill>
                        <a:latin typeface="SutonnyOMJ" pitchFamily="2" charset="0"/>
                        <a:cs typeface="SutonnyOMJ" pitchFamily="2" charset="0"/>
                      </a:endParaRPr>
                    </a:p>
                  </a:txBody>
                  <a:tcPr/>
                </a:tc>
              </a:tr>
              <a:tr h="370840">
                <a:tc>
                  <a:txBody>
                    <a:bodyPr/>
                    <a:lstStyle/>
                    <a:p>
                      <a:r>
                        <a:rPr lang="bn-IN" sz="3600" b="1" dirty="0" smtClean="0">
                          <a:solidFill>
                            <a:srgbClr val="00B050"/>
                          </a:solidFill>
                        </a:rPr>
                        <a:t> </a:t>
                      </a:r>
                      <a:r>
                        <a:rPr lang="ar-SA" sz="3600" b="1" dirty="0" smtClean="0">
                          <a:solidFill>
                            <a:srgbClr val="00B050"/>
                          </a:solidFill>
                        </a:rPr>
                        <a:t>تجاوز</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ক্ষমা</a:t>
                      </a:r>
                      <a:r>
                        <a:rPr lang="bn-IN" sz="3600" b="1" baseline="0" dirty="0" smtClean="0">
                          <a:solidFill>
                            <a:srgbClr val="FFC000"/>
                          </a:solidFill>
                          <a:latin typeface="SutonnyOMJ" pitchFamily="2" charset="0"/>
                          <a:cs typeface="SutonnyOMJ" pitchFamily="2" charset="0"/>
                        </a:rPr>
                        <a:t> করে দিবেন </a:t>
                      </a:r>
                      <a:endParaRPr lang="en-US" sz="3600" b="1" dirty="0">
                        <a:solidFill>
                          <a:srgbClr val="FFC000"/>
                        </a:solidFill>
                        <a:latin typeface="SutonnyOMJ" pitchFamily="2" charset="0"/>
                        <a:cs typeface="SutonnyOMJ" pitchFamily="2" charset="0"/>
                      </a:endParaRPr>
                    </a:p>
                  </a:txBody>
                  <a:tcPr/>
                </a:tc>
              </a:tr>
              <a:tr h="370840">
                <a:tc>
                  <a:txBody>
                    <a:bodyPr/>
                    <a:lstStyle/>
                    <a:p>
                      <a:r>
                        <a:rPr lang="ar-SA" sz="3600" b="1" dirty="0" smtClean="0">
                          <a:solidFill>
                            <a:srgbClr val="00B050"/>
                          </a:solidFill>
                        </a:rPr>
                        <a:t>وسوس</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অন্তরের ধাঁধা/</a:t>
                      </a:r>
                      <a:r>
                        <a:rPr lang="bn-IN" sz="3600" b="1" baseline="0" dirty="0" smtClean="0">
                          <a:solidFill>
                            <a:srgbClr val="FFC000"/>
                          </a:solidFill>
                          <a:latin typeface="SutonnyOMJ" pitchFamily="2" charset="0"/>
                          <a:cs typeface="SutonnyOMJ" pitchFamily="2" charset="0"/>
                        </a:rPr>
                        <a:t> খটকা/</a:t>
                      </a:r>
                      <a:endParaRPr lang="en-US" sz="3600" b="1" dirty="0">
                        <a:solidFill>
                          <a:srgbClr val="FFC000"/>
                        </a:solidFill>
                        <a:latin typeface="SutonnyOMJ" pitchFamily="2" charset="0"/>
                        <a:cs typeface="SutonnyOMJ" pitchFamily="2" charset="0"/>
                      </a:endParaRPr>
                    </a:p>
                  </a:txBody>
                  <a:tcPr/>
                </a:tc>
              </a:tr>
              <a:tr h="370840">
                <a:tc>
                  <a:txBody>
                    <a:bodyPr/>
                    <a:lstStyle/>
                    <a:p>
                      <a:r>
                        <a:rPr lang="ar-SA" sz="3600" b="1" dirty="0" smtClean="0">
                          <a:solidFill>
                            <a:srgbClr val="00B050"/>
                          </a:solidFill>
                        </a:rPr>
                        <a:t>صدر</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অন্তর </a:t>
                      </a:r>
                      <a:endParaRPr lang="en-US" sz="3600" b="1" dirty="0">
                        <a:solidFill>
                          <a:srgbClr val="FFC000"/>
                        </a:solidFill>
                        <a:latin typeface="SutonnyOMJ" pitchFamily="2" charset="0"/>
                        <a:cs typeface="SutonnyOMJ" pitchFamily="2" charset="0"/>
                      </a:endParaRPr>
                    </a:p>
                  </a:txBody>
                  <a:tcPr/>
                </a:tc>
              </a:tr>
              <a:tr h="370840">
                <a:tc>
                  <a:txBody>
                    <a:bodyPr/>
                    <a:lstStyle/>
                    <a:p>
                      <a:r>
                        <a:rPr lang="ar-SA" sz="3600" b="1" dirty="0" smtClean="0">
                          <a:solidFill>
                            <a:srgbClr val="00B050"/>
                          </a:solidFill>
                        </a:rPr>
                        <a:t>تتكلم</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মুখে</a:t>
                      </a:r>
                      <a:r>
                        <a:rPr lang="bn-IN" sz="3600" b="1" baseline="0" dirty="0" smtClean="0">
                          <a:solidFill>
                            <a:srgbClr val="FFC000"/>
                          </a:solidFill>
                          <a:latin typeface="SutonnyOMJ" pitchFamily="2" charset="0"/>
                          <a:cs typeface="SutonnyOMJ" pitchFamily="2" charset="0"/>
                        </a:rPr>
                        <a:t> প্রকাশ করা </a:t>
                      </a:r>
                      <a:endParaRPr lang="en-US" sz="3600" b="1" dirty="0">
                        <a:solidFill>
                          <a:srgbClr val="FFC000"/>
                        </a:solidFill>
                        <a:latin typeface="SutonnyOMJ" pitchFamily="2" charset="0"/>
                        <a:cs typeface="SutonnyOMJ" pitchFamily="2" charset="0"/>
                      </a:endParaRPr>
                    </a:p>
                  </a:txBody>
                  <a:tcPr/>
                </a:tc>
              </a:tr>
              <a:tr h="370840">
                <a:tc>
                  <a:txBody>
                    <a:bodyPr/>
                    <a:lstStyle/>
                    <a:p>
                      <a:r>
                        <a:rPr lang="ar-SA" sz="3600" b="1" dirty="0" smtClean="0">
                          <a:solidFill>
                            <a:srgbClr val="00B050"/>
                          </a:solidFill>
                        </a:rPr>
                        <a:t>يتعاظم</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গুরুতর অপরাধ</a:t>
                      </a:r>
                      <a:r>
                        <a:rPr lang="bn-IN" sz="3600" b="1" baseline="0" dirty="0" smtClean="0">
                          <a:solidFill>
                            <a:srgbClr val="FFC000"/>
                          </a:solidFill>
                          <a:latin typeface="SutonnyOMJ" pitchFamily="2" charset="0"/>
                          <a:cs typeface="SutonnyOMJ" pitchFamily="2" charset="0"/>
                        </a:rPr>
                        <a:t> </a:t>
                      </a:r>
                      <a:endParaRPr lang="en-US" sz="3600" b="1" dirty="0">
                        <a:solidFill>
                          <a:srgbClr val="FFC000"/>
                        </a:solidFill>
                        <a:latin typeface="SutonnyOMJ" pitchFamily="2" charset="0"/>
                        <a:cs typeface="SutonnyOMJ" pitchFamily="2" charset="0"/>
                      </a:endParaRPr>
                    </a:p>
                  </a:txBody>
                  <a:tcPr/>
                </a:tc>
              </a:tr>
              <a:tr h="370840">
                <a:tc>
                  <a:txBody>
                    <a:bodyPr/>
                    <a:lstStyle/>
                    <a:p>
                      <a:r>
                        <a:rPr lang="ar-SA" sz="3600" b="1" dirty="0" smtClean="0">
                          <a:solidFill>
                            <a:srgbClr val="00B050"/>
                          </a:solidFill>
                        </a:rPr>
                        <a:t>في انفسنا </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আমাদের অন্তরে </a:t>
                      </a:r>
                      <a:endParaRPr lang="en-US" sz="3600" b="1" dirty="0">
                        <a:solidFill>
                          <a:srgbClr val="FFC000"/>
                        </a:solidFill>
                        <a:latin typeface="SutonnyOMJ" pitchFamily="2" charset="0"/>
                        <a:cs typeface="SutonnyOMJ" pitchFamily="2" charset="0"/>
                      </a:endParaRPr>
                    </a:p>
                  </a:txBody>
                  <a:tcPr/>
                </a:tc>
              </a:tr>
              <a:tr h="370840">
                <a:tc>
                  <a:txBody>
                    <a:bodyPr/>
                    <a:lstStyle/>
                    <a:p>
                      <a:r>
                        <a:rPr lang="ar-SA" sz="3600" b="1" dirty="0" smtClean="0">
                          <a:solidFill>
                            <a:srgbClr val="00B050"/>
                          </a:solidFill>
                        </a:rPr>
                        <a:t>صريخ</a:t>
                      </a:r>
                      <a:r>
                        <a:rPr lang="ar-SA" sz="3600" b="1" baseline="0" dirty="0" smtClean="0">
                          <a:solidFill>
                            <a:srgbClr val="00B050"/>
                          </a:solidFill>
                        </a:rPr>
                        <a:t> الايمان </a:t>
                      </a:r>
                      <a:endParaRPr lang="en-US" sz="3600" b="1" dirty="0">
                        <a:solidFill>
                          <a:srgbClr val="00B050"/>
                        </a:solidFill>
                      </a:endParaRPr>
                    </a:p>
                  </a:txBody>
                  <a:tcPr/>
                </a:tc>
                <a:tc>
                  <a:txBody>
                    <a:bodyPr/>
                    <a:lstStyle/>
                    <a:p>
                      <a:r>
                        <a:rPr lang="bn-IN" sz="3600" b="1" dirty="0" smtClean="0">
                          <a:solidFill>
                            <a:srgbClr val="FFC000"/>
                          </a:solidFill>
                          <a:latin typeface="SutonnyOMJ" pitchFamily="2" charset="0"/>
                          <a:cs typeface="SutonnyOMJ" pitchFamily="2" charset="0"/>
                        </a:rPr>
                        <a:t>সপষ্ট</a:t>
                      </a:r>
                      <a:r>
                        <a:rPr lang="bn-IN" sz="3600" b="1" baseline="0" dirty="0" smtClean="0">
                          <a:solidFill>
                            <a:srgbClr val="FFC000"/>
                          </a:solidFill>
                          <a:latin typeface="SutonnyOMJ" pitchFamily="2" charset="0"/>
                          <a:cs typeface="SutonnyOMJ" pitchFamily="2" charset="0"/>
                        </a:rPr>
                        <a:t> ঈমানের লক্ষণ </a:t>
                      </a:r>
                      <a:endParaRPr lang="en-US" sz="3600" b="1" dirty="0">
                        <a:solidFill>
                          <a:srgbClr val="FFC000"/>
                        </a:solidFill>
                        <a:latin typeface="SutonnyOMJ" pitchFamily="2" charset="0"/>
                        <a:cs typeface="SutonnyOMJ" pitchFamily="2"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1524000" y="0"/>
            <a:ext cx="5852140" cy="830997"/>
          </a:xfrm>
          <a:prstGeom prst="rect">
            <a:avLst/>
          </a:prstGeom>
          <a:noFill/>
        </p:spPr>
        <p:txBody>
          <a:bodyPr wrap="square" rtlCol="0">
            <a:spAutoFit/>
          </a:bodyPr>
          <a:lstStyle/>
          <a:p>
            <a:r>
              <a:rPr lang="ar-SA" sz="4800" b="1" dirty="0" smtClean="0">
                <a:solidFill>
                  <a:srgbClr val="FFC000"/>
                </a:solidFill>
              </a:rPr>
              <a:t>التعارض بين الحديث والاية </a:t>
            </a:r>
            <a:endParaRPr lang="en-US" sz="4800" b="1" dirty="0">
              <a:solidFill>
                <a:srgbClr val="FFC000"/>
              </a:solidFill>
            </a:endParaRPr>
          </a:p>
        </p:txBody>
      </p:sp>
      <p:sp>
        <p:nvSpPr>
          <p:cNvPr id="5" name="TextBox 4"/>
          <p:cNvSpPr txBox="1"/>
          <p:nvPr/>
        </p:nvSpPr>
        <p:spPr>
          <a:xfrm>
            <a:off x="304800" y="685800"/>
            <a:ext cx="8458200" cy="5755422"/>
          </a:xfrm>
          <a:prstGeom prst="rect">
            <a:avLst/>
          </a:prstGeom>
          <a:noFill/>
        </p:spPr>
        <p:txBody>
          <a:bodyPr wrap="square" rtlCol="0">
            <a:spAutoFit/>
          </a:bodyPr>
          <a:lstStyle/>
          <a:p>
            <a:pPr algn="just"/>
            <a:r>
              <a:rPr lang="bn-IN" sz="4800" dirty="0" smtClean="0">
                <a:solidFill>
                  <a:srgbClr val="00B050"/>
                </a:solidFill>
                <a:latin typeface="SutonnyOMJ" pitchFamily="2" charset="0"/>
                <a:cs typeface="SutonnyOMJ" pitchFamily="2" charset="0"/>
              </a:rPr>
              <a:t>হাদীস এবং আয়াতের মধ্যে দ্বন্দঃ </a:t>
            </a:r>
          </a:p>
          <a:p>
            <a:pPr algn="just"/>
            <a:r>
              <a:rPr lang="bn-IN" sz="4000" dirty="0" smtClean="0">
                <a:solidFill>
                  <a:schemeClr val="bg2"/>
                </a:solidFill>
                <a:latin typeface="SutonnyOMJ" pitchFamily="2" charset="0"/>
                <a:cs typeface="SutonnyOMJ" pitchFamily="2" charset="0"/>
              </a:rPr>
              <a:t>    </a:t>
            </a:r>
            <a:r>
              <a:rPr lang="bn-IN" sz="3600" dirty="0" smtClean="0">
                <a:solidFill>
                  <a:schemeClr val="bg2"/>
                </a:solidFill>
                <a:latin typeface="SutonnyOMJ" pitchFamily="2" charset="0"/>
                <a:cs typeface="SutonnyOMJ" pitchFamily="2" charset="0"/>
              </a:rPr>
              <a:t>   </a:t>
            </a:r>
            <a:r>
              <a:rPr lang="bn-IN" sz="3200" dirty="0" smtClean="0">
                <a:solidFill>
                  <a:schemeClr val="bg2"/>
                </a:solidFill>
                <a:latin typeface="SutonnyOMJ" pitchFamily="2" charset="0"/>
                <a:cs typeface="SutonnyOMJ" pitchFamily="2" charset="0"/>
              </a:rPr>
              <a:t>প্রখ্যাত সাহাবী হযরত আবু হুতদ্রা (রাঃ) হতে বর্ণিত আলোচ্য হাদীস দ্বারা বোঝা যায়, অন্তরের কুধারণা ও কুমন্ত্রণার জন্য কোন পাপ হবেনা। পক্ষান্তরে পবিত্র কুরয়ান মজিদে মহান আল্লাহ তায়ালা বলেন-</a:t>
            </a:r>
            <a:r>
              <a:rPr lang="ar-SA" sz="3200" dirty="0" smtClean="0">
                <a:solidFill>
                  <a:schemeClr val="bg2"/>
                </a:solidFill>
                <a:latin typeface="SutonnyOMJ" pitchFamily="2" charset="0"/>
                <a:cs typeface="SutonnyOMJ" pitchFamily="2" charset="0"/>
              </a:rPr>
              <a:t> وان تبدوا ما في انفسكم او تخفوه يحسبكم به الله </a:t>
            </a:r>
            <a:r>
              <a:rPr lang="bn-IN" sz="3200" dirty="0" smtClean="0">
                <a:solidFill>
                  <a:schemeClr val="bg2"/>
                </a:solidFill>
                <a:latin typeface="SutonnyOMJ" pitchFamily="2" charset="0"/>
                <a:cs typeface="SutonnyOMJ" pitchFamily="2" charset="0"/>
              </a:rPr>
              <a:t>  “তোমরা তোমাদের মনের কথা প্রকাশ কর আর নাই কর আল্লাহ অবশ্যই তোমাদের নিকট হতে সে সম্পর্কে হিসাব গ্রহণ করবেন”  এখানে পবিত্র কুরয়ানের আয়াত দ্বারা প্রমানিত হয়, অন্তরের কুধারণা ও কুমন্ত্রণার জন্য পাপ হবে এবং বিচার হবে। সুতরাং কুরআন ও হাদীসের মধ্যে দ্বন্দ বিদ্যমান।  </a:t>
            </a:r>
            <a:endParaRPr lang="bn-IN" sz="3600" dirty="0" smtClean="0">
              <a:solidFill>
                <a:schemeClr val="bg2"/>
              </a:solidFill>
              <a:latin typeface="SutonnyOMJ" pitchFamily="2" charset="0"/>
              <a:cs typeface="SutonnyOMJ" pitchFamily="2" charset="0"/>
            </a:endParaRPr>
          </a:p>
          <a:p>
            <a:r>
              <a:rPr lang="bn-IN" sz="2400" dirty="0" smtClean="0">
                <a:latin typeface="SutonnyOMJ" pitchFamily="2" charset="0"/>
                <a:cs typeface="SutonnyOMJ" pitchFamily="2" charset="0"/>
              </a:rPr>
              <a:t> </a:t>
            </a:r>
            <a:endParaRPr lang="en-US" sz="2400" dirty="0">
              <a:latin typeface="SutonnyOMJ" pitchFamily="2" charset="0"/>
              <a:cs typeface="SutonnyOMJ"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5438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endParaRPr lang="bn-IN" dirty="0" smtClean="0">
              <a:solidFill>
                <a:schemeClr val="bg2"/>
              </a:solidFill>
              <a:latin typeface="SutonnyOMJ" pitchFamily="2" charset="0"/>
              <a:cs typeface="SutonnyOMJ" pitchFamily="2" charset="0"/>
            </a:endParaRPr>
          </a:p>
        </p:txBody>
      </p:sp>
      <p:sp>
        <p:nvSpPr>
          <p:cNvPr id="3" name="TextBox 2"/>
          <p:cNvSpPr txBox="1"/>
          <p:nvPr/>
        </p:nvSpPr>
        <p:spPr>
          <a:xfrm>
            <a:off x="1295400" y="0"/>
            <a:ext cx="6553200" cy="923330"/>
          </a:xfrm>
          <a:prstGeom prst="rect">
            <a:avLst/>
          </a:prstGeom>
          <a:noFill/>
        </p:spPr>
        <p:txBody>
          <a:bodyPr wrap="square" rtlCol="0">
            <a:spAutoFit/>
          </a:bodyPr>
          <a:lstStyle/>
          <a:p>
            <a:r>
              <a:rPr lang="ar-SA" sz="5400" b="1" dirty="0" smtClean="0">
                <a:solidFill>
                  <a:srgbClr val="FFC000"/>
                </a:solidFill>
              </a:rPr>
              <a:t>التعارض بين الحديث والاية </a:t>
            </a:r>
            <a:endParaRPr lang="en-US" sz="5400" b="1" dirty="0">
              <a:solidFill>
                <a:srgbClr val="FFC000"/>
              </a:solidFill>
            </a:endParaRPr>
          </a:p>
        </p:txBody>
      </p:sp>
      <p:sp>
        <p:nvSpPr>
          <p:cNvPr id="6" name="TextBox 5"/>
          <p:cNvSpPr txBox="1"/>
          <p:nvPr/>
        </p:nvSpPr>
        <p:spPr>
          <a:xfrm>
            <a:off x="533400" y="990600"/>
            <a:ext cx="8153400" cy="5509200"/>
          </a:xfrm>
          <a:prstGeom prst="rect">
            <a:avLst/>
          </a:prstGeom>
          <a:noFill/>
        </p:spPr>
        <p:txBody>
          <a:bodyPr wrap="square" rtlCol="0">
            <a:spAutoFit/>
          </a:bodyPr>
          <a:lstStyle/>
          <a:p>
            <a:pPr algn="just"/>
            <a:r>
              <a:rPr lang="bn-IN" sz="4000" dirty="0" smtClean="0">
                <a:solidFill>
                  <a:srgbClr val="00B050"/>
                </a:solidFill>
                <a:latin typeface="SutonnyOMJ" pitchFamily="2" charset="0"/>
                <a:cs typeface="SutonnyOMJ" pitchFamily="2" charset="0"/>
              </a:rPr>
              <a:t>দ্বন্দের সমাধানঃ</a:t>
            </a:r>
          </a:p>
          <a:p>
            <a:pPr algn="just"/>
            <a:r>
              <a:rPr lang="bn-IN" sz="3200" dirty="0" smtClean="0">
                <a:latin typeface="SutonnyOMJ" pitchFamily="2" charset="0"/>
                <a:cs typeface="SutonnyOMJ" pitchFamily="2" charset="0"/>
              </a:rPr>
              <a:t>                 </a:t>
            </a:r>
            <a:r>
              <a:rPr lang="bn-IN" sz="3200" dirty="0" smtClean="0">
                <a:solidFill>
                  <a:srgbClr val="C00000"/>
                </a:solidFill>
                <a:latin typeface="SutonnyOMJ" pitchFamily="2" charset="0"/>
                <a:cs typeface="SutonnyOMJ" pitchFamily="2" charset="0"/>
              </a:rPr>
              <a:t>উল্লেখিত দ্বন্দের সমাধান হচ্ছে- </a:t>
            </a:r>
          </a:p>
          <a:p>
            <a:pPr algn="just"/>
            <a:r>
              <a:rPr lang="bn-IN" sz="2800" dirty="0" smtClean="0">
                <a:solidFill>
                  <a:schemeClr val="bg2"/>
                </a:solidFill>
                <a:latin typeface="SutonnyOMJ" pitchFamily="2" charset="0"/>
                <a:cs typeface="SutonnyOMJ" pitchFamily="2" charset="0"/>
              </a:rPr>
              <a:t>১। হাদীসে বর্ণিত কুধারণার অর্থ হল- এমন ধারণা যা </a:t>
            </a:r>
            <a:r>
              <a:rPr lang="ar-SA" sz="2800" dirty="0" smtClean="0">
                <a:solidFill>
                  <a:schemeClr val="bg2"/>
                </a:solidFill>
                <a:latin typeface="SutonnyOMJ" pitchFamily="2" charset="0"/>
                <a:cs typeface="SutonnyOMJ" pitchFamily="2" charset="0"/>
              </a:rPr>
              <a:t>عزم</a:t>
            </a:r>
            <a:r>
              <a:rPr lang="bn-IN" sz="2800" dirty="0" smtClean="0">
                <a:solidFill>
                  <a:schemeClr val="bg2"/>
                </a:solidFill>
                <a:latin typeface="SutonnyOMJ" pitchFamily="2" charset="0"/>
                <a:cs typeface="SutonnyOMJ" pitchFamily="2" charset="0"/>
              </a:rPr>
              <a:t>  নয়। পক্ষান্তরে কুরআনে বর্ণিত এমন ধারণা, যাতে  </a:t>
            </a:r>
            <a:r>
              <a:rPr lang="ar-SA" sz="2800" dirty="0" smtClean="0">
                <a:solidFill>
                  <a:schemeClr val="bg2"/>
                </a:solidFill>
                <a:latin typeface="SutonnyOMJ" pitchFamily="2" charset="0"/>
                <a:cs typeface="SutonnyOMJ" pitchFamily="2" charset="0"/>
              </a:rPr>
              <a:t> عزم</a:t>
            </a:r>
            <a:r>
              <a:rPr lang="bn-IN" sz="2800" dirty="0" smtClean="0">
                <a:solidFill>
                  <a:schemeClr val="bg2"/>
                </a:solidFill>
                <a:latin typeface="SutonnyOMJ" pitchFamily="2" charset="0"/>
                <a:cs typeface="SutonnyOMJ" pitchFamily="2" charset="0"/>
              </a:rPr>
              <a:t>রয়েছে। এ ব্যাপারে অন্য আয়াতে বলা হয়েছে- </a:t>
            </a:r>
            <a:r>
              <a:rPr lang="ar-SA" sz="2800" dirty="0" smtClean="0">
                <a:solidFill>
                  <a:schemeClr val="bg2"/>
                </a:solidFill>
                <a:latin typeface="SutonnyOMJ" pitchFamily="2" charset="0"/>
                <a:cs typeface="SutonnyOMJ" pitchFamily="2" charset="0"/>
              </a:rPr>
              <a:t>والكن يؤاخذكم بما كسبت قلوبكم </a:t>
            </a:r>
            <a:r>
              <a:rPr lang="bn-IN" sz="2800" dirty="0" smtClean="0">
                <a:solidFill>
                  <a:schemeClr val="bg2"/>
                </a:solidFill>
                <a:latin typeface="SutonnyOMJ" pitchFamily="2" charset="0"/>
                <a:cs typeface="SutonnyOMJ" pitchFamily="2" charset="0"/>
              </a:rPr>
              <a:t>  সুতরাং দুটি কুমন্ত্রণা ভিন্ন। </a:t>
            </a:r>
          </a:p>
          <a:p>
            <a:pPr algn="just"/>
            <a:r>
              <a:rPr lang="bn-IN" sz="2800" dirty="0" smtClean="0">
                <a:solidFill>
                  <a:schemeClr val="bg2"/>
                </a:solidFill>
                <a:latin typeface="SutonnyOMJ" pitchFamily="2" charset="0"/>
                <a:cs typeface="SutonnyOMJ" pitchFamily="2" charset="0"/>
              </a:rPr>
              <a:t>২। যদি আয়াতে বর্ণিত কুমন্ত্রণা দ্বারা মুমিন মুনাফিক সকলের কুমন্ত্রণা বোঝানো হয়, তাহলে পরবর্তিতে বর্ণিত আয়াত –</a:t>
            </a:r>
            <a:r>
              <a:rPr lang="ar-SA" sz="2800" dirty="0" smtClean="0">
                <a:solidFill>
                  <a:schemeClr val="bg2"/>
                </a:solidFill>
                <a:latin typeface="SutonnyOMJ" pitchFamily="2" charset="0"/>
                <a:cs typeface="SutonnyOMJ" pitchFamily="2" charset="0"/>
              </a:rPr>
              <a:t>لا يكلق الله نفسا الا وسعها </a:t>
            </a:r>
            <a:r>
              <a:rPr lang="bn-IN" sz="2800" dirty="0" smtClean="0">
                <a:solidFill>
                  <a:schemeClr val="bg2"/>
                </a:solidFill>
                <a:latin typeface="SutonnyOMJ" pitchFamily="2" charset="0"/>
                <a:cs typeface="SutonnyOMJ" pitchFamily="2" charset="0"/>
              </a:rPr>
              <a:t> দ্বারা এ আয়াতের বিধান রহিত হয়ে গেছে। সুতরাং কোন দ্বন্দ নাই।</a:t>
            </a:r>
          </a:p>
          <a:p>
            <a:pPr algn="just"/>
            <a:r>
              <a:rPr lang="bn-IN" sz="2800" dirty="0" smtClean="0">
                <a:solidFill>
                  <a:schemeClr val="bg2"/>
                </a:solidFill>
                <a:latin typeface="SutonnyOMJ" pitchFamily="2" charset="0"/>
                <a:cs typeface="SutonnyOMJ" pitchFamily="2" charset="0"/>
              </a:rPr>
              <a:t>৩। আয়াতে মণের কুমন্ত্রণা দ্বারা মুনাফিকের মনের কুমন্ত্রণাকে বোঝানো হয়েছে। আর মুমিনদের মনের সংশয় সম্পর্কে আল্লাহ </a:t>
            </a:r>
            <a:r>
              <a:rPr lang="bn-IN" sz="2800" smtClean="0">
                <a:solidFill>
                  <a:schemeClr val="bg2"/>
                </a:solidFill>
                <a:latin typeface="SutonnyOMJ" pitchFamily="2" charset="0"/>
                <a:cs typeface="SutonnyOMJ" pitchFamily="2" charset="0"/>
              </a:rPr>
              <a:t>তায়ালা ক্ষমার নীতি </a:t>
            </a:r>
            <a:r>
              <a:rPr lang="bn-IN" sz="2800" dirty="0" smtClean="0">
                <a:solidFill>
                  <a:schemeClr val="bg2"/>
                </a:solidFill>
                <a:latin typeface="SutonnyOMJ" pitchFamily="2" charset="0"/>
                <a:cs typeface="SutonnyOMJ" pitchFamily="2" charset="0"/>
              </a:rPr>
              <a:t>গ্রহণ করেছেন, যা হাদিস দ্বারা বোঝা যায়। সুতরাং কুরয়ান ও হাদীসের মাঝে আর কোন দ্বন্দ থাকল </a:t>
            </a:r>
            <a:r>
              <a:rPr lang="bn-IN" sz="2800" smtClean="0">
                <a:solidFill>
                  <a:schemeClr val="bg2"/>
                </a:solidFill>
                <a:latin typeface="SutonnyOMJ" pitchFamily="2" charset="0"/>
                <a:cs typeface="SutonnyOMJ" pitchFamily="2" charset="0"/>
              </a:rPr>
              <a:t>না।   </a:t>
            </a:r>
            <a:endParaRPr lang="bn-IN" sz="2800" dirty="0" smtClean="0">
              <a:solidFill>
                <a:schemeClr val="bg2"/>
              </a:solidFill>
              <a:latin typeface="SutonnyOMJ" pitchFamily="2" charset="0"/>
              <a:cs typeface="SutonnyOMJ" pitchFamily="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2743200" y="304800"/>
            <a:ext cx="4166525" cy="1015663"/>
          </a:xfrm>
          <a:prstGeom prst="rect">
            <a:avLst/>
          </a:prstGeom>
          <a:noFill/>
        </p:spPr>
        <p:txBody>
          <a:bodyPr wrap="none" rtlCol="0">
            <a:spAutoFit/>
          </a:bodyPr>
          <a:lstStyle/>
          <a:p>
            <a:r>
              <a:rPr lang="ar-SA" sz="6000" b="1" dirty="0" smtClean="0">
                <a:solidFill>
                  <a:srgbClr val="FFC000"/>
                </a:solidFill>
              </a:rPr>
              <a:t>تحقيقات الا لفاظ</a:t>
            </a:r>
            <a:endParaRPr lang="en-US" sz="6000" b="1" dirty="0">
              <a:solidFill>
                <a:srgbClr val="FFC000"/>
              </a:solidFill>
            </a:endParaRPr>
          </a:p>
        </p:txBody>
      </p:sp>
      <p:sp>
        <p:nvSpPr>
          <p:cNvPr id="5" name="TextBox 4"/>
          <p:cNvSpPr txBox="1"/>
          <p:nvPr/>
        </p:nvSpPr>
        <p:spPr>
          <a:xfrm>
            <a:off x="304800" y="764024"/>
            <a:ext cx="8610600" cy="5539978"/>
          </a:xfrm>
          <a:prstGeom prst="rect">
            <a:avLst/>
          </a:prstGeom>
          <a:noFill/>
        </p:spPr>
        <p:txBody>
          <a:bodyPr wrap="square" rtlCol="0">
            <a:spAutoFit/>
          </a:bodyPr>
          <a:lstStyle/>
          <a:p>
            <a:r>
              <a:rPr lang="ar-SA" sz="4400" b="1" u="sng" dirty="0" smtClean="0">
                <a:solidFill>
                  <a:srgbClr val="00B050"/>
                </a:solidFill>
              </a:rPr>
              <a:t>وسوس</a:t>
            </a:r>
            <a:endParaRPr lang="ar-SA" sz="4000" b="1" u="sng" dirty="0" smtClean="0">
              <a:solidFill>
                <a:srgbClr val="00B050"/>
              </a:solidFill>
            </a:endParaRPr>
          </a:p>
          <a:p>
            <a:r>
              <a:rPr lang="bn-IN" sz="3200" dirty="0" smtClean="0">
                <a:solidFill>
                  <a:srgbClr val="00B050"/>
                </a:solidFill>
              </a:rPr>
              <a:t>  </a:t>
            </a:r>
            <a:r>
              <a:rPr lang="bn-IN" sz="3600" dirty="0" smtClean="0">
                <a:solidFill>
                  <a:srgbClr val="00B050"/>
                </a:solidFill>
                <a:latin typeface="SutonnyOMJ" pitchFamily="2" charset="0"/>
                <a:cs typeface="SutonnyOMJ" pitchFamily="2" charset="0"/>
              </a:rPr>
              <a:t>সীগাহ </a:t>
            </a:r>
            <a:r>
              <a:rPr lang="ar-SA" sz="3600" dirty="0" smtClean="0">
                <a:solidFill>
                  <a:srgbClr val="00B050"/>
                </a:solidFill>
              </a:rPr>
              <a:t>واحد مؤنث غاءب </a:t>
            </a:r>
            <a:r>
              <a:rPr lang="bn-IN" sz="3600" dirty="0" smtClean="0">
                <a:solidFill>
                  <a:srgbClr val="00B050"/>
                </a:solidFill>
                <a:latin typeface="SutonnyOMJ" pitchFamily="2" charset="0"/>
                <a:cs typeface="SutonnyOMJ" pitchFamily="2" charset="0"/>
              </a:rPr>
              <a:t> বাহাস </a:t>
            </a:r>
            <a:r>
              <a:rPr lang="ar-SA" sz="3600" dirty="0" smtClean="0">
                <a:solidFill>
                  <a:srgbClr val="00B050"/>
                </a:solidFill>
                <a:latin typeface="SutonnyOMJ" pitchFamily="2" charset="0"/>
                <a:cs typeface="SutonnyOMJ" pitchFamily="2" charset="0"/>
              </a:rPr>
              <a:t>  اثبات فعل ماضي معروف  </a:t>
            </a:r>
            <a:r>
              <a:rPr lang="bn-IN" sz="3600" dirty="0" smtClean="0">
                <a:solidFill>
                  <a:srgbClr val="00B050"/>
                </a:solidFill>
                <a:latin typeface="SutonnyOMJ" pitchFamily="2" charset="0"/>
                <a:cs typeface="SutonnyOMJ" pitchFamily="2" charset="0"/>
              </a:rPr>
              <a:t>বাব </a:t>
            </a:r>
            <a:r>
              <a:rPr lang="ar-SA" sz="3600" dirty="0" smtClean="0">
                <a:solidFill>
                  <a:srgbClr val="00B050"/>
                </a:solidFill>
                <a:latin typeface="SutonnyOMJ" pitchFamily="2" charset="0"/>
                <a:cs typeface="SutonnyOMJ" pitchFamily="2" charset="0"/>
              </a:rPr>
              <a:t>  فعللة  </a:t>
            </a:r>
            <a:r>
              <a:rPr lang="bn-IN" sz="3600" dirty="0" smtClean="0">
                <a:solidFill>
                  <a:srgbClr val="00B050"/>
                </a:solidFill>
                <a:latin typeface="SutonnyOMJ" pitchFamily="2" charset="0"/>
                <a:cs typeface="SutonnyOMJ" pitchFamily="2" charset="0"/>
              </a:rPr>
              <a:t>মাসদার</a:t>
            </a:r>
            <a:r>
              <a:rPr lang="ar-SA" sz="3600" dirty="0" smtClean="0">
                <a:solidFill>
                  <a:srgbClr val="00B050"/>
                </a:solidFill>
                <a:latin typeface="SutonnyOMJ" pitchFamily="2" charset="0"/>
                <a:cs typeface="SutonnyOMJ" pitchFamily="2" charset="0"/>
              </a:rPr>
              <a:t> </a:t>
            </a:r>
            <a:r>
              <a:rPr lang="bn-IN" sz="3600" dirty="0" smtClean="0">
                <a:solidFill>
                  <a:srgbClr val="00B050"/>
                </a:solidFill>
                <a:latin typeface="SutonnyOMJ" pitchFamily="2" charset="0"/>
                <a:cs typeface="SutonnyOMJ" pitchFamily="2" charset="0"/>
              </a:rPr>
              <a:t> </a:t>
            </a:r>
            <a:r>
              <a:rPr lang="ar-SA" sz="3600" dirty="0" smtClean="0">
                <a:solidFill>
                  <a:srgbClr val="00B050"/>
                </a:solidFill>
                <a:latin typeface="SutonnyOMJ" pitchFamily="2" charset="0"/>
                <a:cs typeface="SutonnyOMJ" pitchFamily="2" charset="0"/>
              </a:rPr>
              <a:t>الوسوسة</a:t>
            </a:r>
            <a:r>
              <a:rPr lang="bn-IN" sz="3600" dirty="0" smtClean="0">
                <a:solidFill>
                  <a:srgbClr val="00B050"/>
                </a:solidFill>
                <a:latin typeface="SutonnyOMJ" pitchFamily="2" charset="0"/>
                <a:cs typeface="SutonnyOMJ" pitchFamily="2" charset="0"/>
              </a:rPr>
              <a:t>  মাদ্দাহ</a:t>
            </a:r>
            <a:r>
              <a:rPr lang="ar-SA" sz="3600" dirty="0" smtClean="0">
                <a:solidFill>
                  <a:srgbClr val="00B050"/>
                </a:solidFill>
                <a:latin typeface="SutonnyOMJ" pitchFamily="2" charset="0"/>
                <a:cs typeface="SutonnyOMJ" pitchFamily="2" charset="0"/>
              </a:rPr>
              <a:t>  و – س و – س    </a:t>
            </a:r>
            <a:r>
              <a:rPr lang="bn-IN" sz="3600" dirty="0" smtClean="0">
                <a:solidFill>
                  <a:srgbClr val="00B050"/>
                </a:solidFill>
                <a:latin typeface="SutonnyOMJ" pitchFamily="2" charset="0"/>
                <a:cs typeface="SutonnyOMJ" pitchFamily="2" charset="0"/>
              </a:rPr>
              <a:t>   জিনস </a:t>
            </a:r>
            <a:r>
              <a:rPr lang="ar-SA" sz="3600" dirty="0" smtClean="0">
                <a:solidFill>
                  <a:srgbClr val="00B050"/>
                </a:solidFill>
                <a:latin typeface="SutonnyOMJ" pitchFamily="2" charset="0"/>
                <a:cs typeface="SutonnyOMJ" pitchFamily="2" charset="0"/>
              </a:rPr>
              <a:t>مضاعف رباعي</a:t>
            </a:r>
            <a:r>
              <a:rPr lang="bn-IN" sz="3600" dirty="0" smtClean="0">
                <a:solidFill>
                  <a:srgbClr val="00B050"/>
                </a:solidFill>
                <a:latin typeface="SutonnyOMJ" pitchFamily="2" charset="0"/>
                <a:cs typeface="SutonnyOMJ" pitchFamily="2" charset="0"/>
              </a:rPr>
              <a:t>   অর্থ</a:t>
            </a:r>
            <a:r>
              <a:rPr lang="bn-IN" sz="3600" dirty="0" smtClean="0">
                <a:solidFill>
                  <a:srgbClr val="00B050"/>
                </a:solidFill>
              </a:rPr>
              <a:t> – </a:t>
            </a:r>
            <a:r>
              <a:rPr lang="bn-IN" sz="3600" dirty="0" smtClean="0">
                <a:solidFill>
                  <a:srgbClr val="00B050"/>
                </a:solidFill>
                <a:latin typeface="SutonnyOMJ" pitchFamily="2" charset="0"/>
                <a:cs typeface="SutonnyOMJ" pitchFamily="2" charset="0"/>
              </a:rPr>
              <a:t>কুমন্ত্রণা সৃষ্টি হল।  </a:t>
            </a:r>
            <a:endParaRPr lang="ar-SA" sz="3200" dirty="0" smtClean="0">
              <a:solidFill>
                <a:srgbClr val="00B050"/>
              </a:solidFill>
              <a:latin typeface="SutonnyOMJ" pitchFamily="2" charset="0"/>
            </a:endParaRPr>
          </a:p>
          <a:p>
            <a:r>
              <a:rPr lang="ar-SA" sz="4000" b="1" u="sng" dirty="0" smtClean="0">
                <a:solidFill>
                  <a:srgbClr val="FFFF00"/>
                </a:solidFill>
              </a:rPr>
              <a:t>لم تعمل</a:t>
            </a:r>
            <a:r>
              <a:rPr lang="bn-IN" sz="4000" b="1" u="sng" dirty="0" smtClean="0">
                <a:solidFill>
                  <a:srgbClr val="FFFF00"/>
                </a:solidFill>
              </a:rPr>
              <a:t> </a:t>
            </a:r>
            <a:endParaRPr lang="ar-SA" sz="4000" b="1" u="sng" dirty="0" smtClean="0">
              <a:solidFill>
                <a:srgbClr val="FFFF00"/>
              </a:solidFill>
            </a:endParaRPr>
          </a:p>
          <a:p>
            <a:r>
              <a:rPr lang="bn-IN" sz="3200" dirty="0" smtClean="0">
                <a:solidFill>
                  <a:srgbClr val="FFFF00"/>
                </a:solidFill>
              </a:rPr>
              <a:t> </a:t>
            </a:r>
            <a:r>
              <a:rPr lang="bn-IN" sz="3600" dirty="0" smtClean="0">
                <a:solidFill>
                  <a:srgbClr val="FFFF00"/>
                </a:solidFill>
                <a:latin typeface="SutonnyOMJ" pitchFamily="2" charset="0"/>
                <a:cs typeface="SutonnyOMJ" pitchFamily="2" charset="0"/>
              </a:rPr>
              <a:t>সীগাহ </a:t>
            </a:r>
            <a:r>
              <a:rPr lang="ar-SA" sz="3600" dirty="0" smtClean="0">
                <a:solidFill>
                  <a:srgbClr val="FFFF00"/>
                </a:solidFill>
              </a:rPr>
              <a:t>واحد مؤنث غاءب  </a:t>
            </a:r>
            <a:r>
              <a:rPr lang="bn-IN" sz="3600" dirty="0" smtClean="0">
                <a:solidFill>
                  <a:srgbClr val="FFFF00"/>
                </a:solidFill>
                <a:latin typeface="SutonnyOMJ" pitchFamily="2" charset="0"/>
                <a:cs typeface="SutonnyOMJ" pitchFamily="2" charset="0"/>
              </a:rPr>
              <a:t> বাহাস</a:t>
            </a:r>
            <a:r>
              <a:rPr lang="ar-SA" sz="3600" dirty="0" smtClean="0">
                <a:solidFill>
                  <a:srgbClr val="FFFF00"/>
                </a:solidFill>
                <a:latin typeface="SutonnyOMJ" pitchFamily="2" charset="0"/>
                <a:cs typeface="SutonnyOMJ" pitchFamily="2" charset="0"/>
              </a:rPr>
              <a:t> نفي جحد بلم فعل مستقبل معروف </a:t>
            </a:r>
            <a:r>
              <a:rPr lang="bn-IN" sz="3600" dirty="0" smtClean="0">
                <a:solidFill>
                  <a:srgbClr val="FFFF00"/>
                </a:solidFill>
                <a:latin typeface="SutonnyOMJ" pitchFamily="2" charset="0"/>
                <a:cs typeface="SutonnyOMJ" pitchFamily="2" charset="0"/>
              </a:rPr>
              <a:t>  বাব   </a:t>
            </a:r>
            <a:r>
              <a:rPr lang="ar-SA" sz="3600" dirty="0" smtClean="0">
                <a:solidFill>
                  <a:srgbClr val="FFFF00"/>
                </a:solidFill>
                <a:latin typeface="SutonnyOMJ" pitchFamily="2" charset="0"/>
                <a:cs typeface="SutonnyOMJ" pitchFamily="2" charset="0"/>
              </a:rPr>
              <a:t>  سمع</a:t>
            </a:r>
            <a:r>
              <a:rPr lang="bn-IN" sz="3600" dirty="0" smtClean="0">
                <a:solidFill>
                  <a:srgbClr val="FFFF00"/>
                </a:solidFill>
                <a:latin typeface="SutonnyOMJ" pitchFamily="2" charset="0"/>
                <a:cs typeface="SutonnyOMJ" pitchFamily="2" charset="0"/>
              </a:rPr>
              <a:t>মাসদার </a:t>
            </a:r>
            <a:r>
              <a:rPr lang="ar-SA" sz="3600" dirty="0" smtClean="0">
                <a:solidFill>
                  <a:srgbClr val="FFFF00"/>
                </a:solidFill>
                <a:latin typeface="SutonnyOMJ" pitchFamily="2" charset="0"/>
                <a:cs typeface="SutonnyOMJ" pitchFamily="2" charset="0"/>
              </a:rPr>
              <a:t>العمل </a:t>
            </a:r>
            <a:r>
              <a:rPr lang="bn-IN" sz="3600" dirty="0" smtClean="0">
                <a:solidFill>
                  <a:srgbClr val="FFFF00"/>
                </a:solidFill>
                <a:latin typeface="SutonnyOMJ" pitchFamily="2" charset="0"/>
                <a:cs typeface="SutonnyOMJ" pitchFamily="2" charset="0"/>
              </a:rPr>
              <a:t>  মাদ্দাহ  </a:t>
            </a:r>
            <a:r>
              <a:rPr lang="ar-SA" sz="3600" dirty="0" smtClean="0">
                <a:solidFill>
                  <a:srgbClr val="FFFF00"/>
                </a:solidFill>
                <a:latin typeface="SutonnyOMJ" pitchFamily="2" charset="0"/>
                <a:cs typeface="SutonnyOMJ" pitchFamily="2" charset="0"/>
              </a:rPr>
              <a:t>ع – م – ل </a:t>
            </a:r>
            <a:r>
              <a:rPr lang="bn-IN" sz="3600" dirty="0" smtClean="0">
                <a:solidFill>
                  <a:srgbClr val="FFFF00"/>
                </a:solidFill>
                <a:latin typeface="SutonnyOMJ" pitchFamily="2" charset="0"/>
                <a:cs typeface="SutonnyOMJ" pitchFamily="2" charset="0"/>
              </a:rPr>
              <a:t> জিনস </a:t>
            </a:r>
            <a:r>
              <a:rPr lang="ar-SA" sz="3600" dirty="0" smtClean="0">
                <a:solidFill>
                  <a:srgbClr val="FFFF00"/>
                </a:solidFill>
                <a:latin typeface="SutonnyOMJ" pitchFamily="2" charset="0"/>
                <a:cs typeface="SutonnyOMJ" pitchFamily="2" charset="0"/>
              </a:rPr>
              <a:t>صحيح </a:t>
            </a:r>
            <a:r>
              <a:rPr lang="bn-IN" sz="3600" dirty="0" smtClean="0">
                <a:solidFill>
                  <a:srgbClr val="FFFF00"/>
                </a:solidFill>
                <a:latin typeface="SutonnyOMJ" pitchFamily="2" charset="0"/>
                <a:cs typeface="SutonnyOMJ" pitchFamily="2" charset="0"/>
              </a:rPr>
              <a:t>   অর্থ – সে করেনি </a:t>
            </a:r>
            <a:endParaRPr lang="ar-SA" sz="3200" dirty="0" smtClean="0">
              <a:solidFill>
                <a:srgbClr val="FFFF00"/>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TextBox 2"/>
          <p:cNvSpPr txBox="1"/>
          <p:nvPr/>
        </p:nvSpPr>
        <p:spPr>
          <a:xfrm>
            <a:off x="457200" y="1143000"/>
            <a:ext cx="8305799" cy="5478423"/>
          </a:xfrm>
          <a:prstGeom prst="rect">
            <a:avLst/>
          </a:prstGeom>
          <a:noFill/>
        </p:spPr>
        <p:txBody>
          <a:bodyPr wrap="square" rtlCol="0">
            <a:spAutoFit/>
          </a:bodyPr>
          <a:lstStyle/>
          <a:p>
            <a:r>
              <a:rPr lang="ar-SA" sz="4000" b="1" u="sng" dirty="0" smtClean="0">
                <a:solidFill>
                  <a:schemeClr val="bg1"/>
                </a:solidFill>
              </a:rPr>
              <a:t>سألوه</a:t>
            </a:r>
            <a:r>
              <a:rPr lang="bn-IN" sz="4000" b="1" u="sng" dirty="0" smtClean="0">
                <a:solidFill>
                  <a:schemeClr val="bg1"/>
                </a:solidFill>
              </a:rPr>
              <a:t> </a:t>
            </a:r>
            <a:endParaRPr lang="ar-SA" sz="3200" b="1" u="sng" dirty="0" smtClean="0">
              <a:solidFill>
                <a:schemeClr val="bg1"/>
              </a:solidFill>
            </a:endParaRPr>
          </a:p>
          <a:p>
            <a:r>
              <a:rPr lang="bn-IN" sz="3600" dirty="0" smtClean="0">
                <a:solidFill>
                  <a:schemeClr val="bg1"/>
                </a:solidFill>
                <a:latin typeface="SutonnyOMJ" pitchFamily="2" charset="0"/>
                <a:cs typeface="SutonnyOMJ" pitchFamily="2" charset="0"/>
              </a:rPr>
              <a:t>এখানে   </a:t>
            </a:r>
            <a:r>
              <a:rPr lang="ar-SA" sz="3600" dirty="0" smtClean="0">
                <a:solidFill>
                  <a:schemeClr val="bg1"/>
                </a:solidFill>
                <a:latin typeface="SutonnyOMJ" pitchFamily="2" charset="0"/>
              </a:rPr>
              <a:t>ه</a:t>
            </a:r>
            <a:r>
              <a:rPr lang="bn-IN" sz="3600" dirty="0" smtClean="0">
                <a:solidFill>
                  <a:schemeClr val="bg1"/>
                </a:solidFill>
                <a:latin typeface="SutonnyOMJ" pitchFamily="2" charset="0"/>
                <a:cs typeface="SutonnyOMJ" pitchFamily="2" charset="0"/>
              </a:rPr>
              <a:t> শব্দটি  </a:t>
            </a:r>
            <a:r>
              <a:rPr lang="ar-SA" sz="3600" dirty="0" smtClean="0">
                <a:solidFill>
                  <a:schemeClr val="bg1"/>
                </a:solidFill>
                <a:latin typeface="SutonnyOMJ" pitchFamily="2" charset="0"/>
                <a:cs typeface="SutonnyOMJ" pitchFamily="2" charset="0"/>
              </a:rPr>
              <a:t> ضمير منصوب متصل </a:t>
            </a:r>
            <a:r>
              <a:rPr lang="bn-IN" sz="3600" dirty="0" smtClean="0">
                <a:solidFill>
                  <a:schemeClr val="bg1"/>
                </a:solidFill>
                <a:latin typeface="SutonnyOMJ" pitchFamily="2" charset="0"/>
                <a:cs typeface="SutonnyOMJ" pitchFamily="2" charset="0"/>
              </a:rPr>
              <a:t>আর  </a:t>
            </a:r>
            <a:r>
              <a:rPr lang="ar-SA" sz="3600" dirty="0" smtClean="0">
                <a:solidFill>
                  <a:schemeClr val="bg1"/>
                </a:solidFill>
                <a:latin typeface="SutonnyOMJ" pitchFamily="2" charset="0"/>
              </a:rPr>
              <a:t>  </a:t>
            </a:r>
            <a:r>
              <a:rPr lang="ar-SA" sz="3600" dirty="0" smtClean="0">
                <a:solidFill>
                  <a:schemeClr val="bg1"/>
                </a:solidFill>
                <a:latin typeface="SutonnyOMJ" pitchFamily="2" charset="0"/>
                <a:cs typeface="SutonnyOMJ" pitchFamily="2" charset="0"/>
              </a:rPr>
              <a:t>سألوا</a:t>
            </a:r>
            <a:r>
              <a:rPr lang="bn-IN" sz="3600" dirty="0" smtClean="0">
                <a:solidFill>
                  <a:schemeClr val="bg1"/>
                </a:solidFill>
              </a:rPr>
              <a:t> </a:t>
            </a:r>
            <a:r>
              <a:rPr lang="bn-IN" sz="3600" dirty="0" smtClean="0">
                <a:solidFill>
                  <a:schemeClr val="bg1"/>
                </a:solidFill>
                <a:latin typeface="SutonnyOMJ" pitchFamily="2" charset="0"/>
                <a:cs typeface="SutonnyOMJ" pitchFamily="2" charset="0"/>
              </a:rPr>
              <a:t>সীগাহ</a:t>
            </a:r>
            <a:r>
              <a:rPr lang="ar-SA" sz="3600" dirty="0" smtClean="0">
                <a:solidFill>
                  <a:schemeClr val="bg1"/>
                </a:solidFill>
                <a:latin typeface="SutonnyOMJ" pitchFamily="2" charset="0"/>
                <a:cs typeface="SutonnyOMJ" pitchFamily="2" charset="0"/>
              </a:rPr>
              <a:t>   جمع مذكر غا ئب </a:t>
            </a:r>
            <a:r>
              <a:rPr lang="bn-IN" sz="3600" dirty="0" smtClean="0">
                <a:solidFill>
                  <a:schemeClr val="bg1"/>
                </a:solidFill>
                <a:latin typeface="SutonnyOMJ" pitchFamily="2" charset="0"/>
                <a:cs typeface="SutonnyOMJ" pitchFamily="2" charset="0"/>
              </a:rPr>
              <a:t>বাহাস</a:t>
            </a:r>
            <a:r>
              <a:rPr lang="ar-SA" sz="3600" dirty="0" smtClean="0">
                <a:solidFill>
                  <a:schemeClr val="bg1"/>
                </a:solidFill>
                <a:latin typeface="SutonnyOMJ" pitchFamily="2" charset="0"/>
                <a:cs typeface="SutonnyOMJ" pitchFamily="2" charset="0"/>
              </a:rPr>
              <a:t> اثبات فعل ماضي معروف </a:t>
            </a:r>
            <a:r>
              <a:rPr lang="bn-IN" sz="3600" dirty="0" smtClean="0">
                <a:solidFill>
                  <a:schemeClr val="bg1"/>
                </a:solidFill>
                <a:latin typeface="SutonnyOMJ" pitchFamily="2" charset="0"/>
                <a:cs typeface="SutonnyOMJ" pitchFamily="2" charset="0"/>
              </a:rPr>
              <a:t>  বাব  </a:t>
            </a:r>
            <a:r>
              <a:rPr lang="ar-SA" sz="3600" dirty="0" smtClean="0">
                <a:solidFill>
                  <a:schemeClr val="bg1"/>
                </a:solidFill>
                <a:latin typeface="SutonnyOMJ" pitchFamily="2" charset="0"/>
                <a:cs typeface="SutonnyOMJ" pitchFamily="2" charset="0"/>
              </a:rPr>
              <a:t>  فتح </a:t>
            </a:r>
            <a:r>
              <a:rPr lang="bn-IN" sz="3600" dirty="0" smtClean="0">
                <a:solidFill>
                  <a:schemeClr val="bg1"/>
                </a:solidFill>
                <a:latin typeface="SutonnyOMJ" pitchFamily="2" charset="0"/>
                <a:cs typeface="SutonnyOMJ" pitchFamily="2" charset="0"/>
              </a:rPr>
              <a:t> মাসদার </a:t>
            </a:r>
            <a:r>
              <a:rPr lang="ar-SA" sz="3600" dirty="0" smtClean="0">
                <a:solidFill>
                  <a:schemeClr val="bg1"/>
                </a:solidFill>
                <a:latin typeface="SutonnyOMJ" pitchFamily="2" charset="0"/>
                <a:cs typeface="SutonnyOMJ" pitchFamily="2" charset="0"/>
              </a:rPr>
              <a:t>السؤال </a:t>
            </a:r>
            <a:r>
              <a:rPr lang="bn-IN" sz="3600" dirty="0" smtClean="0">
                <a:solidFill>
                  <a:schemeClr val="bg1"/>
                </a:solidFill>
                <a:latin typeface="SutonnyOMJ" pitchFamily="2" charset="0"/>
                <a:cs typeface="SutonnyOMJ" pitchFamily="2" charset="0"/>
              </a:rPr>
              <a:t>  মাদ্দাহ </a:t>
            </a:r>
            <a:r>
              <a:rPr lang="ar-SA" sz="3600" dirty="0" smtClean="0">
                <a:solidFill>
                  <a:schemeClr val="bg1"/>
                </a:solidFill>
                <a:latin typeface="SutonnyOMJ" pitchFamily="2" charset="0"/>
                <a:cs typeface="SutonnyOMJ" pitchFamily="2" charset="0"/>
              </a:rPr>
              <a:t>س – أ – ل </a:t>
            </a:r>
            <a:r>
              <a:rPr lang="bn-IN" sz="3600" dirty="0" smtClean="0">
                <a:solidFill>
                  <a:schemeClr val="bg1"/>
                </a:solidFill>
                <a:latin typeface="SutonnyOMJ" pitchFamily="2" charset="0"/>
                <a:cs typeface="SutonnyOMJ" pitchFamily="2" charset="0"/>
              </a:rPr>
              <a:t>  জিনস  </a:t>
            </a:r>
            <a:r>
              <a:rPr lang="ar-SA" sz="3600" dirty="0" smtClean="0">
                <a:solidFill>
                  <a:schemeClr val="bg1"/>
                </a:solidFill>
                <a:latin typeface="SutonnyOMJ" pitchFamily="2" charset="0"/>
                <a:cs typeface="SutonnyOMJ" pitchFamily="2" charset="0"/>
              </a:rPr>
              <a:t>مهموز عين </a:t>
            </a:r>
            <a:r>
              <a:rPr lang="bn-IN" sz="3600" dirty="0" smtClean="0">
                <a:solidFill>
                  <a:schemeClr val="bg1"/>
                </a:solidFill>
                <a:latin typeface="SutonnyOMJ" pitchFamily="2" charset="0"/>
                <a:cs typeface="SutonnyOMJ" pitchFamily="2" charset="0"/>
              </a:rPr>
              <a:t>  অর্থ – তারা তাকে প্রশ্ন করল। </a:t>
            </a:r>
            <a:endParaRPr lang="ar-SA" sz="3600" dirty="0" smtClean="0">
              <a:solidFill>
                <a:schemeClr val="bg1"/>
              </a:solidFill>
            </a:endParaRPr>
          </a:p>
          <a:p>
            <a:r>
              <a:rPr lang="ar-SA" sz="4000" b="1" u="sng" dirty="0" smtClean="0">
                <a:solidFill>
                  <a:srgbClr val="FFC000"/>
                </a:solidFill>
              </a:rPr>
              <a:t>يتعاظم</a:t>
            </a:r>
            <a:endParaRPr lang="ar-SA" sz="3200" b="1" u="sng" dirty="0" smtClean="0">
              <a:solidFill>
                <a:srgbClr val="FFC000"/>
              </a:solidFill>
            </a:endParaRPr>
          </a:p>
          <a:p>
            <a:r>
              <a:rPr lang="bn-IN" sz="3600" dirty="0" smtClean="0">
                <a:solidFill>
                  <a:srgbClr val="FFC000"/>
                </a:solidFill>
                <a:latin typeface="SutonnyOMJ" pitchFamily="2" charset="0"/>
                <a:cs typeface="SutonnyOMJ" pitchFamily="2" charset="0"/>
              </a:rPr>
              <a:t>সীগাহ</a:t>
            </a:r>
            <a:r>
              <a:rPr lang="ar-SA" sz="3600" dirty="0" smtClean="0">
                <a:solidFill>
                  <a:srgbClr val="FFC000"/>
                </a:solidFill>
                <a:latin typeface="SutonnyOMJ" pitchFamily="2" charset="0"/>
                <a:cs typeface="SutonnyOMJ" pitchFamily="2" charset="0"/>
              </a:rPr>
              <a:t> </a:t>
            </a:r>
            <a:r>
              <a:rPr lang="bn-IN" sz="3600" dirty="0" smtClean="0">
                <a:solidFill>
                  <a:srgbClr val="FFC000"/>
                </a:solidFill>
                <a:latin typeface="SutonnyOMJ" pitchFamily="2" charset="0"/>
                <a:cs typeface="SutonnyOMJ" pitchFamily="2" charset="0"/>
              </a:rPr>
              <a:t> </a:t>
            </a:r>
            <a:r>
              <a:rPr lang="ar-SA" sz="3600" dirty="0" smtClean="0">
                <a:solidFill>
                  <a:srgbClr val="FFC000"/>
                </a:solidFill>
              </a:rPr>
              <a:t>واحد مؤنث غاءب  </a:t>
            </a:r>
            <a:r>
              <a:rPr lang="bn-IN" sz="3600" dirty="0" smtClean="0">
                <a:solidFill>
                  <a:srgbClr val="FFC000"/>
                </a:solidFill>
                <a:latin typeface="SutonnyOMJ" pitchFamily="2" charset="0"/>
                <a:cs typeface="SutonnyOMJ" pitchFamily="2" charset="0"/>
              </a:rPr>
              <a:t>বাহাস</a:t>
            </a:r>
            <a:r>
              <a:rPr lang="ar-SA" sz="3600" dirty="0" smtClean="0">
                <a:solidFill>
                  <a:srgbClr val="FFC000"/>
                </a:solidFill>
                <a:latin typeface="SutonnyOMJ" pitchFamily="2" charset="0"/>
                <a:cs typeface="SutonnyOMJ" pitchFamily="2" charset="0"/>
              </a:rPr>
              <a:t> اثبات فعل ةضارع معروف </a:t>
            </a:r>
            <a:r>
              <a:rPr lang="bn-IN" sz="3600" dirty="0" smtClean="0">
                <a:solidFill>
                  <a:srgbClr val="FFC000"/>
                </a:solidFill>
                <a:latin typeface="SutonnyOMJ" pitchFamily="2" charset="0"/>
                <a:cs typeface="SutonnyOMJ" pitchFamily="2" charset="0"/>
              </a:rPr>
              <a:t>  বাব</a:t>
            </a:r>
            <a:r>
              <a:rPr lang="ar-SA" sz="3600" dirty="0" smtClean="0">
                <a:solidFill>
                  <a:srgbClr val="FFC000"/>
                </a:solidFill>
                <a:latin typeface="SutonnyOMJ" pitchFamily="2" charset="0"/>
                <a:cs typeface="SutonnyOMJ" pitchFamily="2" charset="0"/>
              </a:rPr>
              <a:t> تفاعل </a:t>
            </a:r>
            <a:r>
              <a:rPr lang="bn-IN" sz="3600" dirty="0" smtClean="0">
                <a:solidFill>
                  <a:srgbClr val="FFC000"/>
                </a:solidFill>
                <a:latin typeface="SutonnyOMJ" pitchFamily="2" charset="0"/>
                <a:cs typeface="SutonnyOMJ" pitchFamily="2" charset="0"/>
              </a:rPr>
              <a:t>   মাসদার </a:t>
            </a:r>
            <a:r>
              <a:rPr lang="ar-SA" sz="3600" dirty="0" smtClean="0">
                <a:solidFill>
                  <a:srgbClr val="FFC000"/>
                </a:solidFill>
                <a:latin typeface="SutonnyOMJ" pitchFamily="2" charset="0"/>
                <a:cs typeface="SutonnyOMJ" pitchFamily="2" charset="0"/>
              </a:rPr>
              <a:t>التعاظم </a:t>
            </a:r>
            <a:r>
              <a:rPr lang="bn-IN" sz="3600" dirty="0" smtClean="0">
                <a:solidFill>
                  <a:srgbClr val="FFC000"/>
                </a:solidFill>
                <a:latin typeface="SutonnyOMJ" pitchFamily="2" charset="0"/>
                <a:cs typeface="SutonnyOMJ" pitchFamily="2" charset="0"/>
              </a:rPr>
              <a:t>  মাদ্দাহ </a:t>
            </a:r>
            <a:r>
              <a:rPr lang="ar-SA" sz="3600" dirty="0" smtClean="0">
                <a:solidFill>
                  <a:srgbClr val="FFC000"/>
                </a:solidFill>
                <a:latin typeface="SutonnyOMJ" pitchFamily="2" charset="0"/>
                <a:cs typeface="SutonnyOMJ" pitchFamily="2" charset="0"/>
              </a:rPr>
              <a:t>ع – ز - م</a:t>
            </a:r>
            <a:r>
              <a:rPr lang="bn-IN" sz="3600" dirty="0" smtClean="0">
                <a:solidFill>
                  <a:srgbClr val="FFC000"/>
                </a:solidFill>
                <a:latin typeface="SutonnyOMJ" pitchFamily="2" charset="0"/>
                <a:cs typeface="SutonnyOMJ" pitchFamily="2" charset="0"/>
              </a:rPr>
              <a:t>  জিনস </a:t>
            </a:r>
            <a:r>
              <a:rPr lang="ar-SA" sz="3600" dirty="0" smtClean="0">
                <a:solidFill>
                  <a:srgbClr val="FFC000"/>
                </a:solidFill>
                <a:latin typeface="SutonnyOMJ" pitchFamily="2" charset="0"/>
                <a:cs typeface="SutonnyOMJ" pitchFamily="2" charset="0"/>
              </a:rPr>
              <a:t>صحيح </a:t>
            </a:r>
            <a:r>
              <a:rPr lang="bn-IN" sz="3600" dirty="0" smtClean="0">
                <a:solidFill>
                  <a:srgbClr val="FFC000"/>
                </a:solidFill>
                <a:latin typeface="SutonnyOMJ" pitchFamily="2" charset="0"/>
                <a:cs typeface="SutonnyOMJ" pitchFamily="2" charset="0"/>
              </a:rPr>
              <a:t>   অর্থ – তারা পরস্পর বড় মনে করে। </a:t>
            </a:r>
            <a:endParaRPr lang="ar-SA" sz="3600" dirty="0" smtClean="0">
              <a:solidFill>
                <a:srgbClr val="FFC000"/>
              </a:solidFill>
            </a:endParaRPr>
          </a:p>
          <a:p>
            <a:endParaRPr lang="en-US" dirty="0"/>
          </a:p>
        </p:txBody>
      </p:sp>
      <p:sp>
        <p:nvSpPr>
          <p:cNvPr id="5" name="TextBox 4"/>
          <p:cNvSpPr txBox="1"/>
          <p:nvPr/>
        </p:nvSpPr>
        <p:spPr>
          <a:xfrm>
            <a:off x="2743200" y="304800"/>
            <a:ext cx="4166525" cy="1015663"/>
          </a:xfrm>
          <a:prstGeom prst="rect">
            <a:avLst/>
          </a:prstGeom>
          <a:noFill/>
        </p:spPr>
        <p:txBody>
          <a:bodyPr wrap="none" rtlCol="0">
            <a:spAutoFit/>
          </a:bodyPr>
          <a:lstStyle/>
          <a:p>
            <a:r>
              <a:rPr lang="ar-SA" sz="6000" b="1" dirty="0" smtClean="0">
                <a:solidFill>
                  <a:srgbClr val="FFC000"/>
                </a:solidFill>
              </a:rPr>
              <a:t>تحقيقات الا لفاظ</a:t>
            </a:r>
            <a:endParaRPr lang="en-US" sz="6000" b="1" dirty="0">
              <a:solidFill>
                <a:srgbClr val="FFC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3124200" y="0"/>
            <a:ext cx="2768707" cy="1323439"/>
          </a:xfrm>
          <a:prstGeom prst="rect">
            <a:avLst/>
          </a:prstGeom>
          <a:noFill/>
        </p:spPr>
        <p:txBody>
          <a:bodyPr wrap="none" rtlCol="0">
            <a:spAutoFit/>
          </a:bodyPr>
          <a:lstStyle/>
          <a:p>
            <a:r>
              <a:rPr lang="bn-IN" sz="8000" b="1" dirty="0" smtClean="0">
                <a:solidFill>
                  <a:srgbClr val="FFC000"/>
                </a:solidFill>
                <a:latin typeface="SutonnyOMJ" pitchFamily="2" charset="0"/>
                <a:cs typeface="SutonnyOMJ" pitchFamily="2" charset="0"/>
              </a:rPr>
              <a:t>মূল্যায়ণ </a:t>
            </a:r>
            <a:endParaRPr lang="en-US" b="1" dirty="0">
              <a:solidFill>
                <a:srgbClr val="FFC000"/>
              </a:solidFill>
              <a:latin typeface="SutonnyOMJ" pitchFamily="2" charset="0"/>
              <a:cs typeface="SutonnyOMJ" pitchFamily="2" charset="0"/>
            </a:endParaRPr>
          </a:p>
        </p:txBody>
      </p:sp>
      <p:sp>
        <p:nvSpPr>
          <p:cNvPr id="5" name="TextBox 4"/>
          <p:cNvSpPr txBox="1"/>
          <p:nvPr/>
        </p:nvSpPr>
        <p:spPr>
          <a:xfrm>
            <a:off x="457200" y="1371600"/>
            <a:ext cx="7402989" cy="4001095"/>
          </a:xfrm>
          <a:prstGeom prst="rect">
            <a:avLst/>
          </a:prstGeom>
          <a:noFill/>
        </p:spPr>
        <p:txBody>
          <a:bodyPr wrap="none" rtlCol="0">
            <a:spAutoFit/>
          </a:bodyPr>
          <a:lstStyle/>
          <a:p>
            <a:r>
              <a:rPr lang="bn-IN" sz="4800" dirty="0" smtClean="0">
                <a:solidFill>
                  <a:schemeClr val="bg1"/>
                </a:solidFill>
                <a:latin typeface="SutonnyOMJ" pitchFamily="2" charset="0"/>
                <a:cs typeface="SutonnyOMJ" pitchFamily="2" charset="0"/>
              </a:rPr>
              <a:t>১। </a:t>
            </a:r>
            <a:r>
              <a:rPr lang="bn-IN" sz="4800" dirty="0" smtClean="0">
                <a:solidFill>
                  <a:schemeClr val="bg1"/>
                </a:solidFill>
                <a:latin typeface="SutonnyOMJ" pitchFamily="2" charset="0"/>
                <a:cs typeface="SutonnyOMJ" pitchFamily="2" charset="0"/>
              </a:rPr>
              <a:t>১ম হাদিসের বাংলা </a:t>
            </a:r>
            <a:r>
              <a:rPr lang="bn-IN" sz="4800" dirty="0" smtClean="0">
                <a:solidFill>
                  <a:schemeClr val="bg1"/>
                </a:solidFill>
                <a:latin typeface="SutonnyOMJ" pitchFamily="2" charset="0"/>
                <a:cs typeface="SutonnyOMJ" pitchFamily="2" charset="0"/>
              </a:rPr>
              <a:t>অনুবাদ </a:t>
            </a:r>
            <a:r>
              <a:rPr lang="bn-IN" sz="4800" dirty="0" smtClean="0">
                <a:solidFill>
                  <a:schemeClr val="bg1"/>
                </a:solidFill>
                <a:latin typeface="SutonnyOMJ" pitchFamily="2" charset="0"/>
                <a:cs typeface="SutonnyOMJ" pitchFamily="2" charset="0"/>
              </a:rPr>
              <a:t>কর? </a:t>
            </a:r>
            <a:endParaRPr lang="bn-IN" sz="4800" dirty="0" smtClean="0">
              <a:solidFill>
                <a:schemeClr val="bg1"/>
              </a:solidFill>
              <a:latin typeface="SutonnyOMJ" pitchFamily="2" charset="0"/>
              <a:cs typeface="SutonnyOMJ" pitchFamily="2" charset="0"/>
            </a:endParaRPr>
          </a:p>
          <a:p>
            <a:r>
              <a:rPr lang="bn-IN" sz="4800" dirty="0" smtClean="0">
                <a:solidFill>
                  <a:schemeClr val="bg1"/>
                </a:solidFill>
                <a:latin typeface="SutonnyOMJ" pitchFamily="2" charset="0"/>
                <a:cs typeface="SutonnyOMJ" pitchFamily="2" charset="0"/>
              </a:rPr>
              <a:t>২। </a:t>
            </a:r>
            <a:r>
              <a:rPr lang="bn-IN" sz="4800" dirty="0" smtClean="0">
                <a:solidFill>
                  <a:schemeClr val="bg1"/>
                </a:solidFill>
                <a:latin typeface="SutonnyOMJ" pitchFamily="2" charset="0"/>
                <a:cs typeface="SutonnyOMJ" pitchFamily="2" charset="0"/>
              </a:rPr>
              <a:t>কিছু শব্দের  </a:t>
            </a:r>
            <a:r>
              <a:rPr lang="bn-IN" sz="4800" dirty="0" smtClean="0">
                <a:solidFill>
                  <a:schemeClr val="bg1"/>
                </a:solidFill>
                <a:latin typeface="SutonnyOMJ" pitchFamily="2" charset="0"/>
                <a:cs typeface="SutonnyOMJ" pitchFamily="2" charset="0"/>
              </a:rPr>
              <a:t>অর্থ </a:t>
            </a:r>
            <a:r>
              <a:rPr lang="bn-IN" sz="4800" dirty="0" smtClean="0">
                <a:solidFill>
                  <a:schemeClr val="bg1"/>
                </a:solidFill>
                <a:latin typeface="SutonnyOMJ" pitchFamily="2" charset="0"/>
                <a:cs typeface="SutonnyOMJ" pitchFamily="2" charset="0"/>
              </a:rPr>
              <a:t> বল?</a:t>
            </a:r>
            <a:endParaRPr lang="bn-IN" sz="4800" dirty="0" smtClean="0">
              <a:solidFill>
                <a:schemeClr val="bg1"/>
              </a:solidFill>
              <a:latin typeface="SutonnyOMJ" pitchFamily="2" charset="0"/>
              <a:cs typeface="SutonnyOMJ" pitchFamily="2" charset="0"/>
            </a:endParaRPr>
          </a:p>
          <a:p>
            <a:r>
              <a:rPr lang="bn-IN" sz="4800" dirty="0" smtClean="0">
                <a:solidFill>
                  <a:schemeClr val="bg1"/>
                </a:solidFill>
                <a:latin typeface="SutonnyOMJ" pitchFamily="2" charset="0"/>
                <a:cs typeface="SutonnyOMJ" pitchFamily="2" charset="0"/>
              </a:rPr>
              <a:t>৩। </a:t>
            </a:r>
            <a:r>
              <a:rPr lang="bn-IN" sz="4800" dirty="0" smtClean="0">
                <a:solidFill>
                  <a:schemeClr val="bg1"/>
                </a:solidFill>
                <a:latin typeface="SutonnyOMJ" pitchFamily="2" charset="0"/>
                <a:cs typeface="SutonnyOMJ" pitchFamily="2" charset="0"/>
              </a:rPr>
              <a:t>উল্লেখিত শব্দের </a:t>
            </a:r>
            <a:r>
              <a:rPr lang="bn-IN" sz="4800" dirty="0" smtClean="0">
                <a:solidFill>
                  <a:schemeClr val="bg1"/>
                </a:solidFill>
                <a:latin typeface="SutonnyOMJ" pitchFamily="2" charset="0"/>
                <a:cs typeface="SutonnyOMJ" pitchFamily="2" charset="0"/>
              </a:rPr>
              <a:t>তাহকীক </a:t>
            </a:r>
            <a:r>
              <a:rPr lang="bn-IN" sz="4800" dirty="0" smtClean="0">
                <a:solidFill>
                  <a:schemeClr val="bg1"/>
                </a:solidFill>
                <a:latin typeface="SutonnyOMJ" pitchFamily="2" charset="0"/>
                <a:cs typeface="SutonnyOMJ" pitchFamily="2" charset="0"/>
              </a:rPr>
              <a:t>কর? </a:t>
            </a:r>
            <a:endParaRPr lang="bn-IN" sz="4800" dirty="0" smtClean="0">
              <a:solidFill>
                <a:schemeClr val="bg1"/>
              </a:solidFill>
              <a:latin typeface="SutonnyOMJ" pitchFamily="2" charset="0"/>
              <a:cs typeface="SutonnyOMJ" pitchFamily="2" charset="0"/>
            </a:endParaRPr>
          </a:p>
          <a:p>
            <a:r>
              <a:rPr lang="bn-IN" sz="4800" dirty="0" smtClean="0">
                <a:solidFill>
                  <a:schemeClr val="bg1"/>
                </a:solidFill>
                <a:latin typeface="SutonnyOMJ" pitchFamily="2" charset="0"/>
                <a:cs typeface="SutonnyOMJ" pitchFamily="2" charset="0"/>
              </a:rPr>
              <a:t>৪।  উল্লেখিত </a:t>
            </a:r>
            <a:r>
              <a:rPr lang="bn-IN" sz="4800" dirty="0" smtClean="0">
                <a:solidFill>
                  <a:schemeClr val="bg1"/>
                </a:solidFill>
                <a:latin typeface="SutonnyOMJ" pitchFamily="2" charset="0"/>
                <a:cs typeface="SutonnyOMJ" pitchFamily="2" charset="0"/>
              </a:rPr>
              <a:t>হাদিসাংশের </a:t>
            </a:r>
            <a:r>
              <a:rPr lang="bn-IN" sz="4800" dirty="0" smtClean="0">
                <a:solidFill>
                  <a:schemeClr val="bg1"/>
                </a:solidFill>
                <a:latin typeface="SutonnyOMJ" pitchFamily="2" charset="0"/>
                <a:cs typeface="SutonnyOMJ" pitchFamily="2" charset="0"/>
              </a:rPr>
              <a:t>ব্যাখ্যা </a:t>
            </a:r>
            <a:r>
              <a:rPr lang="bn-IN" sz="4800" dirty="0" smtClean="0">
                <a:solidFill>
                  <a:schemeClr val="bg1"/>
                </a:solidFill>
                <a:latin typeface="SutonnyOMJ" pitchFamily="2" charset="0"/>
                <a:cs typeface="SutonnyOMJ" pitchFamily="2" charset="0"/>
              </a:rPr>
              <a:t>কর? </a:t>
            </a:r>
            <a:endParaRPr lang="bn-IN" sz="4800" dirty="0" smtClean="0">
              <a:solidFill>
                <a:schemeClr val="bg1"/>
              </a:solidFill>
              <a:latin typeface="SutonnyOMJ" pitchFamily="2" charset="0"/>
              <a:cs typeface="SutonnyOMJ" pitchFamily="2" charset="0"/>
            </a:endParaRPr>
          </a:p>
          <a:p>
            <a:r>
              <a:rPr lang="bn-IN" sz="4400" dirty="0" smtClean="0">
                <a:solidFill>
                  <a:schemeClr val="bg1"/>
                </a:solidFill>
                <a:latin typeface="SutonnyOMJ" pitchFamily="2" charset="0"/>
                <a:cs typeface="SutonnyOMJ" pitchFamily="2" charset="0"/>
              </a:rPr>
              <a:t>৫। </a:t>
            </a:r>
            <a:r>
              <a:rPr lang="bn-IN" sz="4400" dirty="0" smtClean="0">
                <a:solidFill>
                  <a:schemeClr val="bg1"/>
                </a:solidFill>
                <a:latin typeface="SutonnyOMJ" pitchFamily="2" charset="0"/>
                <a:cs typeface="SutonnyOMJ" pitchFamily="2" charset="0"/>
              </a:rPr>
              <a:t>হাদিদীসের বাস্তব প্রয়োগ লিখ?    </a:t>
            </a:r>
            <a:endParaRPr lang="en-US" sz="4400" dirty="0" smtClean="0">
              <a:solidFill>
                <a:schemeClr val="bg1"/>
              </a:solidFill>
              <a:latin typeface="SutonnyOMJ" pitchFamily="2" charset="0"/>
              <a:cs typeface="SutonnyOMJ" pitchFamily="2"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1828800" y="228600"/>
            <a:ext cx="5880136" cy="1862048"/>
          </a:xfrm>
          <a:prstGeom prst="rect">
            <a:avLst/>
          </a:prstGeom>
          <a:noFill/>
        </p:spPr>
        <p:txBody>
          <a:bodyPr wrap="none" rtlCol="0">
            <a:spAutoFit/>
          </a:bodyPr>
          <a:lstStyle/>
          <a:p>
            <a:r>
              <a:rPr lang="bn-IN" sz="11500" b="1" dirty="0" smtClean="0">
                <a:solidFill>
                  <a:srgbClr val="FFC000"/>
                </a:solidFill>
                <a:latin typeface="SutonnyOMJ" pitchFamily="2" charset="0"/>
                <a:cs typeface="SutonnyOMJ" pitchFamily="2" charset="0"/>
              </a:rPr>
              <a:t>একক কাজ  </a:t>
            </a:r>
            <a:endParaRPr lang="en-US" sz="2800" b="1" dirty="0">
              <a:solidFill>
                <a:srgbClr val="FFC000"/>
              </a:solidFill>
              <a:latin typeface="SutonnyOMJ" pitchFamily="2" charset="0"/>
              <a:cs typeface="SutonnyOMJ" pitchFamily="2" charset="0"/>
            </a:endParaRPr>
          </a:p>
        </p:txBody>
      </p:sp>
      <p:sp>
        <p:nvSpPr>
          <p:cNvPr id="5" name="TextBox 4"/>
          <p:cNvSpPr txBox="1"/>
          <p:nvPr/>
        </p:nvSpPr>
        <p:spPr>
          <a:xfrm>
            <a:off x="457200" y="2743200"/>
            <a:ext cx="7391400" cy="2831544"/>
          </a:xfrm>
          <a:prstGeom prst="rect">
            <a:avLst/>
          </a:prstGeom>
          <a:noFill/>
        </p:spPr>
        <p:txBody>
          <a:bodyPr wrap="square" rtlCol="0">
            <a:spAutoFit/>
          </a:bodyPr>
          <a:lstStyle/>
          <a:p>
            <a:r>
              <a:rPr lang="bn-IN" sz="8000" dirty="0" smtClean="0">
                <a:solidFill>
                  <a:srgbClr val="00B050"/>
                </a:solidFill>
                <a:latin typeface="SutonnyOMJ" pitchFamily="2" charset="0"/>
                <a:cs typeface="SutonnyOMJ" pitchFamily="2" charset="0"/>
              </a:rPr>
              <a:t> </a:t>
            </a:r>
            <a:r>
              <a:rPr lang="bn-IN" sz="8000" dirty="0" smtClean="0">
                <a:solidFill>
                  <a:srgbClr val="00B050"/>
                </a:solidFill>
                <a:latin typeface="SutonnyOMJ" pitchFamily="2" charset="0"/>
                <a:cs typeface="SutonnyOMJ" pitchFamily="2" charset="0"/>
              </a:rPr>
              <a:t>  ১ম হাদিসের বাংলা </a:t>
            </a:r>
            <a:r>
              <a:rPr lang="bn-IN" sz="8000" dirty="0" smtClean="0">
                <a:solidFill>
                  <a:srgbClr val="00B050"/>
                </a:solidFill>
                <a:latin typeface="SutonnyOMJ" pitchFamily="2" charset="0"/>
                <a:cs typeface="SutonnyOMJ" pitchFamily="2" charset="0"/>
              </a:rPr>
              <a:t>অনুবাদ </a:t>
            </a:r>
            <a:r>
              <a:rPr lang="bn-IN" sz="8000" dirty="0" smtClean="0">
                <a:solidFill>
                  <a:srgbClr val="00B050"/>
                </a:solidFill>
                <a:latin typeface="SutonnyOMJ" pitchFamily="2" charset="0"/>
                <a:cs typeface="SutonnyOMJ" pitchFamily="2" charset="0"/>
              </a:rPr>
              <a:t>কর? </a:t>
            </a:r>
            <a:endParaRPr lang="bn-IN" sz="8000" dirty="0" smtClean="0">
              <a:solidFill>
                <a:srgbClr val="00B050"/>
              </a:solidFill>
              <a:latin typeface="SutonnyOMJ" pitchFamily="2" charset="0"/>
              <a:cs typeface="SutonnyOMJ" pitchFamily="2"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1828800" y="228600"/>
            <a:ext cx="6713697" cy="1862048"/>
          </a:xfrm>
          <a:prstGeom prst="rect">
            <a:avLst/>
          </a:prstGeom>
          <a:noFill/>
        </p:spPr>
        <p:txBody>
          <a:bodyPr wrap="none" rtlCol="0">
            <a:spAutoFit/>
          </a:bodyPr>
          <a:lstStyle/>
          <a:p>
            <a:r>
              <a:rPr lang="bn-IN" sz="11500" b="1" dirty="0" smtClean="0">
                <a:solidFill>
                  <a:srgbClr val="FFC000"/>
                </a:solidFill>
                <a:latin typeface="SutonnyOMJ" pitchFamily="2" charset="0"/>
                <a:cs typeface="SutonnyOMJ" pitchFamily="2" charset="0"/>
              </a:rPr>
              <a:t>জোড়ায় কাজ  </a:t>
            </a:r>
            <a:endParaRPr lang="en-US" sz="2800" b="1" dirty="0">
              <a:solidFill>
                <a:srgbClr val="FFC000"/>
              </a:solidFill>
              <a:latin typeface="SutonnyOMJ" pitchFamily="2" charset="0"/>
              <a:cs typeface="SutonnyOMJ" pitchFamily="2" charset="0"/>
            </a:endParaRPr>
          </a:p>
        </p:txBody>
      </p:sp>
      <p:sp>
        <p:nvSpPr>
          <p:cNvPr id="5" name="TextBox 4"/>
          <p:cNvSpPr txBox="1"/>
          <p:nvPr/>
        </p:nvSpPr>
        <p:spPr>
          <a:xfrm>
            <a:off x="533400" y="2209800"/>
            <a:ext cx="7391400" cy="3693319"/>
          </a:xfrm>
          <a:prstGeom prst="rect">
            <a:avLst/>
          </a:prstGeom>
          <a:noFill/>
        </p:spPr>
        <p:txBody>
          <a:bodyPr wrap="square" rtlCol="0">
            <a:spAutoFit/>
          </a:bodyPr>
          <a:lstStyle/>
          <a:p>
            <a:r>
              <a:rPr lang="bn-IN" sz="7200" dirty="0" smtClean="0">
                <a:solidFill>
                  <a:schemeClr val="bg1"/>
                </a:solidFill>
                <a:latin typeface="SutonnyOMJ" pitchFamily="2" charset="0"/>
                <a:cs typeface="SutonnyOMJ" pitchFamily="2" charset="0"/>
              </a:rPr>
              <a:t> এবারত থেকে ফেলে মাজীর সীগাহ গুলো বের করে খাতায় লিখ?  </a:t>
            </a:r>
            <a:endParaRPr lang="bn-IN" sz="7200" dirty="0" smtClean="0">
              <a:solidFill>
                <a:schemeClr val="bg1"/>
              </a:solidFill>
              <a:latin typeface="SutonnyOMJ" pitchFamily="2" charset="0"/>
              <a:cs typeface="SutonnyOMJ" pitchFamily="2"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1828800" y="228600"/>
            <a:ext cx="5769528" cy="1862048"/>
          </a:xfrm>
          <a:prstGeom prst="rect">
            <a:avLst/>
          </a:prstGeom>
          <a:noFill/>
        </p:spPr>
        <p:txBody>
          <a:bodyPr wrap="none" rtlCol="0">
            <a:spAutoFit/>
          </a:bodyPr>
          <a:lstStyle/>
          <a:p>
            <a:r>
              <a:rPr lang="bn-IN" sz="11500" b="1" dirty="0" smtClean="0">
                <a:solidFill>
                  <a:srgbClr val="FFC000"/>
                </a:solidFill>
                <a:latin typeface="SutonnyOMJ" pitchFamily="2" charset="0"/>
                <a:cs typeface="SutonnyOMJ" pitchFamily="2" charset="0"/>
              </a:rPr>
              <a:t>দলীয় কাজ  </a:t>
            </a:r>
            <a:endParaRPr lang="en-US" sz="2800" b="1" dirty="0">
              <a:solidFill>
                <a:srgbClr val="FFC000"/>
              </a:solidFill>
              <a:latin typeface="SutonnyOMJ" pitchFamily="2" charset="0"/>
              <a:cs typeface="SutonnyOMJ" pitchFamily="2" charset="0"/>
            </a:endParaRPr>
          </a:p>
        </p:txBody>
      </p:sp>
      <p:sp>
        <p:nvSpPr>
          <p:cNvPr id="5" name="TextBox 4"/>
          <p:cNvSpPr txBox="1"/>
          <p:nvPr/>
        </p:nvSpPr>
        <p:spPr>
          <a:xfrm>
            <a:off x="533400" y="2209800"/>
            <a:ext cx="7391400" cy="4431983"/>
          </a:xfrm>
          <a:prstGeom prst="rect">
            <a:avLst/>
          </a:prstGeom>
          <a:noFill/>
        </p:spPr>
        <p:txBody>
          <a:bodyPr wrap="square" rtlCol="0">
            <a:spAutoFit/>
          </a:bodyPr>
          <a:lstStyle/>
          <a:p>
            <a:r>
              <a:rPr lang="bn-IN" sz="6600" dirty="0" smtClean="0">
                <a:solidFill>
                  <a:schemeClr val="bg1"/>
                </a:solidFill>
                <a:latin typeface="SutonnyOMJ" pitchFamily="2" charset="0"/>
                <a:cs typeface="SutonnyOMJ" pitchFamily="2" charset="0"/>
              </a:rPr>
              <a:t> </a:t>
            </a:r>
            <a:r>
              <a:rPr lang="bn-IN" sz="6600" dirty="0" smtClean="0">
                <a:solidFill>
                  <a:schemeClr val="bg1"/>
                </a:solidFill>
                <a:latin typeface="SutonnyOMJ" pitchFamily="2" charset="0"/>
                <a:cs typeface="SutonnyOMJ" pitchFamily="2" charset="0"/>
              </a:rPr>
              <a:t> এবারত থেকে ফেলে মাজীর সীগাহ গুলো বের করে তা ফেলে মোজারায় রূপান্তর করে খাতায় লিখ?  </a:t>
            </a:r>
            <a:endParaRPr lang="bn-IN" sz="6600" dirty="0" smtClean="0">
              <a:solidFill>
                <a:schemeClr val="bg1"/>
              </a:solidFill>
              <a:latin typeface="SutonnyOMJ" pitchFamily="2" charset="0"/>
              <a:cs typeface="SutonnyOMJ" pitchFamily="2"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Rectangle 2"/>
          <p:cNvSpPr/>
          <p:nvPr/>
        </p:nvSpPr>
        <p:spPr>
          <a:xfrm>
            <a:off x="533400" y="228600"/>
            <a:ext cx="8305799" cy="5001369"/>
          </a:xfrm>
          <a:prstGeom prst="rect">
            <a:avLst/>
          </a:prstGeom>
        </p:spPr>
        <p:txBody>
          <a:bodyPr wrap="square">
            <a:spAutoFit/>
          </a:bodyPr>
          <a:lstStyle/>
          <a:p>
            <a:r>
              <a:rPr lang="bn-IN" sz="11500" b="1" dirty="0" smtClean="0">
                <a:solidFill>
                  <a:srgbClr val="FFC000"/>
                </a:solidFill>
                <a:latin typeface="Shonar Bangla" panose="020B0502040204020203" pitchFamily="34" charset="0"/>
                <a:cs typeface="Shonar Bangla" panose="020B0502040204020203" pitchFamily="34" charset="0"/>
              </a:rPr>
              <a:t>শিক্ষক পরিচিতি </a:t>
            </a:r>
            <a:endParaRPr lang="en-US" sz="11500" b="1" dirty="0" smtClean="0">
              <a:solidFill>
                <a:srgbClr val="FFC000"/>
              </a:solidFill>
              <a:latin typeface="Shonar Bangla" panose="020B0502040204020203" pitchFamily="34" charset="0"/>
              <a:cs typeface="Shonar Bangla" panose="020B0502040204020203" pitchFamily="34" charset="0"/>
            </a:endParaRPr>
          </a:p>
          <a:p>
            <a:r>
              <a:rPr lang="en-US" sz="4400" b="1" i="1" dirty="0" smtClean="0">
                <a:ln w="50800"/>
                <a:solidFill>
                  <a:srgbClr val="FFFF00"/>
                </a:solidFill>
                <a:effectLst>
                  <a:outerShdw blurRad="38100" dist="38100" dir="2700000" algn="tl">
                    <a:srgbClr val="000000">
                      <a:alpha val="43137"/>
                    </a:srgbClr>
                  </a:outerShdw>
                </a:effectLst>
                <a:latin typeface="SutonnyMJ" pitchFamily="2" charset="0"/>
                <a:cs typeface="SutonnyMJ" pitchFamily="2" charset="0"/>
              </a:rPr>
              <a:t>              </a:t>
            </a:r>
            <a:r>
              <a:rPr lang="bn-IN" sz="4400" b="1" i="1" dirty="0" smtClean="0">
                <a:ln w="50800"/>
                <a:solidFill>
                  <a:srgbClr val="FFFF00"/>
                </a:solidFill>
                <a:effectLst>
                  <a:outerShdw blurRad="38100" dist="38100" dir="2700000" algn="tl">
                    <a:srgbClr val="000000">
                      <a:alpha val="43137"/>
                    </a:srgbClr>
                  </a:outerShdw>
                </a:effectLst>
                <a:latin typeface="SutonnyMJ" pitchFamily="2" charset="0"/>
                <a:cs typeface="SutonnyMJ" pitchFamily="2" charset="0"/>
              </a:rPr>
              <a:t> </a:t>
            </a:r>
            <a:r>
              <a:rPr lang="en-US" sz="4400" b="1" i="1" dirty="0" smtClean="0">
                <a:ln w="50800"/>
                <a:solidFill>
                  <a:srgbClr val="FFFF00"/>
                </a:solidFill>
                <a:effectLst>
                  <a:outerShdw blurRad="38100" dist="38100" dir="2700000" algn="tl">
                    <a:srgbClr val="000000">
                      <a:alpha val="43137"/>
                    </a:srgbClr>
                  </a:outerShdw>
                </a:effectLst>
                <a:latin typeface="SutonnyMJ" pitchFamily="2" charset="0"/>
                <a:cs typeface="SutonnyMJ" pitchFamily="2" charset="0"/>
              </a:rPr>
              <a:t>আ,ও,ম ফারুক হোসাইন</a:t>
            </a:r>
            <a:endParaRPr lang="ar-SA" sz="4400" b="1" i="1" dirty="0" smtClean="0">
              <a:ln w="50800"/>
              <a:solidFill>
                <a:srgbClr val="FFFF00"/>
              </a:solidFill>
              <a:effectLst>
                <a:outerShdw blurRad="38100" dist="38100" dir="2700000" algn="tl">
                  <a:srgbClr val="000000">
                    <a:alpha val="43137"/>
                  </a:srgbClr>
                </a:outerShdw>
              </a:effectLst>
              <a:latin typeface="SutonnyMJ" pitchFamily="2" charset="0"/>
              <a:cs typeface="SutonnyMJ" pitchFamily="2" charset="0"/>
            </a:endParaRPr>
          </a:p>
          <a:p>
            <a:pPr algn="ctr"/>
            <a:r>
              <a:rPr lang="en-US" sz="4000" b="1" i="1" dirty="0" smtClean="0">
                <a:ln w="50800"/>
                <a:solidFill>
                  <a:srgbClr val="00B050"/>
                </a:solidFill>
                <a:effectLst>
                  <a:outerShdw blurRad="38100" dist="38100" dir="2700000" algn="tl">
                    <a:srgbClr val="000000">
                      <a:alpha val="43137"/>
                    </a:srgbClr>
                  </a:outerShdw>
                </a:effectLst>
                <a:latin typeface="SutonnyOMJ" pitchFamily="2" charset="0"/>
                <a:cs typeface="SutonnyOMJ" pitchFamily="2" charset="0"/>
              </a:rPr>
              <a:t>        </a:t>
            </a:r>
            <a:r>
              <a:rPr lang="bn-IN" sz="4000" b="1" i="1" dirty="0" smtClean="0">
                <a:ln w="50800"/>
                <a:solidFill>
                  <a:schemeClr val="bg1"/>
                </a:solidFill>
                <a:effectLst>
                  <a:outerShdw blurRad="38100" dist="38100" dir="2700000" algn="tl">
                    <a:srgbClr val="000000">
                      <a:alpha val="43137"/>
                    </a:srgbClr>
                  </a:outerShdw>
                </a:effectLst>
                <a:latin typeface="SutonnyOMJ" pitchFamily="2" charset="0"/>
                <a:cs typeface="SutonnyOMJ" pitchFamily="2" charset="0"/>
              </a:rPr>
              <a:t>অধ্যক্ষ</a:t>
            </a:r>
          </a:p>
          <a:p>
            <a:r>
              <a:rPr lang="en-US" sz="4000" b="1" i="1" dirty="0" smtClean="0">
                <a:ln w="50800"/>
                <a:solidFill>
                  <a:srgbClr val="00B050"/>
                </a:solidFill>
                <a:effectLst>
                  <a:outerShdw blurRad="38100" dist="38100" dir="2700000" algn="tl">
                    <a:srgbClr val="000000">
                      <a:alpha val="43137"/>
                    </a:srgbClr>
                  </a:outerShdw>
                </a:effectLst>
                <a:latin typeface="SutonnyOMJ" pitchFamily="2" charset="0"/>
                <a:cs typeface="SutonnyOMJ" pitchFamily="2" charset="0"/>
              </a:rPr>
              <a:t>                </a:t>
            </a:r>
            <a:r>
              <a:rPr lang="bn-IN" sz="4000" b="1" i="1" dirty="0" smtClean="0">
                <a:ln w="50800"/>
                <a:solidFill>
                  <a:srgbClr val="00B050"/>
                </a:solidFill>
                <a:effectLst>
                  <a:outerShdw blurRad="38100" dist="38100" dir="2700000" algn="tl">
                    <a:srgbClr val="000000">
                      <a:alpha val="43137"/>
                    </a:srgbClr>
                  </a:outerShdw>
                </a:effectLst>
                <a:latin typeface="SutonnyOMJ" pitchFamily="2" charset="0"/>
                <a:cs typeface="SutonnyOMJ" pitchFamily="2" charset="0"/>
              </a:rPr>
              <a:t>নারাণহাট ইসলামিয়া আলিম মাদরাসা </a:t>
            </a:r>
            <a:endParaRPr lang="en-US" sz="3200" b="1" dirty="0" smtClean="0">
              <a:ln w="50800"/>
              <a:solidFill>
                <a:srgbClr val="00B050"/>
              </a:solidFill>
              <a:latin typeface="SutonnyOMJ" pitchFamily="2" charset="0"/>
              <a:cs typeface="SutonnyOMJ" pitchFamily="2" charset="0"/>
            </a:endParaRPr>
          </a:p>
          <a:p>
            <a:r>
              <a:rPr lang="en-US" sz="3200" b="1" dirty="0" smtClean="0">
                <a:ln w="50800"/>
                <a:solidFill>
                  <a:srgbClr val="FF0000"/>
                </a:solidFill>
                <a:latin typeface="SutonnyMJ" pitchFamily="2" charset="0"/>
                <a:cs typeface="SutonnyMJ" pitchFamily="2" charset="0"/>
              </a:rPr>
              <a:t>                       </a:t>
            </a:r>
            <a:r>
              <a:rPr lang="en-US" sz="4000" b="1" dirty="0" smtClean="0">
                <a:ln w="50800"/>
                <a:solidFill>
                  <a:srgbClr val="FF0000"/>
                </a:solidFill>
                <a:latin typeface="SutonnyMJ" pitchFamily="2" charset="0"/>
                <a:cs typeface="SutonnyMJ" pitchFamily="2" charset="0"/>
              </a:rPr>
              <a:t>মোবাইল:০১৮১৮৪৩৩৪৮৬</a:t>
            </a:r>
            <a:r>
              <a:rPr lang="en-US" sz="3200" b="1" dirty="0" smtClean="0">
                <a:ln w="50800"/>
                <a:solidFill>
                  <a:srgbClr val="FF0000"/>
                </a:solidFill>
                <a:latin typeface="SutonnyMJ" pitchFamily="2" charset="0"/>
                <a:cs typeface="SutonnyMJ" pitchFamily="2" charset="0"/>
              </a:rPr>
              <a:t> </a:t>
            </a:r>
          </a:p>
          <a:p>
            <a:r>
              <a:rPr lang="en-US" sz="4000" b="1" dirty="0" smtClean="0">
                <a:ln w="50800"/>
                <a:solidFill>
                  <a:srgbClr val="FF0000"/>
                </a:solidFill>
                <a:latin typeface="SutonnyMJ" pitchFamily="2" charset="0"/>
                <a:cs typeface="SutonnyMJ" pitchFamily="2" charset="0"/>
              </a:rPr>
              <a:t>               </a:t>
            </a:r>
            <a:r>
              <a:rPr lang="en-US" sz="2800" b="1" dirty="0" smtClean="0">
                <a:ln w="50800"/>
                <a:solidFill>
                  <a:srgbClr val="FFC000"/>
                </a:solidFill>
                <a:latin typeface="Baskerville Old Face" pitchFamily="18" charset="0"/>
                <a:cs typeface="SutonnyMJ" pitchFamily="2" charset="0"/>
              </a:rPr>
              <a:t>ইমেইল</a:t>
            </a:r>
            <a:r>
              <a:rPr lang="en-US" sz="3200" b="1" dirty="0" smtClean="0">
                <a:ln w="50800"/>
                <a:solidFill>
                  <a:srgbClr val="FFC000"/>
                </a:solidFill>
                <a:latin typeface="Baskerville Old Face" pitchFamily="18" charset="0"/>
                <a:cs typeface="SutonnyMJ" pitchFamily="2" charset="0"/>
              </a:rPr>
              <a:t>:aomfaruk1177@gmail.com</a:t>
            </a:r>
            <a:endParaRPr lang="en-US" sz="3600" b="1" dirty="0" smtClean="0">
              <a:ln w="50800"/>
              <a:solidFill>
                <a:srgbClr val="FFC000"/>
              </a:solidFill>
              <a:latin typeface="Baskerville Old Face" pitchFamily="18" charset="0"/>
              <a:cs typeface="SutonnyMJ" pitchFamily="2" charset="0"/>
            </a:endParaRPr>
          </a:p>
        </p:txBody>
      </p:sp>
      <p:pic>
        <p:nvPicPr>
          <p:cNvPr id="5" name="Picture 2" descr="E:\S P N.jpg"/>
          <p:cNvPicPr>
            <a:picLocks noChangeAspect="1" noChangeArrowheads="1"/>
          </p:cNvPicPr>
          <p:nvPr/>
        </p:nvPicPr>
        <p:blipFill>
          <a:blip r:embed="rId3"/>
          <a:srcRect/>
          <a:stretch>
            <a:fillRect/>
          </a:stretch>
        </p:blipFill>
        <p:spPr bwMode="auto">
          <a:xfrm>
            <a:off x="0" y="1447800"/>
            <a:ext cx="2667000" cy="2971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1828800" y="228600"/>
            <a:ext cx="6037230" cy="1862048"/>
          </a:xfrm>
          <a:prstGeom prst="rect">
            <a:avLst/>
          </a:prstGeom>
          <a:noFill/>
        </p:spPr>
        <p:txBody>
          <a:bodyPr wrap="none" rtlCol="0">
            <a:spAutoFit/>
          </a:bodyPr>
          <a:lstStyle/>
          <a:p>
            <a:r>
              <a:rPr lang="bn-IN" sz="11500" b="1" dirty="0" smtClean="0">
                <a:solidFill>
                  <a:srgbClr val="FFC000"/>
                </a:solidFill>
                <a:latin typeface="SutonnyOMJ" pitchFamily="2" charset="0"/>
                <a:cs typeface="SutonnyOMJ" pitchFamily="2" charset="0"/>
              </a:rPr>
              <a:t>বাড়ীর কাজ  </a:t>
            </a:r>
            <a:endParaRPr lang="en-US" sz="2800" b="1" dirty="0">
              <a:solidFill>
                <a:srgbClr val="FFC000"/>
              </a:solidFill>
              <a:latin typeface="SutonnyOMJ" pitchFamily="2" charset="0"/>
              <a:cs typeface="SutonnyOMJ" pitchFamily="2" charset="0"/>
            </a:endParaRPr>
          </a:p>
        </p:txBody>
      </p:sp>
      <p:sp>
        <p:nvSpPr>
          <p:cNvPr id="5" name="TextBox 4"/>
          <p:cNvSpPr txBox="1"/>
          <p:nvPr/>
        </p:nvSpPr>
        <p:spPr>
          <a:xfrm>
            <a:off x="533400" y="2209800"/>
            <a:ext cx="7391400" cy="3139321"/>
          </a:xfrm>
          <a:prstGeom prst="rect">
            <a:avLst/>
          </a:prstGeom>
          <a:noFill/>
        </p:spPr>
        <p:txBody>
          <a:bodyPr wrap="square" rtlCol="0">
            <a:spAutoFit/>
          </a:bodyPr>
          <a:lstStyle/>
          <a:p>
            <a:r>
              <a:rPr lang="bn-IN" sz="6600" dirty="0" smtClean="0">
                <a:solidFill>
                  <a:schemeClr val="bg1"/>
                </a:solidFill>
                <a:latin typeface="SutonnyOMJ" pitchFamily="2" charset="0"/>
                <a:cs typeface="SutonnyOMJ" pitchFamily="2" charset="0"/>
              </a:rPr>
              <a:t>১ম </a:t>
            </a:r>
            <a:r>
              <a:rPr lang="bn-IN" sz="6600" dirty="0" smtClean="0">
                <a:solidFill>
                  <a:schemeClr val="bg1"/>
                </a:solidFill>
                <a:latin typeface="SutonnyOMJ" pitchFamily="2" charset="0"/>
                <a:cs typeface="SutonnyOMJ" pitchFamily="2" charset="0"/>
              </a:rPr>
              <a:t>ও ২য় হাদিসের </a:t>
            </a:r>
            <a:r>
              <a:rPr lang="bn-IN" sz="6600" dirty="0" smtClean="0">
                <a:solidFill>
                  <a:schemeClr val="bg1"/>
                </a:solidFill>
                <a:latin typeface="SutonnyOMJ" pitchFamily="2" charset="0"/>
                <a:cs typeface="SutonnyOMJ" pitchFamily="2" charset="0"/>
              </a:rPr>
              <a:t>বাংলা অনুবাদ </a:t>
            </a:r>
            <a:r>
              <a:rPr lang="bn-IN" sz="6600" dirty="0" smtClean="0">
                <a:solidFill>
                  <a:schemeClr val="bg1"/>
                </a:solidFill>
                <a:latin typeface="SutonnyOMJ" pitchFamily="2" charset="0"/>
                <a:cs typeface="SutonnyOMJ" pitchFamily="2" charset="0"/>
              </a:rPr>
              <a:t>বাড়ী থেকে লিখে আনবে। </a:t>
            </a:r>
            <a:endParaRPr 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pic>
        <p:nvPicPr>
          <p:cNvPr id="3" name="Picture 2" descr="FB_IMG_1613917686431.jpg"/>
          <p:cNvPicPr>
            <a:picLocks noChangeAspect="1"/>
          </p:cNvPicPr>
          <p:nvPr/>
        </p:nvPicPr>
        <p:blipFill>
          <a:blip r:embed="rId3"/>
          <a:stretch>
            <a:fillRect/>
          </a:stretch>
        </p:blipFill>
        <p:spPr>
          <a:xfrm>
            <a:off x="0" y="0"/>
            <a:ext cx="9144000" cy="6858000"/>
          </a:xfrm>
          <a:prstGeom prst="rect">
            <a:avLst/>
          </a:prstGeom>
        </p:spPr>
      </p:pic>
      <p:sp>
        <p:nvSpPr>
          <p:cNvPr id="5" name="TextBox 4"/>
          <p:cNvSpPr txBox="1"/>
          <p:nvPr/>
        </p:nvSpPr>
        <p:spPr>
          <a:xfrm>
            <a:off x="609600" y="228600"/>
            <a:ext cx="7811754" cy="1862048"/>
          </a:xfrm>
          <a:prstGeom prst="rect">
            <a:avLst/>
          </a:prstGeom>
          <a:noFill/>
        </p:spPr>
        <p:txBody>
          <a:bodyPr wrap="none" rtlCol="0">
            <a:spAutoFit/>
          </a:bodyPr>
          <a:lstStyle/>
          <a:p>
            <a:r>
              <a:rPr lang="bn-IN" sz="11500" b="1" dirty="0" smtClean="0">
                <a:solidFill>
                  <a:schemeClr val="bg1"/>
                </a:solidFill>
                <a:latin typeface="SutonnyOMJ" pitchFamily="2" charset="0"/>
                <a:cs typeface="SutonnyOMJ" pitchFamily="2" charset="0"/>
              </a:rPr>
              <a:t>আল্লাহ হাফেজ   </a:t>
            </a:r>
            <a:endParaRPr lang="en-US" sz="2800" b="1" dirty="0">
              <a:solidFill>
                <a:schemeClr val="bg1"/>
              </a:solidFill>
              <a:latin typeface="SutonnyOMJ" pitchFamily="2" charset="0"/>
              <a:cs typeface="SutonnyOMJ"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11500" b="1" dirty="0" smtClean="0">
                <a:solidFill>
                  <a:srgbClr val="FFC000"/>
                </a:solidFill>
                <a:latin typeface="SutonnyOMJ" pitchFamily="2" charset="0"/>
                <a:cs typeface="SutonnyOMJ" pitchFamily="2" charset="0"/>
              </a:rPr>
              <a:t>পাঠ পরিচিতি</a:t>
            </a:r>
          </a:p>
          <a:p>
            <a:pPr algn="ctr"/>
            <a:r>
              <a:rPr lang="bn-IN" sz="6000" b="1" dirty="0" smtClean="0">
                <a:solidFill>
                  <a:srgbClr val="FFC000"/>
                </a:solidFill>
                <a:latin typeface="SutonnyOMJ" pitchFamily="2" charset="0"/>
                <a:cs typeface="SutonnyOMJ" pitchFamily="2" charset="0"/>
              </a:rPr>
              <a:t>আলিম ১ম বর্ষ</a:t>
            </a:r>
          </a:p>
          <a:p>
            <a:pPr algn="ctr"/>
            <a:r>
              <a:rPr lang="bn-IN" sz="6000" b="1" dirty="0" smtClean="0">
                <a:solidFill>
                  <a:srgbClr val="FFC000"/>
                </a:solidFill>
                <a:latin typeface="SutonnyOMJ" pitchFamily="2" charset="0"/>
                <a:cs typeface="SutonnyOMJ" pitchFamily="2" charset="0"/>
              </a:rPr>
              <a:t>হাদিস শরীফ</a:t>
            </a:r>
          </a:p>
          <a:p>
            <a:pPr algn="ctr"/>
            <a:r>
              <a:rPr lang="bn-IN" sz="6000" b="1" dirty="0" smtClean="0">
                <a:solidFill>
                  <a:srgbClr val="FFC000"/>
                </a:solidFill>
                <a:latin typeface="SutonnyOMJ" pitchFamily="2" charset="0"/>
                <a:cs typeface="SutonnyOMJ" pitchFamily="2" charset="0"/>
              </a:rPr>
              <a:t>মিশকাতুল মাসাবিহ </a:t>
            </a:r>
          </a:p>
          <a:p>
            <a:pPr algn="ctr"/>
            <a:r>
              <a:rPr lang="bn-IN" sz="6000" b="1" dirty="0" smtClean="0">
                <a:solidFill>
                  <a:srgbClr val="FFC000"/>
                </a:solidFill>
                <a:latin typeface="SutonnyOMJ" pitchFamily="2" charset="0"/>
                <a:cs typeface="SutonnyOMJ" pitchFamily="2" charset="0"/>
              </a:rPr>
              <a:t>কিতাবুল ঈমান</a:t>
            </a:r>
          </a:p>
          <a:p>
            <a:pPr algn="ctr"/>
            <a:r>
              <a:rPr lang="bn-IN" sz="5400" b="1" dirty="0" smtClean="0">
                <a:solidFill>
                  <a:srgbClr val="FFC000"/>
                </a:solidFill>
                <a:latin typeface="SutonnyOMJ" pitchFamily="2" charset="0"/>
                <a:cs typeface="SutonnyOMJ" pitchFamily="2" charset="0"/>
              </a:rPr>
              <a:t>বাবুল অস ওয়াছে </a:t>
            </a:r>
            <a:endParaRPr lang="en-US" sz="5400" b="1" dirty="0">
              <a:solidFill>
                <a:srgbClr val="FFC000"/>
              </a:solidFill>
              <a:latin typeface="SutonnyOMJ" pitchFamily="2" charset="0"/>
              <a:cs typeface="SutonnyOMJ"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pic>
        <p:nvPicPr>
          <p:cNvPr id="3" name="Picture 2" descr="FB_IMG_1604159856762 (1).jpg.jpg"/>
          <p:cNvPicPr>
            <a:picLocks noChangeAspect="1"/>
          </p:cNvPicPr>
          <p:nvPr/>
        </p:nvPicPr>
        <p:blipFill>
          <a:blip r:embed="rId3"/>
          <a:stretch>
            <a:fillRect/>
          </a:stretch>
        </p:blipFill>
        <p:spPr>
          <a:xfrm>
            <a:off x="1828800" y="0"/>
            <a:ext cx="54864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pic>
        <p:nvPicPr>
          <p:cNvPr id="5" name="Picture 4" descr="FB_IMG_1590580149138.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9600" b="1" dirty="0" smtClean="0">
                <a:solidFill>
                  <a:srgbClr val="FFC000"/>
                </a:solidFill>
                <a:latin typeface="SutonnyOMJ" pitchFamily="2" charset="0"/>
                <a:cs typeface="SutonnyOMJ" pitchFamily="2" charset="0"/>
              </a:rPr>
              <a:t>পাঠ ঘোষনা</a:t>
            </a:r>
          </a:p>
          <a:p>
            <a:pPr algn="ctr"/>
            <a:r>
              <a:rPr lang="bn-IN" sz="6000" dirty="0" smtClean="0">
                <a:solidFill>
                  <a:schemeClr val="bg1"/>
                </a:solidFill>
                <a:latin typeface="SutonnyOMJ" pitchFamily="2" charset="0"/>
                <a:cs typeface="SutonnyOMJ" pitchFamily="2" charset="0"/>
              </a:rPr>
              <a:t>আজ আমরা</a:t>
            </a:r>
          </a:p>
          <a:p>
            <a:pPr algn="ctr"/>
            <a:r>
              <a:rPr lang="bn-IN" sz="6000" dirty="0" smtClean="0">
                <a:solidFill>
                  <a:schemeClr val="bg1"/>
                </a:solidFill>
                <a:latin typeface="SutonnyOMJ" pitchFamily="2" charset="0"/>
                <a:cs typeface="SutonnyOMJ" pitchFamily="2" charset="0"/>
              </a:rPr>
              <a:t> মেশকাতুল মাসাবিহ হাদিস গ্রহন্থের </a:t>
            </a:r>
          </a:p>
          <a:p>
            <a:pPr algn="ctr"/>
            <a:r>
              <a:rPr lang="bn-IN" sz="6000" dirty="0" smtClean="0">
                <a:solidFill>
                  <a:schemeClr val="bg1"/>
                </a:solidFill>
                <a:latin typeface="SutonnyOMJ" pitchFamily="2" charset="0"/>
                <a:cs typeface="SutonnyOMJ" pitchFamily="2" charset="0"/>
              </a:rPr>
              <a:t>কিতাবুল ঈমানের </a:t>
            </a:r>
          </a:p>
          <a:p>
            <a:pPr algn="ctr"/>
            <a:r>
              <a:rPr lang="bn-IN" sz="6000" dirty="0" smtClean="0">
                <a:solidFill>
                  <a:schemeClr val="bg1"/>
                </a:solidFill>
                <a:latin typeface="SutonnyOMJ" pitchFamily="2" charset="0"/>
                <a:cs typeface="SutonnyOMJ" pitchFamily="2" charset="0"/>
              </a:rPr>
              <a:t>বাবুল অস ওয়াছে </a:t>
            </a:r>
          </a:p>
          <a:p>
            <a:pPr algn="ctr"/>
            <a:r>
              <a:rPr lang="bn-IN" sz="6000" dirty="0" smtClean="0">
                <a:solidFill>
                  <a:schemeClr val="bg1"/>
                </a:solidFill>
                <a:latin typeface="SutonnyOMJ" pitchFamily="2" charset="0"/>
                <a:cs typeface="SutonnyOMJ" pitchFamily="2" charset="0"/>
              </a:rPr>
              <a:t>১ম পরিচ্ছেদের ১ম ও ২য় হাদিস পড়ব </a:t>
            </a:r>
            <a:endParaRPr lang="en-US" sz="6000" dirty="0">
              <a:solidFill>
                <a:schemeClr val="bg1"/>
              </a:solidFill>
              <a:latin typeface="SutonnyOMJ" pitchFamily="2" charset="0"/>
              <a:cs typeface="SutonnyOMJ"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13800" b="1" dirty="0" smtClean="0">
                <a:solidFill>
                  <a:srgbClr val="FFC000"/>
                </a:solidFill>
                <a:latin typeface="SutonnyOMJ" pitchFamily="2" charset="0"/>
                <a:cs typeface="SutonnyOMJ" pitchFamily="2" charset="0"/>
              </a:rPr>
              <a:t>শিখণ ফল</a:t>
            </a:r>
          </a:p>
          <a:p>
            <a:pPr algn="ctr"/>
            <a:r>
              <a:rPr lang="bn-IN" sz="5400" dirty="0" smtClean="0">
                <a:solidFill>
                  <a:schemeClr val="bg1"/>
                </a:solidFill>
                <a:latin typeface="SutonnyOMJ" pitchFamily="2" charset="0"/>
                <a:cs typeface="SutonnyOMJ" pitchFamily="2" charset="0"/>
              </a:rPr>
              <a:t>এপাঠ শেষে শিক্ষার্থীরা জানতে পারবে- </a:t>
            </a:r>
          </a:p>
          <a:p>
            <a:r>
              <a:rPr lang="bn-IN" sz="4800" dirty="0" smtClean="0">
                <a:solidFill>
                  <a:srgbClr val="00B050"/>
                </a:solidFill>
                <a:latin typeface="SutonnyOMJ" pitchFamily="2" charset="0"/>
                <a:cs typeface="SutonnyOMJ" pitchFamily="2" charset="0"/>
              </a:rPr>
              <a:t>১। হাদিসের বাংলা অনুবাদ করতে পারবে।</a:t>
            </a:r>
          </a:p>
          <a:p>
            <a:r>
              <a:rPr lang="bn-IN" sz="4800" dirty="0" smtClean="0">
                <a:solidFill>
                  <a:srgbClr val="00B050"/>
                </a:solidFill>
                <a:latin typeface="SutonnyOMJ" pitchFamily="2" charset="0"/>
                <a:cs typeface="SutonnyOMJ" pitchFamily="2" charset="0"/>
              </a:rPr>
              <a:t>২। শাব্দিক অর্থ বলতে পারবে।</a:t>
            </a:r>
          </a:p>
          <a:p>
            <a:r>
              <a:rPr lang="bn-IN" sz="4800" dirty="0" smtClean="0">
                <a:solidFill>
                  <a:srgbClr val="00B050"/>
                </a:solidFill>
                <a:latin typeface="SutonnyOMJ" pitchFamily="2" charset="0"/>
                <a:cs typeface="SutonnyOMJ" pitchFamily="2" charset="0"/>
              </a:rPr>
              <a:t>৩। শব্দের তাহকীক করতে পারবে।</a:t>
            </a:r>
          </a:p>
          <a:p>
            <a:r>
              <a:rPr lang="bn-IN" sz="4800" dirty="0" smtClean="0">
                <a:solidFill>
                  <a:srgbClr val="00B050"/>
                </a:solidFill>
                <a:latin typeface="SutonnyOMJ" pitchFamily="2" charset="0"/>
                <a:cs typeface="SutonnyOMJ" pitchFamily="2" charset="0"/>
              </a:rPr>
              <a:t>৪। প্রয়জনীয় ব্যাখ্যা জানতে পারবে।</a:t>
            </a:r>
          </a:p>
          <a:p>
            <a:r>
              <a:rPr lang="bn-IN" sz="4400" dirty="0" smtClean="0">
                <a:solidFill>
                  <a:srgbClr val="00B050"/>
                </a:solidFill>
                <a:latin typeface="SutonnyOMJ" pitchFamily="2" charset="0"/>
                <a:cs typeface="SutonnyOMJ" pitchFamily="2" charset="0"/>
              </a:rPr>
              <a:t>৫। মণের ধাঁধা বা খটকা সম্পর্কে জানতে পারবে।   </a:t>
            </a:r>
            <a:endParaRPr lang="en-US" sz="4400" dirty="0">
              <a:solidFill>
                <a:srgbClr val="00B050"/>
              </a:solidFill>
              <a:latin typeface="SutonnyOMJ" pitchFamily="2" charset="0"/>
              <a:cs typeface="SutonnyOMJ"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3" name="TextBox 2"/>
          <p:cNvSpPr txBox="1"/>
          <p:nvPr/>
        </p:nvSpPr>
        <p:spPr>
          <a:xfrm>
            <a:off x="2438400" y="0"/>
            <a:ext cx="4038600" cy="1446550"/>
          </a:xfrm>
          <a:prstGeom prst="rect">
            <a:avLst/>
          </a:prstGeom>
          <a:noFill/>
        </p:spPr>
        <p:txBody>
          <a:bodyPr wrap="square" rtlCol="0">
            <a:spAutoFit/>
          </a:bodyPr>
          <a:lstStyle/>
          <a:p>
            <a:pPr algn="ctr"/>
            <a:r>
              <a:rPr lang="bn-IN" sz="8800" b="1" dirty="0" smtClean="0">
                <a:solidFill>
                  <a:srgbClr val="C00000"/>
                </a:solidFill>
                <a:latin typeface="SutonnyOMJ" pitchFamily="2" charset="0"/>
                <a:cs typeface="SutonnyOMJ" pitchFamily="2" charset="0"/>
              </a:rPr>
              <a:t>এবারত</a:t>
            </a:r>
            <a:r>
              <a:rPr lang="bn-IN" sz="8800" dirty="0" smtClean="0">
                <a:solidFill>
                  <a:srgbClr val="C00000"/>
                </a:solidFill>
              </a:rPr>
              <a:t> </a:t>
            </a:r>
            <a:endParaRPr lang="en-US" dirty="0">
              <a:solidFill>
                <a:srgbClr val="C00000"/>
              </a:solidFill>
            </a:endParaRPr>
          </a:p>
        </p:txBody>
      </p:sp>
      <p:sp>
        <p:nvSpPr>
          <p:cNvPr id="5" name="TextBox 4"/>
          <p:cNvSpPr txBox="1"/>
          <p:nvPr/>
        </p:nvSpPr>
        <p:spPr>
          <a:xfrm>
            <a:off x="152400" y="1295400"/>
            <a:ext cx="8763000" cy="2308324"/>
          </a:xfrm>
          <a:prstGeom prst="rect">
            <a:avLst/>
          </a:prstGeom>
          <a:noFill/>
        </p:spPr>
        <p:txBody>
          <a:bodyPr wrap="square" rtlCol="0">
            <a:spAutoFit/>
          </a:bodyPr>
          <a:lstStyle/>
          <a:p>
            <a:pPr algn="r"/>
            <a:r>
              <a:rPr lang="ar-SA" sz="3600" dirty="0" smtClean="0">
                <a:solidFill>
                  <a:srgbClr val="00B050"/>
                </a:solidFill>
              </a:rPr>
              <a:t>     عن ابي هريرة رضي الله عنه قال قال رسول الله صل الله عليه و سلم لاان الله تجاوز عن امتي ما وسوست به صدورها ما لم تعمل به او تتكلم – متفق عليه</a:t>
            </a:r>
            <a:endParaRPr lang="bn-IN" sz="3600" dirty="0" smtClean="0">
              <a:solidFill>
                <a:srgbClr val="00B050"/>
              </a:solidFill>
            </a:endParaRPr>
          </a:p>
          <a:p>
            <a:pPr algn="r"/>
            <a:r>
              <a:rPr lang="ar-SA" sz="3600" dirty="0" smtClean="0">
                <a:solidFill>
                  <a:srgbClr val="00B050"/>
                </a:solidFill>
              </a:rPr>
              <a:t> </a:t>
            </a:r>
          </a:p>
        </p:txBody>
      </p:sp>
      <p:sp>
        <p:nvSpPr>
          <p:cNvPr id="7" name="TextBox 6"/>
          <p:cNvSpPr txBox="1"/>
          <p:nvPr/>
        </p:nvSpPr>
        <p:spPr>
          <a:xfrm>
            <a:off x="0" y="3124200"/>
            <a:ext cx="8686800" cy="3508653"/>
          </a:xfrm>
          <a:prstGeom prst="rect">
            <a:avLst/>
          </a:prstGeom>
          <a:noFill/>
        </p:spPr>
        <p:txBody>
          <a:bodyPr wrap="square" rtlCol="0">
            <a:spAutoFit/>
          </a:bodyPr>
          <a:lstStyle/>
          <a:p>
            <a:pPr algn="ctr"/>
            <a:r>
              <a:rPr lang="bn-IN" sz="4400" b="1" dirty="0" smtClean="0">
                <a:solidFill>
                  <a:srgbClr val="FFC000"/>
                </a:solidFill>
                <a:latin typeface="SutonnyOMJ" pitchFamily="2" charset="0"/>
                <a:cs typeface="SutonnyOMJ" pitchFamily="2" charset="0"/>
              </a:rPr>
              <a:t>অনুবাদ</a:t>
            </a:r>
            <a:endParaRPr lang="bn-IN" sz="4400" dirty="0" smtClean="0">
              <a:solidFill>
                <a:schemeClr val="bg1"/>
              </a:solidFill>
              <a:latin typeface="SutonnyOMJ" pitchFamily="2" charset="0"/>
              <a:cs typeface="SutonnyOMJ" pitchFamily="2" charset="0"/>
            </a:endParaRPr>
          </a:p>
          <a:p>
            <a:r>
              <a:rPr lang="en-US" sz="3200" dirty="0" smtClean="0">
                <a:solidFill>
                  <a:schemeClr val="bg1"/>
                </a:solidFill>
                <a:latin typeface="SutonnyOMJ" pitchFamily="2" charset="0"/>
                <a:cs typeface="SutonnyOMJ" pitchFamily="2" charset="0"/>
              </a:rPr>
              <a:t>          </a:t>
            </a:r>
            <a:r>
              <a:rPr lang="bn-IN" sz="3200" dirty="0" smtClean="0">
                <a:solidFill>
                  <a:schemeClr val="bg1"/>
                </a:solidFill>
                <a:latin typeface="SutonnyOMJ" pitchFamily="2" charset="0"/>
                <a:cs typeface="SutonnyOMJ" pitchFamily="2" charset="0"/>
              </a:rPr>
              <a:t>হযরত আবু হুরায়রা (রাঃ) হতে বর্ণিত, তিনি বলেন-রাসুলে করীম (দঃ) এরশাদ করেন উম্মতের অন্তরে যে খটকা(কুমন্ত্রণা) সৃষ্টি হয় নিশ্চয় আল্লাহ তায়ালা তা ক্ষমা করে দিবেন। যে পর্যন্ত তারা তা কাজে (বাস্তবে) পরিনত না করে অথবা মুখে প্রকাশ না করে। (বুখারী ও মুসলিম)</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5" name="TextBox 4"/>
          <p:cNvSpPr txBox="1"/>
          <p:nvPr/>
        </p:nvSpPr>
        <p:spPr>
          <a:xfrm>
            <a:off x="609600" y="990600"/>
            <a:ext cx="8229600" cy="2554545"/>
          </a:xfrm>
          <a:prstGeom prst="rect">
            <a:avLst/>
          </a:prstGeom>
          <a:noFill/>
        </p:spPr>
        <p:txBody>
          <a:bodyPr wrap="square" rtlCol="0">
            <a:spAutoFit/>
          </a:bodyPr>
          <a:lstStyle/>
          <a:p>
            <a:pPr algn="r"/>
            <a:r>
              <a:rPr lang="ar-SA" sz="3200" dirty="0" smtClean="0">
                <a:solidFill>
                  <a:srgbClr val="FFC000"/>
                </a:solidFill>
              </a:rPr>
              <a:t>    عن ابي هريرة رضي الله عنه قال قال جاء ناس من اصحاب رسول الله صل الله عليه وسلم الي النبي  صل الله عليه وسلم فسألوه انا نجد في انفسنا  ما يتعا ظم احدنا ان يتكلم به قال اوقد وجدتمؤه  قالوا نعم قال ذاك صريح اليمان – رواه مسلم</a:t>
            </a:r>
            <a:endParaRPr lang="bn-IN" sz="3200" dirty="0" smtClean="0">
              <a:solidFill>
                <a:schemeClr val="bg1"/>
              </a:solidFill>
              <a:latin typeface="SutonnyOMJ" pitchFamily="2" charset="0"/>
              <a:cs typeface="SutonnyOMJ" pitchFamily="2" charset="0"/>
            </a:endParaRPr>
          </a:p>
          <a:p>
            <a:endParaRPr lang="en-US" sz="3200" dirty="0"/>
          </a:p>
        </p:txBody>
      </p:sp>
      <p:sp>
        <p:nvSpPr>
          <p:cNvPr id="8" name="TextBox 7"/>
          <p:cNvSpPr txBox="1"/>
          <p:nvPr/>
        </p:nvSpPr>
        <p:spPr>
          <a:xfrm>
            <a:off x="152400" y="3048000"/>
            <a:ext cx="8839200" cy="4401205"/>
          </a:xfrm>
          <a:prstGeom prst="rect">
            <a:avLst/>
          </a:prstGeom>
          <a:noFill/>
        </p:spPr>
        <p:txBody>
          <a:bodyPr wrap="square" rtlCol="0">
            <a:spAutoFit/>
          </a:bodyPr>
          <a:lstStyle/>
          <a:p>
            <a:pPr algn="ctr"/>
            <a:r>
              <a:rPr lang="bn-IN" sz="6600" b="1" dirty="0" smtClean="0">
                <a:solidFill>
                  <a:srgbClr val="FFC000"/>
                </a:solidFill>
                <a:latin typeface="SutonnyOMJ" pitchFamily="2" charset="0"/>
                <a:cs typeface="SutonnyOMJ" pitchFamily="2" charset="0"/>
              </a:rPr>
              <a:t>অনুবাদ</a:t>
            </a:r>
            <a:endParaRPr lang="bn-IN" dirty="0" smtClean="0">
              <a:solidFill>
                <a:schemeClr val="bg1"/>
              </a:solidFill>
              <a:latin typeface="SutonnyOMJ" pitchFamily="2" charset="0"/>
              <a:cs typeface="SutonnyOMJ" pitchFamily="2" charset="0"/>
            </a:endParaRPr>
          </a:p>
          <a:p>
            <a:pPr algn="just"/>
            <a:r>
              <a:rPr lang="en-US" sz="2800" dirty="0" smtClean="0">
                <a:solidFill>
                  <a:schemeClr val="bg1"/>
                </a:solidFill>
                <a:latin typeface="SutonnyOMJ" pitchFamily="2" charset="0"/>
                <a:cs typeface="SutonnyOMJ" pitchFamily="2" charset="0"/>
              </a:rPr>
              <a:t>          </a:t>
            </a:r>
            <a:r>
              <a:rPr lang="bn-IN" sz="2800" dirty="0" smtClean="0">
                <a:solidFill>
                  <a:schemeClr val="bg1"/>
                </a:solidFill>
                <a:latin typeface="SutonnyOMJ" pitchFamily="2" charset="0"/>
                <a:cs typeface="SutonnyOMJ" pitchFamily="2" charset="0"/>
              </a:rPr>
              <a:t>হযরত আবু হুরায়রা (রাঃ) হতে বর্ণিত, তিনি বলেন- রাসুলুল্লাহ (দঃ) এর সাহাবীগনের মধ্য থেকে কিছু সংখ্যক লোক নবী করীম (দঃ) এর নিক্ট আসলেন, অতঃপর তারা তাঁকে জিজ্ঞেস করলেন- নিশ্চয় আমরা আমদের অন্তরে যা অনুভব করি, আমাদের কেউ কেউ তা ব্যক্তকরাকে গুরুতর অপরাধ(গুনাহের কাজ) বলে মনে কর। তখন রাসুলে করিম (দঃ) বললেন বাস্তবে কি তোমরা এরূপ (গুরুতর অপরাধ) বলে অনুভব করে থাক? তারা বললেন হ্যাঁ। জবাবে রাসুলুল্লাহ(দঃ) বললেন- এটাইতো স্পষ্ট ঈমানের লক্ষণ। (মুসলিম</a:t>
            </a:r>
          </a:p>
          <a:p>
            <a:endParaRPr lang="en-US" dirty="0"/>
          </a:p>
        </p:txBody>
      </p:sp>
      <p:sp>
        <p:nvSpPr>
          <p:cNvPr id="9" name="TextBox 8"/>
          <p:cNvSpPr txBox="1"/>
          <p:nvPr/>
        </p:nvSpPr>
        <p:spPr>
          <a:xfrm>
            <a:off x="2438400" y="0"/>
            <a:ext cx="4038600" cy="1446550"/>
          </a:xfrm>
          <a:prstGeom prst="rect">
            <a:avLst/>
          </a:prstGeom>
          <a:noFill/>
        </p:spPr>
        <p:txBody>
          <a:bodyPr wrap="square" rtlCol="0">
            <a:spAutoFit/>
          </a:bodyPr>
          <a:lstStyle/>
          <a:p>
            <a:pPr algn="ctr"/>
            <a:r>
              <a:rPr lang="bn-IN" sz="8800" b="1" dirty="0" smtClean="0">
                <a:solidFill>
                  <a:srgbClr val="C00000"/>
                </a:solidFill>
                <a:latin typeface="SutonnyOMJ" pitchFamily="2" charset="0"/>
                <a:cs typeface="SutonnyOMJ" pitchFamily="2" charset="0"/>
              </a:rPr>
              <a:t>এবারত</a:t>
            </a:r>
            <a:r>
              <a:rPr lang="bn-IN" sz="8800" dirty="0" smtClean="0">
                <a:solidFill>
                  <a:srgbClr val="C00000"/>
                </a:solidFill>
              </a:rPr>
              <a:t> </a:t>
            </a:r>
            <a:endParaRPr lang="en-US"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1004</Words>
  <Application>Microsoft Office PowerPoint</Application>
  <PresentationFormat>On-screen Show (4:3)</PresentationFormat>
  <Paragraphs>152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RC</dc:creator>
  <cp:lastModifiedBy>RC</cp:lastModifiedBy>
  <cp:revision>40</cp:revision>
  <dcterms:created xsi:type="dcterms:W3CDTF">2006-08-16T00:00:00Z</dcterms:created>
  <dcterms:modified xsi:type="dcterms:W3CDTF">2021-07-12T04:46:35Z</dcterms:modified>
</cp:coreProperties>
</file>