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1"/>
  </p:notesMasterIdLst>
  <p:sldIdLst>
    <p:sldId id="256" r:id="rId2"/>
    <p:sldId id="284" r:id="rId3"/>
    <p:sldId id="258" r:id="rId4"/>
    <p:sldId id="259" r:id="rId5"/>
    <p:sldId id="260" r:id="rId6"/>
    <p:sldId id="261" r:id="rId7"/>
    <p:sldId id="280" r:id="rId8"/>
    <p:sldId id="286" r:id="rId9"/>
    <p:sldId id="282" r:id="rId10"/>
    <p:sldId id="263" r:id="rId11"/>
    <p:sldId id="264" r:id="rId12"/>
    <p:sldId id="265" r:id="rId13"/>
    <p:sldId id="266" r:id="rId14"/>
    <p:sldId id="268" r:id="rId15"/>
    <p:sldId id="267" r:id="rId16"/>
    <p:sldId id="283" r:id="rId17"/>
    <p:sldId id="278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DC"/>
    <a:srgbClr val="FF3399"/>
    <a:srgbClr val="00FF00"/>
    <a:srgbClr val="CC00CC"/>
    <a:srgbClr val="CC3300"/>
    <a:srgbClr val="FB4911"/>
    <a:srgbClr val="00CC00"/>
    <a:srgbClr val="000000"/>
    <a:srgbClr val="00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4254B-B938-431C-B978-E6A046E7BD80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81752-FD05-4EC6-A5B2-121C321D31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60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81752-FD05-4EC6-A5B2-121C321D313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4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F60A-9C95-4D25-9076-15D471D182DC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7086-C307-42A3-BA8F-419E557D3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627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97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036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49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6690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68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F60A-9C95-4D25-9076-15D471D182DC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7086-C307-42A3-BA8F-419E557D3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3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F60A-9C95-4D25-9076-15D471D182DC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7086-C307-42A3-BA8F-419E557D3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6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F60A-9C95-4D25-9076-15D471D182DC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7086-C307-42A3-BA8F-419E557D3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2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F60A-9C95-4D25-9076-15D471D182DC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7086-C307-42A3-BA8F-419E557D3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4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F60A-9C95-4D25-9076-15D471D182DC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7086-C307-42A3-BA8F-419E557D3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F60A-9C95-4D25-9076-15D471D182DC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7086-C307-42A3-BA8F-419E557D3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53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F60A-9C95-4D25-9076-15D471D182DC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7086-C307-42A3-BA8F-419E557D3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6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F60A-9C95-4D25-9076-15D471D182DC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7086-C307-42A3-BA8F-419E557D3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33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F60A-9C95-4D25-9076-15D471D182DC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7086-C307-42A3-BA8F-419E557D3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36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F60A-9C95-4D25-9076-15D471D182DC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7086-C307-42A3-BA8F-419E557D3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7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3758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জর্জেট পর্দা-Blue - eBuy">
            <a:extLst>
              <a:ext uri="{FF2B5EF4-FFF2-40B4-BE49-F238E27FC236}">
                <a16:creationId xmlns:a16="http://schemas.microsoft.com/office/drawing/2014/main" id="{30D8F33A-EBDF-4835-83B4-8927BE506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582"/>
            <a:ext cx="12192000" cy="692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199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0354E-B613-46DB-9ACC-09D7C3A520B8}"/>
              </a:ext>
            </a:extLst>
          </p:cNvPr>
          <p:cNvSpPr/>
          <p:nvPr/>
        </p:nvSpPr>
        <p:spPr>
          <a:xfrm>
            <a:off x="2309091" y="4791676"/>
            <a:ext cx="7256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ই-লার্নিং </a:t>
            </a:r>
            <a:r>
              <a:rPr lang="bn-IN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বোঝায়?</a:t>
            </a:r>
            <a:endParaRPr lang="en-US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156497" y="507343"/>
            <a:ext cx="3581443" cy="7171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Daffodil Technical Institute - DTI - SSC পাশের পরই কম্পিউটার ইঞ্জিনিয়ারিং  পড়ার সুযোগ। | Facebook">
            <a:extLst>
              <a:ext uri="{FF2B5EF4-FFF2-40B4-BE49-F238E27FC236}">
                <a16:creationId xmlns:a16="http://schemas.microsoft.com/office/drawing/2014/main" id="{AB5C0DD5-AE32-4CEE-B390-CCD7821F4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33" y="1419993"/>
            <a:ext cx="5343896" cy="2992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345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54B46EF-1FB8-457B-A2C3-934D541EC1B2}"/>
              </a:ext>
            </a:extLst>
          </p:cNvPr>
          <p:cNvSpPr txBox="1"/>
          <p:nvPr/>
        </p:nvSpPr>
        <p:spPr>
          <a:xfrm>
            <a:off x="766286" y="4413929"/>
            <a:ext cx="1065942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সনাতন পদ্ধতিতে পাঠদানের সময় একজন শিক্ষক তার শিক্ষার্থীদের সরাসরি দেখতে পারেন</a:t>
            </a:r>
            <a:r>
              <a:rPr lang="en-US" sz="3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3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3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000" dirty="0">
              <a:ln w="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074" name="Picture 2" descr="আগামী শিক্ষাবর্ষে নতুন কারিকুলামে পাঠদান শুরু না করার সিদ্ধান্ত">
            <a:extLst>
              <a:ext uri="{FF2B5EF4-FFF2-40B4-BE49-F238E27FC236}">
                <a16:creationId xmlns:a16="http://schemas.microsoft.com/office/drawing/2014/main" id="{32EF5B12-D332-46E3-94CE-FB9574553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66" y="633885"/>
            <a:ext cx="4984378" cy="2921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নতুন শিক্ষাক্রম কীভাবে বাস্তবায়ন করা যাবে | প্রথম আলো">
            <a:extLst>
              <a:ext uri="{FF2B5EF4-FFF2-40B4-BE49-F238E27FC236}">
                <a16:creationId xmlns:a16="http://schemas.microsoft.com/office/drawing/2014/main" id="{E3C7024D-16FD-4BC8-8CE2-0A850EC04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408" y="690709"/>
            <a:ext cx="4984377" cy="2865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532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57364D-9225-4E90-871F-9A08EC564899}"/>
              </a:ext>
            </a:extLst>
          </p:cNvPr>
          <p:cNvSpPr/>
          <p:nvPr/>
        </p:nvSpPr>
        <p:spPr>
          <a:xfrm>
            <a:off x="350982" y="4901309"/>
            <a:ext cx="115020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ই-লার্নিং কিন্তু মোটে</a:t>
            </a:r>
            <a:r>
              <a:rPr lang="bn-IN" sz="32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সনাতন পদ্ধতিতে পাঠদানের বিকল্প নয়,</a:t>
            </a:r>
            <a:r>
              <a:rPr lang="bn-IN" sz="32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সনাতন পদ্ধতির পরিপূরক।</a:t>
            </a:r>
            <a:r>
              <a:rPr lang="bn-IN" sz="32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পদ্ধতিতে শিক্ষক ইচ্ছে করলেই মাল্টিমিডিয়ার সাহায্য </a:t>
            </a:r>
            <a:r>
              <a:rPr lang="bn-IN" sz="32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 পারে।</a:t>
            </a:r>
            <a:endParaRPr lang="en-US" sz="3200" dirty="0">
              <a:ln w="0"/>
              <a:solidFill>
                <a:schemeClr val="bg1"/>
              </a:solidFill>
            </a:endParaRPr>
          </a:p>
        </p:txBody>
      </p:sp>
      <p:pic>
        <p:nvPicPr>
          <p:cNvPr id="6148" name="Picture 4" descr="মাল্টিমিডিয়া ক্লাসরুম: সারাদেশে প্রায় আড়াই হাজার শিক্ষাপ্রতিষ্ঠানে  ল্যাপটপ অকেজো (ভিডিও)">
            <a:extLst>
              <a:ext uri="{FF2B5EF4-FFF2-40B4-BE49-F238E27FC236}">
                <a16:creationId xmlns:a16="http://schemas.microsoft.com/office/drawing/2014/main" id="{7B7EE873-EE35-4792-94B8-99D6B0A44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1" y="529933"/>
            <a:ext cx="4745616" cy="3157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শিক্ষকদের মাল্টিমিডিয়া কনটেন্ট এর মাধ্যমে পাঠদান পরিকল্পনা | সম্ভাবনা নিউজ">
            <a:extLst>
              <a:ext uri="{FF2B5EF4-FFF2-40B4-BE49-F238E27FC236}">
                <a16:creationId xmlns:a16="http://schemas.microsoft.com/office/drawing/2014/main" id="{EC5D7545-7623-443D-A172-FEC973CAA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317" y="619518"/>
            <a:ext cx="4181475" cy="2928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EDA027-30E5-4F01-8EEF-413806850197}"/>
              </a:ext>
            </a:extLst>
          </p:cNvPr>
          <p:cNvSpPr/>
          <p:nvPr/>
        </p:nvSpPr>
        <p:spPr>
          <a:xfrm>
            <a:off x="3650211" y="3709841"/>
            <a:ext cx="43558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</a:t>
            </a:r>
            <a:r>
              <a:rPr lang="en-US" sz="32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32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50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2BA909-EC64-4076-AA02-092D49515735}"/>
              </a:ext>
            </a:extLst>
          </p:cNvPr>
          <p:cNvSpPr/>
          <p:nvPr/>
        </p:nvSpPr>
        <p:spPr>
          <a:xfrm>
            <a:off x="-223064" y="3429000"/>
            <a:ext cx="35578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>
                <a:ln w="0">
                  <a:solidFill>
                    <a:srgbClr val="0A0ADC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3000" dirty="0">
                <a:ln w="0">
                  <a:solidFill>
                    <a:srgbClr val="0A0ADC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n w="0">
                  <a:solidFill>
                    <a:srgbClr val="0A0ADC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উন্মুক্ত</a:t>
            </a:r>
            <a:r>
              <a:rPr lang="en-US" sz="3000" dirty="0">
                <a:ln w="0">
                  <a:solidFill>
                    <a:srgbClr val="0A0ADC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n w="0">
                  <a:solidFill>
                    <a:srgbClr val="0A0ADC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কোর্স</a:t>
            </a:r>
            <a:endParaRPr lang="en-US" sz="3000" dirty="0">
              <a:ln w="0">
                <a:solidFill>
                  <a:srgbClr val="0A0ADC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30E0DB-86B4-4F05-A9A4-86B4213FCF55}"/>
              </a:ext>
            </a:extLst>
          </p:cNvPr>
          <p:cNvSpPr txBox="1"/>
          <p:nvPr/>
        </p:nvSpPr>
        <p:spPr>
          <a:xfrm>
            <a:off x="8866909" y="3514408"/>
            <a:ext cx="30895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n w="0">
                  <a:solidFill>
                    <a:srgbClr val="00FF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3000" b="1" dirty="0">
                <a:ln w="0">
                  <a:solidFill>
                    <a:srgbClr val="00FF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n w="0">
                  <a:solidFill>
                    <a:srgbClr val="00FF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000" b="1" dirty="0">
                <a:ln w="0">
                  <a:solidFill>
                    <a:srgbClr val="00FF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n w="0">
                  <a:solidFill>
                    <a:srgbClr val="00FF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</a:t>
            </a:r>
            <a:endParaRPr lang="en-US" sz="3000" b="1" dirty="0">
              <a:ln w="0">
                <a:solidFill>
                  <a:srgbClr val="00FF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Several websites for Free Massive Open Online Courses (MOOCs) -  Opportunities for Youth">
            <a:extLst>
              <a:ext uri="{FF2B5EF4-FFF2-40B4-BE49-F238E27FC236}">
                <a16:creationId xmlns:a16="http://schemas.microsoft.com/office/drawing/2014/main" id="{AC1153EF-7668-4A10-8B31-D959105EF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8" y="11392"/>
            <a:ext cx="5244163" cy="3417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xaminees appeared in JEE without any hazard amidst corona situation">
            <a:extLst>
              <a:ext uri="{FF2B5EF4-FFF2-40B4-BE49-F238E27FC236}">
                <a16:creationId xmlns:a16="http://schemas.microsoft.com/office/drawing/2014/main" id="{56F2F15E-018B-4518-9A4A-0820DB454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725" y="52837"/>
            <a:ext cx="5192342" cy="3376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DE2989-3E91-4F2D-BC64-5EC0E265D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3694545"/>
            <a:ext cx="4933084" cy="3110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792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19A849-1F8A-485B-9B24-93FC3BDB3CB2}"/>
              </a:ext>
            </a:extLst>
          </p:cNvPr>
          <p:cNvSpPr/>
          <p:nvPr/>
        </p:nvSpPr>
        <p:spPr>
          <a:xfrm>
            <a:off x="3134810" y="195989"/>
            <a:ext cx="6050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 w="0">
                  <a:solidFill>
                    <a:srgbClr val="00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ই-লার্নিং </a:t>
            </a:r>
            <a:r>
              <a:rPr lang="en-US" sz="4000" dirty="0" err="1">
                <a:ln w="0">
                  <a:solidFill>
                    <a:srgbClr val="00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প্ল্যাটফর্ম</a:t>
            </a:r>
            <a:endParaRPr lang="en-US" sz="4000" dirty="0">
              <a:ln w="0">
                <a:solidFill>
                  <a:srgbClr val="00FF00"/>
                </a:solidFill>
              </a:ln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DFC901-C7E7-41B5-8FC2-B15BD8A006BE}"/>
              </a:ext>
            </a:extLst>
          </p:cNvPr>
          <p:cNvSpPr/>
          <p:nvPr/>
        </p:nvSpPr>
        <p:spPr>
          <a:xfrm>
            <a:off x="405713" y="5613664"/>
            <a:ext cx="11380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dirty="0">
                <a:ln w="0">
                  <a:solidFill>
                    <a:srgbClr val="00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ই-লার্নিং প্লাটফর্মের মধ্যে শিক্ষক বাতায়ন ও মুক্তপাঠ বেশ জনপ্রিয়</a:t>
            </a:r>
            <a:r>
              <a:rPr lang="en-US" sz="3600" dirty="0">
                <a:ln w="0">
                  <a:solidFill>
                    <a:srgbClr val="00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ln w="0">
                  <a:solidFill>
                    <a:srgbClr val="00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n w="0">
                <a:solidFill>
                  <a:srgbClr val="00FF00"/>
                </a:solidFill>
              </a:ln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F9AB0A-0009-4D0D-ABA1-3E43C5CE3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844" y="1325821"/>
            <a:ext cx="5780319" cy="3833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8AFD4C-15AA-4088-9C63-18923FF66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11" y="1358311"/>
            <a:ext cx="5780317" cy="3833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577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19A849-1F8A-485B-9B24-93FC3BDB3CB2}"/>
              </a:ext>
            </a:extLst>
          </p:cNvPr>
          <p:cNvSpPr/>
          <p:nvPr/>
        </p:nvSpPr>
        <p:spPr>
          <a:xfrm>
            <a:off x="3983588" y="4623531"/>
            <a:ext cx="4454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0">
                  <a:solidFill>
                    <a:srgbClr val="0A0ADC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>
                  <a:solidFill>
                    <a:srgbClr val="0A0ADC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200" b="1" dirty="0">
                <a:ln w="0">
                  <a:solidFill>
                    <a:srgbClr val="0A0ADC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 w="0">
                  <a:solidFill>
                    <a:srgbClr val="0A0ADC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ই-লার্নিং </a:t>
            </a:r>
            <a:r>
              <a:rPr lang="en-US" sz="3200" b="1" dirty="0" err="1">
                <a:ln w="0">
                  <a:solidFill>
                    <a:srgbClr val="0A0ADC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প্ল্যাটফর্ম</a:t>
            </a:r>
            <a:endParaRPr lang="en-US" sz="3200" b="1" dirty="0">
              <a:ln w="0">
                <a:solidFill>
                  <a:srgbClr val="0A0ADC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FF193D-17D9-41DC-80BB-3D60F27F873A}"/>
              </a:ext>
            </a:extLst>
          </p:cNvPr>
          <p:cNvSpPr txBox="1"/>
          <p:nvPr/>
        </p:nvSpPr>
        <p:spPr>
          <a:xfrm>
            <a:off x="362933" y="5457688"/>
            <a:ext cx="116959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sz="2800" b="1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কিশোর বাতায়ন</a:t>
            </a:r>
            <a:r>
              <a:rPr lang="as-IN" sz="28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হলো কিশোরদের একটি ওয়েবপোর্টাল, যেখানে শিক্ষার্থীরা তাদের তৈরী কৃত বিভিন্ন কন্টেন্ট আপলোড করতে পারে প্রয়োজন অনুযায়ী কন্টেন্ট ডাউনলোড করতে পারে এবং মন্তব্য করতে পারে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8496CB-CC3E-469B-B9DE-8C19C8F36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28" y="0"/>
            <a:ext cx="5161705" cy="4220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B3F00A-C69C-4FE3-B4C5-C818DBCD5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089" y="119380"/>
            <a:ext cx="5329383" cy="3981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431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1D8636C-498B-4815-A94D-5C244C97F7FA}"/>
              </a:ext>
            </a:extLst>
          </p:cNvPr>
          <p:cNvSpPr txBox="1"/>
          <p:nvPr/>
        </p:nvSpPr>
        <p:spPr>
          <a:xfrm>
            <a:off x="147779" y="1233003"/>
            <a:ext cx="104925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২.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বৃদ্ধিতে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সুস্পষ্ট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A309DD-3E31-41DC-ADB6-10C68C54ADAE}"/>
              </a:ext>
            </a:extLst>
          </p:cNvPr>
          <p:cNvSpPr txBox="1"/>
          <p:nvPr/>
        </p:nvSpPr>
        <p:spPr>
          <a:xfrm>
            <a:off x="147779" y="104448"/>
            <a:ext cx="117024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১.  ই-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পাঠদানের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কৌশলগত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246333-CD99-4C57-B93B-18CD3A74015D}"/>
              </a:ext>
            </a:extLst>
          </p:cNvPr>
          <p:cNvSpPr txBox="1"/>
          <p:nvPr/>
        </p:nvSpPr>
        <p:spPr>
          <a:xfrm>
            <a:off x="203203" y="2377348"/>
            <a:ext cx="104925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৩.  </a:t>
            </a:r>
            <a:r>
              <a:rPr lang="as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পাঠদান পদ্ধতি তে ইলেকট্রনিক পদ্ধতি ব্যবহার করার মাধ্যমে শিক্ষার্থীদের নিকট পাঠ কে অনেক বেশি সহজবোধ্য ও বোধগম্য করে তোলা যায়।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EFCB01-2A8B-444D-AF43-F7D8E1FC41A1}"/>
              </a:ext>
            </a:extLst>
          </p:cNvPr>
          <p:cNvSpPr txBox="1"/>
          <p:nvPr/>
        </p:nvSpPr>
        <p:spPr>
          <a:xfrm>
            <a:off x="249383" y="3503219"/>
            <a:ext cx="104925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৪.  </a:t>
            </a:r>
            <a:r>
              <a:rPr lang="as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নিজের ঘরে বসেই ক্লাশ করা, অভীক্ষার মুখোমুখি হওয়া এবং সনদপত্র অর্জন করা খুব সহজেই সম্ভব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D3DF13-1CDA-49D0-BE41-05C468F999A7}"/>
              </a:ext>
            </a:extLst>
          </p:cNvPr>
          <p:cNvSpPr txBox="1"/>
          <p:nvPr/>
        </p:nvSpPr>
        <p:spPr>
          <a:xfrm>
            <a:off x="249382" y="4507615"/>
            <a:ext cx="113884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৫.  </a:t>
            </a:r>
            <a:r>
              <a:rPr lang="as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যারা চাকরির পাশাপাশি পড়াশোনা চালিয়ে যেতে চান তাহলে আপনার জন্য রয়েছে বিভিন্ন ধরনের ই-লার্নিং ভিত্তিক কোর্স।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8CB3AB-1A14-4D17-A99C-910E358AB0DE}"/>
              </a:ext>
            </a:extLst>
          </p:cNvPr>
          <p:cNvSpPr txBox="1"/>
          <p:nvPr/>
        </p:nvSpPr>
        <p:spPr>
          <a:xfrm>
            <a:off x="341745" y="5695268"/>
            <a:ext cx="112960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৬.  </a:t>
            </a:r>
            <a:r>
              <a:rPr lang="as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ই-লার্নিং এর মাধ্যমে অনলাইন পরীক্ষা নেওয়া, নিবন্ধগুলি পড়তে এবং ভিডিও দেখার সুযোগ দেয়।</a:t>
            </a:r>
          </a:p>
        </p:txBody>
      </p:sp>
    </p:spTree>
    <p:extLst>
      <p:ext uri="{BB962C8B-B14F-4D97-AF65-F5344CB8AC3E}">
        <p14:creationId xmlns:p14="http://schemas.microsoft.com/office/powerpoint/2010/main" val="417316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6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F501F3B-1F64-4242-9251-09946AAF534A}"/>
              </a:ext>
            </a:extLst>
          </p:cNvPr>
          <p:cNvSpPr/>
          <p:nvPr/>
        </p:nvSpPr>
        <p:spPr>
          <a:xfrm>
            <a:off x="152224" y="2085919"/>
            <a:ext cx="1131124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bn-BD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6984696-86B1-4C85-97AC-645460493060}"/>
              </a:ext>
            </a:extLst>
          </p:cNvPr>
          <p:cNvSpPr/>
          <p:nvPr/>
        </p:nvSpPr>
        <p:spPr>
          <a:xfrm>
            <a:off x="1175112" y="2841453"/>
            <a:ext cx="754610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E-Learning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B69A2C-95B3-4AD2-8A14-08F5A4B67FF0}"/>
              </a:ext>
            </a:extLst>
          </p:cNvPr>
          <p:cNvSpPr/>
          <p:nvPr/>
        </p:nvSpPr>
        <p:spPr>
          <a:xfrm>
            <a:off x="247754" y="3609919"/>
            <a:ext cx="774486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সিডিরম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পাঠদান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পদ্ধতিকে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20C426-AC6B-4A10-AA3A-B815394DB06D}"/>
              </a:ext>
            </a:extLst>
          </p:cNvPr>
          <p:cNvSpPr/>
          <p:nvPr/>
        </p:nvSpPr>
        <p:spPr>
          <a:xfrm>
            <a:off x="1409951" y="4456585"/>
            <a:ext cx="370326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E-Learning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5D13BC8-6AEA-488B-A349-0E44602F1865}"/>
              </a:ext>
            </a:extLst>
          </p:cNvPr>
          <p:cNvSpPr/>
          <p:nvPr/>
        </p:nvSpPr>
        <p:spPr>
          <a:xfrm>
            <a:off x="152224" y="5154888"/>
            <a:ext cx="7305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3200" dirty="0">
                <a:ln w="0"/>
                <a:latin typeface="NikoshBAN" panose="02000000000000000000" pitchFamily="2" charset="0"/>
                <a:cs typeface="NikoshBAN" pitchFamily="2" charset="0"/>
              </a:rPr>
              <a:t>৪।  ই-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itchFamily="2" charset="0"/>
              </a:rPr>
              <a:t>লার্নিংয়ের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itchFamily="2" charset="0"/>
              </a:rPr>
              <a:t>জন্য</a:t>
            </a:r>
            <a:r>
              <a:rPr lang="en-US" sz="3200" dirty="0">
                <a:ln w="0"/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itchFamily="2" charset="0"/>
              </a:rPr>
              <a:t>প্রয়োজন</a:t>
            </a:r>
            <a:r>
              <a:rPr lang="en-US" sz="3200" dirty="0">
                <a:ln w="0"/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itchFamily="2" charset="0"/>
              </a:rPr>
              <a:t>কোন</a:t>
            </a:r>
            <a:r>
              <a:rPr lang="en-US" sz="3200" dirty="0">
                <a:ln w="0"/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itchFamily="2" charset="0"/>
              </a:rPr>
              <a:t>বিষয়টি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83FF306-E7C3-4BD6-A670-8EC7175CB2FD}"/>
              </a:ext>
            </a:extLst>
          </p:cNvPr>
          <p:cNvSpPr/>
          <p:nvPr/>
        </p:nvSpPr>
        <p:spPr>
          <a:xfrm>
            <a:off x="1175112" y="5984909"/>
            <a:ext cx="923636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ম্যাটারিয়্যাল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অবকাঠামো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kumimoji="0" lang="en-US" sz="28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ইন্টারনেট</a:t>
            </a:r>
            <a:r>
              <a:rPr kumimoji="0" lang="en-US" sz="2800" b="1" i="0" u="none" strike="noStrike" kern="1200" normalizeH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normalizeH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স্পিড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0929493-B1F4-4FE0-A390-FF38F251AE7B}"/>
              </a:ext>
            </a:extLst>
          </p:cNvPr>
          <p:cNvSpPr/>
          <p:nvPr/>
        </p:nvSpPr>
        <p:spPr>
          <a:xfrm>
            <a:off x="5113213" y="-35804"/>
            <a:ext cx="243495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ln w="0"/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bn-BD" sz="4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ADD71CA-F2A5-4B53-8F0A-DEF4F6A4EC86}"/>
              </a:ext>
            </a:extLst>
          </p:cNvPr>
          <p:cNvSpPr/>
          <p:nvPr/>
        </p:nvSpPr>
        <p:spPr>
          <a:xfrm>
            <a:off x="247754" y="805034"/>
            <a:ext cx="1131124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ই-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bn-BD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1849053-D601-436A-A88D-F10345A70C68}"/>
              </a:ext>
            </a:extLst>
          </p:cNvPr>
          <p:cNvSpPr/>
          <p:nvPr/>
        </p:nvSpPr>
        <p:spPr>
          <a:xfrm>
            <a:off x="1073512" y="1362978"/>
            <a:ext cx="754610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616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2" grpId="0"/>
      <p:bldP spid="33" grpId="0"/>
      <p:bldP spid="39" grpId="0"/>
      <p:bldP spid="40" grpId="0"/>
      <p:bldP spid="46" grpId="0"/>
      <p:bldP spid="50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C2437A-91A6-487A-BA9E-DBC302A394D5}"/>
              </a:ext>
            </a:extLst>
          </p:cNvPr>
          <p:cNvSpPr/>
          <p:nvPr/>
        </p:nvSpPr>
        <p:spPr>
          <a:xfrm>
            <a:off x="849534" y="3511691"/>
            <a:ext cx="1071730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ই-লার্নিংকে সফল করতে হলে শিক্ষার্থীদের অনেক বেশি উদ্যে</a:t>
            </a:r>
            <a:r>
              <a:rPr lang="en-US" sz="36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গী </a:t>
            </a:r>
            <a:endParaRPr lang="bn-IN" sz="36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হতে হবে </a:t>
            </a:r>
            <a:r>
              <a:rPr lang="bn-IN" sz="36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কথাটি </a:t>
            </a:r>
            <a:r>
              <a:rPr lang="bn-BD" sz="36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</a:t>
            </a:r>
            <a:r>
              <a:rPr lang="bn-IN" sz="36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ে লেখ</a:t>
            </a:r>
            <a:r>
              <a:rPr lang="bn-BD" sz="36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3970952" y="1158558"/>
            <a:ext cx="352854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ln>
                  <a:solidFill>
                    <a:srgbClr val="0A0ADC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>
                <a:ln>
                  <a:solidFill>
                    <a:srgbClr val="0A0ADC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800" dirty="0">
              <a:ln>
                <a:solidFill>
                  <a:srgbClr val="0A0ADC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942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Beautifull Flower GIF Flower Quotes - Free GIF Animations">
            <a:extLst>
              <a:ext uri="{FF2B5EF4-FFF2-40B4-BE49-F238E27FC236}">
                <a16:creationId xmlns:a16="http://schemas.microsoft.com/office/drawing/2014/main" id="{251B891A-CDB2-4329-B3F0-9F2770FEA3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96433" y="949085"/>
            <a:ext cx="7364298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ln w="11430"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  <p:sp>
        <p:nvSpPr>
          <p:cNvPr id="2" name="AutoShape 2" descr="GIF: falling flower petals on Behance">
            <a:extLst>
              <a:ext uri="{FF2B5EF4-FFF2-40B4-BE49-F238E27FC236}">
                <a16:creationId xmlns:a16="http://schemas.microsoft.com/office/drawing/2014/main" id="{658238BE-1768-4F86-ADFF-F4B7C2F011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78582" y="279072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50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5310" y="1844367"/>
            <a:ext cx="973157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dirty="0" err="1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7200" dirty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ক্লাসে সবাইকে স্বাগত  </a:t>
            </a:r>
          </a:p>
        </p:txBody>
      </p:sp>
    </p:spTree>
    <p:extLst>
      <p:ext uri="{BB962C8B-B14F-4D97-AF65-F5344CB8AC3E}">
        <p14:creationId xmlns:p14="http://schemas.microsoft.com/office/powerpoint/2010/main" val="324245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95BA9C-EBC4-4D44-A2D0-C08BEA0097D7}"/>
              </a:ext>
            </a:extLst>
          </p:cNvPr>
          <p:cNvSpPr txBox="1"/>
          <p:nvPr/>
        </p:nvSpPr>
        <p:spPr>
          <a:xfrm>
            <a:off x="2577884" y="0"/>
            <a:ext cx="70362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BC9C43E-4377-4099-AF89-4C5DCE7F694B}"/>
              </a:ext>
            </a:extLst>
          </p:cNvPr>
          <p:cNvSpPr/>
          <p:nvPr/>
        </p:nvSpPr>
        <p:spPr>
          <a:xfrm rot="5400000">
            <a:off x="4832209" y="208415"/>
            <a:ext cx="728421" cy="1799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44778079-933E-49E6-82EF-A105A4B1243F}"/>
              </a:ext>
            </a:extLst>
          </p:cNvPr>
          <p:cNvSpPr/>
          <p:nvPr/>
        </p:nvSpPr>
        <p:spPr>
          <a:xfrm rot="16200000">
            <a:off x="6631370" y="208415"/>
            <a:ext cx="728421" cy="1799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68C59B-0C7A-43F1-81B8-5C164842687C}"/>
              </a:ext>
            </a:extLst>
          </p:cNvPr>
          <p:cNvSpPr txBox="1"/>
          <p:nvPr/>
        </p:nvSpPr>
        <p:spPr>
          <a:xfrm>
            <a:off x="335117" y="4145665"/>
            <a:ext cx="48613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হোসনেয়ারা খাতুন </a:t>
            </a:r>
          </a:p>
          <a:p>
            <a:pPr algn="ctr"/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কাড়াপাড়া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বিদ্যালয় </a:t>
            </a:r>
          </a:p>
          <a:p>
            <a:pPr algn="ctr"/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নংঃ ০১৭২৫৬৬৬৩৯৪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hosnearakhatun4@gmail.com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9275162-0ABA-4AEE-89AC-BC7E93CA05CC}"/>
              </a:ext>
            </a:extLst>
          </p:cNvPr>
          <p:cNvSpPr/>
          <p:nvPr/>
        </p:nvSpPr>
        <p:spPr>
          <a:xfrm>
            <a:off x="5780866" y="1534199"/>
            <a:ext cx="630265" cy="728421"/>
          </a:xfrm>
          <a:prstGeom prst="triangle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FCB7E707-978B-4DF8-A367-C7C96EDCBA40}"/>
              </a:ext>
            </a:extLst>
          </p:cNvPr>
          <p:cNvSpPr/>
          <p:nvPr/>
        </p:nvSpPr>
        <p:spPr>
          <a:xfrm rot="10800000">
            <a:off x="5780865" y="5626016"/>
            <a:ext cx="630265" cy="728421"/>
          </a:xfrm>
          <a:prstGeom prst="triangl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E33EB6-E9E7-4A52-83B4-FFD217C86BAE}"/>
              </a:ext>
            </a:extLst>
          </p:cNvPr>
          <p:cNvCxnSpPr/>
          <p:nvPr/>
        </p:nvCxnSpPr>
        <p:spPr>
          <a:xfrm>
            <a:off x="5780866" y="2371106"/>
            <a:ext cx="0" cy="3161788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6D6E2F-A4CF-477B-9906-41D3805347B5}"/>
              </a:ext>
            </a:extLst>
          </p:cNvPr>
          <p:cNvCxnSpPr/>
          <p:nvPr/>
        </p:nvCxnSpPr>
        <p:spPr>
          <a:xfrm>
            <a:off x="6380132" y="2355608"/>
            <a:ext cx="0" cy="3161788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ightning Bolt 17">
            <a:extLst>
              <a:ext uri="{FF2B5EF4-FFF2-40B4-BE49-F238E27FC236}">
                <a16:creationId xmlns:a16="http://schemas.microsoft.com/office/drawing/2014/main" id="{CE5D9C86-3E26-46A8-B951-3594E827F7D8}"/>
              </a:ext>
            </a:extLst>
          </p:cNvPr>
          <p:cNvSpPr/>
          <p:nvPr/>
        </p:nvSpPr>
        <p:spPr>
          <a:xfrm>
            <a:off x="5938432" y="2355608"/>
            <a:ext cx="315129" cy="1057894"/>
          </a:xfrm>
          <a:prstGeom prst="lightningBol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ghtning Bolt 18">
            <a:extLst>
              <a:ext uri="{FF2B5EF4-FFF2-40B4-BE49-F238E27FC236}">
                <a16:creationId xmlns:a16="http://schemas.microsoft.com/office/drawing/2014/main" id="{C6BEF610-7045-4D03-BB29-A9BE788D283A}"/>
              </a:ext>
            </a:extLst>
          </p:cNvPr>
          <p:cNvSpPr/>
          <p:nvPr/>
        </p:nvSpPr>
        <p:spPr>
          <a:xfrm>
            <a:off x="5907438" y="3459864"/>
            <a:ext cx="315129" cy="1057894"/>
          </a:xfrm>
          <a:prstGeom prst="lightningBol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Lightning Bolt 19">
            <a:extLst>
              <a:ext uri="{FF2B5EF4-FFF2-40B4-BE49-F238E27FC236}">
                <a16:creationId xmlns:a16="http://schemas.microsoft.com/office/drawing/2014/main" id="{E144E90F-77B9-4759-A5AE-DD4F339EE795}"/>
              </a:ext>
            </a:extLst>
          </p:cNvPr>
          <p:cNvSpPr/>
          <p:nvPr/>
        </p:nvSpPr>
        <p:spPr>
          <a:xfrm>
            <a:off x="5907438" y="4502393"/>
            <a:ext cx="315129" cy="1057894"/>
          </a:xfrm>
          <a:prstGeom prst="lightningBol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40EA57-8A43-460D-97D8-F0E3A2499BD6}"/>
              </a:ext>
            </a:extLst>
          </p:cNvPr>
          <p:cNvSpPr txBox="1"/>
          <p:nvPr/>
        </p:nvSpPr>
        <p:spPr>
          <a:xfrm>
            <a:off x="7183464" y="4240123"/>
            <a:ext cx="486130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৯ম</a:t>
            </a: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১ম </a:t>
            </a: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50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১০/০৭/২০২১ 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495A4A-557F-4EE1-96C5-65E7D36C03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742" y="1226909"/>
            <a:ext cx="2107769" cy="2636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8208B01-93B6-4836-A7C8-F2996F9B4E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208" y="1025860"/>
            <a:ext cx="2554935" cy="2755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593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2" grpId="0" animBg="1"/>
      <p:bldP spid="13" grpId="0"/>
      <p:bldP spid="14" grpId="0" animBg="1"/>
      <p:bldP spid="15" grpId="0" animBg="1"/>
      <p:bldP spid="18" grpId="0" animBg="1"/>
      <p:bldP spid="19" grpId="0" animBg="1"/>
      <p:bldP spid="20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E90056-E6EF-4F72-BBFB-17455DD6C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403" y="20231"/>
            <a:ext cx="5207432" cy="2806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আফ্রিকায় ই-লার্নিং - techvoice24.com">
            <a:extLst>
              <a:ext uri="{FF2B5EF4-FFF2-40B4-BE49-F238E27FC236}">
                <a16:creationId xmlns:a16="http://schemas.microsoft.com/office/drawing/2014/main" id="{2376B29D-6F3F-4876-8572-6C22A2D40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40" y="20231"/>
            <a:ext cx="4864966" cy="2806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A89DDBF-22D3-4E79-90C3-82278CCFD86F}"/>
              </a:ext>
            </a:extLst>
          </p:cNvPr>
          <p:cNvGrpSpPr/>
          <p:nvPr/>
        </p:nvGrpSpPr>
        <p:grpSpPr>
          <a:xfrm>
            <a:off x="1666015" y="2827114"/>
            <a:ext cx="9582574" cy="2694837"/>
            <a:chOff x="1666015" y="2827114"/>
            <a:chExt cx="9582574" cy="2694837"/>
          </a:xfrm>
        </p:grpSpPr>
        <p:pic>
          <p:nvPicPr>
            <p:cNvPr id="1028" name="Picture 4" descr="বর্তমানে কোভিড-১৯ উদ্ভূত পরিস্থিতিতে শিক্ষা কার্যক্রম চলমান রাখায় ই-লার্নিং  এর ভূমিকা">
              <a:extLst>
                <a:ext uri="{FF2B5EF4-FFF2-40B4-BE49-F238E27FC236}">
                  <a16:creationId xmlns:a16="http://schemas.microsoft.com/office/drawing/2014/main" id="{737912E5-D26E-4EA6-8BE8-8C3A1103F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015" y="2827114"/>
              <a:ext cx="4864965" cy="26948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Bidda – e-Learning Hub of Bangladesh">
              <a:extLst>
                <a:ext uri="{FF2B5EF4-FFF2-40B4-BE49-F238E27FC236}">
                  <a16:creationId xmlns:a16="http://schemas.microsoft.com/office/drawing/2014/main" id="{6A077D36-6790-4509-A4D6-B3DAF716CC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568" y="2827114"/>
              <a:ext cx="4941021" cy="26948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301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1F854D-A2A1-4588-BEAA-526E812BFF57}"/>
              </a:ext>
            </a:extLst>
          </p:cNvPr>
          <p:cNvSpPr txBox="1"/>
          <p:nvPr/>
        </p:nvSpPr>
        <p:spPr>
          <a:xfrm>
            <a:off x="0" y="215985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C905D5-6870-44DF-9F24-E79EF0DC6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317" y="2434667"/>
            <a:ext cx="9723486" cy="40058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825E87-9C39-4CE4-BAB4-3567260B62AE}"/>
              </a:ext>
            </a:extLst>
          </p:cNvPr>
          <p:cNvSpPr txBox="1"/>
          <p:nvPr/>
        </p:nvSpPr>
        <p:spPr>
          <a:xfrm>
            <a:off x="4286738" y="1325326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n w="0"/>
                <a:latin typeface="NikoshBAN" pitchFamily="2" charset="0"/>
                <a:cs typeface="NikoshBAN" pitchFamily="2" charset="0"/>
              </a:rPr>
              <a:t>ই-</a:t>
            </a:r>
            <a:r>
              <a:rPr lang="bn-IN" sz="4800" dirty="0">
                <a:ln w="0"/>
                <a:latin typeface="NikoshBAN" pitchFamily="2" charset="0"/>
                <a:cs typeface="NikoshBAN" pitchFamily="2" charset="0"/>
              </a:rPr>
              <a:t>ল</a:t>
            </a:r>
            <a:r>
              <a:rPr lang="en-US" sz="4800" dirty="0">
                <a:ln w="0"/>
                <a:latin typeface="NikoshBAN" pitchFamily="2" charset="0"/>
                <a:cs typeface="NikoshBAN" pitchFamily="2" charset="0"/>
              </a:rPr>
              <a:t>া</a:t>
            </a:r>
            <a:r>
              <a:rPr lang="bn-IN" sz="4800" dirty="0">
                <a:ln w="0"/>
                <a:latin typeface="NikoshBAN" pitchFamily="2" charset="0"/>
                <a:cs typeface="NikoshBAN" pitchFamily="2" charset="0"/>
              </a:rPr>
              <a:t>র</a:t>
            </a:r>
            <a:r>
              <a:rPr lang="en-US" sz="4800" dirty="0" err="1">
                <a:ln w="0"/>
                <a:latin typeface="NikoshBAN" pitchFamily="2" charset="0"/>
                <a:cs typeface="NikoshBAN" pitchFamily="2" charset="0"/>
              </a:rPr>
              <a:t>্নিং</a:t>
            </a:r>
            <a:r>
              <a:rPr lang="en-US" sz="4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n w="0"/>
                <a:latin typeface="NikoshBAN" pitchFamily="2" charset="0"/>
                <a:cs typeface="NikoshBAN" pitchFamily="2" charset="0"/>
              </a:rPr>
              <a:t>ও</a:t>
            </a:r>
            <a:r>
              <a:rPr lang="en-US" sz="4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n w="0"/>
                <a:latin typeface="NikoshBAN" pitchFamily="2" charset="0"/>
                <a:cs typeface="NikoshBAN" pitchFamily="2" charset="0"/>
              </a:rPr>
              <a:t>ব</a:t>
            </a:r>
            <a:r>
              <a:rPr lang="en-US" sz="4800" dirty="0" err="1">
                <a:ln w="0"/>
                <a:latin typeface="NikoshBAN" pitchFamily="2" charset="0"/>
                <a:cs typeface="NikoshBAN" pitchFamily="2" charset="0"/>
              </a:rPr>
              <a:t>াংলাদেশ</a:t>
            </a:r>
            <a:endParaRPr lang="en-US" sz="48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89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1E849CE7-B1EF-4042-B2B1-87FF661F2C91}"/>
              </a:ext>
            </a:extLst>
          </p:cNvPr>
          <p:cNvSpPr txBox="1"/>
          <p:nvPr/>
        </p:nvSpPr>
        <p:spPr>
          <a:xfrm>
            <a:off x="2179783" y="934667"/>
            <a:ext cx="93564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1. ই-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A97F22-EB2F-4661-B31E-EB6A5D5CDB71}"/>
              </a:ext>
            </a:extLst>
          </p:cNvPr>
          <p:cNvSpPr txBox="1"/>
          <p:nvPr/>
        </p:nvSpPr>
        <p:spPr>
          <a:xfrm>
            <a:off x="3189348" y="2556322"/>
            <a:ext cx="889180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2.</a:t>
            </a:r>
            <a:r>
              <a:rPr lang="bn-IN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bn-IN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সুরিধা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9B3CE1-95AC-4B64-8E8C-964654DFBB8C}"/>
              </a:ext>
            </a:extLst>
          </p:cNvPr>
          <p:cNvSpPr txBox="1"/>
          <p:nvPr/>
        </p:nvSpPr>
        <p:spPr>
          <a:xfrm>
            <a:off x="1851346" y="4408810"/>
            <a:ext cx="9841889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3.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bn-IN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94ECC3A-30B9-43E1-8230-56C4DB528F48}"/>
              </a:ext>
            </a:extLst>
          </p:cNvPr>
          <p:cNvSpPr/>
          <p:nvPr/>
        </p:nvSpPr>
        <p:spPr>
          <a:xfrm>
            <a:off x="-9239" y="1902693"/>
            <a:ext cx="2549236" cy="2678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0"/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88141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CB0615A-757B-4E84-B167-0FF81E768FC6}"/>
              </a:ext>
            </a:extLst>
          </p:cNvPr>
          <p:cNvSpPr/>
          <p:nvPr/>
        </p:nvSpPr>
        <p:spPr>
          <a:xfrm>
            <a:off x="4987637" y="242916"/>
            <a:ext cx="2535382" cy="2038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লার্নিং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B1F395D-9E19-4EF4-B782-B04E9FE34434}"/>
              </a:ext>
            </a:extLst>
          </p:cNvPr>
          <p:cNvSpPr/>
          <p:nvPr/>
        </p:nvSpPr>
        <p:spPr>
          <a:xfrm>
            <a:off x="1062182" y="3394364"/>
            <a:ext cx="3075707" cy="2038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600F71-3A6C-4CE6-8236-43E1A0F5751D}"/>
              </a:ext>
            </a:extLst>
          </p:cNvPr>
          <p:cNvSpPr/>
          <p:nvPr/>
        </p:nvSpPr>
        <p:spPr>
          <a:xfrm>
            <a:off x="8190347" y="3394364"/>
            <a:ext cx="3177307" cy="19691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B7F9F0-C9A9-4A29-8962-3AFD85A96246}"/>
              </a:ext>
            </a:extLst>
          </p:cNvPr>
          <p:cNvGrpSpPr/>
          <p:nvPr/>
        </p:nvGrpSpPr>
        <p:grpSpPr>
          <a:xfrm>
            <a:off x="2731655" y="2281380"/>
            <a:ext cx="7054274" cy="1031240"/>
            <a:chOff x="2731655" y="2281380"/>
            <a:chExt cx="7054274" cy="103124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0352083-E6D0-4D53-AC65-A46F7394AA7E}"/>
                </a:ext>
              </a:extLst>
            </p:cNvPr>
            <p:cNvCxnSpPr>
              <a:stCxn id="3" idx="4"/>
            </p:cNvCxnSpPr>
            <p:nvPr/>
          </p:nvCxnSpPr>
          <p:spPr>
            <a:xfrm>
              <a:off x="6255328" y="2281380"/>
              <a:ext cx="0" cy="498765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15C87DF-02E3-4992-8CD0-1D9E8AD0A5D7}"/>
                </a:ext>
              </a:extLst>
            </p:cNvPr>
            <p:cNvCxnSpPr/>
            <p:nvPr/>
          </p:nvCxnSpPr>
          <p:spPr>
            <a:xfrm>
              <a:off x="2731655" y="2813855"/>
              <a:ext cx="7047346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1AB7E95-2567-4049-BDA5-A95B33EFF7AB}"/>
                </a:ext>
              </a:extLst>
            </p:cNvPr>
            <p:cNvCxnSpPr/>
            <p:nvPr/>
          </p:nvCxnSpPr>
          <p:spPr>
            <a:xfrm>
              <a:off x="2731655" y="2813855"/>
              <a:ext cx="0" cy="498765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4F7989F-9B14-448D-A99D-B87DD4031420}"/>
                </a:ext>
              </a:extLst>
            </p:cNvPr>
            <p:cNvCxnSpPr/>
            <p:nvPr/>
          </p:nvCxnSpPr>
          <p:spPr>
            <a:xfrm>
              <a:off x="9785929" y="2813855"/>
              <a:ext cx="0" cy="498765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1511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troducing TED-Ed: Lessons Worth Sharing - YouTube">
            <a:extLst>
              <a:ext uri="{FF2B5EF4-FFF2-40B4-BE49-F238E27FC236}">
                <a16:creationId xmlns:a16="http://schemas.microsoft.com/office/drawing/2014/main" id="{FB0CE56E-8E7F-4A5A-B759-57B762957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8" y="208973"/>
            <a:ext cx="5354206" cy="309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1D324E-24E2-42FA-A3FA-4B98600ED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8973"/>
            <a:ext cx="5916707" cy="3108181"/>
          </a:xfrm>
          <a:prstGeom prst="rect">
            <a:avLst/>
          </a:prstGeom>
        </p:spPr>
      </p:pic>
      <p:pic>
        <p:nvPicPr>
          <p:cNvPr id="2052" name="Picture 4" descr="10 Minute School: Hounded by threats, trolls | The Daily Star">
            <a:extLst>
              <a:ext uri="{FF2B5EF4-FFF2-40B4-BE49-F238E27FC236}">
                <a16:creationId xmlns:a16="http://schemas.microsoft.com/office/drawing/2014/main" id="{F0BCCB50-1D6F-4AAF-8D48-5EA519DB1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76" y="3641437"/>
            <a:ext cx="5354206" cy="293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61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159EE27-1AF7-4C5D-8916-12710D85A607}"/>
              </a:ext>
            </a:extLst>
          </p:cNvPr>
          <p:cNvSpPr txBox="1"/>
          <p:nvPr/>
        </p:nvSpPr>
        <p:spPr>
          <a:xfrm>
            <a:off x="129309" y="2151727"/>
            <a:ext cx="1193338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sz="32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লিয়ট</a:t>
            </a:r>
            <a:r>
              <a:rPr lang="as-IN" sz="32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মাইসি ১৯৯৯ সালে “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eLearning” </a:t>
            </a:r>
            <a:r>
              <a:rPr lang="as-IN" sz="32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শব্দটি তৈরি করেছিলেন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32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 ডিভাইস ব্যবহার করে ইন্টারনেটের মাধ্যমে জ্ঞানার্জনের মাধ্যমকেই </a:t>
            </a:r>
            <a:r>
              <a:rPr lang="as-IN" sz="3200" b="1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2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b="1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লার্নিং</a:t>
            </a:r>
            <a:r>
              <a:rPr lang="as-IN" sz="32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বলে। </a:t>
            </a:r>
            <a:r>
              <a:rPr lang="as-IN" sz="3200" b="1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2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b="1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লার্নিং</a:t>
            </a:r>
            <a:r>
              <a:rPr lang="as-IN" sz="32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এর ক্ষেত্রে '</a:t>
            </a:r>
            <a:r>
              <a:rPr lang="as-IN" sz="3200" b="1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2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' অর্থ 'ইলেক্ট্রনিক' </a:t>
            </a:r>
            <a:r>
              <a:rPr lang="as-IN" sz="3200" b="1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বুঝায়</a:t>
            </a:r>
            <a:r>
              <a:rPr lang="as-IN" sz="32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অর্থাৎ বৈদ্যুতিক শিক্ষা বা ইলেকট্রনিক শিক্ষা। ই-লার্নিং এমন একটা লার্নিং যেখানে কোনো বয়স নেই, কোনো জাতি নেই,যার যখন ইচ্ছা এখান থেকে শিক্ষাগ্রহণ করতে পারে।এর গুরুত্ব দিনদিন বৃদ্ধি পাচ্ছে।আমাদের ও ই-লার্নিং কে গুরুত্ব দিয়ে দেখা উচিত। </a:t>
            </a:r>
            <a:endParaRPr lang="en-US" sz="3200" b="0" i="0" dirty="0"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C35BB-EE34-4550-9832-6703436E5F14}"/>
              </a:ext>
            </a:extLst>
          </p:cNvPr>
          <p:cNvSpPr txBox="1"/>
          <p:nvPr/>
        </p:nvSpPr>
        <p:spPr>
          <a:xfrm>
            <a:off x="539406" y="5369014"/>
            <a:ext cx="11776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2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সামাজিক যোগাযোগ মাধ্যম ফেসবুক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ভিডিও প্লাটফর্ম ইউটিউব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পডকাস্ট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2493CA-E642-4EA4-85E5-7C890837CAEA}"/>
              </a:ext>
            </a:extLst>
          </p:cNvPr>
          <p:cNvSpPr txBox="1"/>
          <p:nvPr/>
        </p:nvSpPr>
        <p:spPr>
          <a:xfrm>
            <a:off x="2964873" y="124753"/>
            <a:ext cx="6262254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1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লার্নিং</a:t>
            </a:r>
            <a:endParaRPr lang="en-US" sz="115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20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564</TotalTime>
  <Words>490</Words>
  <Application>Microsoft Office PowerPoint</Application>
  <PresentationFormat>Widescreen</PresentationFormat>
  <Paragraphs>55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NikoshBAN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IKRA</dc:creator>
  <cp:lastModifiedBy>Hosneara Khatun</cp:lastModifiedBy>
  <cp:revision>133</cp:revision>
  <dcterms:created xsi:type="dcterms:W3CDTF">2020-10-26T11:42:38Z</dcterms:created>
  <dcterms:modified xsi:type="dcterms:W3CDTF">2021-07-11T13:31:05Z</dcterms:modified>
</cp:coreProperties>
</file>