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72" r:id="rId4"/>
    <p:sldId id="261" r:id="rId5"/>
    <p:sldId id="259" r:id="rId6"/>
    <p:sldId id="268" r:id="rId7"/>
    <p:sldId id="277" r:id="rId8"/>
    <p:sldId id="278" r:id="rId9"/>
    <p:sldId id="279" r:id="rId10"/>
    <p:sldId id="280" r:id="rId11"/>
    <p:sldId id="281" r:id="rId12"/>
    <p:sldId id="282" r:id="rId13"/>
    <p:sldId id="267" r:id="rId14"/>
    <p:sldId id="271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66"/>
    <a:srgbClr val="00FFFF"/>
    <a:srgbClr val="66FFFF"/>
    <a:srgbClr val="FFCCFF"/>
    <a:srgbClr val="FFEBFF"/>
    <a:srgbClr val="CCFF99"/>
    <a:srgbClr val="C7F1C7"/>
    <a:srgbClr val="33CC33"/>
    <a:srgbClr val="E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702" autoAdjust="0"/>
  </p:normalViewPr>
  <p:slideViewPr>
    <p:cSldViewPr>
      <p:cViewPr varScale="1">
        <p:scale>
          <a:sx n="61" d="100"/>
          <a:sy n="61" d="100"/>
        </p:scale>
        <p:origin x="90" y="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35BC-C17F-4679-AB7F-859F6663B7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252F-9819-4CF7-A53D-C51115144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বৃত্তের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অক্ষরটি কীসের প্রতীক? 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 সেটের উপাদানগুলো কীভাবে উল্লে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করা হয়েছে?  অপর সেটগুলো গঠনের ক্ষেত্রে প্রশ্নত্তোর ও আলোচনার মাধ্যমে শিক্ষার্থীদের সহায়তা করা যেতে পারে।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এনিমেশনগুলো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IN" dirty="0"/>
              <a:t>সেটের পদ্ধতি</a:t>
            </a:r>
            <a:r>
              <a:rPr lang="bn-IN" baseline="0" dirty="0"/>
              <a:t> কী?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IN" dirty="0"/>
              <a:t>সেটের পদ্ধতি</a:t>
            </a:r>
            <a:r>
              <a:rPr lang="bn-IN" baseline="0" dirty="0"/>
              <a:t> কী?</a:t>
            </a:r>
            <a:r>
              <a:rPr lang="en-US" baseline="0" dirty="0"/>
              <a:t>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n-IN" baseline="0" dirty="0"/>
              <a:t> </a:t>
            </a:r>
            <a:r>
              <a:rPr lang="bn-IN" dirty="0"/>
              <a:t>সেটের পদ্ধতি</a:t>
            </a:r>
            <a:r>
              <a:rPr lang="bn-IN" baseline="0" dirty="0"/>
              <a:t> কী?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aseline="0" dirty="0"/>
              <a:t> </a:t>
            </a:r>
            <a:r>
              <a:rPr lang="bn-IN" dirty="0"/>
              <a:t>সেটের পদ্ধতি</a:t>
            </a:r>
            <a:r>
              <a:rPr lang="bn-IN" baseline="0" dirty="0"/>
              <a:t> কী?  সমকোনী ত্রিভুজের বাহু</a:t>
            </a:r>
            <a:r>
              <a:rPr lang="en-US" baseline="0" dirty="0"/>
              <a:t> </a:t>
            </a:r>
            <a:r>
              <a:rPr lang="bn-IN" baseline="0" dirty="0"/>
              <a:t>তিনটির নাম কী?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0" dirty="0"/>
              <a:t> </a:t>
            </a:r>
            <a:r>
              <a:rPr lang="bn-IN" dirty="0"/>
              <a:t>সেটের পদ্ধতি</a:t>
            </a:r>
            <a:r>
              <a:rPr lang="bn-IN" baseline="0" dirty="0"/>
              <a:t> কী?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0" dirty="0"/>
              <a:t> </a:t>
            </a:r>
            <a:r>
              <a:rPr lang="bn-IN" dirty="0"/>
              <a:t>সেটের পদ্ধতি</a:t>
            </a:r>
            <a:r>
              <a:rPr lang="bn-IN" baseline="0" dirty="0"/>
              <a:t> কী?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সেটগুলো গঠনের ক্ষেত্রে প্রশ্নত্তোর ও আলোচনার মাধ্যমে শিক্ষার্থীদের সহায়তা করা যেতে পারে।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এনিমেশনগুলো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9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দ্বারা  সমস্যাগুলো বোর্ডে সমাধান করতে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সময়- পাঁচ মিনিট। শিক্ষক</a:t>
            </a:r>
            <a:r>
              <a:rPr lang="bn-IN" baseline="0" dirty="0"/>
              <a:t> সঠিক উত্তর শিক্ষার্থী দ্বারা বোর্ডে নির্ণয়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প্রদত্ত প্রশ্ন</a:t>
            </a:r>
            <a:r>
              <a:rPr lang="bn-IN" baseline="0" dirty="0"/>
              <a:t> করে পাঠটির শিখনফল অর্জনে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09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</a:t>
            </a:r>
            <a:r>
              <a:rPr lang="bn-IN" baseline="0" dirty="0"/>
              <a:t> সমস্যা </a:t>
            </a:r>
            <a:r>
              <a:rPr lang="bn-IN" dirty="0"/>
              <a:t>সমাধান</a:t>
            </a:r>
            <a:r>
              <a:rPr lang="bn-IN" baseline="0" dirty="0"/>
              <a:t> করার প্রাথমিক ধারনা শিক্ষার্থীদের জানাতে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ধন্যবাদ</a:t>
            </a:r>
            <a:r>
              <a:rPr lang="bn-IN" baseline="0" dirty="0"/>
              <a:t> জ্ঞাপনের মাধ্যমে শ্রেণীর কার্যক্রম সমাপ্ত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রাখা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4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প্রথ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মটি কীসের চিত্র? ২য়টি কীসের চিত্র? ৩য়টি কীসের চিত্র? প্রত্যেকটি বস্তুর বৈশিষ্ট্য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কী?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১মটি কীসের চিত্র? বইগুলো বাঁধা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কেন?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২য়টি কীসের চিত্র? জিনি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নাম কী কী?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প্রত্যেকটি বস্তুর বৈশিষ্ট্য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কী? জিনি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গুলোকে একত্রে কী বলে? পাঠ ঘোষ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ণা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9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স্লাইডটি হাইড করে</a:t>
            </a:r>
            <a:r>
              <a:rPr lang="bn-IN" baseline="0" dirty="0"/>
              <a:t> রাখা হতে পারে অথবা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বৃত্তের</a:t>
            </a:r>
            <a:r>
              <a:rPr lang="bn-IN" baseline="0" dirty="0"/>
              <a:t> বাইরে কী আছে? পরে নামগুলোর</a:t>
            </a:r>
            <a:r>
              <a:rPr lang="en-US" baseline="0" dirty="0"/>
              <a:t> অ</a:t>
            </a:r>
            <a:r>
              <a:rPr lang="bn-IN" baseline="0" dirty="0"/>
              <a:t>বস্থান কোথায়? একত্রে নামগুলোকে কী বলে? সেটকে কী দ্বারা প্রকাশ করা হয়েছে? সেট কাকে বলে? সেট কে আবিষ্কার করেন?</a:t>
            </a:r>
            <a:r>
              <a:rPr lang="en-US" baseline="0" dirty="0"/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সেটের প্রতীক</a:t>
            </a:r>
            <a:r>
              <a:rPr lang="bn-IN" baseline="0" dirty="0"/>
              <a:t> কী ? সেটের উপাদানকে কী দ্বারা প্রকাশ করা হয়? সেটের সদস্যকে কোন প্রতীকের সাহায্যে আবদ্ধ করা হয়? 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bn-IN" baseline="0" dirty="0"/>
              <a:t>এবং </a:t>
            </a:r>
            <a:r>
              <a:rPr lang="bn-IN" baseline="0" dirty="0">
                <a:sym typeface="Symbol"/>
              </a:rPr>
              <a:t></a:t>
            </a:r>
            <a:r>
              <a:rPr lang="bn-IN" baseline="0" dirty="0"/>
              <a:t> এর অর্থ কী?</a:t>
            </a:r>
            <a:r>
              <a:rPr lang="en-US" baseline="0" dirty="0"/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সমস্যাগুলোর উত্তর  শিক্ষার্থীদের দ্বারা বোর্ডে লেখানো যেতে পারে।</a:t>
            </a:r>
            <a:r>
              <a:rPr lang="bn-IN" baseline="0" dirty="0"/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সেট তি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নটি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নাম কী কী ?  উপাদানগুলো কী কী? উপাদানগুলো কী কী? উপাদানগুলো কী কী ? সেটের সকল উপাদান কীভাবে উল্লেখ আছে?  সেটের এই পদ্ধতির নাম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কী?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এনিমেশনগুলো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সময়----৪ মিনিট।</a:t>
            </a:r>
            <a:r>
              <a:rPr lang="en-US" dirty="0"/>
              <a:t> </a:t>
            </a:r>
            <a:r>
              <a:rPr lang="bn-IN" dirty="0"/>
              <a:t>শিক্ষক</a:t>
            </a:r>
            <a:r>
              <a:rPr lang="bn-IN" baseline="0" dirty="0"/>
              <a:t> সঠিক উত্তর শিক্ষার্থী দ্বারা বোর্ডে নির্ণয়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987C-4106-4760-A7BC-E8FD7D1EE5A8}" type="datetime1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EEF0-CEAA-482A-8DF2-F1AC472C51B1}" type="datetime1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69D-939E-4DD8-A4C8-69A9BF5A1164}" type="datetime1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0258-0291-4801-9D54-71AEDC431FBE}" type="datetime1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F83-E9DF-4C34-A7C8-B787D512DB46}" type="datetime1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17B8-1AB9-47AA-9EE1-3D524B135644}" type="datetime1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207-0162-4815-94D8-8E5AFFD18AB5}" type="datetime1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C5DF-B0AE-4619-AA60-41CD9AD13A86}" type="datetime1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7221-DE5B-42EC-AC9F-8404FA430CC0}" type="datetime1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CF08-E006-43F2-BC15-259BEFD09720}" type="datetime1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6E0B-CFB9-4AE5-92E5-6964801B1E62}" type="datetime1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1A9EC4-6413-4517-B1EA-1F925B1A8237}" type="datetime1">
              <a:rPr lang="en-US" smtClean="0"/>
              <a:t>7/10/2021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/>
              <a:t>amin001974@gmail.com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52600" y="1219200"/>
            <a:ext cx="7924800" cy="3886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1400C-0C3A-4C84-89C8-AA26AF06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A418-9074-4A6A-BED4-ADDF0020371B}" type="datetime1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5045E-2913-473D-B8D1-D6C799D8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01A2E-57DC-4E11-A936-E28563C4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57800" y="1041974"/>
            <a:ext cx="1524000" cy="15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6200" y="432374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↔12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96200" y="1368545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↔11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2296492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বর্ণমালা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 New Roman"/>
              </a:rPr>
              <a:t>↔f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0186" y="432374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 নাম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30186" y="1382092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সার্কভুক্ত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নাম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19300" y="2296492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 শ্রে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নাম</a:t>
            </a: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6806294" y="1803974"/>
            <a:ext cx="889907" cy="9497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4468587" y="889575"/>
            <a:ext cx="813707" cy="91439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3"/>
          </p:cNvCxnSpPr>
          <p:nvPr/>
        </p:nvCxnSpPr>
        <p:spPr>
          <a:xfrm flipH="1">
            <a:off x="4457700" y="1816190"/>
            <a:ext cx="800100" cy="9375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" idx="6"/>
          </p:cNvCxnSpPr>
          <p:nvPr/>
        </p:nvCxnSpPr>
        <p:spPr>
          <a:xfrm flipH="1">
            <a:off x="6781800" y="829702"/>
            <a:ext cx="914400" cy="97427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H="1" flipV="1">
            <a:off x="6765472" y="1824415"/>
            <a:ext cx="930728" cy="133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3"/>
          </p:cNvCxnSpPr>
          <p:nvPr/>
        </p:nvCxnSpPr>
        <p:spPr>
          <a:xfrm flipH="1">
            <a:off x="4468586" y="1803974"/>
            <a:ext cx="824592" cy="353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0" y="3296844"/>
            <a:ext cx="107442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A={X:X,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মৌলিক সংখ্যা এবং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/>
                <a:cs typeface="Times New Roman"/>
              </a:rPr>
              <a:t>≤ x ≤ 12</a:t>
            </a:r>
            <a:r>
              <a:rPr lang="bn-IN" sz="3200" dirty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3962400"/>
            <a:ext cx="107442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B={X:X,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ইংরেজি বর্ণমালা এবং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err="1">
                <a:latin typeface="Times New Roman"/>
                <a:cs typeface="Times New Roman"/>
              </a:rPr>
              <a:t>↔f</a:t>
            </a:r>
            <a:r>
              <a:rPr lang="bn-IN" sz="3200" dirty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4623375"/>
            <a:ext cx="107442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C={X:X,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সার্কভুক্ত দেশের নাম}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0" y="5257799"/>
            <a:ext cx="10744200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না করে উপাদান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নির্ধারণের জন্য শর্ত দেওয়া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953000" y="381000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48201" y="2652354"/>
            <a:ext cx="2829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অপর সেটগুলো গঠন 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4293" y="5735910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এই পদ্ধতির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4195B-68AC-428E-B5CF-5D22F58F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5104" y="6010850"/>
            <a:ext cx="3048000" cy="365125"/>
          </a:xfrm>
        </p:spPr>
        <p:txBody>
          <a:bodyPr/>
          <a:lstStyle/>
          <a:p>
            <a:fld id="{1B84CA3D-9999-4651-84A7-9717B32BBB3A}" type="datetime1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19728-B3DB-4C6F-B750-82A3D86B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3104" y="6010850"/>
            <a:ext cx="3048000" cy="365125"/>
          </a:xfrm>
        </p:spPr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E6F1E-0013-46C2-B073-3D03A32F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104" y="60108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42" grpId="0" animBg="1"/>
      <p:bldP spid="43" grpId="0" animBg="1"/>
      <p:bldP spid="44" grpId="0" build="p" animBg="1"/>
      <p:bldP spid="45" grpId="0"/>
      <p:bldP spid="4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028700" y="3183123"/>
            <a:ext cx="2209800" cy="2275820"/>
          </a:xfrm>
          <a:prstGeom prst="rtTriangle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সমকোনী ত্রিভুজের বাহু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3733800"/>
            <a:ext cx="7168701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B={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সমকোনী ত্রিভুজের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বাহুর নাম 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3124200"/>
            <a:ext cx="7168701" cy="58477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লম্ব, ভূমি, অতিভুজ}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1" y="457200"/>
            <a:ext cx="10216704" cy="584775"/>
          </a:xfrm>
          <a:prstGeom prst="rect">
            <a:avLst/>
          </a:prstGeom>
          <a:solidFill>
            <a:srgbClr val="C7F1C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 তালিকা পদ্ধতিঃ 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Symbol"/>
              </a:rPr>
              <a:t>a,b,c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, B = 2,3,4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2" y="1143000"/>
            <a:ext cx="10216702" cy="584775"/>
          </a:xfrm>
          <a:prstGeom prst="rect">
            <a:avLst/>
          </a:prstGeom>
          <a:solidFill>
            <a:srgbClr val="DB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সেট গঠন পদ্ধতিঃ 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স্বাভাবিক সংখ্যা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828800"/>
            <a:ext cx="10216701" cy="584775"/>
          </a:xfrm>
          <a:prstGeom prst="rect">
            <a:avLst/>
          </a:prstGeom>
          <a:solidFill>
            <a:srgbClr val="C5FFC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 =3,6,9,12 A =x:x,3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এর গু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ণি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তক এবং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x12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463225"/>
            <a:ext cx="10216701" cy="5847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C =x:x,21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এর গুণনীয়ক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A=1,3,7,21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4419600"/>
            <a:ext cx="7200900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সপ্তাহের দিনগুলোর বাংলা নাম।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638800"/>
            <a:ext cx="10248900" cy="52322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প্রদত্ত শর্ত দ্বারা উভয় পদ্ধতিতে সেট গঠন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029200"/>
            <a:ext cx="71687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ইংরেজী বর্ণমালায়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য়েলের তালিকা।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70699-6E3C-4CE4-B681-DE49097A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7C9D-67AC-4FD3-8EEA-2B928583B417}" type="datetime1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66390-484A-4F99-BCE4-0B266360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D734-6308-4AB4-BE91-08CB2D2E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5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4038599" y="458788"/>
            <a:ext cx="4422047" cy="3044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581400"/>
            <a:ext cx="9759504" cy="523220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2,3,5,7,11,13,17,19,23,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180820"/>
            <a:ext cx="9759503" cy="523220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B={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5,10,15,20,25,30,35,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1" y="4800600"/>
            <a:ext cx="9759502" cy="523220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C={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পুর্ণ সংখ্যা এবং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 17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কে  তালিকা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400021"/>
            <a:ext cx="9759502" cy="58477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D={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বিজোড় সংখ্যা এবং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17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কে তালিকা পদ্ধতিতে লেখ।।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FED7E-2FA4-4FBA-A514-8C3C7EAF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1F16-E615-442E-826A-BCC50AE87E9E}" type="datetime1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D815F-E451-40D1-AF65-392F6C15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009CC-9A6B-44FE-9A7E-3F083679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2736" y="616804"/>
            <a:ext cx="7812195" cy="830997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963" y="4648201"/>
            <a:ext cx="7798930" cy="95410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bn-BD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ধনাত্মক পূর্ণসংখ্যা এবং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 21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তালিকা</a:t>
            </a:r>
            <a:endParaRPr lang="en-US" sz="28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পদ্ধতিতে প্রকাশ 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0076" y="2057401"/>
            <a:ext cx="7844854" cy="954107"/>
          </a:xfrm>
          <a:prstGeom prst="rect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  <a:sym typeface="Symbol"/>
              </a:rPr>
              <a:t>১।</a:t>
            </a:r>
            <a:r>
              <a:rPr lang="en-US" sz="28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xN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bn-BD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2x6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Q=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xN:x</a:t>
            </a:r>
            <a:r>
              <a:rPr lang="bn-BD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জোড় সংখ্যা এবং</a:t>
            </a:r>
            <a:endParaRPr lang="en-US" sz="28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   x8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হলে,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Q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সেটকে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>
                <a:latin typeface="Times New Roman" pitchFamily="18" charset="0"/>
                <a:cs typeface="NikoshBAN" pitchFamily="2" charset="0"/>
                <a:sym typeface="Symbol"/>
              </a:rPr>
              <a:t>তালিকা পদ্ধতিতে প্রকাশ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077" y="3591580"/>
            <a:ext cx="7844853" cy="52322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2,3,4, B=3,5</a:t>
            </a:r>
            <a:r>
              <a:rPr lang="bn-IN" sz="2800" dirty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7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86F43-E8FA-4C95-8846-40D7966B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9085-78AD-4B1B-9916-6713AFE3AE9D}" type="datetime1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6D45F-E395-4B9F-9E6F-AA66706C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59A76-64FE-4D13-B52C-B0FE3291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6" grpId="0" uiExpand="1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2" y="381000"/>
            <a:ext cx="9906000" cy="769441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219200"/>
            <a:ext cx="9906000" cy="5016758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সেটের উপাদানগুলোকে কী দ্বারা আবদ্ধ করা হয়? </a:t>
            </a:r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{ } দ্বারা।</a:t>
            </a:r>
            <a:endParaRPr lang="bn-BD" sz="3200" dirty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2800" dirty="0" err="1">
                <a:latin typeface="Times New Roman" pitchFamily="18" charset="0"/>
                <a:cs typeface="NikoshBAN" pitchFamily="2" charset="0"/>
                <a:sym typeface="Symbol"/>
              </a:rPr>
              <a:t>xB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এর </a:t>
            </a:r>
            <a:r>
              <a:rPr lang="en-US" sz="3200" dirty="0" err="1">
                <a:latin typeface="Times New Roman" pitchFamily="18" charset="0"/>
                <a:cs typeface="NikoshBAN" pitchFamily="2" charset="0"/>
                <a:sym typeface="Symbol"/>
              </a:rPr>
              <a:t>অর্থ</a:t>
            </a:r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 কী?</a:t>
            </a:r>
          </a:p>
          <a:p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x 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উপাদানটি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এর মধ্যে বিদ্যমান</a:t>
            </a:r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।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U=1,2,3,4,5,6</a:t>
            </a:r>
            <a:r>
              <a:rPr lang="bn-IN" sz="2800" dirty="0"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কোন পদ্ধতি?</a:t>
            </a:r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তালিকা পদ্ধতি।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* সেটকে কী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প্রতীক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দ্বারা প্রকাশ করা হয়?</a:t>
            </a:r>
          </a:p>
          <a:p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ইংরেজি বর্ণমালার বড় হাতের অক্ষর</a:t>
            </a:r>
            <a:r>
              <a:rPr lang="bn-BD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দ্বারা।</a:t>
            </a:r>
            <a:endParaRPr lang="bn-IN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 marL="457200" indent="-457200">
              <a:buFont typeface="Arial" charset="0"/>
              <a:buChar char="•"/>
            </a:pP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সেট প্রকাশের পদ্ধতি কয়টি ও কী কী?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* দুইটি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তালিকা পদ্ধতি ও সেট গঠন পদ্ধতি।</a:t>
            </a:r>
            <a:endParaRPr lang="bn-BD" sz="3200" dirty="0">
              <a:latin typeface="Times New Roman" pitchFamily="18" charset="0"/>
              <a:cs typeface="NikoshBAN" pitchFamily="2" charset="0"/>
              <a:sym typeface="Symbo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7159-001F-4635-9E7D-EDBFD0C9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AC44-7280-4986-8DB6-65C5773F80E6}" type="datetime1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6B8-5934-4D7D-8ED1-617BAAED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DFCA9-C5B9-47E8-A0C6-17DFED6D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1" y="762001"/>
            <a:ext cx="10515600" cy="838199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1" y="1905000"/>
            <a:ext cx="10515600" cy="3970318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1,2,3,5,6,7,8,9,            A=1,3,5,7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C=3,4,7</a:t>
            </a:r>
            <a:endParaRPr lang="bn-BD" sz="36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 কর।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2.</a:t>
            </a:r>
            <a:r>
              <a:rPr lang="bn-IN" sz="3600" dirty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সেটের মধ্যে সম্পর্ক কী?</a:t>
            </a:r>
            <a:endParaRPr lang="en-US" sz="36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3.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কোনটি মৌলিক সংখ্যার সেট?</a:t>
            </a:r>
            <a:endParaRPr lang="bn-BD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4.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কোনটি জোড় সংখ্যার সেট?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6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5. A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কে কোন সংখ্যার সেট বলা হয়?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A37B1-181E-4A06-9476-EA0EEC6C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5C7E-1EE9-45F8-A7F4-983D4469AF6D}" type="datetime1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979CE-6049-440B-BCF8-1810B7A8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CA959-482B-4BC0-8A41-31D194C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371600"/>
            <a:ext cx="7549498" cy="37092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A6F68-4FC3-46B1-967F-CAE5A397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AB9-1580-4CFE-BBD2-97AEE553DFDE}" type="datetime1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8CE08-360F-4649-95ED-0BB6EF57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B803A-97B0-4B04-BE07-3029B787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752" y="525058"/>
            <a:ext cx="9780495" cy="56938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48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US" sz="48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latin typeface="SutonnyOMJ" pitchFamily="2" charset="0"/>
                <a:cs typeface="SutonnyOMJ" pitchFamily="2" charset="0"/>
              </a:rPr>
              <a:t>ইসলাম</a:t>
            </a:r>
            <a:endParaRPr lang="en-US" sz="4800" b="1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000" dirty="0">
                <a:latin typeface="SutonnyOMJ" pitchFamily="2" charset="0"/>
                <a:cs typeface="SutonnyOMJ" pitchFamily="2" charset="0"/>
              </a:rPr>
              <a:t>সিনিয়র সহকারী শিক্ষক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000" dirty="0">
                <a:latin typeface="SutonnyOMJ" pitchFamily="2" charset="0"/>
                <a:cs typeface="SutonnyOMJ" pitchFamily="2" charset="0"/>
              </a:rPr>
              <a:t>চাঁদপুর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মাদ্রাসা</a:t>
            </a:r>
            <a:endParaRPr lang="bn-BD" sz="4000" dirty="0">
              <a:latin typeface="SutonnyOMJ" pitchFamily="2" charset="0"/>
              <a:cs typeface="SutonnyOMJ" pitchFamily="2" charset="0"/>
            </a:endParaRPr>
          </a:p>
          <a:p>
            <a:pPr lvl="0" algn="ctr"/>
            <a:r>
              <a:rPr lang="en-US" sz="4000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বাজার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, চাঁদপুর।</a:t>
            </a:r>
          </a:p>
          <a:p>
            <a:pPr algn="ctr"/>
            <a:r>
              <a:rPr lang="bn-BD" sz="4000" dirty="0">
                <a:latin typeface="SutonnyOMJ" pitchFamily="2" charset="0"/>
                <a:cs typeface="SutonnyOMJ" pitchFamily="2" charset="0"/>
              </a:rPr>
              <a:t>মোবাইলঃ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০১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৯১১২৭২৪৩৭</a:t>
            </a:r>
          </a:p>
          <a:p>
            <a:pPr algn="ctr"/>
            <a:r>
              <a:rPr lang="bn-IN" sz="4000" dirty="0">
                <a:latin typeface="SutonnyOMJ" pitchFamily="2" charset="0"/>
                <a:cs typeface="SutonnyOMJ" pitchFamily="2" charset="0"/>
              </a:rPr>
              <a:t>অষ্ট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ম শ্রেণিঃ গণিত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▼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সপ্তম অধ্যায়ঃ সেট</a:t>
            </a:r>
            <a:r>
              <a:rPr lang="bn-BD" sz="4000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4000" dirty="0">
                <a:latin typeface="SutonnyOMJ" pitchFamily="2" charset="0"/>
                <a:cs typeface="SutonnyOMJ" pitchFamily="2" charset="0"/>
              </a:rPr>
              <a:t>বিষয়বস্তুঃ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 সেট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প্রকাশ পদ্ধতি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4000" dirty="0">
                <a:latin typeface="SutonnyOMJ" pitchFamily="2" charset="0"/>
                <a:cs typeface="SutonnyOMJ" pitchFamily="2" charset="0"/>
              </a:rPr>
              <a:t>সময়ঃ ৪৫ মিনিট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pPr lvl="0" algn="ctr"/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B81B-E3B3-40B0-A61C-7CABDA62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752" y="6322313"/>
            <a:ext cx="4433912" cy="152518"/>
          </a:xfrm>
        </p:spPr>
        <p:txBody>
          <a:bodyPr/>
          <a:lstStyle/>
          <a:p>
            <a:fld id="{AB00F7A6-1268-4731-8366-8046DE81B84E}" type="datetime1">
              <a:rPr lang="en-US" smtClean="0"/>
              <a:t>7/10/2021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266B3F-9D71-4B3A-91F6-0FE9DE7B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5095"/>
            <a:ext cx="4433912" cy="152518"/>
          </a:xfrm>
        </p:spPr>
        <p:txBody>
          <a:bodyPr/>
          <a:lstStyle/>
          <a:p>
            <a:r>
              <a:rPr lang="en-US" dirty="0"/>
              <a:t>amin001974@gmail.com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E8F080-51A9-49C2-B082-9B79E634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694" y="6111877"/>
            <a:ext cx="886782" cy="15251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5562599" cy="27367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359294"/>
            <a:ext cx="5562600" cy="26001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6" y="457200"/>
            <a:ext cx="5377544" cy="27904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6897" y="4095011"/>
            <a:ext cx="5346012" cy="769441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SutonnyOMJ" pitchFamily="2" charset="0"/>
                <a:cs typeface="SutonnyOMJ" pitchFamily="2" charset="0"/>
              </a:rPr>
              <a:t>প্রত্যেকটি বস্তুই সংজ্ঞায়িত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A2F66-450F-4EFC-A6A9-B24CE21C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875-A553-4CE2-886C-1AD5144DC104}" type="datetime1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6E57F-6F84-4425-BD9A-D510B1C1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7FEE5-7B1F-4789-98F5-8C3C1DF0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60456"/>
            <a:ext cx="1120730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SutonnyOMJ" pitchFamily="2" charset="0"/>
                <a:cs typeface="SutonnyOMJ" pitchFamily="2" charset="0"/>
              </a:rPr>
              <a:t>সেট</a:t>
            </a:r>
            <a:r>
              <a:rPr lang="bn-IN" sz="4400" b="1" dirty="0">
                <a:latin typeface="SutonnyOMJ" pitchFamily="2" charset="0"/>
                <a:cs typeface="SutonnyOMJ" pitchFamily="2" charset="0"/>
              </a:rPr>
              <a:t> ও সেট প্রকাশ পদ্ধতি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98173"/>
            <a:ext cx="5715000" cy="35055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98172"/>
            <a:ext cx="5334000" cy="35055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09600" y="5358826"/>
            <a:ext cx="5715000" cy="584775"/>
          </a:xfrm>
          <a:prstGeom prst="rect">
            <a:avLst/>
          </a:prstGeom>
          <a:solidFill>
            <a:srgbClr val="A3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OMJ" pitchFamily="2" charset="0"/>
                <a:cs typeface="SutonnyOMJ" pitchFamily="2" charset="0"/>
              </a:rPr>
              <a:t>প্রত্যেকটি জিনি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স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 সুনির্দিষ্ট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5358826"/>
            <a:ext cx="52578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সেট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82BF4-D3D6-4977-B366-C4E6BBD0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A550-7079-474A-B79E-BE139CF376EC}" type="datetime1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D194F-5C97-4D39-9A36-8032A4F2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73BE-92BB-49D9-8022-00542463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CEE365-59F6-4F3D-A64F-BB0562B6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DD46-22EA-4E91-8595-1D5E4C97D0DD}" type="datetime1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8D34E-9F51-4002-BC5D-552FC2E8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46310-BD81-4645-B5C0-4591DD05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8EF4F-BA65-4BFB-AD33-746E83BF6187}"/>
              </a:ext>
            </a:extLst>
          </p:cNvPr>
          <p:cNvSpPr txBox="1"/>
          <p:nvPr/>
        </p:nvSpPr>
        <p:spPr>
          <a:xfrm>
            <a:off x="1524000" y="1371600"/>
            <a:ext cx="929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এই </a:t>
            </a:r>
            <a:r>
              <a:rPr lang="en-US" sz="4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শেষে</a:t>
            </a:r>
            <a:r>
              <a:rPr lang="en-US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…</a:t>
            </a:r>
          </a:p>
          <a:p>
            <a:r>
              <a:rPr lang="en-US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</a:t>
            </a:r>
            <a:r>
              <a:rPr lang="bn-BD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সেট </a:t>
            </a:r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 তা বলতে </a:t>
            </a:r>
            <a:r>
              <a:rPr lang="bn-BD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;</a:t>
            </a:r>
            <a:endParaRPr lang="en-US" sz="4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২.</a:t>
            </a:r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সেটে ব্যবহৃত প্রতীকগুলো ব্যাখ্যা </a:t>
            </a:r>
            <a:r>
              <a:rPr lang="bn-BD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 পারবে</a:t>
            </a:r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;</a:t>
            </a:r>
            <a:endParaRPr lang="en-US" sz="4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৩.</a:t>
            </a:r>
            <a:r>
              <a:rPr lang="bn-BD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সেট প্রকাশের পদ্ধতি বর্ণনা করতে পারবে</a:t>
            </a:r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;</a:t>
            </a:r>
            <a:endParaRPr lang="en-US" sz="4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৪.</a:t>
            </a:r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সেট সংক্রান্ত গাণিতিক সমস্যার সমাধান</a:t>
            </a:r>
            <a:r>
              <a:rPr lang="bn-BD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করতে পারবে</a:t>
            </a:r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255912" y="1538111"/>
            <a:ext cx="3886200" cy="3810000"/>
          </a:xfrm>
          <a:prstGeom prst="ellipse">
            <a:avLst/>
          </a:prstGeom>
          <a:solidFill>
            <a:srgbClr val="FFA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566834" y="5348111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21223" y="4556317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53401" y="2894189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36318" y="1089837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89412" y="400755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3280" y="457201"/>
            <a:ext cx="8250978" cy="584775"/>
          </a:xfrm>
          <a:prstGeom prst="rect">
            <a:avLst/>
          </a:prstGeom>
          <a:solidFill>
            <a:srgbClr val="A7FFDB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বাস্তব জগতের সু-সংগায়িত বস্তুর সমাবেশ বা সংগ্রহকে সেট বলে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35401" y="1067505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615197" y="3031361"/>
            <a:ext cx="2274711" cy="914400"/>
          </a:xfrm>
          <a:prstGeom prst="rightArrowCallout">
            <a:avLst>
              <a:gd name="adj1" fmla="val 17857"/>
              <a:gd name="adj2" fmla="val 22619"/>
              <a:gd name="adj3" fmla="val 15476"/>
              <a:gd name="adj4" fmla="val 424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</a:p>
        </p:txBody>
      </p:sp>
      <p:sp>
        <p:nvSpPr>
          <p:cNvPr id="9" name="Oval 8"/>
          <p:cNvSpPr/>
          <p:nvPr/>
        </p:nvSpPr>
        <p:spPr>
          <a:xfrm>
            <a:off x="3036712" y="2871611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ড্রেস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21101" y="4646789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19234" y="2985911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31691" y="1218156"/>
            <a:ext cx="2006553" cy="4151949"/>
            <a:chOff x="6717860" y="977869"/>
            <a:chExt cx="2006553" cy="41519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860" y="977869"/>
              <a:ext cx="2006553" cy="211056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717860" y="3067715"/>
              <a:ext cx="2006553" cy="2062103"/>
            </a:xfrm>
            <a:prstGeom prst="rect">
              <a:avLst/>
            </a:prstGeom>
            <a:solidFill>
              <a:srgbClr val="B5FF2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জার্মান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গণিতবিদ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জর্জ ক্যান্টর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১৮৪৪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১৯১৮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9ACA2-9B82-4382-8B32-48B0A96F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93-8345-4342-9F78-0E975602CA17}" type="datetime1">
              <a:rPr lang="en-US" smtClean="0"/>
              <a:t>7/10/2021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9607800-1842-47A5-BE5F-17D2AB0A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1F6AEC-BEFA-4B1C-AB5F-38AA74C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2858E-6 L 0.15833 -0.002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9991E-6 L 0.10556 0.149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74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031E-6 L 0.00659 -0.207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0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8483E-6 L -0.00295 0.20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13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8973E-6 L -0.12152 0.14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73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16667 -0.005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2451E-6 L -0.12378 -0.147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737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3682E-6 L 0.11684 -0.149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39" grpId="1" animBg="1"/>
      <p:bldP spid="7" grpId="0" animBg="1"/>
      <p:bldP spid="7" grpId="1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20" grpId="0" animBg="1"/>
      <p:bldP spid="10" grpId="0" animBg="1"/>
      <p:bldP spid="10" grpId="1" animBg="1"/>
      <p:bldP spid="12" grpId="0" animBg="1"/>
      <p:bldP spid="9" grpId="0" animBg="1"/>
      <p:bldP spid="9" grpId="1" animBg="1"/>
      <p:bldP spid="8" grpId="0" animBg="1"/>
      <p:bldP spid="8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84393"/>
            <a:ext cx="10744201" cy="707886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সেট প্রকাশের প্রতীকসমূহ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9" y="1371600"/>
            <a:ext cx="10744201" cy="446276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</a:t>
            </a:r>
            <a:r>
              <a:rPr lang="bn-IN" sz="2800" dirty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...</a:t>
            </a:r>
            <a:r>
              <a:rPr lang="bn-IN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ইংরেজি বর্ণমালার বড় হাতের অক্ষর দ্বারা সেট প্রকাশ করা হয়।</a:t>
            </a:r>
            <a:endParaRPr lang="en-US" sz="2800" dirty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bn-IN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উপাদানকে ছোট হাতের অক্ষর </a:t>
            </a:r>
            <a:r>
              <a:rPr lang="en-US" sz="2800" dirty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a,b,c..</a:t>
            </a:r>
            <a:r>
              <a:rPr lang="en-US" sz="2800" dirty="0" err="1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y,z</a:t>
            </a:r>
            <a:r>
              <a:rPr lang="bn-IN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দ্বারা প্রকাশ করা হয়</a:t>
            </a:r>
            <a:r>
              <a:rPr lang="bn-IN" sz="32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।</a:t>
            </a:r>
            <a:endParaRPr lang="en-US" sz="3200" dirty="0">
              <a:latin typeface="NikoshBAN" pitchFamily="2" charset="0"/>
              <a:ea typeface="Cambria Math"/>
              <a:cs typeface="NikoshBAN" pitchFamily="2" charset="0"/>
              <a:sym typeface="Symbol"/>
            </a:endParaRPr>
          </a:p>
          <a:p>
            <a:r>
              <a:rPr lang="bn-IN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সেটের সদস্যকে{ } প্রতীকের মধ্যে</a:t>
            </a:r>
            <a:r>
              <a:rPr lang="en-US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আবদ্ধ করা</a:t>
            </a:r>
            <a:r>
              <a:rPr lang="en-US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হয়।</a:t>
            </a:r>
            <a:endParaRPr lang="en-US" sz="3200" dirty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dirty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 </a:t>
            </a:r>
            <a:r>
              <a:rPr lang="bn-IN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এর অর্থ</a:t>
            </a:r>
            <a:r>
              <a:rPr lang="en-US" sz="2800" dirty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বিদ্যমান</a:t>
            </a:r>
            <a:endParaRPr lang="en-US" sz="2800" dirty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dirty="0" err="1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xA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B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কিন্তু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xB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yA</a:t>
            </a:r>
            <a:endParaRPr lang="bn-IN" sz="28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A={1,2,3,6},  B={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a,b,c,f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}    6A,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fB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bn-IN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কিন্তু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6  B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কাজঃ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১। সার্কভূক্ত দেশগুলোর নামের সেট লেখ।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পর্যন্ত মৌলিক সংখ্যাসমূহের সেট লেখ।</a:t>
            </a:r>
            <a:endParaRPr lang="en-US" sz="28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3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এর মধ্যে অবস্থিত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দ্বারা বিভাজ্য সংখ্যার সেট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82000" y="2438400"/>
            <a:ext cx="1600200" cy="1513114"/>
            <a:chOff x="6781800" y="2590800"/>
            <a:chExt cx="1600200" cy="1513114"/>
          </a:xfrm>
        </p:grpSpPr>
        <p:sp>
          <p:nvSpPr>
            <p:cNvPr id="4" name="Oval 3"/>
            <p:cNvSpPr/>
            <p:nvPr/>
          </p:nvSpPr>
          <p:spPr>
            <a:xfrm>
              <a:off x="6781800" y="3189514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317882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98389" y="2590800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5908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7806C-E800-457D-A7D3-FCC8A690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BF8-0A6F-4FEB-B5B0-385D37CED42E}" type="datetime1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DAAEA-1666-4B62-A253-54811536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FAC80-B282-4360-81BA-34521A16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9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490964"/>
            <a:ext cx="2474079" cy="2388870"/>
            <a:chOff x="2021726" y="1855470"/>
            <a:chExt cx="2357348" cy="1573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726" y="1855470"/>
              <a:ext cx="2357348" cy="15735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955" y="2022547"/>
              <a:ext cx="1815119" cy="1155491"/>
            </a:xfrm>
            <a:prstGeom prst="ellipse">
              <a:avLst/>
            </a:prstGeom>
            <a:ln w="19050">
              <a:solidFill>
                <a:schemeClr val="tx1"/>
              </a:solidFill>
            </a:ln>
            <a:effectLst>
              <a:softEdge rad="112500"/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r="27974" b="24776"/>
          <a:stretch/>
        </p:blipFill>
        <p:spPr>
          <a:xfrm>
            <a:off x="4607680" y="506730"/>
            <a:ext cx="2642076" cy="23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5715" r="3265" b="37804"/>
          <a:stretch/>
        </p:blipFill>
        <p:spPr>
          <a:xfrm>
            <a:off x="8458200" y="506730"/>
            <a:ext cx="2819401" cy="23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90056" y="2993271"/>
            <a:ext cx="808022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আম,আপেল,কলা,লিচু,পেয়ারা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0055" y="3616462"/>
            <a:ext cx="807206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B={1,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8221" y="4239653"/>
            <a:ext cx="807205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C={a,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d,..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..................।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.x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,y,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8221" y="4862844"/>
            <a:ext cx="806389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সেটের সকল উপাদান সুনির্দিষ্টভাবে উল্লেখ করা হয়েছে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222" y="5527101"/>
            <a:ext cx="807205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তালিকা পদ্ধতি</a:t>
            </a:r>
            <a:endParaRPr lang="en-US" sz="2800" b="1" dirty="0"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49CDDF7-5CC3-46BE-8ED3-BB29F8E2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085A-99D4-4414-98F5-61AE31179B6B}" type="datetime1">
              <a:rPr lang="en-US" smtClean="0"/>
              <a:t>7/10/2021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A380D23-7A5A-46C7-966D-26365F6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55F620-9BD6-40B0-A86D-1E67147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53736"/>
            <a:ext cx="10134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399"/>
            <a:ext cx="5042537" cy="27416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038602" y="4037074"/>
            <a:ext cx="2209799" cy="915926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1" y="1295399"/>
            <a:ext cx="4831079" cy="2741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3080" y="4977826"/>
            <a:ext cx="8065713" cy="584775"/>
          </a:xfrm>
          <a:prstGeom prst="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তালিকা পদ্ধতিতে সেট গঠন কর।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248401" y="4038600"/>
            <a:ext cx="2054257" cy="9144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64B43-E3F4-4980-8156-6F47A95F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2DD-931B-4F2F-8CF0-B8B10B7EF907}" type="datetime1">
              <a:rPr lang="en-US" smtClean="0"/>
              <a:t>7/10/2021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B32C6E-8766-4E11-8772-86D8543F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79E361-582F-4452-9FB9-2FD753D3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6375</TotalTime>
  <Words>1344</Words>
  <Application>Microsoft Office PowerPoint</Application>
  <PresentationFormat>Widescreen</PresentationFormat>
  <Paragraphs>197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SutonnyOMJ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 torab</dc:creator>
  <cp:lastModifiedBy>MD. AMINUL ISLAM</cp:lastModifiedBy>
  <cp:revision>714</cp:revision>
  <dcterms:created xsi:type="dcterms:W3CDTF">2006-08-16T00:00:00Z</dcterms:created>
  <dcterms:modified xsi:type="dcterms:W3CDTF">2021-07-10T16:18:43Z</dcterms:modified>
</cp:coreProperties>
</file>