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27"/>
  </p:notesMasterIdLst>
  <p:sldIdLst>
    <p:sldId id="256" r:id="rId2"/>
    <p:sldId id="257" r:id="rId3"/>
    <p:sldId id="258" r:id="rId4"/>
    <p:sldId id="266" r:id="rId5"/>
    <p:sldId id="260" r:id="rId6"/>
    <p:sldId id="263" r:id="rId7"/>
    <p:sldId id="316" r:id="rId8"/>
    <p:sldId id="311" r:id="rId9"/>
    <p:sldId id="268" r:id="rId10"/>
    <p:sldId id="289" r:id="rId11"/>
    <p:sldId id="310" r:id="rId12"/>
    <p:sldId id="315" r:id="rId13"/>
    <p:sldId id="309" r:id="rId14"/>
    <p:sldId id="267" r:id="rId15"/>
    <p:sldId id="314" r:id="rId16"/>
    <p:sldId id="291" r:id="rId17"/>
    <p:sldId id="313" r:id="rId18"/>
    <p:sldId id="318" r:id="rId19"/>
    <p:sldId id="278" r:id="rId20"/>
    <p:sldId id="317" r:id="rId21"/>
    <p:sldId id="319" r:id="rId22"/>
    <p:sldId id="279" r:id="rId23"/>
    <p:sldId id="280" r:id="rId24"/>
    <p:sldId id="281" r:id="rId25"/>
    <p:sldId id="282" r:id="rId26"/>
  </p:sldIdLst>
  <p:sldSz cx="12801600" cy="7315200"/>
  <p:notesSz cx="9144000" cy="6858000"/>
  <p:defaultTextStyle>
    <a:defPPr>
      <a:defRPr lang="en-US"/>
    </a:defPPr>
    <a:lvl1pPr marL="0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34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869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303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739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173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608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041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475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0099"/>
    <a:srgbClr val="000E2A"/>
    <a:srgbClr val="660033"/>
    <a:srgbClr val="000066"/>
    <a:srgbClr val="660066"/>
    <a:srgbClr val="006600"/>
    <a:srgbClr val="333300"/>
    <a:srgbClr val="0099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71" autoAdjust="0"/>
    <p:restoredTop sz="94624" autoAdjust="0"/>
  </p:normalViewPr>
  <p:slideViewPr>
    <p:cSldViewPr>
      <p:cViewPr>
        <p:scale>
          <a:sx n="55" d="100"/>
          <a:sy n="55" d="100"/>
        </p:scale>
        <p:origin x="-492" y="-312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8BB9-9590-44D2-8907-FD3D9F8C4CFD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2513" y="514350"/>
            <a:ext cx="44989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E11F6-94A5-48BE-A12E-CC896A6DF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2434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4869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7303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9739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2173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4608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7041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9475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44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44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8892" y="1869440"/>
            <a:ext cx="7200902" cy="1950720"/>
          </a:xfrm>
        </p:spPr>
        <p:txBody>
          <a:bodyPr anchor="b">
            <a:normAutofit/>
          </a:bodyPr>
          <a:lstStyle>
            <a:lvl1pPr algn="l">
              <a:defRPr sz="57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8891" y="3982720"/>
            <a:ext cx="7200902" cy="97536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500"/>
            </a:lvl1pPr>
            <a:lvl2pPr marL="482803" indent="0" algn="ctr">
              <a:buNone/>
              <a:defRPr sz="2100"/>
            </a:lvl2pPr>
            <a:lvl3pPr marL="965606" indent="0" algn="ctr">
              <a:buNone/>
              <a:defRPr sz="1900"/>
            </a:lvl3pPr>
            <a:lvl4pPr marL="1448410" indent="0" algn="ctr">
              <a:buNone/>
              <a:defRPr sz="1700"/>
            </a:lvl4pPr>
            <a:lvl5pPr marL="1931213" indent="0" algn="ctr">
              <a:buNone/>
              <a:defRPr sz="1700"/>
            </a:lvl5pPr>
            <a:lvl6pPr marL="2414016" indent="0" algn="ctr">
              <a:buNone/>
              <a:defRPr sz="1700"/>
            </a:lvl6pPr>
            <a:lvl7pPr marL="2896819" indent="0" algn="ctr">
              <a:buNone/>
              <a:defRPr sz="1700"/>
            </a:lvl7pPr>
            <a:lvl8pPr marL="3379622" indent="0" algn="ctr">
              <a:buNone/>
              <a:defRPr sz="1700"/>
            </a:lvl8pPr>
            <a:lvl9pPr marL="3862426" indent="0" algn="ctr">
              <a:buNone/>
              <a:defRPr sz="17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525" y="449700"/>
            <a:ext cx="2400300" cy="2011209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83"/>
          <p:cNvGrpSpPr>
            <a:grpSpLocks noChangeAspect="1"/>
          </p:cNvGrpSpPr>
          <p:nvPr/>
        </p:nvGrpSpPr>
        <p:grpSpPr>
          <a:xfrm rot="16200000" flipV="1">
            <a:off x="245917" y="1212556"/>
            <a:ext cx="5390575" cy="463244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82835" y="1088206"/>
            <a:ext cx="4080510" cy="48768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4" name="Group 97"/>
          <p:cNvGrpSpPr/>
          <p:nvPr/>
        </p:nvGrpSpPr>
        <p:grpSpPr>
          <a:xfrm>
            <a:off x="5588614" y="340455"/>
            <a:ext cx="3559087" cy="289156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824119" y="564910"/>
            <a:ext cx="3143034" cy="2459027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5" name="Group 111"/>
          <p:cNvGrpSpPr/>
          <p:nvPr/>
        </p:nvGrpSpPr>
        <p:grpSpPr>
          <a:xfrm>
            <a:off x="5588614" y="3462016"/>
            <a:ext cx="3559087" cy="289156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824119" y="3686471"/>
            <a:ext cx="3143034" cy="2459027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519525" y="2650659"/>
            <a:ext cx="2400300" cy="346531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90"/>
              </a:spcBef>
              <a:buNone/>
              <a:defRPr sz="17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7319" y="1419037"/>
            <a:ext cx="4032504" cy="2243328"/>
          </a:xfr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444" y="975360"/>
            <a:ext cx="6480811" cy="536448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7319" y="3792558"/>
            <a:ext cx="4032504" cy="2547282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8474" y="6421121"/>
            <a:ext cx="800100" cy="243840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9392" y="6421121"/>
            <a:ext cx="1466073" cy="24384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7/11/2021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7536" y="1419037"/>
            <a:ext cx="4032504" cy="2243328"/>
          </a:xfr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625323" y="833492"/>
            <a:ext cx="6755068" cy="5390576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78444" y="1099941"/>
            <a:ext cx="6240780" cy="48768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400"/>
            </a:lvl1pPr>
            <a:lvl2pPr marL="482803" indent="0">
              <a:buNone/>
              <a:defRPr sz="3000"/>
            </a:lvl2pPr>
            <a:lvl3pPr marL="965606" indent="0">
              <a:buNone/>
              <a:defRPr sz="2500"/>
            </a:lvl3pPr>
            <a:lvl4pPr marL="1448410" indent="0">
              <a:buNone/>
              <a:defRPr sz="2100"/>
            </a:lvl4pPr>
            <a:lvl5pPr marL="1931213" indent="0">
              <a:buNone/>
              <a:defRPr sz="2100"/>
            </a:lvl5pPr>
            <a:lvl6pPr marL="2414016" indent="0">
              <a:buNone/>
              <a:defRPr sz="2100"/>
            </a:lvl6pPr>
            <a:lvl7pPr marL="2896819" indent="0">
              <a:buNone/>
              <a:defRPr sz="2100"/>
            </a:lvl7pPr>
            <a:lvl8pPr marL="3379622" indent="0">
              <a:buNone/>
              <a:defRPr sz="2100"/>
            </a:lvl8pPr>
            <a:lvl9pPr marL="3862426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7536" y="3792556"/>
            <a:ext cx="4032504" cy="2313085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hdr="0"/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05482" y="325120"/>
            <a:ext cx="1816008" cy="60553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09" y="325120"/>
            <a:ext cx="9065355" cy="60553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894" y="1950720"/>
            <a:ext cx="7200902" cy="1950720"/>
          </a:xfrm>
        </p:spPr>
        <p:txBody>
          <a:bodyPr anchor="b"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8891" y="3982720"/>
            <a:ext cx="7200902" cy="9753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500">
                <a:solidFill>
                  <a:schemeClr val="tx1"/>
                </a:solidFill>
              </a:defRPr>
            </a:lvl1pPr>
            <a:lvl2pPr marL="4828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56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484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312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140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968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796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624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8473" y="1947333"/>
            <a:ext cx="5202317" cy="44671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198985" cy="44671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3341" y="1793241"/>
            <a:ext cx="5203850" cy="87883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500" b="1"/>
            </a:lvl1pPr>
            <a:lvl2pPr marL="482803" indent="0">
              <a:buNone/>
              <a:defRPr sz="2100" b="1"/>
            </a:lvl2pPr>
            <a:lvl3pPr marL="965606" indent="0">
              <a:buNone/>
              <a:defRPr sz="1900" b="1"/>
            </a:lvl3pPr>
            <a:lvl4pPr marL="1448410" indent="0">
              <a:buNone/>
              <a:defRPr sz="1700" b="1"/>
            </a:lvl4pPr>
            <a:lvl5pPr marL="1931213" indent="0">
              <a:buNone/>
              <a:defRPr sz="1700" b="1"/>
            </a:lvl5pPr>
            <a:lvl6pPr marL="2414016" indent="0">
              <a:buNone/>
              <a:defRPr sz="1700" b="1"/>
            </a:lvl6pPr>
            <a:lvl7pPr marL="2896819" indent="0">
              <a:buNone/>
              <a:defRPr sz="1700" b="1"/>
            </a:lvl7pPr>
            <a:lvl8pPr marL="3379622" indent="0">
              <a:buNone/>
              <a:defRPr sz="1700" b="1"/>
            </a:lvl8pPr>
            <a:lvl9pPr marL="386242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3341" y="2672081"/>
            <a:ext cx="5203850" cy="370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793241"/>
            <a:ext cx="5203850" cy="87883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500" b="1"/>
            </a:lvl1pPr>
            <a:lvl2pPr marL="482803" indent="0">
              <a:buNone/>
              <a:defRPr sz="2100" b="1"/>
            </a:lvl2pPr>
            <a:lvl3pPr marL="965606" indent="0">
              <a:buNone/>
              <a:defRPr sz="1900" b="1"/>
            </a:lvl3pPr>
            <a:lvl4pPr marL="1448410" indent="0">
              <a:buNone/>
              <a:defRPr sz="1700" b="1"/>
            </a:lvl4pPr>
            <a:lvl5pPr marL="1931213" indent="0">
              <a:buNone/>
              <a:defRPr sz="1700" b="1"/>
            </a:lvl5pPr>
            <a:lvl6pPr marL="2414016" indent="0">
              <a:buNone/>
              <a:defRPr sz="1700" b="1"/>
            </a:lvl6pPr>
            <a:lvl7pPr marL="2896819" indent="0">
              <a:buNone/>
              <a:defRPr sz="1700" b="1"/>
            </a:lvl7pPr>
            <a:lvl8pPr marL="3379622" indent="0">
              <a:buNone/>
              <a:defRPr sz="1700" b="1"/>
            </a:lvl8pPr>
            <a:lvl9pPr marL="386242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672081"/>
            <a:ext cx="5203850" cy="370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473" y="325119"/>
            <a:ext cx="10561322" cy="129722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1105044" y="1849120"/>
            <a:ext cx="4578528" cy="325337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328279" y="2026891"/>
            <a:ext cx="4132313" cy="2743185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5044" y="5265056"/>
            <a:ext cx="4587429" cy="1074784"/>
          </a:xfrm>
        </p:spPr>
        <p:txBody>
          <a:bodyPr>
            <a:normAutofit/>
          </a:bodyPr>
          <a:lstStyle>
            <a:lvl1pPr marL="0" indent="0">
              <a:spcBef>
                <a:spcPts val="1690"/>
              </a:spcBef>
              <a:buNone/>
              <a:defRPr sz="17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7101267" y="1849120"/>
            <a:ext cx="4578528" cy="325337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7324503" y="2026891"/>
            <a:ext cx="4132313" cy="2743185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7080053" y="5265056"/>
            <a:ext cx="4587429" cy="1074784"/>
          </a:xfrm>
        </p:spPr>
        <p:txBody>
          <a:bodyPr>
            <a:normAutofit/>
          </a:bodyPr>
          <a:lstStyle>
            <a:lvl1pPr marL="0" indent="0">
              <a:spcBef>
                <a:spcPts val="1690"/>
              </a:spcBef>
              <a:buNone/>
              <a:defRPr sz="17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1071369" y="1815726"/>
            <a:ext cx="3331570" cy="324421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311627" y="1945904"/>
            <a:ext cx="2851053" cy="2961395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973" y="5277232"/>
            <a:ext cx="2880360" cy="975360"/>
          </a:xfrm>
        </p:spPr>
        <p:txBody>
          <a:bodyPr>
            <a:normAutofit/>
          </a:bodyPr>
          <a:lstStyle>
            <a:lvl1pPr marL="0" indent="0">
              <a:spcBef>
                <a:spcPts val="1690"/>
              </a:spcBef>
              <a:buNone/>
              <a:defRPr sz="17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83"/>
          <p:cNvGrpSpPr>
            <a:grpSpLocks noChangeAspect="1"/>
          </p:cNvGrpSpPr>
          <p:nvPr/>
        </p:nvGrpSpPr>
        <p:grpSpPr>
          <a:xfrm rot="5400000">
            <a:off x="4716964" y="1815726"/>
            <a:ext cx="3331570" cy="324421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956970" y="1945904"/>
            <a:ext cx="2851556" cy="2961395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942568" y="5277232"/>
            <a:ext cx="2880360" cy="975360"/>
          </a:xfrm>
        </p:spPr>
        <p:txBody>
          <a:bodyPr>
            <a:normAutofit/>
          </a:bodyPr>
          <a:lstStyle>
            <a:lvl1pPr marL="0" indent="0">
              <a:spcBef>
                <a:spcPts val="1690"/>
              </a:spcBef>
              <a:buNone/>
              <a:defRPr sz="17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96"/>
          <p:cNvGrpSpPr>
            <a:grpSpLocks noChangeAspect="1"/>
          </p:cNvGrpSpPr>
          <p:nvPr/>
        </p:nvGrpSpPr>
        <p:grpSpPr>
          <a:xfrm rot="5400000">
            <a:off x="8393932" y="1815726"/>
            <a:ext cx="3331570" cy="324421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633938" y="1945904"/>
            <a:ext cx="2851556" cy="2961395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619536" y="5277232"/>
            <a:ext cx="2880360" cy="975360"/>
          </a:xfrm>
        </p:spPr>
        <p:txBody>
          <a:bodyPr>
            <a:normAutofit/>
          </a:bodyPr>
          <a:lstStyle>
            <a:lvl1pPr marL="0" indent="0">
              <a:spcBef>
                <a:spcPts val="1690"/>
              </a:spcBef>
              <a:buNone/>
              <a:defRPr sz="17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7/11/2021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8473" y="325120"/>
            <a:ext cx="10561322" cy="1300480"/>
          </a:xfrm>
          <a:prstGeom prst="rect">
            <a:avLst/>
          </a:prstGeom>
        </p:spPr>
        <p:txBody>
          <a:bodyPr vert="horz" lIns="96561" tIns="48280" rIns="96561" bIns="4828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475" y="1869440"/>
            <a:ext cx="10561320" cy="4511040"/>
          </a:xfrm>
          <a:prstGeom prst="rect">
            <a:avLst/>
          </a:prstGeom>
        </p:spPr>
        <p:txBody>
          <a:bodyPr vert="horz" lIns="96561" tIns="48280" rIns="96561" bIns="4828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74" y="6421121"/>
            <a:ext cx="800100" cy="243840"/>
          </a:xfrm>
          <a:prstGeom prst="rect">
            <a:avLst/>
          </a:prstGeom>
        </p:spPr>
        <p:txBody>
          <a:bodyPr vert="horz" lIns="96561" tIns="48280" rIns="96561" bIns="4828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8594" y="6421121"/>
            <a:ext cx="6240780" cy="243840"/>
          </a:xfrm>
          <a:prstGeom prst="rect">
            <a:avLst/>
          </a:prstGeom>
        </p:spPr>
        <p:txBody>
          <a:bodyPr vert="horz" lIns="96561" tIns="48280" rIns="96561" bIns="4828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9392" y="6421121"/>
            <a:ext cx="1466073" cy="243840"/>
          </a:xfrm>
          <a:prstGeom prst="rect">
            <a:avLst/>
          </a:prstGeom>
        </p:spPr>
        <p:txBody>
          <a:bodyPr vert="horz" lIns="96561" tIns="48280" rIns="96561" bIns="4828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7/11/2021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hdr="0"/>
  <p:txStyles>
    <p:titleStyle>
      <a:lvl1pPr algn="l" defTabSz="965606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66930" indent="-366930" algn="l" defTabSz="965606" rtl="0" eaLnBrk="1" latinLnBrk="0" hangingPunct="1">
        <a:lnSpc>
          <a:spcPct val="100000"/>
        </a:lnSpc>
        <a:spcBef>
          <a:spcPts val="1901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82141" indent="-299338" algn="l" defTabSz="965606" rtl="0" eaLnBrk="1" latinLnBrk="0" hangingPunct="1">
        <a:lnSpc>
          <a:spcPct val="100000"/>
        </a:lnSpc>
        <a:spcBef>
          <a:spcPts val="126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008" indent="-241402" algn="l" defTabSz="965606" rtl="0" eaLnBrk="1" latinLnBrk="0" hangingPunct="1">
        <a:lnSpc>
          <a:spcPct val="100000"/>
        </a:lnSpc>
        <a:spcBef>
          <a:spcPts val="8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89811" indent="-241402" algn="l" defTabSz="965606" rtl="0" eaLnBrk="1" latinLnBrk="0" hangingPunct="1">
        <a:lnSpc>
          <a:spcPct val="100000"/>
        </a:lnSpc>
        <a:spcBef>
          <a:spcPts val="63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172614" indent="-241402" algn="l" defTabSz="965606" rtl="0" eaLnBrk="1" latinLnBrk="0" hangingPunct="1">
        <a:lnSpc>
          <a:spcPct val="100000"/>
        </a:lnSpc>
        <a:spcBef>
          <a:spcPts val="63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655418" indent="-241402" algn="l" defTabSz="965606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3138221" indent="-241402" algn="l" defTabSz="965606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621024" indent="-241402" algn="l" defTabSz="965606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03827" indent="-241402" algn="l" defTabSz="965606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2803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5606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8410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1213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4016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6819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9622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426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olap-2373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801600" cy="731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268200" y="6925738"/>
            <a:ext cx="533400" cy="389467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34200" y="7010400"/>
            <a:ext cx="5867400" cy="304802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012C325C-6CB2-4E37-858A-FDE0DDF3D96D}" type="datetime2">
              <a:rPr lang="en-US" b="1" smtClean="0"/>
              <a:pPr/>
              <a:t>Sunday, July 11, 2021</a:t>
            </a:fld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05075"/>
            <a:ext cx="12801600" cy="3952715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50800" h="38100" prst="riblet"/>
            </a:sp3d>
          </a:bodyPr>
          <a:lstStyle/>
          <a:p>
            <a:pPr algn="ctr"/>
            <a:r>
              <a:rPr lang="en-US" sz="25000" b="1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25000" b="1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7204" y="6471890"/>
            <a:ext cx="1066800" cy="260773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10</a:t>
            </a:fld>
            <a:endParaRPr lang="en-US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0" y="6925056"/>
            <a:ext cx="6400800" cy="390144"/>
          </a:xfrm>
        </p:spPr>
        <p:txBody>
          <a:bodyPr/>
          <a:lstStyle/>
          <a:p>
            <a:r>
              <a:rPr lang="en-US" b="1" dirty="0" smtClean="0">
                <a:solidFill>
                  <a:srgbClr val="000E2A"/>
                </a:solidFill>
                <a:latin typeface="NikoshBAN"/>
              </a:rPr>
              <a:t>Md. </a:t>
            </a:r>
            <a:r>
              <a:rPr lang="en-US" b="1" dirty="0" err="1" smtClean="0">
                <a:solidFill>
                  <a:srgbClr val="000E2A"/>
                </a:solidFill>
                <a:latin typeface="NikoshBAN"/>
              </a:rPr>
              <a:t>Kawcher</a:t>
            </a:r>
            <a:r>
              <a:rPr lang="en-US" b="1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0E2A"/>
                </a:solidFill>
                <a:latin typeface="NikoshBAN"/>
              </a:rPr>
              <a:t>Hossen</a:t>
            </a:r>
            <a:r>
              <a:rPr lang="en-US" b="1" dirty="0" smtClean="0">
                <a:solidFill>
                  <a:srgbClr val="000E2A"/>
                </a:solidFill>
                <a:latin typeface="NikoshBAN"/>
              </a:rPr>
              <a:t>, </a:t>
            </a:r>
            <a:r>
              <a:rPr lang="en-US" b="1" dirty="0" err="1" smtClean="0">
                <a:solidFill>
                  <a:srgbClr val="000E2A"/>
                </a:solidFill>
                <a:latin typeface="NikoshBAN"/>
              </a:rPr>
              <a:t>Assis't</a:t>
            </a:r>
            <a:r>
              <a:rPr lang="en-US" b="1" dirty="0" smtClean="0">
                <a:solidFill>
                  <a:srgbClr val="000E2A"/>
                </a:solidFill>
                <a:latin typeface="NikoshBAN"/>
              </a:rPr>
              <a:t> Teacher, </a:t>
            </a:r>
            <a:r>
              <a:rPr lang="en-US" b="1" dirty="0" err="1" smtClean="0">
                <a:solidFill>
                  <a:srgbClr val="000E2A"/>
                </a:solidFill>
                <a:latin typeface="NikoshBAN"/>
              </a:rPr>
              <a:t>Karim</a:t>
            </a:r>
            <a:r>
              <a:rPr lang="en-US" b="1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0E2A"/>
                </a:solidFill>
                <a:latin typeface="NikoshBAN"/>
              </a:rPr>
              <a:t>Ullah</a:t>
            </a:r>
            <a:r>
              <a:rPr lang="en-US" b="1" dirty="0" smtClean="0">
                <a:solidFill>
                  <a:srgbClr val="000E2A"/>
                </a:solidFill>
                <a:latin typeface="NikoshBAN"/>
              </a:rPr>
              <a:t> High School</a:t>
            </a:r>
            <a:endParaRPr lang="en-US" b="1" dirty="0">
              <a:solidFill>
                <a:srgbClr val="000E2A"/>
              </a:solidFill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05625"/>
            <a:ext cx="3094038" cy="409575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solidFill>
                  <a:srgbClr val="000E2A"/>
                </a:solidFill>
                <a:latin typeface="NikoshBAN"/>
              </a:rPr>
              <a:pPr/>
              <a:t>Sunday, July 11, 2021</a:t>
            </a:fld>
            <a:endParaRPr lang="en-US" b="1" dirty="0">
              <a:solidFill>
                <a:srgbClr val="000E2A"/>
              </a:solidFill>
              <a:latin typeface="NikoshBAN"/>
            </a:endParaRPr>
          </a:p>
        </p:txBody>
      </p:sp>
      <p:pic>
        <p:nvPicPr>
          <p:cNvPr id="23" name="Picture 22" descr="s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10000"/>
            <a:ext cx="4191000" cy="350520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39" name="Picture 38" descr="sp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0"/>
            <a:ext cx="4114800" cy="365760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40" name="Picture 39" descr="s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4267200" cy="350520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42" name="Picture 41" descr="sp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0" y="1"/>
            <a:ext cx="3962400" cy="370911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43" name="Picture 42" descr="sp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572000" cy="3709116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44" name="Picture 43" descr="sp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3810000"/>
            <a:ext cx="4114800" cy="350520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41" name="Picture 40" descr="sp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0" y="457200"/>
            <a:ext cx="12801600" cy="6477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সামাজিকীকরনে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সংবাদপত্রের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গুরুত্বপূন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‍</a:t>
            </a:r>
            <a:r>
              <a:rPr lang="en-US" sz="5400" b="1" dirty="0" smtClean="0">
                <a:solidFill>
                  <a:srgbClr val="660033"/>
                </a:solidFill>
                <a:latin typeface="SutonnyMJ"/>
                <a:cs typeface="SutonnyMJ"/>
              </a:rPr>
              <a:t>©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‍‌‌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জনশিক্ষার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সহমমি</a:t>
            </a:r>
            <a:r>
              <a:rPr lang="en-US" sz="5400" b="1" dirty="0" smtClean="0">
                <a:solidFill>
                  <a:srgbClr val="660033"/>
                </a:solidFill>
                <a:latin typeface="SutonnyMJ"/>
                <a:cs typeface="SutonnyMJ"/>
              </a:rPr>
              <a:t>©©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বিশ্বজনীনতার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 smtClean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6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1" y="6934201"/>
            <a:ext cx="6553201" cy="381001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2987675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July 11, 2021</a:t>
            </a:fld>
            <a:endParaRPr lang="en-US" b="1" dirty="0"/>
          </a:p>
        </p:txBody>
      </p:sp>
      <p:pic>
        <p:nvPicPr>
          <p:cNvPr id="13" name="Picture 12" descr="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72200" cy="3429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Picture 19" descr="r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449005"/>
            <a:ext cx="6477000" cy="386619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" name="Picture 20" descr="r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6248400" cy="381000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3" name="Picture 22" descr="r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0"/>
            <a:ext cx="6477000" cy="3352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8" name="Round Diagonal Corner Rectangle 17"/>
          <p:cNvSpPr/>
          <p:nvPr/>
        </p:nvSpPr>
        <p:spPr>
          <a:xfrm>
            <a:off x="2514600" y="76200"/>
            <a:ext cx="7848600" cy="213360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বেতার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বা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রেড়িও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  </a:t>
            </a:r>
            <a:endParaRPr lang="en-US" sz="72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0" y="2438400"/>
            <a:ext cx="12801600" cy="46482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 বা বেতার শুধু সংবাদই পরিবেশন করে না, কৃষি,  শিক্ষা ও বিনোদনমূলক নানা অনুষ্ঠান ও প্রচার করে। এর ফলে </a:t>
            </a:r>
            <a:r>
              <a:rPr lang="bn-BD" sz="5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গণসচেতনতা </a:t>
            </a:r>
            <a:r>
              <a:rPr lang="bn-BD" sz="5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 পায় এবং মানুষের মধ্যে সংস্কৃতিবোধ সৃষ্টি করে।  </a:t>
            </a:r>
            <a:r>
              <a:rPr lang="en-US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v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10000"/>
            <a:ext cx="6477001" cy="3505200"/>
          </a:xfrm>
          <a:prstGeom prst="rect">
            <a:avLst/>
          </a:prstGeom>
        </p:spPr>
      </p:pic>
      <p:pic>
        <p:nvPicPr>
          <p:cNvPr id="14" name="Picture 13" descr="tv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6172199" cy="3733800"/>
          </a:xfrm>
          <a:prstGeom prst="rect">
            <a:avLst/>
          </a:prstGeom>
        </p:spPr>
      </p:pic>
      <p:pic>
        <p:nvPicPr>
          <p:cNvPr id="15" name="Picture 14" descr="tv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810000"/>
            <a:ext cx="6092041" cy="3505200"/>
          </a:xfrm>
          <a:prstGeom prst="rect">
            <a:avLst/>
          </a:prstGeom>
        </p:spPr>
      </p:pic>
      <p:pic>
        <p:nvPicPr>
          <p:cNvPr id="17" name="Picture 16" descr="tv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0"/>
            <a:ext cx="6477000" cy="3659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6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12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2" y="7008710"/>
            <a:ext cx="6248400" cy="306493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2987675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July 11, 2021</a:t>
            </a:fld>
            <a:endParaRPr lang="en-US" b="1" dirty="0"/>
          </a:p>
        </p:txBody>
      </p:sp>
      <p:pic>
        <p:nvPicPr>
          <p:cNvPr id="18" name="Picture 17" descr="tv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3276600" y="0"/>
            <a:ext cx="5562600" cy="1371600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টেলিভিশন</a:t>
            </a:r>
            <a:r>
              <a:rPr lang="en-US" sz="7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endParaRPr lang="en-US" sz="7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0" y="1600200"/>
            <a:ext cx="12801600" cy="57150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আজকের দিনে সারা পৃথিবীতেই টেলিভিশন সবচেয়ে শক্তিশালী ও জনপ্রিয় গণমাধ্যম। মানুষের চিন্তাভাবনা ও জীবনযাপনকে এটি নানাভাবে প্রভাবিত করে। টেলিভিশন তথ্য ও শিক্ষামূলক নানা ধরনের অনুষ্ঠান প্রচার করে নাগরিকদের আনন্দ দেয়। শিশু-কিশোরদের উপর টেলিভিশনের প্রভাব খুব বেশি। আপন দেশ, সংস্কৃতি ও ঐতিহ্যের সঙ্গে নবীন প্রজন্মের মানুষকে পরিচিত করার মাধ্যমে টেলিভিশন তাদের মধ্যে দেশপ্রেম জাগিয়ে তুলতে পারে।</a:t>
            </a:r>
            <a:endParaRPr lang="en-US" sz="40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0"/>
            <a:ext cx="6019800" cy="3810000"/>
          </a:xfrm>
          <a:prstGeom prst="rect">
            <a:avLst/>
          </a:prstGeom>
          <a:effectLst>
            <a:glow rad="101600">
              <a:srgbClr val="660066">
                <a:alpha val="60000"/>
              </a:srgbClr>
            </a:glow>
          </a:effectLst>
        </p:spPr>
      </p:pic>
      <p:pic>
        <p:nvPicPr>
          <p:cNvPr id="20" name="Picture 19" descr="cc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667500" cy="3810000"/>
          </a:xfrm>
          <a:prstGeom prst="rect">
            <a:avLst/>
          </a:prstGeom>
          <a:effectLst>
            <a:glow rad="101600">
              <a:srgbClr val="660066">
                <a:alpha val="60000"/>
              </a:srgbClr>
            </a:glow>
          </a:effectLst>
        </p:spPr>
      </p:pic>
      <p:pic>
        <p:nvPicPr>
          <p:cNvPr id="18" name="Picture 17" descr="c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62400"/>
            <a:ext cx="6667500" cy="3352800"/>
          </a:xfrm>
          <a:prstGeom prst="rect">
            <a:avLst/>
          </a:prstGeom>
          <a:effectLst>
            <a:glow rad="101600">
              <a:srgbClr val="660066">
                <a:alpha val="60000"/>
              </a:srgbClr>
            </a:glow>
          </a:effectLst>
        </p:spPr>
      </p:pic>
      <p:pic>
        <p:nvPicPr>
          <p:cNvPr id="19" name="Picture 18" descr="cc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3962400"/>
            <a:ext cx="6019800" cy="3352800"/>
          </a:xfrm>
          <a:prstGeom prst="rect">
            <a:avLst/>
          </a:prstGeom>
          <a:effectLst>
            <a:glow rad="101600">
              <a:srgbClr val="660066">
                <a:alpha val="60000"/>
              </a:srgbClr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849536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13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36081" y="6934201"/>
            <a:ext cx="6065520" cy="30480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850063"/>
            <a:ext cx="2987675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July 11, 2021</a:t>
            </a:fld>
            <a:r>
              <a:rPr lang="en-US" b="1" dirty="0" smtClean="0"/>
              <a:t>                           </a:t>
            </a:r>
            <a:endParaRPr lang="en-US" b="1" dirty="0"/>
          </a:p>
        </p:txBody>
      </p:sp>
      <p:pic>
        <p:nvPicPr>
          <p:cNvPr id="24" name="Picture 23" descr="cc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029200" cy="7315200"/>
          </a:xfrm>
          <a:prstGeom prst="rect">
            <a:avLst/>
          </a:prstGeom>
        </p:spPr>
      </p:pic>
      <p:pic>
        <p:nvPicPr>
          <p:cNvPr id="26" name="Picture 25" descr="bd-movi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0"/>
            <a:ext cx="7772400" cy="7315200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>
            <a:off x="5105400" y="0"/>
            <a:ext cx="3505200" cy="121920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চলচ্চিত্র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0" y="1371600"/>
            <a:ext cx="12801600" cy="54102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সুস্থ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রুচিশীল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শিক্ষামূলক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চলচ্চিত্র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মানুষকে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আনন্দ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দেওয়ার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পাশাপাশি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তাদের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মধ্যে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মূল্যবোধ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,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মানবিকতা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সমমমিতার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বোধ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জাগিয়ে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তোলার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মাধ্যমে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সামাজিকীকরনেও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গূরুত্বপূন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ভূমিকা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পালন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উল্টোদিকে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অশ্লীল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রুচিহীন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চলচ্চিত্র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সমাজের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মানুষের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মূল্যবোধ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রুচির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অবনতি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ঘটায়</a:t>
            </a:r>
            <a:r>
              <a:rPr lang="en-US" sz="4800" dirty="0" smtClean="0">
                <a:solidFill>
                  <a:srgbClr val="006600"/>
                </a:solidFill>
                <a:latin typeface="NikoshBAN"/>
                <a:cs typeface="NikoshBAN" pitchFamily="2" charset="0"/>
              </a:rPr>
              <a:t>। </a:t>
            </a:r>
            <a:endParaRPr lang="en-US" sz="4800" dirty="0">
              <a:solidFill>
                <a:srgbClr val="006600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6" dur="123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7" dur="123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9" dur="123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5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6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8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4" dur="123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5" dur="123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7" dur="123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3" dur="123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4" dur="123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6" dur="123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53200" cy="3505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13" descr="ict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657600"/>
            <a:ext cx="6172200" cy="3657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Picture 16" descr="ict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0"/>
            <a:ext cx="6172200" cy="3505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" name="Picture 20" descr="ict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57600"/>
            <a:ext cx="6477000" cy="3657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14</a:t>
            </a:fld>
            <a:endParaRPr lang="en-US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27320" y="6925738"/>
            <a:ext cx="7360920" cy="389467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Sunday, July 11, 2021</a:t>
            </a:fld>
            <a:endParaRPr lang="en-US" b="1" dirty="0">
              <a:latin typeface="NikoshBAN"/>
            </a:endParaRPr>
          </a:p>
        </p:txBody>
      </p:sp>
      <p:pic>
        <p:nvPicPr>
          <p:cNvPr id="22" name="Picture 21" descr="ict-696x39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801600" cy="7333155"/>
          </a:xfrm>
          <a:prstGeom prst="rect">
            <a:avLst/>
          </a:prstGeom>
        </p:spPr>
      </p:pic>
      <p:sp>
        <p:nvSpPr>
          <p:cNvPr id="25" name="Round Diagonal Corner Rectangle 24"/>
          <p:cNvSpPr/>
          <p:nvPr/>
        </p:nvSpPr>
        <p:spPr>
          <a:xfrm>
            <a:off x="381000" y="152400"/>
            <a:ext cx="11811000" cy="13716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/>
              </a:rPr>
              <a:t>তথ্য</a:t>
            </a:r>
            <a:r>
              <a:rPr lang="en-US" sz="6000" dirty="0" smtClean="0">
                <a:latin typeface="NikoshBAN"/>
              </a:rPr>
              <a:t> ও </a:t>
            </a:r>
            <a:r>
              <a:rPr lang="en-US" sz="6000" dirty="0" err="1" smtClean="0">
                <a:latin typeface="NikoshBAN"/>
              </a:rPr>
              <a:t>যোগাযোগ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প্রযুক্তির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প্রভাব</a:t>
            </a:r>
            <a:r>
              <a:rPr lang="en-US" sz="6000" dirty="0" smtClean="0">
                <a:latin typeface="NikoshBAN"/>
              </a:rPr>
              <a:t>  </a:t>
            </a:r>
            <a:endParaRPr lang="en-US" sz="6000" dirty="0">
              <a:latin typeface="NikoshBAN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0" y="1828800"/>
            <a:ext cx="12801600" cy="548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বত</a:t>
            </a:r>
            <a:r>
              <a:rPr lang="en-US" sz="4400" dirty="0" err="1" smtClean="0">
                <a:solidFill>
                  <a:srgbClr val="660066"/>
                </a:solidFill>
                <a:latin typeface="SutonnyMJ"/>
                <a:cs typeface="SutonnyMJ"/>
              </a:rPr>
              <a:t>©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যোগাযোগকে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আগেও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ভাবেনি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গুরুত্বপূন</a:t>
            </a:r>
            <a:r>
              <a:rPr lang="en-US" sz="4400" dirty="0" smtClean="0">
                <a:solidFill>
                  <a:srgbClr val="660066"/>
                </a:solidFill>
                <a:latin typeface="SutonnyMJ"/>
                <a:cs typeface="SutonnyMJ"/>
              </a:rPr>
              <a:t>©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6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15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81801" y="7010400"/>
            <a:ext cx="6019801" cy="30480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2987675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July 11, 2021</a:t>
            </a:fld>
            <a:endParaRPr lang="en-US" b="1" dirty="0"/>
          </a:p>
        </p:txBody>
      </p:sp>
      <p:pic>
        <p:nvPicPr>
          <p:cNvPr id="15" name="Picture 14" descr="e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19800" cy="3429000"/>
          </a:xfrm>
          <a:prstGeom prst="rect">
            <a:avLst/>
          </a:prstGeom>
          <a:effectLst>
            <a:glow rad="101600">
              <a:srgbClr val="000066">
                <a:alpha val="60000"/>
              </a:srgbClr>
            </a:glow>
          </a:effectLst>
        </p:spPr>
      </p:pic>
      <p:pic>
        <p:nvPicPr>
          <p:cNvPr id="17" name="Picture 16" descr="em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" y="3581400"/>
            <a:ext cx="6400804" cy="3733800"/>
          </a:xfrm>
          <a:prstGeom prst="rect">
            <a:avLst/>
          </a:prstGeom>
          <a:effectLst>
            <a:glow rad="101600">
              <a:srgbClr val="000066">
                <a:alpha val="60000"/>
              </a:srgbClr>
            </a:glow>
          </a:effectLst>
        </p:spPr>
      </p:pic>
      <p:pic>
        <p:nvPicPr>
          <p:cNvPr id="19" name="Picture 18" descr="EM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62800" y="0"/>
            <a:ext cx="5638800" cy="3469481"/>
          </a:xfrm>
          <a:prstGeom prst="rect">
            <a:avLst/>
          </a:prstGeom>
          <a:effectLst>
            <a:glow rad="101600">
              <a:srgbClr val="000066">
                <a:alpha val="60000"/>
              </a:srgbClr>
            </a:glow>
          </a:effectLst>
        </p:spPr>
      </p:pic>
      <p:pic>
        <p:nvPicPr>
          <p:cNvPr id="20" name="Picture 19" descr="EM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705600" y="3581400"/>
            <a:ext cx="6096000" cy="3733800"/>
          </a:xfrm>
          <a:prstGeom prst="rect">
            <a:avLst/>
          </a:prstGeom>
          <a:effectLst>
            <a:glow rad="101600">
              <a:srgbClr val="000066">
                <a:alpha val="60000"/>
              </a:srgbClr>
            </a:glow>
          </a:effectLst>
        </p:spPr>
      </p:pic>
      <p:sp>
        <p:nvSpPr>
          <p:cNvPr id="14" name="Round Single Corner Rectangle 13"/>
          <p:cNvSpPr/>
          <p:nvPr/>
        </p:nvSpPr>
        <p:spPr>
          <a:xfrm>
            <a:off x="0" y="2514600"/>
            <a:ext cx="12801600" cy="4800600"/>
          </a:xfrm>
          <a:prstGeom prst="round1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কথাটার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ই-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একপ্রান্ত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অন্যপ্রান্তে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ব্যক্তির সামাজিকীকরনের মাধ্যমে পরিবর্তনশীল বিশ্বের সঙ্গে খাপ খাইয়ে চলতে ই-মেইলের কোনো বিকল্প নেই।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1752600" y="0"/>
            <a:ext cx="10210800" cy="23622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ইলেক্ট্রনিক</a:t>
            </a:r>
            <a:r>
              <a:rPr lang="en-US" sz="6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মেইল</a:t>
            </a:r>
            <a:r>
              <a:rPr lang="en-US" sz="6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</a:t>
            </a:r>
            <a:r>
              <a:rPr lang="en-US" sz="6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ই-</a:t>
            </a:r>
            <a:r>
              <a:rPr lang="en-US" sz="6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মেইল</a:t>
            </a:r>
            <a:r>
              <a:rPr lang="en-US" sz="6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</a:t>
            </a:r>
            <a:endParaRPr lang="en-US" sz="6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NikoshBAN"/>
              </a:rPr>
              <a:pPr/>
              <a:t>16</a:t>
            </a:fld>
            <a:endParaRPr lang="en-US" b="1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0" y="6934201"/>
            <a:ext cx="6400800" cy="381001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7007225"/>
            <a:ext cx="3521075" cy="307975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Sunday, July 11, 2021</a:t>
            </a:fld>
            <a:endParaRPr lang="en-US" b="1" dirty="0">
              <a:latin typeface="NikoshBAN"/>
            </a:endParaRPr>
          </a:p>
        </p:txBody>
      </p:sp>
      <p:pic>
        <p:nvPicPr>
          <p:cNvPr id="14" name="Picture 13" descr="e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1"/>
            <a:ext cx="6400800" cy="3733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Picture 14" descr="e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324600" cy="3429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" name="Picture 16" descr="ec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581400"/>
            <a:ext cx="6096000" cy="3733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Picture 17" descr="ec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0"/>
            <a:ext cx="6248400" cy="3429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12" descr="e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0" y="1752600"/>
            <a:ext cx="12801600" cy="4419600"/>
          </a:xfrm>
          <a:prstGeom prst="roundRect">
            <a:avLst>
              <a:gd name="adj" fmla="val 245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60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6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কমাসঃ</a:t>
            </a:r>
            <a:r>
              <a:rPr lang="en-US" sz="6000" dirty="0" smtClean="0">
                <a:solidFill>
                  <a:srgbClr val="003300"/>
                </a:solidFill>
                <a:latin typeface="SutonnyMJ"/>
                <a:cs typeface="SutonnyMJ"/>
              </a:rPr>
              <a:t>©</a:t>
            </a:r>
            <a:r>
              <a:rPr lang="en-US" sz="6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এটির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কমাস</a:t>
            </a:r>
            <a:r>
              <a:rPr lang="en-US" sz="4800" dirty="0" smtClean="0">
                <a:solidFill>
                  <a:srgbClr val="003300"/>
                </a:solidFill>
                <a:latin typeface="SutonnyMJ"/>
                <a:cs typeface="SutonnyMJ"/>
              </a:rPr>
              <a:t>©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লেন-দেন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800" dirty="0" smtClean="0">
              <a:solidFill>
                <a:srgbClr val="003300"/>
              </a:solidFill>
            </a:endParaRPr>
          </a:p>
          <a:p>
            <a:pPr marL="457200" indent="-457200" algn="ctr"/>
            <a:endParaRPr lang="en-US" sz="4800" b="1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6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17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29401" y="7003626"/>
            <a:ext cx="6172200" cy="311574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2987675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July 11, 2021</a:t>
            </a:fld>
            <a:endParaRPr lang="en-US" b="1"/>
          </a:p>
        </p:txBody>
      </p:sp>
      <p:pic>
        <p:nvPicPr>
          <p:cNvPr id="11" name="Picture 10" descr="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6200"/>
            <a:ext cx="6096000" cy="3429000"/>
          </a:xfrm>
          <a:prstGeom prst="rect">
            <a:avLst/>
          </a:prstGeom>
        </p:spPr>
      </p:pic>
      <p:pic>
        <p:nvPicPr>
          <p:cNvPr id="13" name="Picture 12" descr="f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72200" cy="3810000"/>
          </a:xfrm>
          <a:prstGeom prst="rect">
            <a:avLst/>
          </a:prstGeom>
        </p:spPr>
      </p:pic>
      <p:pic>
        <p:nvPicPr>
          <p:cNvPr id="17" name="Picture 16" descr="fb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172200" cy="3810000"/>
          </a:xfrm>
          <a:prstGeom prst="rect">
            <a:avLst/>
          </a:prstGeom>
        </p:spPr>
      </p:pic>
      <p:pic>
        <p:nvPicPr>
          <p:cNvPr id="18" name="Picture 17" descr="t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0"/>
            <a:ext cx="6477000" cy="3810000"/>
          </a:xfrm>
          <a:prstGeom prst="rect">
            <a:avLst/>
          </a:prstGeom>
        </p:spPr>
      </p:pic>
      <p:pic>
        <p:nvPicPr>
          <p:cNvPr id="19" name="Picture 18" descr="tu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86200"/>
            <a:ext cx="6096000" cy="3429000"/>
          </a:xfrm>
          <a:prstGeom prst="rect">
            <a:avLst/>
          </a:prstGeom>
        </p:spPr>
      </p:pic>
      <p:pic>
        <p:nvPicPr>
          <p:cNvPr id="26" name="Picture 25" descr="yt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3962400"/>
            <a:ext cx="6553200" cy="3352800"/>
          </a:xfrm>
          <a:prstGeom prst="rect">
            <a:avLst/>
          </a:prstGeom>
        </p:spPr>
      </p:pic>
      <p:pic>
        <p:nvPicPr>
          <p:cNvPr id="28" name="Picture 27" descr="tu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0"/>
            <a:ext cx="6477000" cy="3733800"/>
          </a:xfrm>
          <a:prstGeom prst="rect">
            <a:avLst/>
          </a:prstGeom>
        </p:spPr>
      </p:pic>
      <p:pic>
        <p:nvPicPr>
          <p:cNvPr id="23" name="Picture 22" descr="youtub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3962400"/>
            <a:ext cx="6553200" cy="33528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524000" y="0"/>
            <a:ext cx="9601200" cy="2057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ফেইসবুক</a:t>
            </a:r>
            <a:r>
              <a:rPr lang="en-US" sz="5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US" sz="54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টুইটার</a:t>
            </a:r>
            <a:r>
              <a:rPr lang="en-US" sz="5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ও </a:t>
            </a:r>
            <a:r>
              <a:rPr lang="en-US" sz="54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ইউটিউব</a:t>
            </a:r>
            <a:r>
              <a:rPr lang="en-US" sz="5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54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2209800"/>
            <a:ext cx="12801600" cy="4953000"/>
          </a:xfrm>
          <a:prstGeom prst="roundRect">
            <a:avLst>
              <a:gd name="adj" fmla="val 142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 ও টুইটারের সাহায্যে খুব সহজে দেশে বা বিদেশে যে কোনো মানুষের সাথে যোগাযোগ ও বন্ধুত্ব সৃষ্টি এবং মতামত ও ছবি বিনিময় করা যায়।</a:t>
            </a:r>
            <a:r>
              <a:rPr lang="en-US" sz="40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ইউটিউবের</a:t>
            </a:r>
            <a:r>
              <a:rPr lang="en-US" sz="40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টেলিভিশনের</a:t>
            </a:r>
            <a:r>
              <a:rPr lang="en-US" sz="40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শিক্ষামূলক নানা ধরনের অনুষ্ঠান </a:t>
            </a:r>
            <a:r>
              <a:rPr lang="en-US" sz="40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40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শিশু-কিশোরদের উপর </a:t>
            </a:r>
            <a:r>
              <a:rPr lang="en-US" sz="40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ইউটিউবের</a:t>
            </a:r>
            <a:r>
              <a:rPr lang="bn-BD" sz="40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প্রভাব খুব বেশি। আধুনিক বিশ্বে </a:t>
            </a:r>
            <a:r>
              <a:rPr lang="en-US" sz="40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bn-BD" sz="40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সামাজিক যোগাযোগের একটি কার্যকর মাধ্যম হিসেবে প্রমানিত হয়েছে।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6" dur="123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7" dur="123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9" dur="123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5" dur="123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6" dur="123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8" dur="123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4" dur="123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5" dur="123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7" dur="123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3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4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6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801600" cy="175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 সামাজিকীকরণে গণমাধ্যম এবং তথ্য ও যোগাযোগ প্রযুক্তির সচেতন ব্যবহার</a:t>
            </a:r>
            <a:endParaRPr lang="en-US" sz="4400" b="1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51054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05000"/>
            <a:ext cx="5029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ounded Rectangle 8"/>
          <p:cNvSpPr/>
          <p:nvPr/>
        </p:nvSpPr>
        <p:spPr>
          <a:xfrm>
            <a:off x="0" y="4572000"/>
            <a:ext cx="12801600" cy="27432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 মাধ্যম (সংবাদপত্র, রেডিও, টেলিভিশন) কিংবা তথ্য ও যোগাযোগ প্রযুক্তি সংশ্লিষ্ট যন্ত্রপাতি ব্যবহারের ফলে আমাদের আপন সমাজ ও বিশ্ব সম্পর্কে একটি স্বচ্ছ ধারণা সৃষ্টির মাধ্যমে তা মানুষের মনের সংকীর্ণতা দূর করে। মানুষের মধ্যে পারস্পরিক সহনশীলতা, সহমর্মিতা ও বিশ্বজনীনতার বোধ সৃষ্টি করে। তাই আমরা গণমাধ্যমে এমন কিছু লিখবনা বা এমন কিছু প্রকাশ করবোনা যা মানুষের মনে হিংসা, বিদ্বেষ সৃষ্টি করে।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20640" y="6925738"/>
            <a:ext cx="768096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2987675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July 11, 2021</a:t>
            </a:fld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2" y="975365"/>
            <a:ext cx="3414872" cy="24383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3840480" y="0"/>
            <a:ext cx="4587240" cy="89408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4100" b="1" dirty="0" err="1" smtClean="0">
                <a:solidFill>
                  <a:srgbClr val="660066"/>
                </a:solidFill>
                <a:latin typeface="NikoshBAN"/>
              </a:rPr>
              <a:t>দলীয়</a:t>
            </a:r>
            <a:r>
              <a:rPr lang="en-US" sz="41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100" b="1" dirty="0" err="1" smtClean="0">
                <a:solidFill>
                  <a:srgbClr val="660066"/>
                </a:solidFill>
                <a:latin typeface="NikoshBAN"/>
              </a:rPr>
              <a:t>কাজঃ</a:t>
            </a:r>
            <a:r>
              <a:rPr lang="en-US" sz="4100" b="1" dirty="0" smtClean="0">
                <a:solidFill>
                  <a:srgbClr val="660066"/>
                </a:solidFill>
                <a:latin typeface="NikoshBAN"/>
              </a:rPr>
              <a:t> </a:t>
            </a:r>
            <a:endParaRPr lang="en-US" sz="4100" b="1" dirty="0">
              <a:solidFill>
                <a:srgbClr val="660066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496376"/>
            <a:ext cx="12801600" cy="1644391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333300"/>
                </a:solidFill>
                <a:latin typeface="NikoshBAN"/>
              </a:rPr>
              <a:t>সামাজিকীকরণে</a:t>
            </a:r>
            <a:r>
              <a:rPr lang="en-US" sz="5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333300"/>
                </a:solidFill>
                <a:latin typeface="NikoshBAN"/>
              </a:rPr>
              <a:t>টেলিভিশনের</a:t>
            </a:r>
            <a:r>
              <a:rPr lang="en-US" sz="5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333300"/>
                </a:solidFill>
                <a:latin typeface="NikoshBAN"/>
              </a:rPr>
              <a:t>ভূমিকা</a:t>
            </a:r>
            <a:r>
              <a:rPr lang="en-US" sz="5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333300"/>
                </a:solidFill>
                <a:latin typeface="NikoshBAN"/>
              </a:rPr>
              <a:t>ব্যাখ্যা</a:t>
            </a:r>
            <a:r>
              <a:rPr lang="en-US" sz="5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333300"/>
                </a:solidFill>
                <a:latin typeface="NikoshBAN"/>
              </a:rPr>
              <a:t>কর</a:t>
            </a:r>
            <a:r>
              <a:rPr lang="en-US" sz="5000" b="1" dirty="0" smtClean="0">
                <a:solidFill>
                  <a:srgbClr val="333300"/>
                </a:solidFill>
                <a:latin typeface="NikoshBAN"/>
              </a:rPr>
              <a:t>। </a:t>
            </a:r>
            <a:endParaRPr lang="en-US" sz="5000" b="1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01923"/>
            <a:ext cx="12801600" cy="1644391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সামাজিকীকরণে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তথ্য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ও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যোগাযোগ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প্রযুক্তির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প্রভাব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ব্যাখ্যা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কর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। </a:t>
            </a:r>
            <a:endParaRPr lang="en-US" sz="5000" b="1" dirty="0">
              <a:solidFill>
                <a:srgbClr val="660066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62801" y="6925738"/>
            <a:ext cx="56388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July 11, 2021</a:t>
            </a:fld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" y="4043426"/>
            <a:ext cx="6857998" cy="344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357" tIns="60177" rIns="120357" bIns="60177">
            <a:spAutoFit/>
          </a:bodyPr>
          <a:lstStyle/>
          <a:p>
            <a:pPr algn="ctr">
              <a:defRPr/>
            </a:pPr>
            <a:r>
              <a:rPr lang="bn-BD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মোঃ</a:t>
            </a:r>
            <a:r>
              <a:rPr lang="en-US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কাউছার</a:t>
            </a:r>
            <a:r>
              <a:rPr lang="en-US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হোসেন</a:t>
            </a:r>
            <a:endParaRPr lang="en-US" sz="4100" b="1" dirty="0">
              <a:ln w="1905"/>
              <a:solidFill>
                <a:srgbClr val="660033"/>
              </a:solidFill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সহকারী</a:t>
            </a:r>
            <a:r>
              <a:rPr lang="en-US" sz="3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শিক্ষক</a:t>
            </a:r>
            <a:endParaRPr lang="en-US" sz="3100" b="1" dirty="0">
              <a:ln w="1905"/>
              <a:solidFill>
                <a:srgbClr val="660033"/>
              </a:solidFill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4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করিম</a:t>
            </a:r>
            <a:r>
              <a:rPr lang="en-US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উল্যাহ</a:t>
            </a:r>
            <a:r>
              <a:rPr lang="en-US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উচ্চ</a:t>
            </a:r>
            <a:r>
              <a:rPr lang="en-US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বিদ্যালয়</a:t>
            </a:r>
            <a:r>
              <a:rPr lang="en-US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,</a:t>
            </a:r>
            <a:endParaRPr lang="bn-BD" sz="4100" b="1" dirty="0">
              <a:ln w="1905"/>
              <a:solidFill>
                <a:srgbClr val="660033"/>
              </a:solidFill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মাতুভুঞা</a:t>
            </a:r>
            <a:r>
              <a:rPr lang="en-US" sz="3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, </a:t>
            </a:r>
            <a:r>
              <a:rPr lang="en-US" sz="3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দাগনভুঞা</a:t>
            </a:r>
            <a:r>
              <a:rPr lang="en-US" sz="3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, </a:t>
            </a:r>
            <a:r>
              <a:rPr lang="en-US" sz="3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ফেনী</a:t>
            </a:r>
            <a:r>
              <a:rPr lang="en-US" sz="3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। </a:t>
            </a:r>
            <a:endParaRPr lang="en-US" sz="3100" b="1" dirty="0">
              <a:ln w="1905"/>
              <a:solidFill>
                <a:srgbClr val="660033"/>
              </a:solidFill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kawcherhossen@gmail.com</a:t>
            </a:r>
            <a:endParaRPr lang="en-US" sz="3100" b="1" dirty="0">
              <a:ln w="1905"/>
              <a:solidFill>
                <a:srgbClr val="660033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1" y="931755"/>
            <a:ext cx="5562600" cy="1582836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পরিচিতি</a:t>
            </a:r>
            <a:endParaRPr lang="en-US" sz="9600" b="1" dirty="0">
              <a:solidFill>
                <a:schemeClr val="accent4">
                  <a:lumMod val="50000"/>
                </a:schemeClr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1" y="4059449"/>
            <a:ext cx="5562600" cy="2798553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বিশ্বপরিচয়</a:t>
            </a:r>
            <a:endParaRPr lang="bn-BD" sz="3600" b="1" dirty="0" smtClean="0">
              <a:solidFill>
                <a:srgbClr val="000066"/>
              </a:solidFill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 অ</a:t>
            </a:r>
            <a:r>
              <a:rPr lang="bn-BD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ষ্ঠ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ম </a:t>
            </a:r>
            <a:endParaRPr lang="bn-BD" sz="3600" b="1" dirty="0" smtClean="0">
              <a:solidFill>
                <a:srgbClr val="000066"/>
              </a:solidFill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অ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ধ</a:t>
            </a:r>
            <a:r>
              <a:rPr lang="as-IN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্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য</a:t>
            </a:r>
            <a:r>
              <a:rPr lang="as-IN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য়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পঞ্চম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100" b="1" dirty="0" err="1" smtClean="0">
                <a:ln w="0"/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সামাজিকীকরণ</a:t>
            </a:r>
            <a:r>
              <a:rPr lang="en-US" sz="3100" b="1" dirty="0" smtClean="0">
                <a:ln w="0"/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3100" b="1" dirty="0" err="1" smtClean="0">
                <a:ln w="0"/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উন্নয়ন</a:t>
            </a:r>
            <a:r>
              <a:rPr lang="en-US" sz="31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295900" y="5600701"/>
            <a:ext cx="3124201" cy="1588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600701" y="5600701"/>
            <a:ext cx="3124198" cy="1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447192" y="5599591"/>
            <a:ext cx="3124199" cy="2225"/>
          </a:xfrm>
          <a:prstGeom prst="line">
            <a:avLst/>
          </a:prstGeom>
          <a:ln w="571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04801"/>
            <a:ext cx="2871470" cy="3200400"/>
          </a:xfrm>
          <a:prstGeom prst="roundRect">
            <a:avLst>
              <a:gd name="adj" fmla="val 154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IMG_20200311_132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2895600" cy="3200400"/>
          </a:xfrm>
          <a:prstGeom prst="roundRect">
            <a:avLst>
              <a:gd name="adj" fmla="val 116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0"/>
            <a:ext cx="6096000" cy="35814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 descr="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6477000" cy="35814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 descr="g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733800"/>
            <a:ext cx="6172200" cy="35814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 descr="g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502400" cy="35814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 descr="Globalizati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>
            <a:off x="0" y="228600"/>
            <a:ext cx="12801600" cy="5791200"/>
          </a:xfrm>
          <a:prstGeom prst="horizontalScroll">
            <a:avLst>
              <a:gd name="adj" fmla="val 134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বিশ্বায়নঃ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আধুনিক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যোগাযোগ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মাধ্যম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পৃথিবীর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একদেশ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থেকেঅন্যদেশের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দূরুত্ব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কমিয়ে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এনেছে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।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তাই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বিভিন্ন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দেশের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সমাজ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ও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সংস্কৃতি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আমাদের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জীবনের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উপর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প্রভাব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ফেলছে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এটাই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বিশ্বায়ন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। </a:t>
            </a:r>
            <a:endParaRPr lang="en-US" sz="4400" dirty="0">
              <a:solidFill>
                <a:srgbClr val="660033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0" y="1981200"/>
            <a:ext cx="12801600" cy="533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মানুষ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এখন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বিশ্ব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নাগরিক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কর্ম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ব্যবসা-বানিজ্য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শিক্ষা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চিকিৎসার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জন্য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পৃথিবীর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একদেশ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অন্যদেশে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ছুটে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বেড়ায়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সংগ্রহ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তাই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তাকে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বিশ্ব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সম্পর্কে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জানতে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মানুষকে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তার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নিজ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সমাজ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সংস্কৃতির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পাশাপাশি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অন্য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সমাজ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সংস্কৃতির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সাথেও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খাপ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খাইয়ে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চলতে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বিশ্বায়ন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সামাজিকীকরণ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তাই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পাশাপাশি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চলে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। </a:t>
            </a:r>
            <a:endParaRPr lang="en-US" sz="3600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62000" y="0"/>
            <a:ext cx="11277600" cy="1752600"/>
          </a:xfrm>
          <a:prstGeom prst="round2DiagRect">
            <a:avLst>
              <a:gd name="adj1" fmla="val 45823"/>
              <a:gd name="adj2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বিশ্বায়ন</a:t>
            </a:r>
            <a:r>
              <a:rPr lang="en-US" sz="5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ও </a:t>
            </a:r>
            <a:r>
              <a:rPr lang="en-US" sz="54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সামাজিকীকরণের</a:t>
            </a:r>
            <a:r>
              <a:rPr lang="en-US" sz="5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প্রক্রিয়া</a:t>
            </a:r>
            <a:r>
              <a:rPr lang="en-US" sz="5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54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12801600" cy="533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শিক্ষা-সংস্কৃতির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ক্ষেত্রে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বিশ্বায়নের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প্রভাব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অনেক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।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আমরা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বিশ্বের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বহু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দেশের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সমাজ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ও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সংস্কৃতির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সাথে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পারস্পরিক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ভাব-বিনিময়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করছি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।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গণমাধ্যম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ও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তথ্যপ্রযুক্তির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উন্নয়নে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স্যাটেলাইট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যোগাযোগ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ব্যবস্থার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মাধ্যমে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মানুষ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আজ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ঘরে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বসেই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পৃথিবীর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নানা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অভিজ্ঞতা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অর্জন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করতে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পারছে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।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যার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ফলে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মানুষ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নিজকে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বিশ্ব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নাগরিক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হিসাবে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গড়ে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তুলতে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সক্ষম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হচ্ছে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।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তাই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ব্যক্তির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সামাজিকীকরণে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বিশ্বায়ন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অত্যন্ত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গুরুত্বপূর্ণ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ও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শক্তিশালী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প্রভাব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বিস্তারে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সক্ষম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3800" dirty="0" err="1" smtClean="0">
                <a:solidFill>
                  <a:srgbClr val="000E2A"/>
                </a:solidFill>
                <a:latin typeface="NikoshBAN"/>
              </a:rPr>
              <a:t>হচ্ছে</a:t>
            </a:r>
            <a:r>
              <a:rPr lang="en-US" sz="3800" dirty="0" smtClean="0">
                <a:solidFill>
                  <a:srgbClr val="000E2A"/>
                </a:solidFill>
                <a:latin typeface="NikoshBAN"/>
              </a:rPr>
              <a:t>। </a:t>
            </a:r>
            <a:endParaRPr lang="en-US" sz="3800" dirty="0">
              <a:solidFill>
                <a:srgbClr val="000E2A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22</a:t>
            </a:fld>
            <a:endParaRPr lang="en-US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11900" y="6925738"/>
            <a:ext cx="6489700" cy="389467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200400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Sunday, July 11, 2021</a:t>
            </a:fld>
            <a:endParaRPr lang="en-US" b="1" dirty="0">
              <a:latin typeface="NikoshBAN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3093720" y="0"/>
            <a:ext cx="6187440" cy="1056640"/>
          </a:xfrm>
          <a:prstGeom prst="ribbon">
            <a:avLst>
              <a:gd name="adj1" fmla="val 10955"/>
              <a:gd name="adj2" fmla="val 53135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4700" b="1" dirty="0" err="1" smtClean="0">
                <a:solidFill>
                  <a:srgbClr val="003300"/>
                </a:solidFill>
                <a:latin typeface="NikoshBAN"/>
              </a:rPr>
              <a:t>মূল্যায়ন</a:t>
            </a:r>
            <a:r>
              <a:rPr lang="en-US" sz="47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47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12801600" cy="1459725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১)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জনগণের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কাছে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সংবাদ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মতামত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ও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বিনোদন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পরিবেশন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করা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হয়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যে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মাধ্যমে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তাকে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কি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বলে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? </a:t>
            </a:r>
            <a:endParaRPr lang="en-US" sz="44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78131"/>
            <a:ext cx="128016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বিশ্বায়ন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31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32164"/>
            <a:ext cx="12801600" cy="1582836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২)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অনলাইনে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ক্রেতা-বিক্রেতার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মধ্যে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পণ্য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লেন-দেন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করার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পদ্ধতিকে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কি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বলে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 </a:t>
            </a:r>
            <a:endParaRPr lang="en-US" sz="48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02331"/>
            <a:ext cx="128016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31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1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বিশ্বায়ন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100" b="1" dirty="0" smtClean="0">
                <a:solidFill>
                  <a:srgbClr val="003300"/>
                </a:solidFill>
                <a:latin typeface="NikoshBAN"/>
              </a:rPr>
              <a:t>   </a:t>
            </a:r>
            <a:endParaRPr lang="en-US" sz="31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3" name="L-Shape 12"/>
          <p:cNvSpPr/>
          <p:nvPr/>
        </p:nvSpPr>
        <p:spPr>
          <a:xfrm rot="19213881">
            <a:off x="8817530" y="5546057"/>
            <a:ext cx="1338740" cy="654690"/>
          </a:xfrm>
          <a:prstGeom prst="corner">
            <a:avLst>
              <a:gd name="adj1" fmla="val 50000"/>
              <a:gd name="adj2" fmla="val 58642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810" tIns="65406" rIns="130810" bIns="65406" rtlCol="0" anchor="ctr"/>
          <a:lstStyle/>
          <a:p>
            <a:pPr algn="ctr"/>
            <a:r>
              <a:rPr lang="en-US" dirty="0" smtClean="0">
                <a:latin typeface="NikoshBAN"/>
              </a:rPr>
              <a:t>        </a:t>
            </a:r>
            <a:endParaRPr lang="en-US" dirty="0">
              <a:latin typeface="NikoshBAN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2737988" y="2401461"/>
            <a:ext cx="1329969" cy="702974"/>
          </a:xfrm>
          <a:prstGeom prst="corner">
            <a:avLst>
              <a:gd name="adj1" fmla="val 49211"/>
              <a:gd name="adj2" fmla="val 6032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810" tIns="65406" rIns="130810" bIns="65406" rtlCol="0" anchor="ctr"/>
          <a:lstStyle/>
          <a:p>
            <a:pPr algn="ctr"/>
            <a:r>
              <a:rPr lang="en-US" dirty="0" smtClean="0">
                <a:latin typeface="NikoshBAN"/>
              </a:rPr>
              <a:t>          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23</a:t>
            </a:fld>
            <a:endParaRPr lang="en-US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0" y="6925738"/>
            <a:ext cx="6400800" cy="389467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Sunday, July 11, 2021</a:t>
            </a:fld>
            <a:endParaRPr lang="en-US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8819"/>
            <a:ext cx="12801600" cy="1582836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৩)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রূপকে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 smtClean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50956"/>
            <a:ext cx="128016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en-US" sz="31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1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টুইটার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27354"/>
            <a:ext cx="12801600" cy="1582836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৪)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 smtClean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427556"/>
            <a:ext cx="128016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রেড়িও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31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1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ফেইসবুক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2325287" y="2783656"/>
            <a:ext cx="1293026" cy="590500"/>
          </a:xfrm>
          <a:prstGeom prst="corner">
            <a:avLst>
              <a:gd name="adj1" fmla="val 50000"/>
              <a:gd name="adj2" fmla="val 6259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810" tIns="65406" rIns="130810" bIns="65406"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15" name="L-Shape 14"/>
          <p:cNvSpPr/>
          <p:nvPr/>
        </p:nvSpPr>
        <p:spPr>
          <a:xfrm rot="19213881">
            <a:off x="8983787" y="6040815"/>
            <a:ext cx="1220134" cy="655117"/>
          </a:xfrm>
          <a:prstGeom prst="corner">
            <a:avLst>
              <a:gd name="adj1" fmla="val 50000"/>
              <a:gd name="adj2" fmla="val 58642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810" tIns="65406" rIns="130810" bIns="65406" rtlCol="0" anchor="ctr"/>
          <a:lstStyle/>
          <a:p>
            <a:pPr algn="ctr"/>
            <a:endParaRPr lang="en-US"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11900" y="6925738"/>
            <a:ext cx="64897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306763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July 11, 2021</a:t>
            </a:fld>
            <a:endParaRPr lang="en-US" b="1" dirty="0"/>
          </a:p>
        </p:txBody>
      </p:sp>
      <p:sp>
        <p:nvSpPr>
          <p:cNvPr id="6" name="Cloud 5"/>
          <p:cNvSpPr/>
          <p:nvPr/>
        </p:nvSpPr>
        <p:spPr>
          <a:xfrm>
            <a:off x="1386840" y="76202"/>
            <a:ext cx="10241280" cy="114300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6900" b="1" dirty="0" err="1" smtClean="0">
                <a:solidFill>
                  <a:srgbClr val="333300"/>
                </a:solidFill>
                <a:latin typeface="NikoshBAN"/>
              </a:rPr>
              <a:t>বাড়ীর</a:t>
            </a:r>
            <a:r>
              <a:rPr lang="en-US" sz="69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6900" b="1" dirty="0" err="1" smtClean="0">
                <a:solidFill>
                  <a:srgbClr val="333300"/>
                </a:solidFill>
                <a:latin typeface="NikoshBAN"/>
              </a:rPr>
              <a:t>কাজঃ</a:t>
            </a:r>
            <a:endParaRPr lang="en-US" sz="6900" b="1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81600"/>
            <a:ext cx="12801600" cy="2136834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6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সামাজিকীকরণে</a:t>
            </a:r>
            <a:r>
              <a:rPr lang="en-US" sz="6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গণমাধ্যমের</a:t>
            </a:r>
            <a:r>
              <a:rPr lang="en-US" sz="6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প্রভাব</a:t>
            </a:r>
            <a:r>
              <a:rPr lang="en-US" sz="6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বর্ণনা</a:t>
            </a:r>
            <a:r>
              <a:rPr lang="en-US" sz="6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</a:t>
            </a:r>
            <a:r>
              <a:rPr lang="en-US" sz="6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endParaRPr lang="en-US" sz="6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pic>
        <p:nvPicPr>
          <p:cNvPr id="8" name="Picture 7" descr="bar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8915400" cy="3810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23000" y="6925738"/>
            <a:ext cx="65786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July 11, 2021</a:t>
            </a:fld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69861"/>
            <a:ext cx="12801600" cy="364493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 algn="ctr"/>
            <a:r>
              <a:rPr lang="en-US" sz="23000" b="1" dirty="0" err="1" smtClean="0">
                <a:solidFill>
                  <a:srgbClr val="FFFF00"/>
                </a:solidFill>
                <a:latin typeface="NikoshBAN"/>
              </a:rPr>
              <a:t>ধন্যবাদ</a:t>
            </a:r>
            <a:r>
              <a:rPr lang="en-US" sz="230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230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95800"/>
            <a:ext cx="12801600" cy="1782891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 algn="ctr"/>
            <a:r>
              <a:rPr lang="en-US" sz="10900" b="1" dirty="0" err="1" smtClean="0">
                <a:solidFill>
                  <a:schemeClr val="bg1"/>
                </a:solidFill>
                <a:latin typeface="NikoshBAN"/>
              </a:rPr>
              <a:t>আল্লাহ</a:t>
            </a:r>
            <a:r>
              <a:rPr lang="en-US" sz="109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10900" b="1" dirty="0" err="1" smtClean="0">
                <a:solidFill>
                  <a:schemeClr val="bg1"/>
                </a:solidFill>
                <a:latin typeface="NikoshBAN"/>
              </a:rPr>
              <a:t>হাফেজ</a:t>
            </a:r>
            <a:r>
              <a:rPr lang="en-US" sz="10900" b="1" dirty="0" smtClean="0">
                <a:solidFill>
                  <a:schemeClr val="bg1"/>
                </a:solidFill>
                <a:latin typeface="NikoshBAN"/>
              </a:rPr>
              <a:t> </a:t>
            </a:r>
            <a:endParaRPr lang="en-US" sz="10900" b="1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694544"/>
            <a:ext cx="12801600" cy="2106056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ছবিগুলো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লক্ষ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কর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ছবিগুলো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কি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সম্পর্কে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তা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বলার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চেষ্টা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কর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।  </a:t>
            </a:r>
            <a:endParaRPr lang="en-US" sz="65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23000" y="6925738"/>
            <a:ext cx="65786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solidFill>
                  <a:srgbClr val="003300"/>
                </a:solidFill>
              </a:rPr>
              <a:pPr/>
              <a:t>Sunday, July 11, 2021</a:t>
            </a:fld>
            <a:endParaRPr lang="en-US" b="1" dirty="0">
              <a:solidFill>
                <a:srgbClr val="0033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800" y="0"/>
            <a:ext cx="41148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810000"/>
            <a:ext cx="41148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অষ্টম শ্রেণি : বাংলাদেশ ও বিশ্বপরিচয় | ক্লাস রুম | দেশ রূপান্তর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1910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একক পরিবা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0"/>
            <a:ext cx="41910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r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600" y="3810000"/>
            <a:ext cx="41910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B414373-7B04-4B84-898E-F7741475B0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10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Rounded Rectangle 23"/>
          <p:cNvSpPr/>
          <p:nvPr/>
        </p:nvSpPr>
        <p:spPr>
          <a:xfrm>
            <a:off x="0" y="0"/>
            <a:ext cx="12801600" cy="3352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ছবিগুলোতে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তোমরা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কি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দেখেছ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? </a:t>
            </a:r>
            <a:endParaRPr lang="en-US" sz="96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25" name="Round Single Corner Rectangle 24"/>
          <p:cNvSpPr/>
          <p:nvPr/>
        </p:nvSpPr>
        <p:spPr>
          <a:xfrm>
            <a:off x="0" y="3810000"/>
            <a:ext cx="12801600" cy="3505200"/>
          </a:xfrm>
          <a:prstGeom prst="round1Rect">
            <a:avLst>
              <a:gd name="adj" fmla="val 248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শিশুর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সামাজিকীকরণের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বিভিন্ন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ক্ষেত্র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।    </a:t>
            </a:r>
            <a:endParaRPr lang="en-US" sz="8000" b="1" dirty="0">
              <a:solidFill>
                <a:srgbClr val="003300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4</a:t>
            </a:fld>
            <a:endParaRPr lang="en-US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1" y="6925736"/>
            <a:ext cx="6553201" cy="389467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306763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Sunday, July 11, 2021</a:t>
            </a:fld>
            <a:endParaRPr lang="en-US" b="1" dirty="0">
              <a:latin typeface="NikoshBAN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11734800" y="6925733"/>
            <a:ext cx="1066800" cy="389467"/>
          </a:xfrm>
          <a:prstGeom prst="rect">
            <a:avLst/>
          </a:prstGeom>
        </p:spPr>
        <p:txBody>
          <a:bodyPr vert="horz" lIns="104488" tIns="52244" rIns="104488" bIns="52244"/>
          <a:lstStyle/>
          <a:p>
            <a:pPr algn="r">
              <a:defRPr/>
            </a:pPr>
            <a:fld id="{B6F15528-21DE-4FAA-801E-634DDDAF4B2B}" type="slidenum">
              <a:rPr lang="en-US" sz="1400" smtClean="0">
                <a:solidFill>
                  <a:schemeClr val="accent1">
                    <a:shade val="75000"/>
                  </a:schemeClr>
                </a:solidFill>
                <a:latin typeface="NikoshBAN"/>
              </a:rPr>
              <a:pPr algn="r">
                <a:defRPr/>
              </a:pPr>
              <a:t>4</a:t>
            </a:fld>
            <a:endParaRPr lang="en-US" sz="1400" dirty="0">
              <a:solidFill>
                <a:schemeClr val="accent1">
                  <a:shade val="75000"/>
                </a:schemeClr>
              </a:solidFill>
              <a:latin typeface="NikoshBAN"/>
            </a:endParaRPr>
          </a:p>
        </p:txBody>
      </p:sp>
      <p:pic>
        <p:nvPicPr>
          <p:cNvPr id="11" name="Picture 10" descr="cc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1"/>
            <a:ext cx="4038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3733800"/>
            <a:ext cx="4267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f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733800"/>
            <a:ext cx="4267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r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0"/>
            <a:ext cx="3886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sp2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1910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tv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0" y="0"/>
            <a:ext cx="4419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Rounded Rectangle 38"/>
          <p:cNvSpPr/>
          <p:nvPr/>
        </p:nvSpPr>
        <p:spPr>
          <a:xfrm>
            <a:off x="0" y="0"/>
            <a:ext cx="12801600" cy="3352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এই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ছবিগুলোতে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তোমরা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কি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দেখেছ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? </a:t>
            </a:r>
            <a:endParaRPr lang="en-US" sz="96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25" name="Round Single Corner Rectangle 24"/>
          <p:cNvSpPr/>
          <p:nvPr/>
        </p:nvSpPr>
        <p:spPr>
          <a:xfrm>
            <a:off x="0" y="3810000"/>
            <a:ext cx="12801600" cy="3505200"/>
          </a:xfrm>
          <a:prstGeom prst="round1Rect">
            <a:avLst>
              <a:gd name="adj" fmla="val 248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9600" b="1" dirty="0" err="1" smtClean="0">
                <a:solidFill>
                  <a:srgbClr val="003300"/>
                </a:solidFill>
                <a:latin typeface="NikoshBAN"/>
              </a:rPr>
              <a:t>বিভিন্ন</a:t>
            </a:r>
            <a:r>
              <a:rPr lang="en-US" sz="9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003300"/>
                </a:solidFill>
                <a:latin typeface="NikoshBAN"/>
              </a:rPr>
              <a:t>ধরনের</a:t>
            </a:r>
            <a:r>
              <a:rPr lang="en-US" sz="9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003300"/>
                </a:solidFill>
                <a:latin typeface="NikoshBAN"/>
              </a:rPr>
              <a:t>গণমাধ্যম</a:t>
            </a:r>
            <a:r>
              <a:rPr lang="en-US" sz="9600" b="1" dirty="0" smtClean="0">
                <a:solidFill>
                  <a:srgbClr val="003300"/>
                </a:solidFill>
                <a:latin typeface="NikoshBAN"/>
              </a:rPr>
              <a:t>     </a:t>
            </a:r>
            <a:endParaRPr lang="en-US" sz="9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24" name="Round Same Side Corner Rectangle 23"/>
          <p:cNvSpPr/>
          <p:nvPr/>
        </p:nvSpPr>
        <p:spPr>
          <a:xfrm>
            <a:off x="0" y="0"/>
            <a:ext cx="12801600" cy="4191000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8500" b="1" dirty="0" err="1" smtClean="0">
                <a:solidFill>
                  <a:srgbClr val="FFFF00"/>
                </a:solidFill>
                <a:latin typeface="NikoshBAN"/>
              </a:rPr>
              <a:t>ব্যক্তির</a:t>
            </a:r>
            <a:r>
              <a:rPr lang="en-US" sz="85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FFFF00"/>
                </a:solidFill>
                <a:latin typeface="NikoshBAN"/>
              </a:rPr>
              <a:t>সামাজিকীকরণে</a:t>
            </a:r>
            <a:r>
              <a:rPr lang="en-US" sz="85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FFFF00"/>
                </a:solidFill>
                <a:latin typeface="NikoshBAN"/>
              </a:rPr>
              <a:t>গণমাধ্যম</a:t>
            </a:r>
            <a:r>
              <a:rPr lang="en-US" sz="85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FFFF00"/>
                </a:solidFill>
                <a:latin typeface="NikoshBAN"/>
              </a:rPr>
              <a:t>কেমন</a:t>
            </a:r>
            <a:r>
              <a:rPr lang="en-US" sz="85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FFFF00"/>
                </a:solidFill>
                <a:latin typeface="NikoshBAN"/>
              </a:rPr>
              <a:t>ভূমিকা</a:t>
            </a:r>
            <a:r>
              <a:rPr lang="en-US" sz="85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FFFF00"/>
                </a:solidFill>
                <a:latin typeface="NikoshBAN"/>
              </a:rPr>
              <a:t>পালন</a:t>
            </a:r>
            <a:r>
              <a:rPr lang="en-US" sz="85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FFFF00"/>
                </a:solidFill>
                <a:latin typeface="NikoshBAN"/>
              </a:rPr>
              <a:t>করে</a:t>
            </a:r>
            <a:r>
              <a:rPr lang="en-US" sz="8500" b="1" dirty="0" smtClean="0">
                <a:solidFill>
                  <a:srgbClr val="FFFF00"/>
                </a:solidFill>
                <a:latin typeface="NikoshBAN"/>
              </a:rPr>
              <a:t> ?  </a:t>
            </a:r>
            <a:endParaRPr lang="en-US" sz="85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4343400"/>
            <a:ext cx="12801600" cy="2971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0" b="1" dirty="0" err="1" smtClean="0">
                <a:solidFill>
                  <a:srgbClr val="000E2A"/>
                </a:solidFill>
                <a:latin typeface="NikoshBAN"/>
              </a:rPr>
              <a:t>গুরুত্বপূর্ণ</a:t>
            </a:r>
            <a:r>
              <a:rPr lang="en-US" sz="12000" b="1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12000" b="1" dirty="0" err="1" smtClean="0">
                <a:solidFill>
                  <a:srgbClr val="000E2A"/>
                </a:solidFill>
                <a:latin typeface="NikoshBAN"/>
              </a:rPr>
              <a:t>ভূমিকা</a:t>
            </a:r>
            <a:r>
              <a:rPr lang="en-US" sz="12000" b="1" dirty="0" smtClean="0">
                <a:solidFill>
                  <a:srgbClr val="000E2A"/>
                </a:solidFill>
                <a:latin typeface="NikoshBAN"/>
              </a:rPr>
              <a:t>    </a:t>
            </a:r>
            <a:endParaRPr lang="en-US" sz="12000" b="1" dirty="0">
              <a:solidFill>
                <a:srgbClr val="000E2A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25" grpId="0" animBg="1"/>
      <p:bldP spid="25" grpId="1" animBg="1"/>
      <p:bldP spid="24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801600" cy="731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5</a:t>
            </a:fld>
            <a:endParaRPr lang="en-US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0" y="6990085"/>
            <a:ext cx="7467600" cy="389467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7007225"/>
            <a:ext cx="2987675" cy="388938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Sunday, July 11, 2021</a:t>
            </a:fld>
            <a:endParaRPr lang="en-US" b="1" dirty="0">
              <a:latin typeface="NikoshB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0386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0"/>
            <a:ext cx="4191001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601" y="0"/>
            <a:ext cx="4191000" cy="3812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38601"/>
            <a:ext cx="40386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4038601"/>
            <a:ext cx="4191001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601" y="4038601"/>
            <a:ext cx="41910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7" name="Rounded Rectangle 16"/>
          <p:cNvSpPr/>
          <p:nvPr/>
        </p:nvSpPr>
        <p:spPr>
          <a:xfrm>
            <a:off x="0" y="0"/>
            <a:ext cx="12801600" cy="2514601"/>
          </a:xfrm>
          <a:prstGeom prst="roundRect">
            <a:avLst>
              <a:gd name="adj" fmla="val 4099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1900" b="1" dirty="0" err="1" smtClean="0">
                <a:solidFill>
                  <a:srgbClr val="C00000"/>
                </a:solidFill>
                <a:latin typeface="NikoshBAN"/>
              </a:rPr>
              <a:t>আজকের</a:t>
            </a:r>
            <a:r>
              <a:rPr lang="en-US" sz="119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11900" b="1" dirty="0" err="1" smtClean="0">
                <a:solidFill>
                  <a:srgbClr val="C00000"/>
                </a:solidFill>
                <a:latin typeface="NikoshBAN"/>
              </a:rPr>
              <a:t>পাঠ</a:t>
            </a:r>
            <a:r>
              <a:rPr lang="en-US" sz="11900" b="1" dirty="0" smtClean="0">
                <a:solidFill>
                  <a:srgbClr val="C00000"/>
                </a:solidFill>
                <a:latin typeface="NikoshBAN"/>
              </a:rPr>
              <a:t> </a:t>
            </a:r>
            <a:endParaRPr lang="en-US" sz="11900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0" y="2590798"/>
            <a:ext cx="12801600" cy="4724402"/>
          </a:xfrm>
          <a:prstGeom prst="roundRect">
            <a:avLst>
              <a:gd name="adj" fmla="val 2557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NikoshBAN"/>
              </a:rPr>
              <a:t>সামাজিকীকরণে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/>
              </a:rPr>
              <a:t>তথ্য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 ও </a:t>
            </a:r>
            <a:r>
              <a:rPr lang="en-US" sz="8000" b="1" dirty="0" err="1" smtClean="0">
                <a:solidFill>
                  <a:schemeClr val="bg1"/>
                </a:solidFill>
                <a:latin typeface="NikoshBAN"/>
              </a:rPr>
              <a:t>যোগাযোগ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/>
              </a:rPr>
              <a:t>প্রযুক্তি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/>
              </a:rPr>
              <a:t>এবং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/>
              </a:rPr>
              <a:t>গণমাধ্যমের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/>
              </a:rPr>
              <a:t>ভূমিকা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   </a:t>
            </a:r>
            <a:endParaRPr lang="en-US" sz="8000" b="1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6</a:t>
            </a:fld>
            <a:endParaRPr lang="en-US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80760" y="6925738"/>
            <a:ext cx="6720840" cy="389467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Sunday, July 11, 2021</a:t>
            </a:fld>
            <a:endParaRPr lang="en-US" b="1" dirty="0">
              <a:latin typeface="NikoshBAN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734800" y="6925738"/>
            <a:ext cx="1066800" cy="389467"/>
          </a:xfrm>
          <a:prstGeom prst="rect">
            <a:avLst/>
          </a:prstGeom>
        </p:spPr>
        <p:txBody>
          <a:bodyPr vert="horz" lIns="0" tIns="52244" rIns="0" bIns="52244" anchor="b"/>
          <a:lstStyle/>
          <a:p>
            <a:pPr algn="r">
              <a:defRPr/>
            </a:pPr>
            <a:fld id="{B6F15528-21DE-4FAA-801E-634DDDAF4B2B}" type="slidenum">
              <a:rPr lang="en-US" sz="1400" smtClean="0">
                <a:solidFill>
                  <a:schemeClr val="tx1">
                    <a:shade val="50000"/>
                  </a:schemeClr>
                </a:solidFill>
                <a:latin typeface="NikoshBAN"/>
              </a:rPr>
              <a:pPr algn="r">
                <a:defRPr/>
              </a:pPr>
              <a:t>6</a:t>
            </a:fld>
            <a:endParaRPr lang="en-US" sz="1400" dirty="0">
              <a:solidFill>
                <a:schemeClr val="tx1">
                  <a:shade val="50000"/>
                </a:schemeClr>
              </a:solidFill>
              <a:latin typeface="NikoshB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33802" y="2"/>
            <a:ext cx="4648200" cy="83820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bn-IN" sz="6000" b="1" dirty="0" smtClean="0">
                <a:solidFill>
                  <a:srgbClr val="003300"/>
                </a:solidFill>
                <a:latin typeface="NikoshBAN"/>
                <a:cs typeface="NikoshBAN" panose="02000000000000000000" pitchFamily="2" charset="0"/>
              </a:rPr>
              <a:t>শিখনফল </a:t>
            </a:r>
            <a:endParaRPr lang="en-US" sz="6000" b="1" dirty="0">
              <a:solidFill>
                <a:srgbClr val="003300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2" y="990602"/>
            <a:ext cx="9144001" cy="8382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r>
              <a:rPr lang="bn-BD" sz="4800" b="1" dirty="0" smtClean="0">
                <a:ln w="11430"/>
                <a:solidFill>
                  <a:srgbClr val="000E2A"/>
                </a:solidFill>
                <a:latin typeface="NikoshBAN"/>
                <a:cs typeface="NikoshBAN" pitchFamily="2" charset="0"/>
              </a:rPr>
              <a:t>এ পাঠ শেষে শিক্ষার্থীরা</a:t>
            </a:r>
            <a:r>
              <a:rPr lang="en-US" sz="4800" b="1" dirty="0" smtClean="0">
                <a:ln w="11430"/>
                <a:solidFill>
                  <a:srgbClr val="000E2A"/>
                </a:solidFill>
                <a:latin typeface="NikoshBAN"/>
                <a:cs typeface="NikoshBAN" pitchFamily="2" charset="0"/>
              </a:rPr>
              <a:t>----- </a:t>
            </a:r>
            <a:endParaRPr lang="bn-BD" sz="4800" b="1" dirty="0" smtClean="0">
              <a:ln w="11430"/>
              <a:solidFill>
                <a:srgbClr val="000E2A"/>
              </a:solidFill>
              <a:latin typeface="NikoshBAN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1981202"/>
            <a:ext cx="12801600" cy="1447801"/>
            <a:chOff x="0" y="1981200"/>
            <a:chExt cx="12801600" cy="1447800"/>
          </a:xfrm>
        </p:grpSpPr>
        <p:sp>
          <p:nvSpPr>
            <p:cNvPr id="14" name="Rounded Rectangle 13"/>
            <p:cNvSpPr/>
            <p:nvPr/>
          </p:nvSpPr>
          <p:spPr>
            <a:xfrm>
              <a:off x="1066800" y="2209800"/>
              <a:ext cx="11734800" cy="12192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smtClean="0">
                  <a:solidFill>
                    <a:srgbClr val="FFFF00"/>
                  </a:solidFill>
                  <a:latin typeface="NikoshBAN"/>
                </a:rPr>
                <a:t>  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NikoshBAN"/>
                </a:rPr>
                <a:t>গণমাধ্যম</a:t>
              </a:r>
              <a:r>
                <a:rPr lang="en-US" sz="3600" b="1" dirty="0" smtClean="0">
                  <a:solidFill>
                    <a:srgbClr val="FFFF00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NikoshBAN"/>
                </a:rPr>
                <a:t>কি</a:t>
              </a:r>
              <a:r>
                <a:rPr lang="en-US" sz="3600" b="1" dirty="0" smtClean="0">
                  <a:solidFill>
                    <a:srgbClr val="FFFF00"/>
                  </a:solidFill>
                  <a:latin typeface="NikoshBAN"/>
                </a:rPr>
                <a:t>?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NikoshBAN"/>
                </a:rPr>
                <a:t>তা</a:t>
              </a:r>
              <a:r>
                <a:rPr lang="en-US" sz="3600" b="1" dirty="0" smtClean="0">
                  <a:solidFill>
                    <a:srgbClr val="FFFF00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NikoshBAN"/>
                </a:rPr>
                <a:t>ব্যাখ্যা</a:t>
              </a:r>
              <a:r>
                <a:rPr lang="en-US" sz="3600" b="1" dirty="0" smtClean="0">
                  <a:solidFill>
                    <a:srgbClr val="FFFF00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NikoshBAN"/>
                </a:rPr>
                <a:t>করতে</a:t>
              </a:r>
              <a:r>
                <a:rPr lang="en-US" sz="3600" b="1" dirty="0" smtClean="0">
                  <a:solidFill>
                    <a:srgbClr val="FFFF00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NikoshBAN"/>
                </a:rPr>
                <a:t>পারবে</a:t>
              </a:r>
              <a:r>
                <a:rPr lang="bn-BD" sz="3600" b="1" dirty="0" smtClean="0">
                  <a:solidFill>
                    <a:srgbClr val="FFFF00"/>
                  </a:solidFill>
                  <a:latin typeface="NikoshBAN"/>
                </a:rPr>
                <a:t>;</a:t>
              </a:r>
              <a:r>
                <a:rPr lang="en-US" sz="3600" b="1" dirty="0" smtClean="0">
                  <a:solidFill>
                    <a:srgbClr val="FFFF00"/>
                  </a:solidFill>
                  <a:latin typeface="NikoshBAN"/>
                </a:rPr>
                <a:t> </a:t>
              </a:r>
              <a:endParaRPr lang="en-US" sz="3600" dirty="0">
                <a:solidFill>
                  <a:srgbClr val="FFFF00"/>
                </a:solidFill>
                <a:latin typeface="NikoshBAN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1981200"/>
              <a:ext cx="1447800" cy="1447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Ø"/>
              </a:pPr>
              <a:r>
                <a:rPr lang="en-US" sz="6000" dirty="0" smtClean="0">
                  <a:solidFill>
                    <a:srgbClr val="FFFF00"/>
                  </a:solidFill>
                  <a:latin typeface="NikoshBAN"/>
                </a:rPr>
                <a:t> </a:t>
              </a:r>
              <a:endParaRPr lang="en-US" sz="6000" dirty="0">
                <a:solidFill>
                  <a:srgbClr val="FFFF00"/>
                </a:solidFill>
                <a:latin typeface="NikoshBAN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3733800"/>
            <a:ext cx="12801600" cy="1447803"/>
            <a:chOff x="0" y="3733798"/>
            <a:chExt cx="12801600" cy="1447802"/>
          </a:xfrm>
        </p:grpSpPr>
        <p:sp>
          <p:nvSpPr>
            <p:cNvPr id="15" name="Rounded Rectangle 14"/>
            <p:cNvSpPr/>
            <p:nvPr/>
          </p:nvSpPr>
          <p:spPr>
            <a:xfrm>
              <a:off x="1143000" y="3733798"/>
              <a:ext cx="11658600" cy="137159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21" indent="-285721" algn="ctr"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সামাজিকীকরণে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গণমাধ্যমের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ভূমিকা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উল্লেখ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করতে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পারবে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;</a:t>
              </a:r>
              <a:endParaRPr lang="bn-BD" sz="3600" b="1" dirty="0" smtClean="0">
                <a:solidFill>
                  <a:srgbClr val="660033"/>
                </a:solidFill>
                <a:latin typeface="NikoshBAN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3733800"/>
              <a:ext cx="1447800" cy="1447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Ø"/>
              </a:pPr>
              <a:r>
                <a:rPr lang="en-US" sz="6000" dirty="0" smtClean="0">
                  <a:solidFill>
                    <a:srgbClr val="660033"/>
                  </a:solidFill>
                  <a:latin typeface="NikoshBAN"/>
                </a:rPr>
                <a:t> </a:t>
              </a:r>
              <a:endParaRPr lang="en-US" sz="6000" dirty="0">
                <a:solidFill>
                  <a:srgbClr val="660033"/>
                </a:solidFill>
                <a:latin typeface="NikoshBAN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5334000"/>
            <a:ext cx="12801600" cy="1524002"/>
            <a:chOff x="0" y="5486399"/>
            <a:chExt cx="12801600" cy="1524001"/>
          </a:xfrm>
        </p:grpSpPr>
        <p:sp>
          <p:nvSpPr>
            <p:cNvPr id="17" name="Rounded Rectangle 16"/>
            <p:cNvSpPr/>
            <p:nvPr/>
          </p:nvSpPr>
          <p:spPr>
            <a:xfrm>
              <a:off x="1143000" y="5486399"/>
              <a:ext cx="11658600" cy="1523999"/>
            </a:xfrm>
            <a:prstGeom prst="roundRect">
              <a:avLst>
                <a:gd name="adj" fmla="val 3787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21" indent="-285721" algn="ctr"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bg1"/>
                  </a:solidFill>
                  <a:latin typeface="NikoshBAN"/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/>
                </a:rPr>
                <a:t>ব্যাক্তির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/>
                </a:rPr>
                <a:t>সামাজিকীকরণে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/>
                </a:rPr>
                <a:t> ই-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/>
                </a:rPr>
                <a:t>মেইলের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/>
                </a:rPr>
                <a:t>প্রভাব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/>
                </a:rPr>
                <a:t>উল্লেখ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/>
                </a:rPr>
                <a:t>করতে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/>
                </a:rPr>
                <a:t>পারবে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/>
                </a:rPr>
                <a:t>।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5562600"/>
              <a:ext cx="1447800" cy="14478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Ø"/>
              </a:pPr>
              <a:r>
                <a:rPr lang="en-US" sz="6000" dirty="0" smtClean="0">
                  <a:solidFill>
                    <a:schemeClr val="bg1"/>
                  </a:solidFill>
                  <a:latin typeface="NikoshBAN"/>
                </a:rPr>
                <a:t> </a:t>
              </a:r>
              <a:endParaRPr lang="en-US" sz="6000" dirty="0">
                <a:solidFill>
                  <a:schemeClr val="bg1"/>
                </a:solidFill>
                <a:latin typeface="NikoshBAN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6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7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2" y="6934201"/>
            <a:ext cx="6248400" cy="381001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2987675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July 11, 2021</a:t>
            </a:fld>
            <a:endParaRPr lang="en-US" b="1" dirty="0"/>
          </a:p>
        </p:txBody>
      </p:sp>
      <p:pic>
        <p:nvPicPr>
          <p:cNvPr id="7" name="Picture 6" descr="DSC04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886200"/>
            <a:ext cx="4343400" cy="3429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 descr="slide_ic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0"/>
            <a:ext cx="70104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9" descr="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0000"/>
            <a:ext cx="5029200" cy="3505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10" descr="tv_television_Banglades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0"/>
            <a:ext cx="54864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11" descr="Bangladesh-betar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600" y="3962400"/>
            <a:ext cx="3048000" cy="3352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ounded Rectangle 5"/>
          <p:cNvSpPr/>
          <p:nvPr/>
        </p:nvSpPr>
        <p:spPr>
          <a:xfrm>
            <a:off x="0" y="0"/>
            <a:ext cx="12801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ব্যক্তির</a:t>
            </a:r>
            <a:r>
              <a:rPr lang="en-US" sz="4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সামাজিকীকরণে</a:t>
            </a:r>
            <a:r>
              <a:rPr lang="en-US" sz="4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তথ্য</a:t>
            </a:r>
            <a:r>
              <a:rPr lang="en-US" sz="4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ও </a:t>
            </a:r>
            <a:r>
              <a:rPr lang="en-US" sz="4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যোগাযোগ</a:t>
            </a:r>
            <a:r>
              <a:rPr lang="en-US" sz="4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প্রযুক্তিএবং</a:t>
            </a:r>
            <a:r>
              <a:rPr lang="en-US" sz="4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গণমাধ্যমের</a:t>
            </a:r>
            <a:r>
              <a:rPr lang="en-US" sz="4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ভূমিকা</a:t>
            </a:r>
            <a:r>
              <a:rPr lang="en-US" sz="4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400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0" y="1600200"/>
            <a:ext cx="12801600" cy="5715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জনগণের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কাছে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সংবাদ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মতামত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ও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বিনোদন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পরিবেশন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করা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হয়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যেসব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মাধ্যমে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তাকেই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বলে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গণমাধ্যম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।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আর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তথ্য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ও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যোগাযোগ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প্রযুক্তি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বলতে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বোঝায়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সেই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প্রযুক্তি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যার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সাহায্যে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তথ্য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সংরক্ষণ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ও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তা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ব্যবহার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করা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হয়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।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গণমাধ্যম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এবং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তথ্য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ও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যোগাযোগ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প্রযুক্তি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ব্যক্তির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সামাজিকীকরণে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গুরুত্বপূর্ণ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ভূমিকা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660033"/>
                </a:solidFill>
                <a:latin typeface="NikoshBAN"/>
              </a:rPr>
              <a:t>রাখে</a:t>
            </a:r>
            <a:r>
              <a:rPr lang="en-US" sz="4400" dirty="0" smtClean="0">
                <a:solidFill>
                  <a:srgbClr val="660033"/>
                </a:solidFill>
                <a:latin typeface="NikoshBAN"/>
              </a:rPr>
              <a:t>। </a:t>
            </a:r>
            <a:endParaRPr lang="en-US" sz="4400" dirty="0">
              <a:solidFill>
                <a:srgbClr val="660033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6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8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1" y="6934201"/>
            <a:ext cx="5943601" cy="381001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2987675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July 11, 2021</a:t>
            </a:fld>
            <a:endParaRPr lang="en-US" b="1"/>
          </a:p>
        </p:txBody>
      </p:sp>
      <p:sp>
        <p:nvSpPr>
          <p:cNvPr id="11" name="Oval 10"/>
          <p:cNvSpPr/>
          <p:nvPr/>
        </p:nvSpPr>
        <p:spPr>
          <a:xfrm>
            <a:off x="3581400" y="2438400"/>
            <a:ext cx="5715000" cy="281940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সামাজিকীকরণের</a:t>
            </a:r>
            <a:r>
              <a:rPr lang="en-US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বিভিন্ন</a:t>
            </a:r>
            <a:r>
              <a:rPr lang="en-US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গণমাধ্যম</a:t>
            </a:r>
            <a:r>
              <a:rPr lang="en-US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endParaRPr lang="en-US" sz="4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0" y="5257800"/>
            <a:ext cx="3810000" cy="2057400"/>
          </a:xfrm>
          <a:prstGeom prst="wedgeEllipseCallout">
            <a:avLst>
              <a:gd name="adj1" fmla="val 56016"/>
              <a:gd name="adj2" fmla="val -56388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ইলেক্ট্রিনিক</a:t>
            </a:r>
            <a:r>
              <a:rPr lang="en-US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মেইল</a:t>
            </a:r>
            <a:r>
              <a:rPr lang="en-US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endParaRPr lang="en-US" sz="4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686800" y="5410200"/>
            <a:ext cx="4114800" cy="1905000"/>
          </a:xfrm>
          <a:prstGeom prst="wedgeEllipseCallout">
            <a:avLst>
              <a:gd name="adj1" fmla="val -50014"/>
              <a:gd name="adj2" fmla="val -6606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টেলিভিশন</a:t>
            </a:r>
            <a:r>
              <a:rPr lang="en-US" sz="4000" dirty="0" smtClean="0">
                <a:solidFill>
                  <a:srgbClr val="000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endParaRPr lang="en-US" sz="4000" dirty="0">
              <a:solidFill>
                <a:srgbClr val="000E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9753600" y="2819400"/>
            <a:ext cx="3048000" cy="2057400"/>
          </a:xfrm>
          <a:prstGeom prst="wedgeEllipseCallout">
            <a:avLst>
              <a:gd name="adj1" fmla="val -61674"/>
              <a:gd name="adj2" fmla="val -611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বেতার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রেড়িও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endParaRPr lang="en-US" sz="40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9144000" y="0"/>
            <a:ext cx="3657600" cy="2286000"/>
          </a:xfrm>
          <a:prstGeom prst="wedgeEllipseCallout">
            <a:avLst>
              <a:gd name="adj1" fmla="val -67098"/>
              <a:gd name="adj2" fmla="val 5456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সংবাদপত্র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endParaRPr lang="en-US" sz="40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0" y="3505200"/>
            <a:ext cx="3276600" cy="1600200"/>
          </a:xfrm>
          <a:prstGeom prst="wedgeEllipseCallout">
            <a:avLst>
              <a:gd name="adj1" fmla="val 57498"/>
              <a:gd name="adj2" fmla="val -29621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ফেইসবুক</a:t>
            </a:r>
            <a:r>
              <a:rPr lang="en-US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</a:t>
            </a:r>
            <a:endParaRPr lang="en-US" sz="4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3962400" y="5943600"/>
            <a:ext cx="4343400" cy="1371600"/>
          </a:xfrm>
          <a:prstGeom prst="wedgeEllipseCallout">
            <a:avLst>
              <a:gd name="adj1" fmla="val 1827"/>
              <a:gd name="adj2" fmla="val -8891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চলচ্চিত্র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0" y="1752600"/>
            <a:ext cx="3657600" cy="1447800"/>
          </a:xfrm>
          <a:prstGeom prst="wedgeEllipseCallout">
            <a:avLst>
              <a:gd name="adj1" fmla="val 49759"/>
              <a:gd name="adj2" fmla="val 51577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টুইটার</a:t>
            </a:r>
            <a:r>
              <a:rPr lang="en-US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</a:t>
            </a:r>
            <a:endParaRPr lang="en-US" sz="40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572000" y="0"/>
            <a:ext cx="4267200" cy="1676400"/>
          </a:xfrm>
          <a:prstGeom prst="wedgeEllipseCallout">
            <a:avLst>
              <a:gd name="adj1" fmla="val -7837"/>
              <a:gd name="adj2" fmla="val 85155"/>
            </a:avLst>
          </a:prstGeom>
          <a:ln/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ইলেক্ট্রনিক</a:t>
            </a:r>
            <a:r>
              <a:rPr lang="en-US" sz="40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কমার্স</a:t>
            </a:r>
            <a:r>
              <a:rPr lang="en-US" sz="40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</a:t>
            </a:r>
            <a:endParaRPr lang="en-US" sz="4000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33400" y="0"/>
            <a:ext cx="3657600" cy="1447800"/>
          </a:xfrm>
          <a:prstGeom prst="wedgeEllipseCallout">
            <a:avLst>
              <a:gd name="adj1" fmla="val 65668"/>
              <a:gd name="adj2" fmla="val 98658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ইউটিউব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12" grpId="0" animBg="1"/>
      <p:bldP spid="17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40680" y="6925738"/>
            <a:ext cx="736092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July 11, 2021</a:t>
            </a:fld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294120" cy="10566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4700" b="1" dirty="0" err="1" smtClean="0">
                <a:solidFill>
                  <a:srgbClr val="FFFF00"/>
                </a:solidFill>
                <a:latin typeface="NikoshBAN"/>
              </a:rPr>
              <a:t>একক</a:t>
            </a:r>
            <a:r>
              <a:rPr lang="en-US" sz="47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700" b="1" dirty="0" err="1" smtClean="0">
                <a:solidFill>
                  <a:srgbClr val="FFFF00"/>
                </a:solidFill>
                <a:latin typeface="NikoshBAN"/>
              </a:rPr>
              <a:t>কাজঃ</a:t>
            </a:r>
            <a:endParaRPr lang="en-US" sz="47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1219200"/>
            <a:ext cx="9829800" cy="1028838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গণমাধ্যম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কাকে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বলে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?</a:t>
            </a:r>
            <a:endParaRPr lang="en-US" sz="6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439703"/>
            <a:ext cx="12801600" cy="2875497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সামাজিকীকরণে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ভুমিকা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পালনকারী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কয়েকটি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গণমাধ্যমের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নাম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বল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। </a:t>
            </a:r>
            <a:endParaRPr lang="en-US" sz="6000" b="1" dirty="0">
              <a:solidFill>
                <a:srgbClr val="660033"/>
              </a:solidFill>
              <a:latin typeface="NikoshB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8" r="4557" b="39687"/>
          <a:stretch/>
        </p:blipFill>
        <p:spPr>
          <a:xfrm>
            <a:off x="8991601" y="2"/>
            <a:ext cx="3810001" cy="3581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52401" y="2315032"/>
            <a:ext cx="9067799" cy="1952168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/>
              </a:rPr>
              <a:t>তথ্য</a:t>
            </a: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ও </a:t>
            </a:r>
            <a:r>
              <a:rPr lang="en-US" sz="6000" b="1" dirty="0" err="1" smtClean="0">
                <a:solidFill>
                  <a:srgbClr val="002060"/>
                </a:solidFill>
                <a:latin typeface="NikoshBAN"/>
              </a:rPr>
              <a:t>যোগাযোগ</a:t>
            </a: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/>
              </a:rPr>
              <a:t>প্রযুক্তি</a:t>
            </a: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/>
              </a:rPr>
              <a:t>কাকে</a:t>
            </a: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/>
              </a:rPr>
              <a:t>বলে</a:t>
            </a: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?</a:t>
            </a:r>
            <a:endParaRPr lang="en-US" sz="6000" b="1" dirty="0">
              <a:solidFill>
                <a:srgbClr val="002060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/>
      <p:bldP spid="9" grpId="0"/>
    </p:bldLst>
  </p:timing>
</p:sld>
</file>

<file path=ppt/theme/theme1.xml><?xml version="1.0" encoding="utf-8"?>
<a:theme xmlns:a="http://schemas.openxmlformats.org/drawingml/2006/main" name="Theme1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13869</TotalTime>
  <Words>1364</Words>
  <Application>Microsoft Office PowerPoint</Application>
  <PresentationFormat>Custom</PresentationFormat>
  <Paragraphs>177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Kawcher Hossen</dc:creator>
  <cp:lastModifiedBy>user</cp:lastModifiedBy>
  <cp:revision>1250</cp:revision>
  <dcterms:created xsi:type="dcterms:W3CDTF">2006-08-16T00:00:00Z</dcterms:created>
  <dcterms:modified xsi:type="dcterms:W3CDTF">2021-07-11T13:25:35Z</dcterms:modified>
</cp:coreProperties>
</file>