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9" r:id="rId3"/>
    <p:sldId id="258" r:id="rId4"/>
    <p:sldId id="259" r:id="rId5"/>
    <p:sldId id="260" r:id="rId6"/>
    <p:sldId id="389" r:id="rId7"/>
    <p:sldId id="349" r:id="rId8"/>
    <p:sldId id="351" r:id="rId9"/>
    <p:sldId id="352" r:id="rId10"/>
    <p:sldId id="390" r:id="rId11"/>
    <p:sldId id="382" r:id="rId12"/>
    <p:sldId id="353" r:id="rId13"/>
    <p:sldId id="354" r:id="rId14"/>
    <p:sldId id="391" r:id="rId15"/>
    <p:sldId id="393" r:id="rId16"/>
    <p:sldId id="394" r:id="rId17"/>
    <p:sldId id="395" r:id="rId18"/>
    <p:sldId id="396" r:id="rId19"/>
    <p:sldId id="397" r:id="rId20"/>
    <p:sldId id="388" r:id="rId21"/>
    <p:sldId id="323" r:id="rId22"/>
    <p:sldId id="325" r:id="rId23"/>
    <p:sldId id="326" r:id="rId24"/>
    <p:sldId id="381" r:id="rId25"/>
    <p:sldId id="282" r:id="rId26"/>
    <p:sldId id="283" r:id="rId27"/>
    <p:sldId id="284" r:id="rId28"/>
    <p:sldId id="280" r:id="rId29"/>
    <p:sldId id="308" r:id="rId30"/>
    <p:sldId id="30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53" y="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347D8-9D24-4944-B1C4-C10DA75F5509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A191BD-57E3-4C9A-BCF8-72134FD232C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as-IN" sz="2800" b="1" dirty="0">
              <a:solidFill>
                <a:srgbClr val="002060"/>
              </a:solidFill>
            </a:rPr>
            <a:t>জাবেদা  কি তা  বলতে পারবে।</a:t>
          </a:r>
          <a:endParaRPr lang="en-US" sz="2800" b="0" u="none" dirty="0">
            <a:solidFill>
              <a:srgbClr val="002060"/>
            </a:solidFill>
          </a:endParaRPr>
        </a:p>
      </dgm:t>
    </dgm:pt>
    <dgm:pt modelId="{E8BB6674-E317-4692-A018-8AB8056D2015}" type="parTrans" cxnId="{183D94D7-C7CB-4EF3-A506-6F552D54C30F}">
      <dgm:prSet/>
      <dgm:spPr/>
      <dgm:t>
        <a:bodyPr/>
        <a:lstStyle/>
        <a:p>
          <a:endParaRPr lang="en-US"/>
        </a:p>
      </dgm:t>
    </dgm:pt>
    <dgm:pt modelId="{75827863-C58A-469F-9BD7-2B386BAD5254}" type="sibTrans" cxnId="{183D94D7-C7CB-4EF3-A506-6F552D54C30F}">
      <dgm:prSet/>
      <dgm:spPr/>
      <dgm:t>
        <a:bodyPr/>
        <a:lstStyle/>
        <a:p>
          <a:endParaRPr lang="en-US"/>
        </a:p>
      </dgm:t>
    </dgm:pt>
    <dgm:pt modelId="{BAE3193A-F8CE-435F-8AA9-4E2D0AE4F659}">
      <dgm:prSet phldrT="[Text]" custT="1"/>
      <dgm:spPr>
        <a:solidFill>
          <a:srgbClr val="00B050"/>
        </a:solidFill>
      </dgm:spPr>
      <dgm:t>
        <a:bodyPr/>
        <a:lstStyle/>
        <a:p>
          <a:r>
            <a:rPr lang="as-IN" sz="2800" b="1" dirty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ডেবিট  ও  ক্রেডিট  নির্ণয়  করতে  পারবে। </a:t>
          </a:r>
          <a:endParaRPr lang="en-US" sz="2800" b="0" u="none" dirty="0">
            <a:solidFill>
              <a:srgbClr val="002060"/>
            </a:solidFill>
            <a:latin typeface="Vrinda" pitchFamily="2" charset="0"/>
            <a:cs typeface="Vrinda" pitchFamily="2" charset="0"/>
          </a:endParaRPr>
        </a:p>
      </dgm:t>
    </dgm:pt>
    <dgm:pt modelId="{D61CE14E-030E-4C18-9B50-5921EA7E1EC7}" type="parTrans" cxnId="{615596B6-DDB4-4F7A-B9EA-1A2BD4A0A2BE}">
      <dgm:prSet/>
      <dgm:spPr/>
      <dgm:t>
        <a:bodyPr/>
        <a:lstStyle/>
        <a:p>
          <a:endParaRPr lang="en-US"/>
        </a:p>
      </dgm:t>
    </dgm:pt>
    <dgm:pt modelId="{C0BE03F5-EC66-4C89-B513-6212523C4BD2}" type="sibTrans" cxnId="{615596B6-DDB4-4F7A-B9EA-1A2BD4A0A2BE}">
      <dgm:prSet/>
      <dgm:spPr/>
      <dgm:t>
        <a:bodyPr/>
        <a:lstStyle/>
        <a:p>
          <a:endParaRPr lang="en-US"/>
        </a:p>
      </dgm:t>
    </dgm:pt>
    <dgm:pt modelId="{2AE73A67-3A3D-4AF8-BDC9-6910874D1A3D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as-IN" sz="2800" b="1" dirty="0">
              <a:solidFill>
                <a:schemeClr val="tx1"/>
              </a:solidFill>
            </a:rPr>
            <a:t>জাবেদার শ্রেণিবিভিগ  করতে পারবে।</a:t>
          </a:r>
          <a:endParaRPr lang="en-US" sz="2800" b="0" u="none" dirty="0">
            <a:solidFill>
              <a:schemeClr val="tx1"/>
            </a:solidFill>
          </a:endParaRPr>
        </a:p>
      </dgm:t>
    </dgm:pt>
    <dgm:pt modelId="{9F0C0273-98CC-4E17-8A66-99999C43D8AB}" type="parTrans" cxnId="{D18EF652-6159-4D14-BD83-ABBF4AB062E9}">
      <dgm:prSet/>
      <dgm:spPr/>
      <dgm:t>
        <a:bodyPr/>
        <a:lstStyle/>
        <a:p>
          <a:endParaRPr lang="en-US"/>
        </a:p>
      </dgm:t>
    </dgm:pt>
    <dgm:pt modelId="{5353BC97-5D80-45EF-B787-017D52FA7E44}" type="sibTrans" cxnId="{D18EF652-6159-4D14-BD83-ABBF4AB062E9}">
      <dgm:prSet/>
      <dgm:spPr/>
      <dgm:t>
        <a:bodyPr/>
        <a:lstStyle/>
        <a:p>
          <a:endParaRPr lang="en-US"/>
        </a:p>
      </dgm:t>
    </dgm:pt>
    <dgm:pt modelId="{3FA82910-EBD3-4BC0-A17D-97D7EA2EF24C}" type="pres">
      <dgm:prSet presAssocID="{3FA347D8-9D24-4944-B1C4-C10DA75F5509}" presName="Name0" presStyleCnt="0">
        <dgm:presLayoutVars>
          <dgm:dir/>
          <dgm:resizeHandles val="exact"/>
        </dgm:presLayoutVars>
      </dgm:prSet>
      <dgm:spPr/>
    </dgm:pt>
    <dgm:pt modelId="{4936AFD2-11DE-45B9-AD6A-839FF51BB114}" type="pres">
      <dgm:prSet presAssocID="{91A191BD-57E3-4C9A-BCF8-72134FD232C1}" presName="node" presStyleLbl="node1" presStyleIdx="0" presStyleCnt="3" custLinFactNeighborX="-2906" custLinFactNeighborY="-1639">
        <dgm:presLayoutVars>
          <dgm:bulletEnabled val="1"/>
        </dgm:presLayoutVars>
      </dgm:prSet>
      <dgm:spPr/>
    </dgm:pt>
    <dgm:pt modelId="{B103D6C1-505F-410F-A654-9896C7E505F7}" type="pres">
      <dgm:prSet presAssocID="{75827863-C58A-469F-9BD7-2B386BAD5254}" presName="sibTrans" presStyleCnt="0"/>
      <dgm:spPr/>
    </dgm:pt>
    <dgm:pt modelId="{BD0E8127-0DD0-4354-8AE9-A9C456AC98C1}" type="pres">
      <dgm:prSet presAssocID="{2AE73A67-3A3D-4AF8-BDC9-6910874D1A3D}" presName="node" presStyleLbl="node1" presStyleIdx="1" presStyleCnt="3">
        <dgm:presLayoutVars>
          <dgm:bulletEnabled val="1"/>
        </dgm:presLayoutVars>
      </dgm:prSet>
      <dgm:spPr/>
    </dgm:pt>
    <dgm:pt modelId="{5D518A15-9C58-4223-9839-36B5F5CC1CF0}" type="pres">
      <dgm:prSet presAssocID="{5353BC97-5D80-45EF-B787-017D52FA7E44}" presName="sibTrans" presStyleCnt="0"/>
      <dgm:spPr/>
    </dgm:pt>
    <dgm:pt modelId="{A580BF31-B2A6-4DA2-A524-BB7CCE1817DC}" type="pres">
      <dgm:prSet presAssocID="{BAE3193A-F8CE-435F-8AA9-4E2D0AE4F659}" presName="node" presStyleLbl="node1" presStyleIdx="2" presStyleCnt="3">
        <dgm:presLayoutVars>
          <dgm:bulletEnabled val="1"/>
        </dgm:presLayoutVars>
      </dgm:prSet>
      <dgm:spPr/>
    </dgm:pt>
  </dgm:ptLst>
  <dgm:cxnLst>
    <dgm:cxn modelId="{5D441D21-B626-4960-84CE-B037FCF44632}" type="presOf" srcId="{2AE73A67-3A3D-4AF8-BDC9-6910874D1A3D}" destId="{BD0E8127-0DD0-4354-8AE9-A9C456AC98C1}" srcOrd="0" destOrd="0" presId="urn:microsoft.com/office/officeart/2005/8/layout/hList6"/>
    <dgm:cxn modelId="{2084314C-EB4F-4CB9-AA66-275BDDA6DC0B}" type="presOf" srcId="{BAE3193A-F8CE-435F-8AA9-4E2D0AE4F659}" destId="{A580BF31-B2A6-4DA2-A524-BB7CCE1817DC}" srcOrd="0" destOrd="0" presId="urn:microsoft.com/office/officeart/2005/8/layout/hList6"/>
    <dgm:cxn modelId="{D18EF652-6159-4D14-BD83-ABBF4AB062E9}" srcId="{3FA347D8-9D24-4944-B1C4-C10DA75F5509}" destId="{2AE73A67-3A3D-4AF8-BDC9-6910874D1A3D}" srcOrd="1" destOrd="0" parTransId="{9F0C0273-98CC-4E17-8A66-99999C43D8AB}" sibTransId="{5353BC97-5D80-45EF-B787-017D52FA7E44}"/>
    <dgm:cxn modelId="{2353EA9B-298F-4301-BFD1-5BE3A9E85C9C}" type="presOf" srcId="{3FA347D8-9D24-4944-B1C4-C10DA75F5509}" destId="{3FA82910-EBD3-4BC0-A17D-97D7EA2EF24C}" srcOrd="0" destOrd="0" presId="urn:microsoft.com/office/officeart/2005/8/layout/hList6"/>
    <dgm:cxn modelId="{615596B6-DDB4-4F7A-B9EA-1A2BD4A0A2BE}" srcId="{3FA347D8-9D24-4944-B1C4-C10DA75F5509}" destId="{BAE3193A-F8CE-435F-8AA9-4E2D0AE4F659}" srcOrd="2" destOrd="0" parTransId="{D61CE14E-030E-4C18-9B50-5921EA7E1EC7}" sibTransId="{C0BE03F5-EC66-4C89-B513-6212523C4BD2}"/>
    <dgm:cxn modelId="{183D94D7-C7CB-4EF3-A506-6F552D54C30F}" srcId="{3FA347D8-9D24-4944-B1C4-C10DA75F5509}" destId="{91A191BD-57E3-4C9A-BCF8-72134FD232C1}" srcOrd="0" destOrd="0" parTransId="{E8BB6674-E317-4692-A018-8AB8056D2015}" sibTransId="{75827863-C58A-469F-9BD7-2B386BAD5254}"/>
    <dgm:cxn modelId="{4C19F6E1-A195-4C36-B315-2837D131841A}" type="presOf" srcId="{91A191BD-57E3-4C9A-BCF8-72134FD232C1}" destId="{4936AFD2-11DE-45B9-AD6A-839FF51BB114}" srcOrd="0" destOrd="0" presId="urn:microsoft.com/office/officeart/2005/8/layout/hList6"/>
    <dgm:cxn modelId="{2F3703CA-D4B0-4537-A223-F80D834B3267}" type="presParOf" srcId="{3FA82910-EBD3-4BC0-A17D-97D7EA2EF24C}" destId="{4936AFD2-11DE-45B9-AD6A-839FF51BB114}" srcOrd="0" destOrd="0" presId="urn:microsoft.com/office/officeart/2005/8/layout/hList6"/>
    <dgm:cxn modelId="{66BFFDE2-1396-44CA-A54D-68D2E49BCE90}" type="presParOf" srcId="{3FA82910-EBD3-4BC0-A17D-97D7EA2EF24C}" destId="{B103D6C1-505F-410F-A654-9896C7E505F7}" srcOrd="1" destOrd="0" presId="urn:microsoft.com/office/officeart/2005/8/layout/hList6"/>
    <dgm:cxn modelId="{84A375A9-FB53-499D-BC45-71EB9F32E1E1}" type="presParOf" srcId="{3FA82910-EBD3-4BC0-A17D-97D7EA2EF24C}" destId="{BD0E8127-0DD0-4354-8AE9-A9C456AC98C1}" srcOrd="2" destOrd="0" presId="urn:microsoft.com/office/officeart/2005/8/layout/hList6"/>
    <dgm:cxn modelId="{C752553B-C541-477E-BE65-2E77DD76BB90}" type="presParOf" srcId="{3FA82910-EBD3-4BC0-A17D-97D7EA2EF24C}" destId="{5D518A15-9C58-4223-9839-36B5F5CC1CF0}" srcOrd="3" destOrd="0" presId="urn:microsoft.com/office/officeart/2005/8/layout/hList6"/>
    <dgm:cxn modelId="{86A5E86D-54D9-4957-9711-98EC6CC72F6F}" type="presParOf" srcId="{3FA82910-EBD3-4BC0-A17D-97D7EA2EF24C}" destId="{A580BF31-B2A6-4DA2-A524-BB7CCE1817D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6AFD2-11DE-45B9-AD6A-839FF51BB114}">
      <dsp:nvSpPr>
        <dsp:cNvPr id="0" name=""/>
        <dsp:cNvSpPr/>
      </dsp:nvSpPr>
      <dsp:spPr>
        <a:xfrm rot="16200000">
          <a:off x="-579890" y="579890"/>
          <a:ext cx="4648200" cy="3488418"/>
        </a:xfrm>
        <a:prstGeom prst="flowChartManualOperation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b="1" kern="1200" dirty="0">
              <a:solidFill>
                <a:srgbClr val="002060"/>
              </a:solidFill>
            </a:rPr>
            <a:t>জাবেদা  কি তা  বলতে পারবে।</a:t>
          </a:r>
          <a:endParaRPr lang="en-US" sz="2800" b="0" u="none" kern="1200" dirty="0">
            <a:solidFill>
              <a:srgbClr val="002060"/>
            </a:solidFill>
          </a:endParaRPr>
        </a:p>
      </dsp:txBody>
      <dsp:txXfrm rot="5400000">
        <a:off x="1" y="929639"/>
        <a:ext cx="3488418" cy="2788920"/>
      </dsp:txXfrm>
    </dsp:sp>
    <dsp:sp modelId="{BD0E8127-0DD0-4354-8AE9-A9C456AC98C1}">
      <dsp:nvSpPr>
        <dsp:cNvPr id="0" name=""/>
        <dsp:cNvSpPr/>
      </dsp:nvSpPr>
      <dsp:spPr>
        <a:xfrm rot="16200000">
          <a:off x="3171501" y="579890"/>
          <a:ext cx="4648200" cy="3488418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b="1" kern="1200" dirty="0">
              <a:solidFill>
                <a:schemeClr val="tx1"/>
              </a:solidFill>
            </a:rPr>
            <a:t>জাবেদার শ্রেণিবিভিগ  করতে পারবে।</a:t>
          </a:r>
          <a:endParaRPr lang="en-US" sz="2800" b="0" u="none" kern="1200" dirty="0">
            <a:solidFill>
              <a:schemeClr val="tx1"/>
            </a:solidFill>
          </a:endParaRPr>
        </a:p>
      </dsp:txBody>
      <dsp:txXfrm rot="5400000">
        <a:off x="3751392" y="929639"/>
        <a:ext cx="3488418" cy="2788920"/>
      </dsp:txXfrm>
    </dsp:sp>
    <dsp:sp modelId="{A580BF31-B2A6-4DA2-A524-BB7CCE1817DC}">
      <dsp:nvSpPr>
        <dsp:cNvPr id="0" name=""/>
        <dsp:cNvSpPr/>
      </dsp:nvSpPr>
      <dsp:spPr>
        <a:xfrm rot="16200000">
          <a:off x="6921550" y="579890"/>
          <a:ext cx="4648200" cy="3488418"/>
        </a:xfrm>
        <a:prstGeom prst="flowChartManualOperation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b="1" kern="1200" dirty="0">
              <a:solidFill>
                <a:srgbClr val="002060"/>
              </a:solidFill>
              <a:latin typeface="Vrinda" pitchFamily="2" charset="0"/>
              <a:cs typeface="Vrinda" pitchFamily="2" charset="0"/>
            </a:rPr>
            <a:t>ডেবিট  ও  ক্রেডিট  নির্ণয়  করতে  পারবে। </a:t>
          </a:r>
          <a:endParaRPr lang="en-US" sz="2800" b="0" u="none" kern="1200" dirty="0">
            <a:solidFill>
              <a:srgbClr val="002060"/>
            </a:solidFill>
            <a:latin typeface="Vrinda" pitchFamily="2" charset="0"/>
            <a:cs typeface="Vrinda" pitchFamily="2" charset="0"/>
          </a:endParaRPr>
        </a:p>
      </dsp:txBody>
      <dsp:txXfrm rot="5400000">
        <a:off x="7501441" y="929639"/>
        <a:ext cx="3488418" cy="2788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8FF9-D170-4418-9034-ECA1CD1BE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8425E-8693-4CE4-80D5-D42BCED3C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F606B-4A73-4650-9C68-FC7FCEC3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97F3-75CB-408C-95F0-85CA994453E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A886A-B260-4C26-A81D-BC0895CD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BA9E5-6909-492D-87B3-80EAC264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1F87-8877-4EB6-A52C-F55576FA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8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7C62-3B42-4415-AD56-15E19089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A1C04-F973-44FF-A6B0-F3FC6CE84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D8F69-EC78-4E84-BBFE-DFEEAB7D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97F3-75CB-408C-95F0-85CA994453E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D835A-180C-41BA-BDE6-22405C06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2A9A8-0943-4834-A956-DE6AFFCF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1F87-8877-4EB6-A52C-F55576FA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09D40D-2042-4F7E-9C7D-127FF53B3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0E639-D199-4676-95C0-DC1C67480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5444D-E84A-4FC6-B047-34F78C4A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97F3-75CB-408C-95F0-85CA994453E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E8D26-C7DA-4F2B-AE91-473C49DF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5142B-24F4-4110-ACD7-221407DE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1F87-8877-4EB6-A52C-F55576FA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1D564-C892-402C-A2EE-12324A13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A0F92-F109-4B90-95D4-0B0F8639F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746ED-9226-4CFB-9DB9-33C21B4B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97F3-75CB-408C-95F0-85CA994453E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56B8C-A37E-4010-8642-5BC23351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1BBDC-8CFF-43E7-A5F0-046157FF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1F87-8877-4EB6-A52C-F55576FA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7226-08AF-418E-A7DC-87F09854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6FF76-86F0-4963-92F4-46CC73FF4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1F324-5BE9-4906-BDC8-C7535B11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97F3-75CB-408C-95F0-85CA994453E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E1F5B-0485-45EF-ADAC-4078E834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BFA09-6237-4A0B-ADF1-B1F33003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1F87-8877-4EB6-A52C-F55576FA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4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DCAE-157A-4FF0-8D7F-198FD1F9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CD1B2-38ED-4D84-8846-22940AA16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3249E-902B-4B67-ACBC-EC4CF1898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5E2E5-7453-4C75-BCEA-110D4B9E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97F3-75CB-408C-95F0-85CA994453E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28F1C-1D86-419B-897D-851C7D93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0C960-8EFC-44B2-AE2A-D62CAAEA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1F87-8877-4EB6-A52C-F55576FA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2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4273-F863-49B2-81C4-84BF2D42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9CCB1-0BB4-450A-A4FF-EB372239A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ED74B-9779-4E91-9977-BABDF2CD4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C835B-B528-4E56-A58A-A9B6A5F36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85C19-199C-4908-BFEB-6CF086CBB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A2A2-D084-4043-AA77-FBE1D03F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97F3-75CB-408C-95F0-85CA994453E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3FA1D-D5BD-40BD-89C0-14EB3C26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3DAAF-8BE2-44F0-A170-1DE1936E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1F87-8877-4EB6-A52C-F55576FA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649D-AF8B-4209-A305-6A223286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FD90B-4691-44D1-A5C0-82964E4C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97F3-75CB-408C-95F0-85CA994453E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E8E81-4252-441F-A20F-386EFB77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060CB-0789-44FC-BFCA-DE288B7A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1F87-8877-4EB6-A52C-F55576FA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9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6D9A5-9C62-49C5-ACC6-E5C357CA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97F3-75CB-408C-95F0-85CA994453E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ADE3E-5E89-4EA7-941A-33E3BEB4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92253-E984-41BC-914B-B058230B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1F87-8877-4EB6-A52C-F55576FA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00F8-81AD-4659-BBCD-7192E28B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3AEB5-FDD1-4E98-A8FE-3816CCF63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05F3E-B4FC-4416-8B12-616EFC7E2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0CD6C-2395-4F18-9D68-5FE1D041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97F3-75CB-408C-95F0-85CA994453E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4BF58-B0F1-411A-83E2-45A0B4BA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E6711-5D48-496F-8EE9-3D3CEAEF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1F87-8877-4EB6-A52C-F55576FA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4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8515D-5E35-4F81-8722-C26E1AEB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CE8F1-1B0D-490B-BD7F-A15F9E194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DE795-3F41-4298-B7B9-41C65688B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133D6-B5EC-49B5-809D-EDF1A0B5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97F3-75CB-408C-95F0-85CA994453E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94DD7-3716-46C0-BA2A-0A9AAB11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E4A71-6F6D-47EE-A37C-0AA97173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1F87-8877-4EB6-A52C-F55576FA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9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212C6-6D61-4061-82E0-8440ECB9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C0678-F98C-4B29-8792-35C8D73E7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1C46B-3ED1-4C5F-8BC4-39C9326DD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C97F3-75CB-408C-95F0-85CA994453E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082F9-3173-4B64-BECD-99F8784AC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7157A-EA5B-45CE-BC8B-B4F5B614B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D1F87-8877-4EB6-A52C-F55576FA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9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17E7AA-A0FD-460F-AA94-6C5BB5DBB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84" y="443347"/>
            <a:ext cx="11425380" cy="6033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582401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042741-370B-41B3-B067-BF5331E8D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445688"/>
            <a:ext cx="10991850" cy="3282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FB9C9F-6129-4D2F-A0EB-B55779DDB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" y="3793310"/>
            <a:ext cx="10982325" cy="2668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60" y="153763"/>
            <a:ext cx="11904638" cy="65518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2540" y="361951"/>
            <a:ext cx="11485062" cy="61150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18304" y="477560"/>
            <a:ext cx="4723170" cy="1046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কি?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42" y="1723818"/>
            <a:ext cx="11122314" cy="16158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00" b="1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  <a:p>
            <a:pPr algn="ctr"/>
            <a:r>
              <a:rPr lang="as-IN" sz="3200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ব্যবসায়িক লেনদেন সমূহ সংঘটিত হওয়ার পর তারিখের ক্রম অনুযায়ী ডেবিট ও ক্রেডিট পক্ষ বিশ্লেষণ করে সংক্ষিপ্ত ব্যাখ্যাসহ যে বইয়ে সর্ব প্রথম লিপিবদ্ধ করা হয় , তাকে জাবেদা বলা হয় । </a:t>
            </a:r>
            <a:endParaRPr lang="en-US" sz="3200" b="1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858A02-B929-4CE5-ABDE-37E5CB1C56E3}"/>
              </a:ext>
            </a:extLst>
          </p:cNvPr>
          <p:cNvSpPr/>
          <p:nvPr/>
        </p:nvSpPr>
        <p:spPr>
          <a:xfrm>
            <a:off x="646954" y="4072116"/>
            <a:ext cx="109156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যতটুকু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জাবেদাতে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হিসাবের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জাবেদা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জাবেদাকে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হিসাবের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প্রাথিমিক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57" y="153763"/>
            <a:ext cx="11860200" cy="65518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7933" y="361950"/>
            <a:ext cx="11434276" cy="61658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B13AE8D-46E0-4C7B-ABAD-90CB48147D8F}"/>
              </a:ext>
            </a:extLst>
          </p:cNvPr>
          <p:cNvSpPr/>
          <p:nvPr/>
        </p:nvSpPr>
        <p:spPr>
          <a:xfrm>
            <a:off x="8810530" y="1618195"/>
            <a:ext cx="2603500" cy="5433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 জাবেদা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EBC2CBEF-9739-4DEE-A998-80EE8ED3AD93}"/>
              </a:ext>
            </a:extLst>
          </p:cNvPr>
          <p:cNvSpPr/>
          <p:nvPr/>
        </p:nvSpPr>
        <p:spPr>
          <a:xfrm>
            <a:off x="584200" y="1554825"/>
            <a:ext cx="2766657" cy="5433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জাবেদা</a:t>
            </a: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82B0E621-26F9-4215-9F9B-832B77EC29AB}"/>
              </a:ext>
            </a:extLst>
          </p:cNvPr>
          <p:cNvSpPr/>
          <p:nvPr/>
        </p:nvSpPr>
        <p:spPr>
          <a:xfrm>
            <a:off x="8547100" y="5204792"/>
            <a:ext cx="2866931" cy="45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জাবেদা</a:t>
            </a:r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3BC33244-DE47-473F-8F3E-1A23B6A29702}"/>
              </a:ext>
            </a:extLst>
          </p:cNvPr>
          <p:cNvSpPr/>
          <p:nvPr/>
        </p:nvSpPr>
        <p:spPr>
          <a:xfrm>
            <a:off x="584200" y="2627252"/>
            <a:ext cx="3505200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ক্রয় জাবেদা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FE31B6D4-8281-4235-9266-27A012E3BE35}"/>
              </a:ext>
            </a:extLst>
          </p:cNvPr>
          <p:cNvSpPr/>
          <p:nvPr/>
        </p:nvSpPr>
        <p:spPr>
          <a:xfrm>
            <a:off x="584200" y="3177217"/>
            <a:ext cx="3505200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 জাবেদা</a:t>
            </a:r>
          </a:p>
        </p:txBody>
      </p:sp>
      <p:sp>
        <p:nvSpPr>
          <p:cNvPr id="12" name="Rounded Rectangle 30">
            <a:extLst>
              <a:ext uri="{FF2B5EF4-FFF2-40B4-BE49-F238E27FC236}">
                <a16:creationId xmlns:a16="http://schemas.microsoft.com/office/drawing/2014/main" id="{63E87659-3B85-4558-858B-B7A6B93DE898}"/>
              </a:ext>
            </a:extLst>
          </p:cNvPr>
          <p:cNvSpPr/>
          <p:nvPr/>
        </p:nvSpPr>
        <p:spPr>
          <a:xfrm>
            <a:off x="584200" y="3747062"/>
            <a:ext cx="3505200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ক্রয়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জাবেদা</a:t>
            </a:r>
          </a:p>
        </p:txBody>
      </p:sp>
      <p:sp>
        <p:nvSpPr>
          <p:cNvPr id="14" name="Rounded Rectangle 31">
            <a:extLst>
              <a:ext uri="{FF2B5EF4-FFF2-40B4-BE49-F238E27FC236}">
                <a16:creationId xmlns:a16="http://schemas.microsoft.com/office/drawing/2014/main" id="{E7134883-46B3-424B-867E-3E25025B632D}"/>
              </a:ext>
            </a:extLst>
          </p:cNvPr>
          <p:cNvSpPr/>
          <p:nvPr/>
        </p:nvSpPr>
        <p:spPr>
          <a:xfrm>
            <a:off x="584200" y="4316907"/>
            <a:ext cx="3505200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জাবেদা</a:t>
            </a:r>
          </a:p>
        </p:txBody>
      </p:sp>
      <p:sp>
        <p:nvSpPr>
          <p:cNvPr id="15" name="Rounded Rectangle 32">
            <a:extLst>
              <a:ext uri="{FF2B5EF4-FFF2-40B4-BE49-F238E27FC236}">
                <a16:creationId xmlns:a16="http://schemas.microsoft.com/office/drawing/2014/main" id="{A2EF081E-D0A8-4251-97A4-EDCB7665EAF1}"/>
              </a:ext>
            </a:extLst>
          </p:cNvPr>
          <p:cNvSpPr/>
          <p:nvPr/>
        </p:nvSpPr>
        <p:spPr>
          <a:xfrm>
            <a:off x="584200" y="4888905"/>
            <a:ext cx="3505200" cy="459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জাবেদা</a:t>
            </a:r>
          </a:p>
        </p:txBody>
      </p:sp>
      <p:sp>
        <p:nvSpPr>
          <p:cNvPr id="16" name="Rounded Rectangle 33">
            <a:extLst>
              <a:ext uri="{FF2B5EF4-FFF2-40B4-BE49-F238E27FC236}">
                <a16:creationId xmlns:a16="http://schemas.microsoft.com/office/drawing/2014/main" id="{DE3B0762-FCAA-4017-A454-101D28AF2226}"/>
              </a:ext>
            </a:extLst>
          </p:cNvPr>
          <p:cNvSpPr/>
          <p:nvPr/>
        </p:nvSpPr>
        <p:spPr>
          <a:xfrm>
            <a:off x="8547100" y="2848212"/>
            <a:ext cx="2866932" cy="45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প্ররম্ভিক জাবেদা</a:t>
            </a:r>
          </a:p>
        </p:txBody>
      </p:sp>
      <p:sp>
        <p:nvSpPr>
          <p:cNvPr id="17" name="Rounded Rectangle 34">
            <a:extLst>
              <a:ext uri="{FF2B5EF4-FFF2-40B4-BE49-F238E27FC236}">
                <a16:creationId xmlns:a16="http://schemas.microsoft.com/office/drawing/2014/main" id="{B7C9962B-97B4-40B2-9AE7-23725D68CABF}"/>
              </a:ext>
            </a:extLst>
          </p:cNvPr>
          <p:cNvSpPr/>
          <p:nvPr/>
        </p:nvSpPr>
        <p:spPr>
          <a:xfrm>
            <a:off x="8547100" y="3406967"/>
            <a:ext cx="2866930" cy="45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সমাপনী জাবেদা</a:t>
            </a:r>
          </a:p>
        </p:txBody>
      </p:sp>
      <p:sp>
        <p:nvSpPr>
          <p:cNvPr id="18" name="Rounded Rectangle 35">
            <a:extLst>
              <a:ext uri="{FF2B5EF4-FFF2-40B4-BE49-F238E27FC236}">
                <a16:creationId xmlns:a16="http://schemas.microsoft.com/office/drawing/2014/main" id="{FBA072F3-EF4D-45C5-ACC9-F208DAA3FE06}"/>
              </a:ext>
            </a:extLst>
          </p:cNvPr>
          <p:cNvSpPr/>
          <p:nvPr/>
        </p:nvSpPr>
        <p:spPr>
          <a:xfrm>
            <a:off x="8547100" y="3978974"/>
            <a:ext cx="2866931" cy="45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সংশোধনী জাবেদা</a:t>
            </a:r>
          </a:p>
        </p:txBody>
      </p: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id="{A3CE14A3-B2EE-42F9-B1BD-BF9AFDE8E0FE}"/>
              </a:ext>
            </a:extLst>
          </p:cNvPr>
          <p:cNvSpPr/>
          <p:nvPr/>
        </p:nvSpPr>
        <p:spPr>
          <a:xfrm>
            <a:off x="8547100" y="4537729"/>
            <a:ext cx="2866931" cy="45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সমন্বয় জাবেদা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63FFCD-4822-4658-A35F-813E9617ADE8}"/>
              </a:ext>
            </a:extLst>
          </p:cNvPr>
          <p:cNvSpPr txBox="1"/>
          <p:nvPr/>
        </p:nvSpPr>
        <p:spPr>
          <a:xfrm>
            <a:off x="3859274" y="697503"/>
            <a:ext cx="479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 </a:t>
            </a:r>
            <a:r>
              <a:rPr lang="en-US" sz="3600" b="1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6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0D79DC-71E0-49BE-9116-11B75879E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79" y="1618196"/>
            <a:ext cx="4002608" cy="4877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5559A-03D4-4BE1-9744-35D2FA4845B3}"/>
              </a:ext>
            </a:extLst>
          </p:cNvPr>
          <p:cNvSpPr txBox="1"/>
          <p:nvPr/>
        </p:nvSpPr>
        <p:spPr>
          <a:xfrm>
            <a:off x="2992499" y="580211"/>
            <a:ext cx="5112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 </a:t>
            </a:r>
            <a:r>
              <a:rPr lang="en-US" sz="28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28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9D45B-6D7E-4FDA-B029-3A69F227FE25}"/>
              </a:ext>
            </a:extLst>
          </p:cNvPr>
          <p:cNvSpPr/>
          <p:nvPr/>
        </p:nvSpPr>
        <p:spPr>
          <a:xfrm>
            <a:off x="881062" y="1297910"/>
            <a:ext cx="10648951" cy="2380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           বিশেষ জাবেদা : ৬ 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প্রকার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 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১)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ক্রয়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জাবেদা-শুধুমাত্র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ক্রয়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লেনদেন গুলো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২) বিক্রয় জাবেদা- 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বিক্রয়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লেনদেন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৩) ক্রয়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ফেরত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জাবেদা- 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ক্রয় 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ফেরত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লেনদেন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৪) বিক্রয় 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ফেরত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জাবেদা-শুধুমাত্র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বিক্রয় 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ফেরত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লেনদেন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৫)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নগদ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প্রদান জাবেদা- 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নগদ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প্রদান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লেনদেন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৬)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নগদ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প্রাপ্তি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জাবেদা- 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নগদ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প্রাপ্তি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লেনদেন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অন্তর্ভুক্ত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 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C7CFEF-10B4-46CF-A6C8-06E5E80C55B6}"/>
              </a:ext>
            </a:extLst>
          </p:cNvPr>
          <p:cNvSpPr/>
          <p:nvPr/>
        </p:nvSpPr>
        <p:spPr>
          <a:xfrm>
            <a:off x="566738" y="4209620"/>
            <a:ext cx="10963275" cy="2117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               প্রকৃত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৪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প্রকার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1600" dirty="0">
              <a:solidFill>
                <a:srgbClr val="00B05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১)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প্রারম্ভিক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বিগত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বছরের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সম্পদ,দায়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মালিকানা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সত্ত্বের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পরিমান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বর্তমান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বছরে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আনার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প্রারম্ভিক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দাখিলা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দেয়া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২) সমাপনী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মুনাফা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জাতীয়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আয়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ব্যয়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হিসাব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বন্ধ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এই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দাখিলা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দেয়া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৩) সমন্বয়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ভুলে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বাদ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লেনদেনগুলো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লেখার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এতি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দেয়া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b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৪) সংশোধনী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জাবেদাঃ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ভুল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সংশোধনের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এই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দাখিলা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দেয়া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000" dirty="0">
              <a:solidFill>
                <a:srgbClr val="7030A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65123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47A452-0525-41DF-BB45-3784C3BFEE6C}"/>
              </a:ext>
            </a:extLst>
          </p:cNvPr>
          <p:cNvSpPr/>
          <p:nvPr/>
        </p:nvSpPr>
        <p:spPr>
          <a:xfrm>
            <a:off x="1865709" y="557215"/>
            <a:ext cx="8460581" cy="900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জাবেদা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8AD0A-E091-4B26-8D6E-AF5813B2376C}"/>
              </a:ext>
            </a:extLst>
          </p:cNvPr>
          <p:cNvSpPr/>
          <p:nvPr/>
        </p:nvSpPr>
        <p:spPr>
          <a:xfrm>
            <a:off x="971550" y="1700396"/>
            <a:ext cx="10029826" cy="757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পন্য,মাল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হিসাব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5FEB24-FF64-45E4-B139-85FC8AA5A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784934"/>
              </p:ext>
            </p:extLst>
          </p:nvPr>
        </p:nvGraphicFramePr>
        <p:xfrm>
          <a:off x="883443" y="2840864"/>
          <a:ext cx="10425114" cy="328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504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-250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লেনদেন</a:t>
                      </a:r>
                      <a:endParaRPr lang="en-US" sz="36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-25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জাবেদা </a:t>
                      </a:r>
                      <a:r>
                        <a:rPr lang="en-US" sz="3600" baseline="-250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দাখিলা</a:t>
                      </a:r>
                      <a:endParaRPr lang="en-US" sz="36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374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পন্য বিক্রয়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হিসাব............................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হিসাব.............................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2245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পন্য ক্রয় 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চেক</a:t>
                      </a:r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ক্রয় হিসাব...............................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হিসাব.............................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1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A3CDDD-5427-440E-8523-B68D22F93946}"/>
              </a:ext>
            </a:extLst>
          </p:cNvPr>
          <p:cNvSpPr/>
          <p:nvPr/>
        </p:nvSpPr>
        <p:spPr>
          <a:xfrm>
            <a:off x="528637" y="1028701"/>
            <a:ext cx="10844213" cy="1871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পন্য ক্রয়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ক্রেতা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বাকিতে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ক্রেতা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ব্য্ংক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বাকিতে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858DC8-9D35-4953-9175-57B8F2CAC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302948"/>
              </p:ext>
            </p:extLst>
          </p:nvPr>
        </p:nvGraphicFramePr>
        <p:xfrm>
          <a:off x="883443" y="3016110"/>
          <a:ext cx="10425114" cy="3142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871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-250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লেনদেন</a:t>
                      </a:r>
                      <a:endParaRPr lang="en-US" sz="36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-25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জাবেদা </a:t>
                      </a:r>
                      <a:r>
                        <a:rPr lang="en-US" sz="3600" baseline="-250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দাখিলা</a:t>
                      </a:r>
                      <a:endParaRPr lang="en-US" sz="36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654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নুসাইবার</a:t>
                      </a:r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নিকট</a:t>
                      </a:r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ক্রয়</a:t>
                      </a:r>
                      <a:endParaRPr lang="en-US" sz="20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হিসাব.................................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 (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নসাইবা</a:t>
                      </a:r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হিসাব............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ইভানের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নিকট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নগদে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বিক্রয়</a:t>
                      </a:r>
                      <a:endParaRPr lang="en-US" sz="24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হিসাব............................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হিসাব.............................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baseline="-25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455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B0555C-F757-4D1D-A5EA-5A12FFF03DE2}"/>
              </a:ext>
            </a:extLst>
          </p:cNvPr>
          <p:cNvSpPr/>
          <p:nvPr/>
        </p:nvSpPr>
        <p:spPr>
          <a:xfrm>
            <a:off x="528637" y="1028701"/>
            <a:ext cx="10844213" cy="1871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পন্য ক্রয়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ক্রেতা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বাকিতে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দেনাদার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A2509B-A5A0-4EBA-88C5-AC9491A66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618987"/>
              </p:ext>
            </p:extLst>
          </p:nvPr>
        </p:nvGraphicFramePr>
        <p:xfrm>
          <a:off x="883443" y="2900362"/>
          <a:ext cx="10425114" cy="310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871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-250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লেনদেন</a:t>
                      </a:r>
                      <a:endParaRPr lang="en-US" sz="36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-25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জাবেদা </a:t>
                      </a:r>
                      <a:r>
                        <a:rPr lang="en-US" sz="3600" baseline="-250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দাখিলা</a:t>
                      </a:r>
                      <a:endParaRPr lang="en-US" sz="36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654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বাকিতে </a:t>
                      </a:r>
                      <a:r>
                        <a:rPr lang="en-US" sz="2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ধারে</a:t>
                      </a:r>
                      <a:r>
                        <a:rPr lang="en-US" sz="2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ক্রয়</a:t>
                      </a:r>
                      <a:endParaRPr lang="en-US" sz="20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হিসাব.................................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 হিসাব........................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বাকিতে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ধারে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বিক্রয়</a:t>
                      </a:r>
                      <a:endParaRPr lang="en-US" sz="24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দেনাদার হিসাব............................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হিসাব.............................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600" baseline="-25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302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4A0A95-2246-4099-AB7C-DC5AF381E73D}"/>
              </a:ext>
            </a:extLst>
          </p:cNvPr>
          <p:cNvSpPr/>
          <p:nvPr/>
        </p:nvSpPr>
        <p:spPr>
          <a:xfrm>
            <a:off x="528637" y="600437"/>
            <a:ext cx="10844213" cy="1485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ক্রয়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বিক্রয়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লেদদেন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বাকিতে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9B1850-B7E8-4188-A5CE-1BF194C1E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723997"/>
              </p:ext>
            </p:extLst>
          </p:nvPr>
        </p:nvGraphicFramePr>
        <p:xfrm>
          <a:off x="883443" y="2451110"/>
          <a:ext cx="10425114" cy="3104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367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লেনদেন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জাবেদা </a:t>
                      </a:r>
                      <a:r>
                        <a:rPr lang="en-US" sz="2400" baseline="-250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দাখিলা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227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বহি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endParaRPr lang="en-US" sz="24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 হিসাব.........................</a:t>
                      </a:r>
                      <a:r>
                        <a:rPr lang="en-US" sz="40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40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ক্রয় </a:t>
                      </a:r>
                      <a:r>
                        <a:rPr lang="en-US" sz="40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40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হিসাব.......................</a:t>
                      </a:r>
                      <a:r>
                        <a:rPr lang="en-US" sz="40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40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604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আন্ত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endParaRPr lang="en-US" sz="24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</a:t>
                      </a:r>
                      <a:r>
                        <a:rPr lang="en-US" sz="40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40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হিসাব....................</a:t>
                      </a:r>
                      <a:r>
                        <a:rPr lang="en-US" sz="40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40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দেনাদার হিসাব ........................</a:t>
                      </a:r>
                      <a:r>
                        <a:rPr lang="en-US" sz="40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40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26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9268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6000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7200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</a:rPr>
              <a:t>Lesson:- </a:t>
            </a:r>
            <a:r>
              <a:rPr lang="en-US" sz="4400" dirty="0">
                <a:solidFill>
                  <a:srgbClr val="FFFF00"/>
                </a:solidFill>
              </a:rPr>
              <a:t>6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Accounting, </a:t>
            </a: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7401" y="4437744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5339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900699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4400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B.Ed , M.B.S (Accounting), B.B.S (Honors)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5022BF-C36F-4F5B-B901-D3EB47655D45}"/>
              </a:ext>
            </a:extLst>
          </p:cNvPr>
          <p:cNvSpPr/>
          <p:nvPr/>
        </p:nvSpPr>
        <p:spPr>
          <a:xfrm>
            <a:off x="528637" y="1028701"/>
            <a:ext cx="10844213" cy="1485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ক্রয় ও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ক্রয় ও বিক্রয়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4A2E98-7D5A-45AC-85D9-31A10A926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48244"/>
              </p:ext>
            </p:extLst>
          </p:nvPr>
        </p:nvGraphicFramePr>
        <p:xfrm>
          <a:off x="947736" y="2704466"/>
          <a:ext cx="10425114" cy="3226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5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367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-250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লেনদেন</a:t>
                      </a:r>
                      <a:endParaRPr lang="en-US" sz="36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-250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জাবেদা </a:t>
                      </a:r>
                      <a:r>
                        <a:rPr lang="en-US" sz="3600" baseline="-25000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দাখিলা</a:t>
                      </a:r>
                      <a:endParaRPr lang="en-US" sz="3600" baseline="-25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227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 ক্রয়</a:t>
                      </a:r>
                      <a:endParaRPr lang="en-US" sz="28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হিসাব........................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...........................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604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যন্তপাতি</a:t>
                      </a:r>
                      <a:r>
                        <a:rPr lang="en-US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বিক্রয়</a:t>
                      </a:r>
                      <a:endParaRPr lang="en-US" sz="24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হিসাব..........................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যন্ত্রপাতি</a:t>
                      </a:r>
                      <a:r>
                        <a:rPr lang="en-US" sz="3600" baseline="-25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 ........................</a:t>
                      </a:r>
                      <a:r>
                        <a:rPr lang="en-US" sz="3600" baseline="-25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36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582401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Horizontal Scroll 3"/>
          <p:cNvSpPr/>
          <p:nvPr/>
        </p:nvSpPr>
        <p:spPr>
          <a:xfrm>
            <a:off x="3048794" y="457200"/>
            <a:ext cx="5789692" cy="1752600"/>
          </a:xfrm>
          <a:prstGeom prst="horizontalScroll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850" y="609600"/>
            <a:ext cx="1200150" cy="132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F76B50-3FA6-4BCB-B461-39B005538466}"/>
              </a:ext>
            </a:extLst>
          </p:cNvPr>
          <p:cNvSpPr/>
          <p:nvPr/>
        </p:nvSpPr>
        <p:spPr>
          <a:xfrm>
            <a:off x="638776" y="2596728"/>
            <a:ext cx="6257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১. বিক্রয় জাবেদায় লিপিবদ্ধ হয়-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২. ক্রয় জাবেদায় লিপিবদ্ধ করা হয়-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৩. নগদ প্রাপ্তি জাবেদায় লিপিবদ্ধ করা হয়-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৪. নগদ প্রদান জাবেদায় লিপিবদ্ধ করা হয়-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৫. ধারে সম্পত্তি ক্রয় করলে লিপিবদ্ধ হয়-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৬. বিক্রয় জাবেদার অপর নাম হলো-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৭. ক্রেডিট নোট ইস্যু করলে অন্তর্ভূক্ত হবে-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৮. ক্যাশমেমো কে তৈরি করে-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৯. ভাউচার কত প্রকার-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১০. প্রদত্ত বাট্টার জাবেদা কি হবে-</a:t>
            </a:r>
            <a:endParaRPr lang="as-IN" sz="1400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9E62CD-D0E0-4C2E-BB40-BBACF4689FA3}"/>
              </a:ext>
            </a:extLst>
          </p:cNvPr>
          <p:cNvSpPr/>
          <p:nvPr/>
        </p:nvSpPr>
        <p:spPr>
          <a:xfrm>
            <a:off x="6514432" y="2596728"/>
            <a:ext cx="5038792" cy="3880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 পণ্য বিক্রয়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 পণ্য ক্রয়</a:t>
            </a: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প্রকার নগদ প্রাপ্তি</a:t>
            </a: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প্রকার নগদ প্রদান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জাবেদায়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 বিক্রয় বই</a:t>
            </a: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আন্তঃফেরত জাবেদায়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</a:t>
            </a: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বাট্টা.. ডে. , প্রাপ্য হিসাব ক্রে</a:t>
            </a:r>
            <a:r>
              <a:rPr lang="as-IN" sz="2400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2154" y="2286000"/>
            <a:ext cx="11242921" cy="4203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নুপুর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সালের ১লা জানুয়ারী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 ৫০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০০০ টাকা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ব্যবসায় শুরু করেন।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জানুঃ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৯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,,      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 বিক্রয় ১১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      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ঘরভাড়া প্রদান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 টাকা।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নাফি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নিকট বাকিতে বিক্রয় ১৭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০০০ টাকা 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প্রয়োজনে নগদ উত্তোলন করা হলো ১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৩০০ টাকা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মারিয়ার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 হতে ১২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 টাকার পণ্য ক্রয় করা হলো।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 হিসাব হতে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 প্রাপ্তী ১৫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০০০ টাকা।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     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 বেতন প্রদান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হলো ৭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০০০ টাকা ।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বিক্রয়ের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 নির্ণয় কর।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জানুঃ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তারিখের লেনদেনগুলোর জাবেদা প্রস্তুত কর।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জেরের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8669" y="311150"/>
            <a:ext cx="11331798" cy="1828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1647626" y="431800"/>
            <a:ext cx="8738951" cy="1543050"/>
          </a:xfrm>
          <a:prstGeom prst="upDownArrow">
            <a:avLst>
              <a:gd name="adj1" fmla="val 68210"/>
              <a:gd name="adj2" fmla="val 18352"/>
            </a:avLst>
          </a:prstGeom>
          <a:solidFill>
            <a:srgbClr val="FF0000">
              <a:alpha val="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বাড়িতে বসে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60" y="153762"/>
            <a:ext cx="11904638" cy="65518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9456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90600" y="1447800"/>
            <a:ext cx="7696200" cy="24468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5300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300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5788" y="571500"/>
            <a:ext cx="3452813" cy="5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9456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8460" y="833766"/>
            <a:ext cx="10887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9456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1"/>
            <a:ext cx="10972800" cy="571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9456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2342813" cy="695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409310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310" y="424982"/>
            <a:ext cx="11477890" cy="62044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35024" y="3244118"/>
            <a:ext cx="8323577" cy="1046418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000" dirty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409310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310" y="424982"/>
            <a:ext cx="11477890" cy="6204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5024" y="3244118"/>
            <a:ext cx="8323577" cy="1046418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000" dirty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9268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6000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" y="228600"/>
            <a:ext cx="1900238" cy="2362200"/>
          </a:xfrm>
          <a:prstGeom prst="rect">
            <a:avLst/>
          </a:prstGeom>
          <a:noFill/>
        </p:spPr>
      </p:pic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7401" y="4437744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5339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900699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4400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B.Ed , M.B.S (Accounting), B.B.S (Honors)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Accounting,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98758" y="416512"/>
            <a:ext cx="115062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3401" y="609601"/>
            <a:ext cx="11048999" cy="113875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600" dirty="0" err="1"/>
              <a:t>বিসমিল্লাহির</a:t>
            </a:r>
            <a:r>
              <a:rPr lang="en-US" sz="6600" dirty="0"/>
              <a:t> </a:t>
            </a:r>
            <a:r>
              <a:rPr lang="en-US" sz="6600" dirty="0" err="1"/>
              <a:t>রাহমানির</a:t>
            </a:r>
            <a:r>
              <a:rPr lang="en-US" sz="6600" dirty="0"/>
              <a:t> </a:t>
            </a:r>
            <a:r>
              <a:rPr lang="en-US" sz="6600" dirty="0" err="1"/>
              <a:t>রাহিম</a:t>
            </a:r>
            <a:endParaRPr lang="en-US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EADA5-253C-4075-A1CC-C0500B657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256" y="1769423"/>
            <a:ext cx="7073431" cy="4653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5062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Oval 13"/>
          <p:cNvSpPr/>
          <p:nvPr/>
        </p:nvSpPr>
        <p:spPr>
          <a:xfrm>
            <a:off x="9406580" y="3943841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4708" y="642810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9926" y="3946208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3720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11405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5464" y="5178787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1924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90224" y="5157777"/>
            <a:ext cx="1708292" cy="1147972"/>
          </a:xfrm>
          <a:prstGeom prst="rect">
            <a:avLst/>
          </a:prstGeom>
        </p:spPr>
      </p:pic>
      <p:pic>
        <p:nvPicPr>
          <p:cNvPr id="22" name="Picture 6" descr="Blue background with welcome text overlay, graphy, welcome fre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2843" y="2819401"/>
            <a:ext cx="5467234" cy="193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63975"/>
            <a:ext cx="11887199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9425" y="381000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1000" y="4495800"/>
            <a:ext cx="6131767" cy="2060180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মনোয়ার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হোসেন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চৌধূরী</a:t>
            </a:r>
            <a:r>
              <a:rPr lang="en-US" sz="2800" b="1" dirty="0">
                <a:solidFill>
                  <a:srgbClr val="002060"/>
                </a:solidFill>
              </a:rPr>
              <a:t>।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000" b="1" dirty="0" err="1">
                <a:solidFill>
                  <a:srgbClr val="002060"/>
                </a:solidFill>
              </a:rPr>
              <a:t>B.Ed</a:t>
            </a:r>
            <a:r>
              <a:rPr lang="en-US" sz="2000" b="1" dirty="0">
                <a:solidFill>
                  <a:srgbClr val="002060"/>
                </a:solidFill>
              </a:rPr>
              <a:t>, M.B.S (Accounting), B.B.S (Honors) </a:t>
            </a:r>
          </a:p>
          <a:p>
            <a:r>
              <a:rPr lang="bn-BD" sz="2000" b="1" dirty="0">
                <a:solidFill>
                  <a:srgbClr val="002060"/>
                </a:solidFill>
              </a:rPr>
              <a:t>পদবীঃ সহকারি শিক্ষক (</a:t>
            </a:r>
            <a:r>
              <a:rPr lang="en-US" sz="2000" b="1" dirty="0" err="1">
                <a:solidFill>
                  <a:srgbClr val="002060"/>
                </a:solidFill>
              </a:rPr>
              <a:t>হিসাববিজ্ঞান</a:t>
            </a:r>
            <a:r>
              <a:rPr lang="bn-BD" sz="2000" b="1" dirty="0">
                <a:solidFill>
                  <a:srgbClr val="002060"/>
                </a:solidFill>
              </a:rPr>
              <a:t>)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err="1">
                <a:solidFill>
                  <a:srgbClr val="002060"/>
                </a:solidFill>
              </a:rPr>
              <a:t>মহানগর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আইড়িয়াল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bn-BD" sz="2000" b="1" dirty="0">
                <a:solidFill>
                  <a:srgbClr val="002060"/>
                </a:solidFill>
              </a:rPr>
              <a:t>স্কুল অ্যান্ড কলেজ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মুগদা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ঢাকা</a:t>
            </a:r>
            <a:r>
              <a:rPr lang="en-US" sz="2000" b="1" dirty="0">
                <a:solidFill>
                  <a:srgbClr val="002060"/>
                </a:solidFill>
              </a:rPr>
              <a:t>।</a:t>
            </a:r>
            <a:r>
              <a:rPr lang="bn-BD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bn-BD" sz="2000" b="1" dirty="0">
                <a:solidFill>
                  <a:srgbClr val="002060"/>
                </a:solidFill>
              </a:rPr>
              <a:t>মোবাইল নং</a:t>
            </a:r>
            <a:r>
              <a:rPr lang="en-US" sz="2000" b="1" dirty="0">
                <a:solidFill>
                  <a:srgbClr val="002060"/>
                </a:solidFill>
              </a:rPr>
              <a:t>-</a:t>
            </a:r>
            <a:r>
              <a:rPr lang="bn-BD" sz="2000" b="1" dirty="0">
                <a:solidFill>
                  <a:srgbClr val="002060"/>
                </a:solidFill>
              </a:rPr>
              <a:t>০১৯</a:t>
            </a:r>
            <a:r>
              <a:rPr lang="en-US" sz="2000" b="1" dirty="0">
                <a:solidFill>
                  <a:srgbClr val="002060"/>
                </a:solidFill>
              </a:rPr>
              <a:t>২০০০৩৬৯১ </a:t>
            </a:r>
          </a:p>
          <a:p>
            <a:r>
              <a:rPr lang="en-US" b="1" dirty="0">
                <a:solidFill>
                  <a:srgbClr val="002060"/>
                </a:solidFill>
              </a:rPr>
              <a:t>ZOOM Meeting ID: 417 417 0627	Pass: MIS2020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870757" y="2125868"/>
            <a:ext cx="324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শিক্ষক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পরিচিতি</a:t>
            </a:r>
            <a:endParaRPr lang="en-US" sz="3200" dirty="0">
              <a:latin typeface="Vrinda" pitchFamily="2" charset="0"/>
              <a:cs typeface="Vrind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9599599" y="1968516"/>
            <a:ext cx="2783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/>
              <a:t>পাঠ</a:t>
            </a:r>
            <a:r>
              <a:rPr lang="en-US" sz="3600" b="1" dirty="0"/>
              <a:t> </a:t>
            </a:r>
            <a:r>
              <a:rPr lang="bn-IN" sz="3600" b="1" dirty="0"/>
              <a:t>পরিচিতি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7391400" y="415725"/>
            <a:ext cx="30480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4B548E-0ED9-4AF0-83BA-8B6B8782D568}"/>
              </a:ext>
            </a:extLst>
          </p:cNvPr>
          <p:cNvSpPr/>
          <p:nvPr/>
        </p:nvSpPr>
        <p:spPr>
          <a:xfrm>
            <a:off x="7239000" y="4572000"/>
            <a:ext cx="4572000" cy="1906292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as-IN" sz="2000" b="1" dirty="0">
                <a:latin typeface="Vrinda"/>
                <a:cs typeface="NikoshBAN" pitchFamily="2" charset="0"/>
              </a:rPr>
              <a:t>বিষয়ঃ হিসাববিজ্ঞান</a:t>
            </a:r>
            <a:endParaRPr lang="en-US" sz="2000" b="1" dirty="0">
              <a:latin typeface="Vrinda"/>
              <a:cs typeface="NikoshBAN" pitchFamily="2" charset="0"/>
            </a:endParaRPr>
          </a:p>
          <a:p>
            <a:r>
              <a:rPr lang="en-US" b="1" dirty="0" err="1">
                <a:latin typeface="Vrinda"/>
                <a:cs typeface="NikoshBAN" pitchFamily="2" charset="0"/>
              </a:rPr>
              <a:t>শ্রেণি</a:t>
            </a:r>
            <a:r>
              <a:rPr lang="en-US" b="1" dirty="0">
                <a:latin typeface="Vrinda"/>
                <a:cs typeface="NikoshBAN" pitchFamily="2" charset="0"/>
              </a:rPr>
              <a:t>: ৯ম - ১০ম </a:t>
            </a:r>
            <a:r>
              <a:rPr lang="en-US" b="1" dirty="0" err="1">
                <a:latin typeface="Vrinda"/>
                <a:cs typeface="NikoshBAN" pitchFamily="2" charset="0"/>
              </a:rPr>
              <a:t>শ্রেণি</a:t>
            </a:r>
            <a:endParaRPr lang="en-US" b="1" dirty="0">
              <a:latin typeface="Vrinda"/>
              <a:cs typeface="NikoshBAN" pitchFamily="2" charset="0"/>
            </a:endParaRPr>
          </a:p>
          <a:p>
            <a:r>
              <a:rPr lang="en-US" b="1" dirty="0">
                <a:latin typeface="Vrinda"/>
                <a:cs typeface="NikoshBAN" pitchFamily="2" charset="0"/>
              </a:rPr>
              <a:t>অধ্যায়: ০৬ –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জাবেদা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তারিখঃ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 ০৩-০৬-২০২১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সময়ঃ সকাল ১১.৫০ থেকে দুপুর ১২.৩০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0C472-781D-428F-9844-C51A5654E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2" y="415725"/>
            <a:ext cx="3286115" cy="410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51" y="188688"/>
            <a:ext cx="11825737" cy="6487884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8560" y="367391"/>
            <a:ext cx="11508641" cy="614952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839570" y="352427"/>
            <a:ext cx="10512862" cy="13255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6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0" descr="E:\ACCOUNTING IMAGE\images4_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67" y="1856590"/>
            <a:ext cx="2590800" cy="15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:\Users\Mahveen\OneDrive\Desktop\5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188" y="1837678"/>
            <a:ext cx="2362200" cy="1600200"/>
          </a:xfrm>
          <a:prstGeom prst="rect">
            <a:avLst/>
          </a:prstGeom>
          <a:noFill/>
        </p:spPr>
      </p:pic>
      <p:pic>
        <p:nvPicPr>
          <p:cNvPr id="31750" name="Picture 6" descr="C:\Users\Mahveen\OneDrive\Desktop\5\আসবাব পত্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3136" y="1850258"/>
            <a:ext cx="2828925" cy="1619250"/>
          </a:xfrm>
          <a:prstGeom prst="rect">
            <a:avLst/>
          </a:prstGeom>
          <a:noFill/>
        </p:spPr>
      </p:pic>
      <p:pic>
        <p:nvPicPr>
          <p:cNvPr id="31751" name="Picture 7" descr="C:\Users\Mahveen\OneDrive\Desktop\5\ক্রয় বিক্রয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12586" y="1818068"/>
            <a:ext cx="2933700" cy="15621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641410" y="3514078"/>
            <a:ext cx="18288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</a:rPr>
              <a:t>দালান কোঠা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58963" y="3540712"/>
            <a:ext cx="2362200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</a:rPr>
              <a:t>নগদান </a:t>
            </a:r>
            <a:r>
              <a:rPr lang="en-US" b="1" dirty="0">
                <a:solidFill>
                  <a:schemeClr val="tx1"/>
                </a:solidFill>
              </a:rPr>
              <a:t>টাকা</a:t>
            </a:r>
            <a:r>
              <a:rPr lang="bn-IN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27935" y="3517780"/>
            <a:ext cx="22860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</a:rPr>
              <a:t>আসবাব পত্র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64986" y="3456368"/>
            <a:ext cx="236220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</a:rPr>
              <a:t>ক্রয়</a:t>
            </a:r>
            <a:r>
              <a:rPr lang="en-US" b="1" dirty="0">
                <a:solidFill>
                  <a:schemeClr val="tx1"/>
                </a:solidFill>
              </a:rPr>
              <a:t>-বিক্রয়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62F39-01B4-484A-9FE4-4887E9E0F6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134" y="3909133"/>
            <a:ext cx="2537615" cy="25814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EB0A2C-85F5-424F-920E-5BA7B8B841CA}"/>
              </a:ext>
            </a:extLst>
          </p:cNvPr>
          <p:cNvSpPr/>
          <p:nvPr/>
        </p:nvSpPr>
        <p:spPr>
          <a:xfrm>
            <a:off x="494188" y="4527165"/>
            <a:ext cx="4459552" cy="38100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002060"/>
                </a:solidFill>
              </a:rPr>
              <a:t>হিসাব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চক্রের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তৃতীয়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ধাপের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নাম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কী</a:t>
            </a:r>
            <a:r>
              <a:rPr lang="en-US" sz="2000" b="1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4084C69-EC5F-4B68-B3F2-DAEC8516CF6E}"/>
              </a:ext>
            </a:extLst>
          </p:cNvPr>
          <p:cNvSpPr/>
          <p:nvPr/>
        </p:nvSpPr>
        <p:spPr>
          <a:xfrm>
            <a:off x="5283792" y="4571760"/>
            <a:ext cx="35352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8D9F79-A828-4CA1-8845-DD328478318E}"/>
              </a:ext>
            </a:extLst>
          </p:cNvPr>
          <p:cNvSpPr/>
          <p:nvPr/>
        </p:nvSpPr>
        <p:spPr>
          <a:xfrm>
            <a:off x="6027936" y="4519766"/>
            <a:ext cx="1180734" cy="38100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002060"/>
                </a:solidFill>
              </a:rPr>
              <a:t>জাবেদা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9" grpId="0" animBg="1"/>
      <p:bldP spid="30" grpId="0" animBg="1"/>
      <p:bldP spid="31" grpId="0" animBg="1"/>
      <p:bldP spid="18" grpId="0" animBg="1"/>
      <p:bldP spid="6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018" y="159207"/>
            <a:ext cx="11904638" cy="654639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9844" y="323850"/>
            <a:ext cx="11497759" cy="62420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69552" y="350150"/>
            <a:ext cx="11274663" cy="1238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600" dirty="0" err="1">
                <a:solidFill>
                  <a:srgbClr val="FFFF00"/>
                </a:solidFill>
              </a:rPr>
              <a:t>আজকের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পাঠ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শিরোনামঃ</a:t>
            </a:r>
            <a:endParaRPr lang="en-US" sz="8000" dirty="0">
              <a:solidFill>
                <a:srgbClr val="FFFF00"/>
              </a:solidFill>
              <a:latin typeface="Vrinda" pitchFamily="34" charset="0"/>
              <a:cs typeface="Vrinda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13074" y="1647387"/>
            <a:ext cx="11216630" cy="48477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800" dirty="0" err="1">
                <a:latin typeface="NikoshBAN" pitchFamily="2" charset="0"/>
                <a:cs typeface="NikoshBAN" pitchFamily="2" charset="0"/>
              </a:rPr>
              <a:t>জাবেদা</a:t>
            </a:r>
            <a:endParaRPr lang="en-US" sz="13800" dirty="0">
              <a:solidFill>
                <a:schemeClr val="bg1"/>
              </a:solidFill>
              <a:latin typeface="Vrinda" pitchFamily="34" charset="0"/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60" y="179163"/>
            <a:ext cx="11904638" cy="65137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5398" y="432620"/>
            <a:ext cx="11435763" cy="60139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415104" y="533401"/>
            <a:ext cx="7176696" cy="991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41055" y="637837"/>
            <a:ext cx="5687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/>
              <a:t>এই পাঠ শেষে শিক্ষার্থীরা -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0901818"/>
              </p:ext>
            </p:extLst>
          </p:nvPr>
        </p:nvGraphicFramePr>
        <p:xfrm>
          <a:off x="596561" y="1746700"/>
          <a:ext cx="1099120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63846" y="627741"/>
            <a:ext cx="3096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36AFD2-11DE-45B9-AD6A-839FF51BB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4936AFD2-11DE-45B9-AD6A-839FF51BB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0E8127-0DD0-4354-8AE9-A9C456AC9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BD0E8127-0DD0-4354-8AE9-A9C456AC9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Graphic spid="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1026</Words>
  <Application>Microsoft Office PowerPoint</Application>
  <PresentationFormat>Widescreen</PresentationFormat>
  <Paragraphs>173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Nusrat Zaman Shorna</dc:creator>
  <cp:lastModifiedBy>Nusrat Zaman Shorna</cp:lastModifiedBy>
  <cp:revision>46</cp:revision>
  <dcterms:created xsi:type="dcterms:W3CDTF">2021-06-02T15:16:17Z</dcterms:created>
  <dcterms:modified xsi:type="dcterms:W3CDTF">2021-06-03T06:30:35Z</dcterms:modified>
</cp:coreProperties>
</file>